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70" r:id="rId4"/>
    <p:sldId id="267" r:id="rId5"/>
    <p:sldId id="258" r:id="rId6"/>
    <p:sldId id="262" r:id="rId7"/>
    <p:sldId id="271" r:id="rId8"/>
    <p:sldId id="272" r:id="rId9"/>
    <p:sldId id="259" r:id="rId10"/>
    <p:sldId id="273" r:id="rId11"/>
    <p:sldId id="260" r:id="rId12"/>
    <p:sldId id="265" r:id="rId13"/>
    <p:sldId id="264" r:id="rId14"/>
    <p:sldId id="263" r:id="rId15"/>
    <p:sldId id="268" r:id="rId16"/>
    <p:sldId id="269" r:id="rId17"/>
    <p:sldId id="261" r:id="rId18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3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405D9-CCD3-244F-824E-FCB42F523929}" type="datetimeFigureOut">
              <a:rPr lang="nl-NL" smtClean="0"/>
              <a:pPr/>
              <a:t>09-06-2016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2F6C8-8365-4348-ABC1-1D67E5BDE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voorbijdeonteigening.nl/" TargetMode="External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2" Type="http://schemas.openxmlformats.org/officeDocument/2006/relationships/hyperlink" Target="voorbijdeonteigening.n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088918"/>
            <a:ext cx="7772400" cy="1916434"/>
          </a:xfrm>
        </p:spPr>
        <p:txBody>
          <a:bodyPr>
            <a:normAutofit/>
          </a:bodyPr>
          <a:lstStyle/>
          <a:p>
            <a:r>
              <a:rPr lang="nl-NL" dirty="0" smtClean="0"/>
              <a:t>Studiedag</a:t>
            </a:r>
            <a:br>
              <a:rPr lang="nl-NL" dirty="0" smtClean="0"/>
            </a:br>
            <a:r>
              <a:rPr lang="nl-NL" dirty="0" smtClean="0"/>
              <a:t> </a:t>
            </a:r>
            <a:r>
              <a:rPr lang="nl-NL" sz="3600" i="1" dirty="0" smtClean="0"/>
              <a:t>Geestelijke Verzorging buiten de muren</a:t>
            </a:r>
            <a:endParaRPr lang="nl-NL" sz="3600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60" y="4505875"/>
            <a:ext cx="2184400" cy="18415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598312" y="6183933"/>
            <a:ext cx="1341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 juni 2016</a:t>
            </a:r>
            <a:endParaRPr lang="nl-NL" dirty="0"/>
          </a:p>
        </p:txBody>
      </p:sp>
      <p:pic>
        <p:nvPicPr>
          <p:cNvPr id="9" name="Afbeelding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701" y="218980"/>
            <a:ext cx="339915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Afbeelding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54600" y="218980"/>
            <a:ext cx="34036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Afbeelding 1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7701" y="1198836"/>
            <a:ext cx="3707486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088918"/>
            <a:ext cx="7772400" cy="1916434"/>
          </a:xfrm>
        </p:spPr>
        <p:txBody>
          <a:bodyPr>
            <a:normAutofit/>
          </a:bodyPr>
          <a:lstStyle/>
          <a:p>
            <a:r>
              <a:rPr lang="nl-NL" sz="7200" b="1" dirty="0" smtClean="0"/>
              <a:t>LUNCH!</a:t>
            </a:r>
            <a:endParaRPr lang="nl-NL" sz="7200" b="1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60" y="4505875"/>
            <a:ext cx="2184400" cy="18415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598312" y="6183933"/>
            <a:ext cx="1341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 juni 2016</a:t>
            </a:r>
            <a:endParaRPr lang="nl-NL" dirty="0"/>
          </a:p>
        </p:txBody>
      </p:sp>
      <p:pic>
        <p:nvPicPr>
          <p:cNvPr id="9" name="Afbeelding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701" y="218980"/>
            <a:ext cx="339915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Afbeelding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54600" y="218980"/>
            <a:ext cx="34036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Afbeelding 1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7701" y="1198836"/>
            <a:ext cx="3707486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271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13.00 uur Vervolg 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Plenaire terugkoppeling</a:t>
            </a:r>
          </a:p>
          <a:p>
            <a:r>
              <a:rPr lang="nl-NL" dirty="0" smtClean="0"/>
              <a:t>Theoretische reflectie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Regionaal platform</a:t>
            </a:r>
          </a:p>
          <a:p>
            <a:r>
              <a:rPr lang="nl-NL" dirty="0" smtClean="0"/>
              <a:t>Onderzoeksplannen</a:t>
            </a:r>
          </a:p>
          <a:p>
            <a:r>
              <a:rPr lang="nl-NL" dirty="0" smtClean="0"/>
              <a:t>Afsluiting</a:t>
            </a:r>
          </a:p>
          <a:p>
            <a:pPr>
              <a:buNone/>
            </a:pPr>
            <a:endParaRPr lang="nl-NL" dirty="0" smtClean="0"/>
          </a:p>
          <a:p>
            <a:pPr algn="ctr">
              <a:buNone/>
            </a:pPr>
            <a:r>
              <a:rPr lang="nl-NL" dirty="0" smtClean="0"/>
              <a:t>16.00 uur napraten en ontmoeten.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558" y="2659969"/>
            <a:ext cx="1801850" cy="900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Theoretische</a:t>
            </a:r>
            <a:r>
              <a:rPr lang="en-US" dirty="0" smtClean="0"/>
              <a:t> </a:t>
            </a:r>
            <a:r>
              <a:rPr lang="en-US" dirty="0" err="1" smtClean="0"/>
              <a:t>reflectie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Hanneke</a:t>
            </a:r>
            <a:r>
              <a:rPr lang="en-US" dirty="0" smtClean="0"/>
              <a:t> </a:t>
            </a:r>
            <a:r>
              <a:rPr lang="en-US" dirty="0" err="1" smtClean="0"/>
              <a:t>Muthert</a:t>
            </a:r>
            <a:r>
              <a:rPr lang="en-US" dirty="0" smtClean="0"/>
              <a:t> en Martin Walton:</a:t>
            </a:r>
          </a:p>
          <a:p>
            <a:r>
              <a:rPr lang="en-US" dirty="0" err="1" smtClean="0"/>
              <a:t>Gevolgen</a:t>
            </a:r>
            <a:r>
              <a:rPr lang="en-US" dirty="0" smtClean="0"/>
              <a:t> van </a:t>
            </a:r>
            <a:r>
              <a:rPr lang="en-US" dirty="0" err="1" smtClean="0"/>
              <a:t>extramuralisering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vak</a:t>
            </a:r>
            <a:r>
              <a:rPr lang="en-US" dirty="0" smtClean="0"/>
              <a:t> en </a:t>
            </a:r>
            <a:r>
              <a:rPr lang="en-US" dirty="0" err="1" smtClean="0"/>
              <a:t>opleiding</a:t>
            </a:r>
            <a:r>
              <a:rPr lang="en-US" dirty="0" smtClean="0"/>
              <a:t> GV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98870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hlinkClick r:id="rId2" action="ppaction://hlinkfile"/>
              </a:rPr>
              <a:t>voorbijdeonteigening.nl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> </a:t>
            </a:r>
            <a:br>
              <a:rPr lang="nl-NL" dirty="0"/>
            </a:br>
            <a:r>
              <a:rPr lang="nl-NL" dirty="0">
                <a:hlinkClick r:id="rId2" action="ppaction://hlinkfile"/>
              </a:rPr>
              <a:t>voorbijdeonteigening.nl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                </a:t>
            </a:r>
            <a:r>
              <a:rPr lang="nl-NL" sz="2700" dirty="0" smtClean="0">
                <a:hlinkClick r:id="rId3"/>
              </a:rPr>
              <a:t>voorbijdeonteigening.nl/</a:t>
            </a:r>
            <a:endParaRPr lang="en-US" sz="2700" dirty="0"/>
          </a:p>
        </p:txBody>
      </p:sp>
      <p:pic>
        <p:nvPicPr>
          <p:cNvPr id="5" name="Content Placeholder 4" descr="Voorbij de onteigening.jpg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2497" r="1249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nl-NL" sz="2400" dirty="0" err="1"/>
              <a:t>Gidie</a:t>
            </a:r>
            <a:r>
              <a:rPr lang="nl-NL" sz="2400" dirty="0"/>
              <a:t> </a:t>
            </a:r>
            <a:r>
              <a:rPr lang="nl-NL" sz="2400" dirty="0" err="1"/>
              <a:t>Ritzerveld</a:t>
            </a:r>
            <a:r>
              <a:rPr lang="nl-NL" sz="2400" dirty="0"/>
              <a:t> en Madelinde </a:t>
            </a:r>
            <a:r>
              <a:rPr lang="nl-NL" sz="2400" dirty="0" err="1" smtClean="0"/>
              <a:t>Krantz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67083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Onderzoek</a:t>
            </a:r>
            <a:endParaRPr lang="en-US" dirty="0"/>
          </a:p>
        </p:txBody>
      </p:sp>
      <p:pic>
        <p:nvPicPr>
          <p:cNvPr id="4" name="Content Placeholder 3" descr="Zwemmer tussen viss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8719" b="87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9763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Onderzoek</a:t>
            </a:r>
            <a:r>
              <a:rPr lang="en-US" dirty="0" smtClean="0"/>
              <a:t> elders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UvH</a:t>
            </a:r>
            <a:r>
              <a:rPr lang="en-US" dirty="0" smtClean="0"/>
              <a:t>: </a:t>
            </a:r>
            <a:r>
              <a:rPr lang="en-US" dirty="0" err="1" smtClean="0"/>
              <a:t>scriptieonderzoek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GV in de </a:t>
            </a:r>
            <a:r>
              <a:rPr lang="en-US" dirty="0" err="1" smtClean="0"/>
              <a:t>huisartsenpraktijk</a:t>
            </a:r>
            <a:endParaRPr lang="en-US" dirty="0" smtClean="0"/>
          </a:p>
          <a:p>
            <a:r>
              <a:rPr lang="en-US" dirty="0" err="1"/>
              <a:t>Windesheim</a:t>
            </a:r>
            <a:r>
              <a:rPr lang="en-US" dirty="0"/>
              <a:t>: de </a:t>
            </a:r>
            <a:r>
              <a:rPr lang="en-US" dirty="0" err="1"/>
              <a:t>competenties</a:t>
            </a:r>
            <a:r>
              <a:rPr lang="en-US" dirty="0"/>
              <a:t> van de </a:t>
            </a:r>
            <a:r>
              <a:rPr lang="en-US" dirty="0" err="1"/>
              <a:t>levensbeschouwelijke</a:t>
            </a:r>
            <a:r>
              <a:rPr lang="en-US" dirty="0"/>
              <a:t> specialist anno </a:t>
            </a:r>
            <a:r>
              <a:rPr lang="en-US" dirty="0" smtClean="0"/>
              <a:t>nu</a:t>
            </a:r>
          </a:p>
          <a:p>
            <a:r>
              <a:rPr lang="en-US" dirty="0" err="1" smtClean="0"/>
              <a:t>Casuïstiekproject</a:t>
            </a:r>
            <a:r>
              <a:rPr lang="en-US" dirty="0" smtClean="0"/>
              <a:t> (</a:t>
            </a:r>
            <a:r>
              <a:rPr lang="en-US" dirty="0" err="1" smtClean="0"/>
              <a:t>Sjaak</a:t>
            </a:r>
            <a:r>
              <a:rPr lang="en-US" dirty="0" smtClean="0"/>
              <a:t> </a:t>
            </a:r>
            <a:r>
              <a:rPr lang="en-US" dirty="0" err="1" smtClean="0"/>
              <a:t>Körver</a:t>
            </a:r>
            <a:r>
              <a:rPr lang="en-US" dirty="0" smtClean="0"/>
              <a:t> en Martin Walton)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73679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i="1" dirty="0"/>
              <a:t>Geestelijk verzorging dichtbij </a:t>
            </a:r>
            <a:r>
              <a:rPr lang="nl-NL" sz="3600" i="1" dirty="0" smtClean="0"/>
              <a:t>huis,</a:t>
            </a:r>
            <a:br>
              <a:rPr lang="nl-NL" sz="3600" i="1" dirty="0" smtClean="0"/>
            </a:br>
            <a:r>
              <a:rPr lang="nl-NL" sz="3600" i="1" dirty="0" smtClean="0"/>
              <a:t>transmuraal </a:t>
            </a:r>
            <a:r>
              <a:rPr lang="nl-NL" sz="3600" i="1" dirty="0"/>
              <a:t>én </a:t>
            </a:r>
            <a:r>
              <a:rPr lang="nl-NL" sz="3600" i="1" dirty="0" smtClean="0"/>
              <a:t>extramuraal</a:t>
            </a:r>
            <a:br>
              <a:rPr lang="nl-NL" sz="3600" i="1" dirty="0" smtClean="0"/>
            </a:br>
            <a:r>
              <a:rPr lang="nl-NL" sz="2700" i="1" dirty="0" smtClean="0"/>
              <a:t>KSGV/RUG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174" y="1600200"/>
            <a:ext cx="8604594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Onderzoeksaanvraag</a:t>
            </a:r>
            <a:r>
              <a:rPr lang="en-US" dirty="0" smtClean="0"/>
              <a:t> in </a:t>
            </a:r>
            <a:r>
              <a:rPr lang="en-US" dirty="0" err="1" smtClean="0"/>
              <a:t>voorbereiding</a:t>
            </a:r>
            <a:r>
              <a:rPr lang="en-US" dirty="0" smtClean="0"/>
              <a:t>:</a:t>
            </a:r>
          </a:p>
          <a:p>
            <a:r>
              <a:rPr lang="nl-NL" dirty="0"/>
              <a:t>Literatuuronderzoek: soorten, kwaliteit en effect van spirituele interventies</a:t>
            </a:r>
            <a:r>
              <a:rPr lang="nl-NL" dirty="0" smtClean="0"/>
              <a:t>.</a:t>
            </a:r>
            <a:endParaRPr lang="en-US" dirty="0" smtClean="0"/>
          </a:p>
          <a:p>
            <a:pPr lvl="0"/>
            <a:r>
              <a:rPr lang="nl-NL" dirty="0" smtClean="0"/>
              <a:t>Inventariseren </a:t>
            </a:r>
            <a:r>
              <a:rPr lang="nl-NL" dirty="0"/>
              <a:t>en </a:t>
            </a:r>
            <a:r>
              <a:rPr lang="nl-NL" dirty="0" smtClean="0"/>
              <a:t>grondig beschrijven </a:t>
            </a:r>
            <a:r>
              <a:rPr lang="nl-NL" dirty="0"/>
              <a:t>van de verschillende </a:t>
            </a:r>
            <a:r>
              <a:rPr lang="nl-NL" dirty="0" smtClean="0"/>
              <a:t>initiatieven (inhoud, organisatie, </a:t>
            </a:r>
            <a:r>
              <a:rPr lang="nl-NL" dirty="0"/>
              <a:t>financiën</a:t>
            </a:r>
            <a:r>
              <a:rPr lang="nl-NL" dirty="0" smtClean="0"/>
              <a:t>).</a:t>
            </a:r>
          </a:p>
          <a:p>
            <a:pPr lvl="0"/>
            <a:r>
              <a:rPr lang="nl-NL" dirty="0" smtClean="0"/>
              <a:t>Onderzoek van </a:t>
            </a:r>
            <a:r>
              <a:rPr lang="nl-NL" dirty="0"/>
              <a:t>aantal goed lopende </a:t>
            </a:r>
            <a:r>
              <a:rPr lang="nl-NL" dirty="0" smtClean="0"/>
              <a:t>initiatieven in verschillende zorgvelden.</a:t>
            </a:r>
            <a:endParaRPr lang="nl-NL" dirty="0"/>
          </a:p>
          <a:p>
            <a:pPr lvl="0"/>
            <a:r>
              <a:rPr lang="nl-NL" dirty="0" smtClean="0"/>
              <a:t>Vaststellen van </a:t>
            </a:r>
            <a:r>
              <a:rPr lang="nl-NL" i="1" dirty="0"/>
              <a:t>best </a:t>
            </a:r>
            <a:r>
              <a:rPr lang="nl-NL" i="1" dirty="0" err="1"/>
              <a:t>practices</a:t>
            </a:r>
            <a:r>
              <a:rPr lang="nl-NL" dirty="0"/>
              <a:t> en (maatschappelijke) </a:t>
            </a:r>
            <a:r>
              <a:rPr lang="nl-NL" dirty="0" smtClean="0"/>
              <a:t>effecten.</a:t>
            </a:r>
            <a:endParaRPr lang="nl-NL" dirty="0"/>
          </a:p>
          <a:p>
            <a:pPr lvl="0"/>
            <a:r>
              <a:rPr lang="nl-NL" dirty="0"/>
              <a:t>Vertalen van de succesfactoren naar (landelijk) </a:t>
            </a:r>
            <a:r>
              <a:rPr lang="nl-NL" dirty="0" smtClean="0"/>
              <a:t>beleid (financiën</a:t>
            </a:r>
            <a:r>
              <a:rPr lang="nl-NL" dirty="0"/>
              <a:t>, inbedding, wetgeving en kwaliteit.</a:t>
            </a:r>
          </a:p>
          <a:p>
            <a:r>
              <a:rPr lang="nl-NL" dirty="0"/>
              <a:t>Verspreiding van formats en </a:t>
            </a:r>
            <a:r>
              <a:rPr lang="nl-NL" i="1" dirty="0"/>
              <a:t>best </a:t>
            </a:r>
            <a:r>
              <a:rPr lang="nl-NL" i="1" dirty="0" err="1"/>
              <a:t>practices</a:t>
            </a:r>
            <a:r>
              <a:rPr lang="nl-NL" i="1" dirty="0"/>
              <a:t> </a:t>
            </a:r>
            <a:r>
              <a:rPr lang="nl-NL" dirty="0"/>
              <a:t>naar de verschillende </a:t>
            </a:r>
            <a:r>
              <a:rPr lang="nl-NL" dirty="0" smtClean="0"/>
              <a:t>werkvelden</a:t>
            </a:r>
          </a:p>
          <a:p>
            <a:pPr marL="0" indent="0">
              <a:buNone/>
            </a:pPr>
            <a:r>
              <a:rPr lang="nl-NL" dirty="0" smtClean="0"/>
              <a:t> </a:t>
            </a:r>
          </a:p>
          <a:p>
            <a:r>
              <a:rPr lang="nl-NL" dirty="0" smtClean="0"/>
              <a:t>RUG: pilotonderzoek naar Zinportaal Fryslân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33055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en Evaluatie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524000"/>
            <a:ext cx="508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Welkom &amp; opening</a:t>
            </a:r>
            <a:br>
              <a:rPr lang="nl-NL" dirty="0" smtClean="0"/>
            </a:br>
            <a:r>
              <a:rPr lang="nl-NL" dirty="0" err="1" smtClean="0"/>
              <a:t>Hetty</a:t>
            </a:r>
            <a:r>
              <a:rPr lang="nl-NL" dirty="0" smtClean="0"/>
              <a:t> </a:t>
            </a:r>
            <a:r>
              <a:rPr lang="nl-NL" dirty="0" err="1" smtClean="0"/>
              <a:t>Zock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0" y="2324432"/>
            <a:ext cx="70612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ater + rotsen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-13485" b="-13485"/>
          <a:stretch>
            <a:fillRect/>
          </a:stretch>
        </p:blipFill>
        <p:spPr>
          <a:xfrm>
            <a:off x="457200" y="274638"/>
            <a:ext cx="8229600" cy="5851525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312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891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10" name="Content Placeholder 9" descr="rustig water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-34261" b="-34261"/>
          <a:stretch>
            <a:fillRect/>
          </a:stretch>
        </p:blipFill>
        <p:spPr>
          <a:xfrm>
            <a:off x="-54653" y="-1399461"/>
            <a:ext cx="6024128" cy="6751097"/>
          </a:xfrm>
        </p:spPr>
      </p:pic>
      <p:pic>
        <p:nvPicPr>
          <p:cNvPr id="9" name="Content Placeholder 8" descr="water + rotsen.jpe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-50060" b="-50060"/>
          <a:stretch>
            <a:fillRect/>
          </a:stretch>
        </p:blipFill>
        <p:spPr>
          <a:xfrm>
            <a:off x="4888381" y="3232903"/>
            <a:ext cx="3798419" cy="4256797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300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dirty="0" smtClean="0"/>
              <a:t>Programma</a:t>
            </a:r>
            <a:br>
              <a:rPr lang="nl-NL" sz="3600" dirty="0" smtClean="0"/>
            </a:br>
            <a:r>
              <a:rPr lang="nl-NL" sz="3600" dirty="0" smtClean="0"/>
              <a:t>vóór de lunch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 smtClean="0"/>
              <a:t>Speeddaten</a:t>
            </a:r>
            <a:endParaRPr lang="nl-NL" dirty="0" smtClean="0"/>
          </a:p>
          <a:p>
            <a:r>
              <a:rPr lang="nl-NL" dirty="0" smtClean="0"/>
              <a:t>Expertise gerichte geestelijke verzorging: kansen voor binnen </a:t>
            </a:r>
            <a:r>
              <a:rPr lang="nl-NL" dirty="0" err="1" smtClean="0"/>
              <a:t>én</a:t>
            </a:r>
            <a:r>
              <a:rPr lang="nl-NL" dirty="0" smtClean="0"/>
              <a:t> buiten de muur.</a:t>
            </a:r>
          </a:p>
          <a:p>
            <a:r>
              <a:rPr lang="nl-NL" dirty="0" smtClean="0"/>
              <a:t>Zinportaal </a:t>
            </a:r>
            <a:r>
              <a:rPr lang="nl-NL" dirty="0" err="1" smtClean="0"/>
              <a:t>Fryslân</a:t>
            </a:r>
            <a:endParaRPr lang="nl-NL" dirty="0" smtClean="0"/>
          </a:p>
          <a:p>
            <a:r>
              <a:rPr lang="nl-NL" dirty="0" smtClean="0"/>
              <a:t>Uitwisseling</a:t>
            </a:r>
          </a:p>
          <a:p>
            <a:endParaRPr lang="nl-NL" dirty="0" smtClean="0"/>
          </a:p>
          <a:p>
            <a:endParaRPr lang="nl-NL" dirty="0" smtClean="0"/>
          </a:p>
          <a:p>
            <a:pPr algn="ctr">
              <a:buNone/>
            </a:pPr>
            <a:r>
              <a:rPr lang="nl-NL" dirty="0" smtClean="0"/>
              <a:t>12.00 uur lunch.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Speeddaten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9004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nl-NL" dirty="0" smtClean="0"/>
              <a:t>	Zoek iemand uit die je nog niet kent en geef hem/haar een kaartje met jouw naam.</a:t>
            </a:r>
          </a:p>
          <a:p>
            <a:pPr lvl="0">
              <a:buNone/>
            </a:pPr>
            <a:endParaRPr lang="nl-NL" dirty="0" smtClean="0"/>
          </a:p>
          <a:p>
            <a:pPr lvl="0">
              <a:buNone/>
            </a:pPr>
            <a:endParaRPr lang="nl-NL" dirty="0" smtClean="0"/>
          </a:p>
          <a:p>
            <a:pPr lvl="0">
              <a:buNone/>
            </a:pPr>
            <a:r>
              <a:rPr lang="nl-NL" dirty="0" smtClean="0"/>
              <a:t>							- </a:t>
            </a:r>
            <a:r>
              <a:rPr lang="nl-NL" sz="2880" dirty="0" smtClean="0"/>
              <a:t>Wie </a:t>
            </a:r>
            <a:r>
              <a:rPr lang="nl-NL" sz="2880" dirty="0"/>
              <a:t>ben </a:t>
            </a:r>
            <a:r>
              <a:rPr lang="nl-NL" sz="2880" dirty="0" smtClean="0"/>
              <a:t>je</a:t>
            </a:r>
          </a:p>
          <a:p>
            <a:pPr lvl="0">
              <a:buNone/>
            </a:pPr>
            <a:r>
              <a:rPr lang="nl-NL" sz="2880" dirty="0" smtClean="0"/>
              <a:t>							- Wat </a:t>
            </a:r>
            <a:r>
              <a:rPr lang="nl-NL" sz="2880" dirty="0"/>
              <a:t>doe je</a:t>
            </a:r>
            <a:r>
              <a:rPr lang="nl-NL" sz="2880" dirty="0" smtClean="0"/>
              <a:t>?</a:t>
            </a:r>
          </a:p>
          <a:p>
            <a:pPr lvl="0">
              <a:buNone/>
            </a:pPr>
            <a:r>
              <a:rPr lang="nl-NL" sz="2880" dirty="0" smtClean="0"/>
              <a:t>							- Wat </a:t>
            </a:r>
            <a:r>
              <a:rPr lang="nl-NL" sz="2880" dirty="0"/>
              <a:t>kom je vandaag halen/</a:t>
            </a:r>
            <a:r>
              <a:rPr lang="nl-NL" sz="2880" dirty="0" smtClean="0"/>
              <a:t>brengen</a:t>
            </a:r>
          </a:p>
          <a:p>
            <a:pPr lvl="0">
              <a:buNone/>
            </a:pPr>
            <a:endParaRPr lang="nl-NL" dirty="0" smtClean="0"/>
          </a:p>
          <a:p>
            <a:pPr lvl="0" algn="ctr">
              <a:buNone/>
            </a:pPr>
            <a:r>
              <a:rPr lang="nl-NL" sz="2595" dirty="0" smtClean="0">
                <a:solidFill>
                  <a:srgbClr val="FF0000"/>
                </a:solidFill>
              </a:rPr>
              <a:t>	</a:t>
            </a:r>
          </a:p>
          <a:p>
            <a:pPr lvl="0" algn="ctr">
              <a:buNone/>
            </a:pPr>
            <a:endParaRPr lang="nl-NL" sz="2595" dirty="0" smtClean="0">
              <a:solidFill>
                <a:srgbClr val="FF0000"/>
              </a:solidFill>
            </a:endParaRPr>
          </a:p>
          <a:p>
            <a:pPr lvl="0" algn="ctr">
              <a:buNone/>
            </a:pPr>
            <a:r>
              <a:rPr lang="nl-NL" sz="2595" dirty="0" smtClean="0">
                <a:solidFill>
                  <a:srgbClr val="FF0000"/>
                </a:solidFill>
              </a:rPr>
              <a:t>Let op: je hebt per persoon 3 minuten om kennis te maken en na 6 minuten zoek je iemand anders die je nog niet kent.</a:t>
            </a:r>
          </a:p>
          <a:p>
            <a:pPr lvl="0"/>
            <a:endParaRPr lang="nl-NL" dirty="0" smtClean="0"/>
          </a:p>
          <a:p>
            <a:pPr lvl="0">
              <a:buNone/>
            </a:pPr>
            <a:endParaRPr lang="nl-NL" dirty="0" smtClean="0"/>
          </a:p>
          <a:p>
            <a:pPr lvl="0"/>
            <a:endParaRPr lang="nl-NL" dirty="0" smtClean="0"/>
          </a:p>
          <a:p>
            <a:pPr lvl="0">
              <a:buNone/>
            </a:pPr>
            <a:r>
              <a:rPr lang="nl-NL" dirty="0" smtClean="0"/>
              <a:t>													</a:t>
            </a:r>
            <a:r>
              <a:rPr lang="nl-NL" sz="1600" dirty="0" smtClean="0"/>
              <a:t>2 </a:t>
            </a:r>
            <a:r>
              <a:rPr lang="nl-NL" sz="1600" dirty="0" err="1" smtClean="0"/>
              <a:t>x</a:t>
            </a:r>
            <a:r>
              <a:rPr lang="nl-NL" sz="1600" dirty="0" smtClean="0"/>
              <a:t> 6 minuten</a:t>
            </a:r>
            <a:endParaRPr lang="nl-NL" sz="16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649" y="5187350"/>
            <a:ext cx="764402" cy="7731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073" y="2601688"/>
            <a:ext cx="1276812" cy="1688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dirty="0" smtClean="0"/>
              <a:t>Programma</a:t>
            </a:r>
            <a:br>
              <a:rPr lang="nl-NL" sz="3600" dirty="0" smtClean="0"/>
            </a:br>
            <a:r>
              <a:rPr lang="nl-NL" sz="3600" dirty="0" smtClean="0"/>
              <a:t>vóór de lunch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 smtClean="0"/>
              <a:t>Speeddaten</a:t>
            </a:r>
            <a:endParaRPr lang="nl-NL" dirty="0" smtClean="0"/>
          </a:p>
          <a:p>
            <a:r>
              <a:rPr lang="nl-NL" b="1" dirty="0" smtClean="0"/>
              <a:t>Expertise gerichte geestelijke verzorging: kansen voor binnen </a:t>
            </a:r>
            <a:r>
              <a:rPr lang="nl-NL" b="1" dirty="0" err="1" smtClean="0"/>
              <a:t>én</a:t>
            </a:r>
            <a:r>
              <a:rPr lang="nl-NL" b="1" dirty="0" smtClean="0"/>
              <a:t> buiten de muur.</a:t>
            </a:r>
          </a:p>
          <a:p>
            <a:r>
              <a:rPr lang="nl-NL" dirty="0" smtClean="0"/>
              <a:t>Zinportaal </a:t>
            </a:r>
            <a:r>
              <a:rPr lang="nl-NL" dirty="0" err="1" smtClean="0"/>
              <a:t>Fryslân</a:t>
            </a:r>
            <a:endParaRPr lang="nl-NL" dirty="0" smtClean="0"/>
          </a:p>
          <a:p>
            <a:r>
              <a:rPr lang="nl-NL" dirty="0" smtClean="0"/>
              <a:t>Uitwisseling</a:t>
            </a:r>
          </a:p>
          <a:p>
            <a:endParaRPr lang="nl-NL" dirty="0" smtClean="0"/>
          </a:p>
          <a:p>
            <a:endParaRPr lang="nl-NL" dirty="0" smtClean="0"/>
          </a:p>
          <a:p>
            <a:pPr algn="ctr">
              <a:buNone/>
            </a:pPr>
            <a:r>
              <a:rPr lang="nl-NL" dirty="0" smtClean="0"/>
              <a:t>12.00 uur lunch.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915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dirty="0" smtClean="0"/>
              <a:t>Programma</a:t>
            </a:r>
            <a:br>
              <a:rPr lang="nl-NL" sz="3600" dirty="0" smtClean="0"/>
            </a:br>
            <a:r>
              <a:rPr lang="nl-NL" sz="3600" dirty="0" smtClean="0"/>
              <a:t>vóór de lunch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 smtClean="0"/>
              <a:t>Speeddaten</a:t>
            </a:r>
            <a:endParaRPr lang="nl-NL" dirty="0" smtClean="0"/>
          </a:p>
          <a:p>
            <a:r>
              <a:rPr lang="nl-NL" dirty="0" smtClean="0"/>
              <a:t>Expertise gerichte geestelijke verzorging: kansen voor binnen </a:t>
            </a:r>
            <a:r>
              <a:rPr lang="nl-NL" dirty="0" err="1" smtClean="0"/>
              <a:t>én</a:t>
            </a:r>
            <a:r>
              <a:rPr lang="nl-NL" dirty="0" smtClean="0"/>
              <a:t> buiten de muur.</a:t>
            </a:r>
          </a:p>
          <a:p>
            <a:r>
              <a:rPr lang="nl-NL" b="1" dirty="0" smtClean="0"/>
              <a:t>Zinportaal </a:t>
            </a:r>
            <a:r>
              <a:rPr lang="nl-NL" b="1" dirty="0" err="1" smtClean="0"/>
              <a:t>Fryslân</a:t>
            </a:r>
            <a:endParaRPr lang="nl-NL" b="1" dirty="0" smtClean="0"/>
          </a:p>
          <a:p>
            <a:r>
              <a:rPr lang="nl-NL" dirty="0" smtClean="0"/>
              <a:t>Uitwisseling</a:t>
            </a:r>
          </a:p>
          <a:p>
            <a:endParaRPr lang="nl-NL" dirty="0" smtClean="0"/>
          </a:p>
          <a:p>
            <a:endParaRPr lang="nl-NL" dirty="0" smtClean="0"/>
          </a:p>
          <a:p>
            <a:pPr algn="ctr">
              <a:buNone/>
            </a:pPr>
            <a:r>
              <a:rPr lang="nl-NL" dirty="0" smtClean="0"/>
              <a:t>12.00 uur lunch.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915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Uitwisseling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Groepjes van 4.</a:t>
            </a:r>
          </a:p>
          <a:p>
            <a:r>
              <a:rPr lang="nl-NL" dirty="0" smtClean="0"/>
              <a:t>Vragen:</a:t>
            </a:r>
          </a:p>
          <a:p>
            <a:pPr lvl="0">
              <a:buNone/>
            </a:pPr>
            <a:r>
              <a:rPr lang="nl-NL" dirty="0" smtClean="0"/>
              <a:t>	- </a:t>
            </a:r>
            <a:r>
              <a:rPr lang="nl-NL" dirty="0"/>
              <a:t>Wat valt je op in de presentaties van</a:t>
            </a:r>
            <a:r>
              <a:rPr lang="nl-NL" dirty="0" smtClean="0"/>
              <a:t> 			    	vanochtend</a:t>
            </a:r>
            <a:r>
              <a:rPr lang="nl-NL" dirty="0"/>
              <a:t>?</a:t>
            </a:r>
            <a:endParaRPr lang="nl-NL" dirty="0" smtClean="0"/>
          </a:p>
          <a:p>
            <a:pPr lvl="0">
              <a:buNone/>
            </a:pPr>
            <a:r>
              <a:rPr lang="nl-NL" dirty="0" smtClean="0"/>
              <a:t>	- Welke </a:t>
            </a:r>
            <a:r>
              <a:rPr lang="nl-NL" dirty="0"/>
              <a:t>vragen roept dat bij je op</a:t>
            </a:r>
            <a:r>
              <a:rPr lang="nl-NL" dirty="0" smtClean="0"/>
              <a:t>?</a:t>
            </a:r>
          </a:p>
          <a:p>
            <a:pPr lvl="0">
              <a:buNone/>
            </a:pPr>
            <a:r>
              <a:rPr lang="nl-NL" dirty="0" smtClean="0"/>
              <a:t>	- Wat </a:t>
            </a:r>
            <a:r>
              <a:rPr lang="nl-NL" dirty="0"/>
              <a:t>wil je in de plenaire terugkoppeling na</a:t>
            </a:r>
            <a:r>
              <a:rPr lang="nl-NL" dirty="0" smtClean="0"/>
              <a:t> 	de </a:t>
            </a:r>
            <a:r>
              <a:rPr lang="nl-NL" dirty="0"/>
              <a:t>lunch graag terug laten </a:t>
            </a:r>
            <a:r>
              <a:rPr lang="nl-NL" dirty="0" smtClean="0"/>
              <a:t>komen</a:t>
            </a:r>
          </a:p>
          <a:p>
            <a:pPr lvl="0">
              <a:buNone/>
            </a:pPr>
            <a:r>
              <a:rPr lang="nl-NL" sz="1400" dirty="0" smtClean="0"/>
              <a:t>													</a:t>
            </a:r>
          </a:p>
          <a:p>
            <a:pPr lvl="0">
              <a:buNone/>
            </a:pPr>
            <a:endParaRPr lang="nl-NL" sz="1400" dirty="0" smtClean="0"/>
          </a:p>
          <a:p>
            <a:pPr lvl="0">
              <a:buNone/>
            </a:pPr>
            <a:endParaRPr lang="nl-NL" sz="1400" dirty="0" smtClean="0"/>
          </a:p>
          <a:p>
            <a:pPr lvl="0">
              <a:buNone/>
            </a:pPr>
            <a:r>
              <a:rPr lang="nl-NL" sz="1400" dirty="0" smtClean="0"/>
              <a:t>													</a:t>
            </a:r>
          </a:p>
          <a:p>
            <a:pPr lvl="0">
              <a:buNone/>
            </a:pPr>
            <a:endParaRPr lang="nl-NL" sz="1400" dirty="0" smtClean="0"/>
          </a:p>
          <a:p>
            <a:pPr lvl="0">
              <a:buNone/>
            </a:pPr>
            <a:r>
              <a:rPr lang="nl-NL" sz="1400" dirty="0" smtClean="0"/>
              <a:t>			</a:t>
            </a:r>
          </a:p>
          <a:p>
            <a:pPr lvl="0">
              <a:buNone/>
            </a:pPr>
            <a:r>
              <a:rPr lang="nl-NL" sz="1400" dirty="0" smtClean="0"/>
              <a:t>					30 minuten</a:t>
            </a:r>
          </a:p>
          <a:p>
            <a:pPr lvl="0"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898" y="5198709"/>
            <a:ext cx="927987" cy="75516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503238"/>
            <a:ext cx="24384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474</Words>
  <Application>Microsoft Macintosh PowerPoint</Application>
  <PresentationFormat>Diavoorstelling (4:3)</PresentationFormat>
  <Paragraphs>92</Paragraphs>
  <Slides>17</Slides>
  <Notes>0</Notes>
  <HiddenSlides>0</HiddenSlides>
  <MMClips>0</MMClips>
  <ScaleCrop>false</ScaleCrop>
  <HeadingPairs>
    <vt:vector size="4" baseType="variant">
      <vt:variant>
        <vt:lpstr>Ontwerpsjabloon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Office-thema</vt:lpstr>
      <vt:lpstr>Studiedag  Geestelijke Verzorging buiten de muren</vt:lpstr>
      <vt:lpstr>Welkom &amp; opening Hetty Zock</vt:lpstr>
      <vt:lpstr>Dia 3</vt:lpstr>
      <vt:lpstr>Dia 4</vt:lpstr>
      <vt:lpstr>Programma vóór de lunch</vt:lpstr>
      <vt:lpstr>Speeddaten</vt:lpstr>
      <vt:lpstr>Programma vóór de lunch</vt:lpstr>
      <vt:lpstr>Programma vóór de lunch</vt:lpstr>
      <vt:lpstr>Uitwisseling </vt:lpstr>
      <vt:lpstr>LUNCH!</vt:lpstr>
      <vt:lpstr>13.00 uur Vervolg programma</vt:lpstr>
      <vt:lpstr>Theoretische reflectie</vt:lpstr>
      <vt:lpstr>voorbijdeonteigening.nl    voorbijdeonteigening.nl                  voorbijdeonteigening.nl/</vt:lpstr>
      <vt:lpstr>Onderzoek</vt:lpstr>
      <vt:lpstr>Onderzoek elders</vt:lpstr>
      <vt:lpstr>Geestelijk verzorging dichtbij huis, transmuraal én extramuraal KSGV/RUG</vt:lpstr>
      <vt:lpstr>Afsluiting en Evaluatie</vt:lpstr>
    </vt:vector>
  </TitlesOfParts>
  <Company>wilson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Studiedag  Geestelijke Verzorging buiten de muren</dc:title>
  <dc:creator>Lutske Harmsma</dc:creator>
  <cp:lastModifiedBy>L Harmsma</cp:lastModifiedBy>
  <cp:revision>14</cp:revision>
  <dcterms:created xsi:type="dcterms:W3CDTF">2016-06-09T19:41:49Z</dcterms:created>
  <dcterms:modified xsi:type="dcterms:W3CDTF">2016-06-09T19:43:04Z</dcterms:modified>
</cp:coreProperties>
</file>