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50" r:id="rId2"/>
    <p:sldMasterId id="2147483652" r:id="rId3"/>
  </p:sldMasterIdLst>
  <p:notesMasterIdLst>
    <p:notesMasterId r:id="rId10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embeddedFontLst>
    <p:embeddedFont>
      <p:font typeface="Georgia" panose="02040502050405020303" pitchFamily="18" charset="0"/>
      <p:regular r:id="rId11"/>
      <p:bold r:id="rId12"/>
      <p:italic r:id="rId13"/>
      <p:boldItalic r:id="rId14"/>
    </p:embeddedFont>
    <p:embeddedFont>
      <p:font typeface="Open Sans SemiBold" panose="020B0306030504020204" pitchFamily="34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3" roundtripDataSignature="AMtx7mjhi8WX1ee0XJS/hFsQ8m44jFzY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30" d="100"/>
          <a:sy n="130" d="100"/>
        </p:scale>
        <p:origin x="112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1.fntdata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customschemas.google.com/relationships/presentationmetadata" Target="meta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e38bf8b1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e38bf8b1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Hier praten wij over: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9250" algn="l" rtl="0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Verdana"/>
              <a:buChar char="●"/>
            </a:pPr>
            <a:r>
              <a:rPr lang="en-U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Logistieke doeleinden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Verdana"/>
              <a:buChar char="●"/>
            </a:pPr>
            <a:r>
              <a:rPr lang="en-U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Personeelsbezetting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Verdana"/>
              <a:buChar char="●"/>
            </a:pPr>
            <a:r>
              <a:rPr lang="en-U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Budget/Prognoses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Verdana"/>
              <a:buChar char="●"/>
            </a:pPr>
            <a:r>
              <a:rPr lang="en-US" sz="19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Marketing doeleinden</a:t>
            </a:r>
            <a:endParaRPr sz="19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7e38bf8b12_0_0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sz="1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e38bf8b1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7e38bf8b1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Factoren die inlvoed hebben: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Weer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Dag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Tijd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Tegenstander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Winning Streak (Sentiment)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Hoeveel marketing campagnes hebben we gedaan? </a:t>
            </a:r>
            <a:endParaRPr/>
          </a:p>
        </p:txBody>
      </p:sp>
      <p:sp>
        <p:nvSpPr>
          <p:cNvPr id="114" name="Google Shape;114;g7e38bf8b12_0_12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sz="1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e38bf8b1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e38bf8b12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7e38bf8b12_0_18:notes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sz="1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ctrTitle"/>
          </p:nvPr>
        </p:nvSpPr>
        <p:spPr>
          <a:xfrm>
            <a:off x="0" y="1274400"/>
            <a:ext cx="9144000" cy="10800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spcFirstLastPara="1" wrap="square" lIns="981950" tIns="216000" rIns="268250" bIns="2160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201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1"/>
          </p:nvPr>
        </p:nvSpPr>
        <p:spPr>
          <a:xfrm>
            <a:off x="0" y="4032000"/>
            <a:ext cx="9140825" cy="19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075" tIns="45700" rIns="267825" bIns="45700" anchor="t" anchorCtr="0">
            <a:noAutofit/>
          </a:bodyPr>
          <a:lstStyle>
            <a:lvl1pPr lvl="0" algn="l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2"/>
              <a:buFont typeface="Verdana"/>
              <a:buNone/>
              <a:defRPr sz="1902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ctrTitle"/>
          </p:nvPr>
        </p:nvSpPr>
        <p:spPr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spcFirstLastPara="1" wrap="square" lIns="982075" tIns="216000" rIns="2678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075" tIns="45700" rIns="267825" bIns="45700" anchor="t" anchorCtr="0">
            <a:noAutofit/>
          </a:bodyPr>
          <a:lstStyle>
            <a:lvl1pPr lvl="0" algn="l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Verdana"/>
              <a:buNone/>
              <a:defRPr sz="19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>
            <a:spLocks noGrp="1"/>
          </p:cNvSpPr>
          <p:nvPr>
            <p:ph type="ctrTitle"/>
          </p:nvPr>
        </p:nvSpPr>
        <p:spPr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spcFirstLastPara="1" wrap="square" lIns="982075" tIns="216000" rIns="2678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075" tIns="45700" rIns="267825" bIns="45700" anchor="t" anchorCtr="0">
            <a:noAutofit/>
          </a:bodyPr>
          <a:lstStyle>
            <a:lvl1pPr lvl="0" algn="l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Verdana"/>
              <a:buNone/>
              <a:defRPr sz="19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/>
        </p:nvSpPr>
        <p:spPr>
          <a:xfrm>
            <a:off x="0" y="0"/>
            <a:ext cx="12700" cy="1017587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 txBox="1"/>
          <p:nvPr/>
        </p:nvSpPr>
        <p:spPr>
          <a:xfrm>
            <a:off x="0" y="0"/>
            <a:ext cx="127000" cy="1017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0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4"/>
          <p:cNvSpPr/>
          <p:nvPr/>
        </p:nvSpPr>
        <p:spPr>
          <a:xfrm>
            <a:off x="7974012" y="393700"/>
            <a:ext cx="1169987" cy="96837"/>
          </a:xfrm>
          <a:custGeom>
            <a:avLst/>
            <a:gdLst/>
            <a:ahLst/>
            <a:cxnLst/>
            <a:rect l="l" t="t" r="r" b="b"/>
            <a:pathLst>
              <a:path w="1170000" h="96197" extrusionOk="0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"/>
          <p:cNvSpPr txBox="1"/>
          <p:nvPr/>
        </p:nvSpPr>
        <p:spPr>
          <a:xfrm>
            <a:off x="8674100" y="400050"/>
            <a:ext cx="1905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Verdana"/>
              <a:buNone/>
            </a:pPr>
            <a:fld id="{00000000-1234-1234-1234-123412341234}" type="slidenum">
              <a:rPr lang="en-US" sz="6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/>
          </a:p>
        </p:txBody>
      </p:sp>
      <p:sp>
        <p:nvSpPr>
          <p:cNvPr id="15" name="Google Shape;15;p4"/>
          <p:cNvSpPr txBox="1"/>
          <p:nvPr/>
        </p:nvSpPr>
        <p:spPr>
          <a:xfrm>
            <a:off x="8661400" y="400050"/>
            <a:ext cx="52387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Verdana"/>
              <a:buNone/>
            </a:pPr>
            <a:r>
              <a:rPr lang="en-US" sz="6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</a:t>
            </a:r>
            <a:endParaRPr/>
          </a:p>
        </p:txBody>
      </p:sp>
      <p:pic>
        <p:nvPicPr>
          <p:cNvPr id="16" name="Google Shape;16;p4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7" y="82550"/>
            <a:ext cx="958850" cy="2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4"/>
          <p:cNvSpPr txBox="1"/>
          <p:nvPr/>
        </p:nvSpPr>
        <p:spPr>
          <a:xfrm>
            <a:off x="7874000" y="400050"/>
            <a:ext cx="7620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"/>
          <p:cNvSpPr txBox="1"/>
          <p:nvPr/>
        </p:nvSpPr>
        <p:spPr>
          <a:xfrm>
            <a:off x="0" y="0"/>
            <a:ext cx="9144000" cy="10175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4"/>
          <p:cNvSpPr txBox="1"/>
          <p:nvPr/>
        </p:nvSpPr>
        <p:spPr>
          <a:xfrm>
            <a:off x="0" y="0"/>
            <a:ext cx="12700" cy="1017587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4"/>
          <p:cNvSpPr txBox="1"/>
          <p:nvPr/>
        </p:nvSpPr>
        <p:spPr>
          <a:xfrm>
            <a:off x="0" y="0"/>
            <a:ext cx="127000" cy="1017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4" descr="SLASHTRANS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5475" y="392112"/>
            <a:ext cx="414337" cy="41433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/>
          <p:nvPr/>
        </p:nvSpPr>
        <p:spPr>
          <a:xfrm>
            <a:off x="0" y="1017587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4"/>
          <p:cNvSpPr txBox="1"/>
          <p:nvPr/>
        </p:nvSpPr>
        <p:spPr>
          <a:xfrm>
            <a:off x="8255000" y="1079500"/>
            <a:ext cx="1905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Verdana"/>
              <a:buNone/>
            </a:pPr>
            <a:fld id="{00000000-1234-1234-1234-123412341234}" type="slidenum">
              <a:rPr lang="en-US" sz="9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8204200" y="1079500"/>
            <a:ext cx="52387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Verdana"/>
              <a:buNone/>
            </a:pPr>
            <a:r>
              <a:rPr lang="en-US" sz="9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</a:t>
            </a:r>
            <a:endParaRPr/>
          </a:p>
        </p:txBody>
      </p:sp>
      <p:pic>
        <p:nvPicPr>
          <p:cNvPr id="25" name="Google Shape;25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050" y="204787"/>
            <a:ext cx="2398712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/>
          <p:nvPr/>
        </p:nvSpPr>
        <p:spPr>
          <a:xfrm>
            <a:off x="3687762" y="339725"/>
            <a:ext cx="1149350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000"/>
              <a:buFont typeface="Georgia"/>
              <a:buNone/>
            </a:pPr>
            <a:r>
              <a:rPr lang="en-US" sz="1000" b="0" i="0" u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faculty of economics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000"/>
              <a:buFont typeface="Georgia"/>
              <a:buNone/>
            </a:pPr>
            <a:r>
              <a:rPr lang="en-US" sz="1000" b="0" i="0" u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and business</a:t>
            </a:r>
            <a:endParaRPr/>
          </a:p>
        </p:txBody>
      </p:sp>
      <p:sp>
        <p:nvSpPr>
          <p:cNvPr id="27" name="Google Shape;27;p4"/>
          <p:cNvSpPr txBox="1"/>
          <p:nvPr/>
        </p:nvSpPr>
        <p:spPr>
          <a:xfrm>
            <a:off x="5811837" y="341312"/>
            <a:ext cx="1800225" cy="417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4"/>
          <p:cNvSpPr txBox="1"/>
          <p:nvPr/>
        </p:nvSpPr>
        <p:spPr>
          <a:xfrm>
            <a:off x="7378700" y="1079500"/>
            <a:ext cx="7620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0" y="1455737"/>
            <a:ext cx="9140825" cy="5148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075" tIns="45700" rIns="270000" bIns="45700" anchor="t" anchorCtr="0">
            <a:noAutofit/>
          </a:bodyPr>
          <a:lstStyle>
            <a:lvl1pPr marL="457200" marR="0" lvl="0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Verdana"/>
              <a:buChar char="›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07975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0"/>
              <a:buFont typeface="Noto Sans Symbols"/>
              <a:buChar char="▪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63537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25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800" tIns="46800" rIns="270000" bIns="468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/>
        </p:nvSpPr>
        <p:spPr>
          <a:xfrm>
            <a:off x="0" y="0"/>
            <a:ext cx="12700" cy="1017587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6"/>
          <p:cNvSpPr txBox="1"/>
          <p:nvPr/>
        </p:nvSpPr>
        <p:spPr>
          <a:xfrm>
            <a:off x="0" y="0"/>
            <a:ext cx="127000" cy="1017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"/>
          <p:cNvSpPr txBox="1"/>
          <p:nvPr/>
        </p:nvSpPr>
        <p:spPr>
          <a:xfrm>
            <a:off x="0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6"/>
          <p:cNvSpPr/>
          <p:nvPr/>
        </p:nvSpPr>
        <p:spPr>
          <a:xfrm>
            <a:off x="7974012" y="393700"/>
            <a:ext cx="1169987" cy="96837"/>
          </a:xfrm>
          <a:custGeom>
            <a:avLst/>
            <a:gdLst/>
            <a:ahLst/>
            <a:cxnLst/>
            <a:rect l="l" t="t" r="r" b="b"/>
            <a:pathLst>
              <a:path w="1170000" h="96197" extrusionOk="0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6"/>
          <p:cNvSpPr txBox="1"/>
          <p:nvPr/>
        </p:nvSpPr>
        <p:spPr>
          <a:xfrm>
            <a:off x="8674100" y="400050"/>
            <a:ext cx="1905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Verdana"/>
              <a:buNone/>
            </a:pPr>
            <a:fld id="{00000000-1234-1234-1234-123412341234}" type="slidenum">
              <a:rPr lang="en-US" sz="6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/>
          </a:p>
        </p:txBody>
      </p:sp>
      <p:sp>
        <p:nvSpPr>
          <p:cNvPr id="40" name="Google Shape;40;p6"/>
          <p:cNvSpPr txBox="1"/>
          <p:nvPr/>
        </p:nvSpPr>
        <p:spPr>
          <a:xfrm>
            <a:off x="8661400" y="400050"/>
            <a:ext cx="52387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Verdana"/>
              <a:buNone/>
            </a:pPr>
            <a:r>
              <a:rPr lang="en-US" sz="6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</a:t>
            </a:r>
            <a:endParaRPr/>
          </a:p>
        </p:txBody>
      </p:sp>
      <p:pic>
        <p:nvPicPr>
          <p:cNvPr id="41" name="Google Shape;41;p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7" y="82550"/>
            <a:ext cx="958850" cy="2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 txBox="1"/>
          <p:nvPr/>
        </p:nvSpPr>
        <p:spPr>
          <a:xfrm>
            <a:off x="7874000" y="400050"/>
            <a:ext cx="7620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6"/>
          <p:cNvSpPr txBox="1"/>
          <p:nvPr/>
        </p:nvSpPr>
        <p:spPr>
          <a:xfrm>
            <a:off x="0" y="0"/>
            <a:ext cx="9144000" cy="10175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6"/>
          <p:cNvSpPr txBox="1"/>
          <p:nvPr/>
        </p:nvSpPr>
        <p:spPr>
          <a:xfrm>
            <a:off x="0" y="0"/>
            <a:ext cx="12700" cy="1017587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6"/>
          <p:cNvSpPr txBox="1"/>
          <p:nvPr/>
        </p:nvSpPr>
        <p:spPr>
          <a:xfrm>
            <a:off x="0" y="0"/>
            <a:ext cx="127000" cy="1017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6" descr="SLASHTRANS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5475" y="392112"/>
            <a:ext cx="414337" cy="414337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/>
        </p:nvSpPr>
        <p:spPr>
          <a:xfrm>
            <a:off x="0" y="1017587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050" y="204787"/>
            <a:ext cx="2398712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6"/>
          <p:cNvSpPr txBox="1"/>
          <p:nvPr/>
        </p:nvSpPr>
        <p:spPr>
          <a:xfrm>
            <a:off x="3687762" y="338137"/>
            <a:ext cx="1149350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000"/>
              <a:buFont typeface="Georgia"/>
              <a:buNone/>
            </a:pPr>
            <a:r>
              <a:rPr lang="en-US" sz="1000" b="0" i="0" u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faculty of economics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000"/>
              <a:buFont typeface="Georgia"/>
              <a:buNone/>
            </a:pPr>
            <a:r>
              <a:rPr lang="en-US" sz="1000" b="0" i="0" u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and business</a:t>
            </a:r>
            <a:endParaRPr/>
          </a:p>
        </p:txBody>
      </p:sp>
      <p:sp>
        <p:nvSpPr>
          <p:cNvPr id="50" name="Google Shape;50;p6"/>
          <p:cNvSpPr txBox="1"/>
          <p:nvPr/>
        </p:nvSpPr>
        <p:spPr>
          <a:xfrm>
            <a:off x="5811837" y="341312"/>
            <a:ext cx="1800225" cy="41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0" y="1455737"/>
            <a:ext cx="9140825" cy="5148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075" tIns="45700" rIns="267825" bIns="45700" anchor="t" anchorCtr="0">
            <a:noAutofit/>
          </a:bodyPr>
          <a:lstStyle>
            <a:lvl1pPr marL="457200" marR="0" lvl="0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Verdana"/>
              <a:buChar char="›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07975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0"/>
              <a:buFont typeface="Noto Sans Symbols"/>
              <a:buChar char="▪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800" tIns="45700" rIns="2700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/>
        </p:nvSpPr>
        <p:spPr>
          <a:xfrm>
            <a:off x="127000" y="0"/>
            <a:ext cx="254000" cy="1017587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8"/>
          <p:cNvSpPr txBox="1"/>
          <p:nvPr/>
        </p:nvSpPr>
        <p:spPr>
          <a:xfrm>
            <a:off x="0" y="0"/>
            <a:ext cx="127000" cy="1017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8"/>
          <p:cNvSpPr txBox="1"/>
          <p:nvPr/>
        </p:nvSpPr>
        <p:spPr>
          <a:xfrm>
            <a:off x="0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/>
          <p:nvPr/>
        </p:nvSpPr>
        <p:spPr>
          <a:xfrm>
            <a:off x="7974012" y="393700"/>
            <a:ext cx="1169987" cy="96837"/>
          </a:xfrm>
          <a:custGeom>
            <a:avLst/>
            <a:gdLst/>
            <a:ahLst/>
            <a:cxnLst/>
            <a:rect l="l" t="t" r="r" b="b"/>
            <a:pathLst>
              <a:path w="1170000" h="96197" extrusionOk="0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8"/>
          <p:cNvSpPr txBox="1"/>
          <p:nvPr/>
        </p:nvSpPr>
        <p:spPr>
          <a:xfrm>
            <a:off x="8674100" y="400050"/>
            <a:ext cx="1905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Verdana"/>
              <a:buNone/>
            </a:pPr>
            <a:fld id="{00000000-1234-1234-1234-123412341234}" type="slidenum">
              <a:rPr lang="en-US" sz="6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‹nr.›</a:t>
            </a:fld>
            <a:endParaRPr/>
          </a:p>
        </p:txBody>
      </p:sp>
      <p:sp>
        <p:nvSpPr>
          <p:cNvPr id="62" name="Google Shape;62;p8"/>
          <p:cNvSpPr txBox="1"/>
          <p:nvPr/>
        </p:nvSpPr>
        <p:spPr>
          <a:xfrm>
            <a:off x="8661400" y="400050"/>
            <a:ext cx="52387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Verdana"/>
              <a:buNone/>
            </a:pPr>
            <a:r>
              <a:rPr lang="en-US" sz="600" b="0" i="0" u="non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</a:t>
            </a:r>
            <a:endParaRPr/>
          </a:p>
        </p:txBody>
      </p:sp>
      <p:pic>
        <p:nvPicPr>
          <p:cNvPr id="63" name="Google Shape;63;p8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7" y="82550"/>
            <a:ext cx="958850" cy="2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8"/>
          <p:cNvSpPr txBox="1"/>
          <p:nvPr/>
        </p:nvSpPr>
        <p:spPr>
          <a:xfrm>
            <a:off x="7874000" y="400050"/>
            <a:ext cx="762000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8"/>
          <p:cNvSpPr txBox="1"/>
          <p:nvPr/>
        </p:nvSpPr>
        <p:spPr>
          <a:xfrm>
            <a:off x="0" y="0"/>
            <a:ext cx="9144000" cy="10175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8"/>
          <p:cNvSpPr txBox="1"/>
          <p:nvPr/>
        </p:nvSpPr>
        <p:spPr>
          <a:xfrm>
            <a:off x="0" y="0"/>
            <a:ext cx="12700" cy="1017587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8"/>
          <p:cNvSpPr txBox="1"/>
          <p:nvPr/>
        </p:nvSpPr>
        <p:spPr>
          <a:xfrm>
            <a:off x="0" y="0"/>
            <a:ext cx="127000" cy="10175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8" descr="SLASHTRANS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5475" y="392112"/>
            <a:ext cx="414337" cy="41433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8"/>
          <p:cNvSpPr txBox="1"/>
          <p:nvPr/>
        </p:nvSpPr>
        <p:spPr>
          <a:xfrm>
            <a:off x="0" y="1017587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050" y="204787"/>
            <a:ext cx="2398712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8"/>
          <p:cNvSpPr txBox="1"/>
          <p:nvPr/>
        </p:nvSpPr>
        <p:spPr>
          <a:xfrm>
            <a:off x="3687762" y="338137"/>
            <a:ext cx="1149350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000"/>
              <a:buFont typeface="Georgia"/>
              <a:buNone/>
            </a:pPr>
            <a:r>
              <a:rPr lang="en-US" sz="1000" b="0" i="0" u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faculty of economics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000"/>
              <a:buFont typeface="Georgia"/>
              <a:buNone/>
            </a:pPr>
            <a:r>
              <a:rPr lang="en-US" sz="1000" b="0" i="0" u="none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and business</a:t>
            </a:r>
            <a:endParaRPr/>
          </a:p>
        </p:txBody>
      </p:sp>
      <p:sp>
        <p:nvSpPr>
          <p:cNvPr id="72" name="Google Shape;72;p8"/>
          <p:cNvSpPr txBox="1"/>
          <p:nvPr/>
        </p:nvSpPr>
        <p:spPr>
          <a:xfrm>
            <a:off x="5811837" y="341312"/>
            <a:ext cx="1800225" cy="306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8"/>
          <p:cNvSpPr txBox="1">
            <a:spLocks noGrp="1"/>
          </p:cNvSpPr>
          <p:nvPr>
            <p:ph type="body" idx="1"/>
          </p:nvPr>
        </p:nvSpPr>
        <p:spPr>
          <a:xfrm>
            <a:off x="0" y="1455737"/>
            <a:ext cx="9140825" cy="5148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075" tIns="45700" rIns="267825" bIns="45700" anchor="t" anchorCtr="0">
            <a:noAutofit/>
          </a:bodyPr>
          <a:lstStyle>
            <a:lvl1pPr marL="457200" marR="0" lvl="0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Verdana"/>
              <a:buChar char="›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07975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0"/>
              <a:buFont typeface="Noto Sans Symbols"/>
              <a:buChar char="▪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ourier New"/>
              <a:buChar char="-"/>
              <a:defRPr sz="2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2800" tIns="45700" rIns="2700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1.pn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www.linkedin.com/in/max-kloosterman-9b03039a/" TargetMode="External"/><Relationship Id="rId4" Type="http://schemas.openxmlformats.org/officeDocument/2006/relationships/hyperlink" Target="https://www.linkedin.com/in/mtsa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/>
        </p:nvSpPr>
        <p:spPr>
          <a:xfrm>
            <a:off x="0" y="6387650"/>
            <a:ext cx="9144000" cy="540600"/>
          </a:xfrm>
          <a:prstGeom prst="rect">
            <a:avLst/>
          </a:prstGeom>
          <a:solidFill>
            <a:srgbClr val="85B6C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Verdana"/>
                <a:ea typeface="Verdana"/>
                <a:cs typeface="Verdana"/>
                <a:sym typeface="Verdana"/>
              </a:rPr>
              <a:t>                              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3" name="Google Shape;8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28350"/>
            <a:ext cx="9143998" cy="41661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0" y="1274750"/>
            <a:ext cx="9144000" cy="10536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spcFirstLastPara="1" wrap="square" lIns="981950" tIns="216000" rIns="268250" bIns="21600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Verdana"/>
              <a:buNone/>
            </a:pPr>
            <a:r>
              <a:rPr lang="en-US" sz="3600"/>
              <a:t>Data &amp; Toeschouwersaantallen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83050" y="2604800"/>
            <a:ext cx="4411200" cy="6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Mike </a:t>
            </a:r>
            <a:r>
              <a:rPr lang="en-US" sz="1800" dirty="0" err="1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Sants</a:t>
            </a:r>
            <a:r>
              <a:rPr lang="en-US" sz="1800" dirty="0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 &amp; Max </a:t>
            </a:r>
            <a:r>
              <a:rPr lang="en-US" sz="1800" dirty="0" err="1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Kloosterman</a:t>
            </a:r>
            <a:endParaRPr sz="1800" dirty="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Zondag</a:t>
            </a:r>
            <a:r>
              <a:rPr lang="en-US" sz="1800" dirty="0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 8 </a:t>
            </a:r>
            <a:r>
              <a:rPr lang="en-US" sz="1800" dirty="0" err="1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maart</a:t>
            </a:r>
            <a:r>
              <a:rPr lang="en-US" sz="1800" dirty="0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, 2020</a:t>
            </a:r>
            <a:endParaRPr sz="1800" dirty="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4572000" y="5953850"/>
            <a:ext cx="4572000" cy="540600"/>
          </a:xfrm>
          <a:prstGeom prst="rect">
            <a:avLst/>
          </a:prstGeom>
          <a:solidFill>
            <a:srgbClr val="85B6C7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Groningen Digital Business Center</a:t>
            </a:r>
            <a:endParaRPr sz="180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highlight>
                  <a:srgbClr val="85B6C7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Faculteit Economie en Bedrijfskunde</a:t>
            </a:r>
            <a:endParaRPr sz="180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highlight>
                <a:srgbClr val="85B6C7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4649" y="57628"/>
            <a:ext cx="993700" cy="9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>
            <a:spLocks noGrp="1"/>
          </p:cNvSpPr>
          <p:nvPr>
            <p:ph type="ctrTitle"/>
          </p:nvPr>
        </p:nvSpPr>
        <p:spPr>
          <a:xfrm>
            <a:off x="0" y="1277924"/>
            <a:ext cx="9144000" cy="9939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spcFirstLastPara="1" wrap="square" lIns="982075" tIns="216000" rIns="2678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Wie zijn wij?</a:t>
            </a:r>
            <a:endParaRPr sz="4000">
              <a:solidFill>
                <a:srgbClr val="FFFFFF"/>
              </a:solidFill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194100" y="2271725"/>
            <a:ext cx="8708400" cy="44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050" y="2814287"/>
            <a:ext cx="7156500" cy="3340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4649" y="57628"/>
            <a:ext cx="993700" cy="9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e38bf8b12_0_0"/>
          <p:cNvSpPr txBox="1">
            <a:spLocks noGrp="1"/>
          </p:cNvSpPr>
          <p:nvPr>
            <p:ph type="ctrTitle"/>
          </p:nvPr>
        </p:nvSpPr>
        <p:spPr>
          <a:xfrm>
            <a:off x="0" y="1278000"/>
            <a:ext cx="9144000" cy="1002900"/>
          </a:xfrm>
          <a:prstGeom prst="rect">
            <a:avLst/>
          </a:prstGeom>
        </p:spPr>
        <p:txBody>
          <a:bodyPr spcFirstLastPara="1" wrap="square" lIns="982075" tIns="216000" rIns="2678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Waarom?</a:t>
            </a:r>
            <a:endParaRPr sz="3600"/>
          </a:p>
        </p:txBody>
      </p:sp>
      <p:pic>
        <p:nvPicPr>
          <p:cNvPr id="102" name="Google Shape;102;g7e38bf8b12_0_0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019" r="-20019"/>
          <a:stretch/>
        </p:blipFill>
        <p:spPr>
          <a:xfrm>
            <a:off x="4951125" y="3002425"/>
            <a:ext cx="1935875" cy="205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7e38bf8b12_0_0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3275" y="3208513"/>
            <a:ext cx="2055174" cy="205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7e38bf8b12_0_0"/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00" y="3349013"/>
            <a:ext cx="1708575" cy="170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7e38bf8b12_0_0"/>
          <p:cNvPicPr preferRelativeResize="0"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438" y="3349033"/>
            <a:ext cx="1747724" cy="1774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7e38bf8b12_0_0"/>
          <p:cNvSpPr txBox="1"/>
          <p:nvPr/>
        </p:nvSpPr>
        <p:spPr>
          <a:xfrm>
            <a:off x="622050" y="5198250"/>
            <a:ext cx="2055300" cy="7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latin typeface="Verdana"/>
                <a:ea typeface="Verdana"/>
                <a:cs typeface="Verdana"/>
                <a:sym typeface="Verdana"/>
              </a:rPr>
              <a:t>Budget/Prognoses</a:t>
            </a:r>
            <a:endParaRPr sz="1200"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7" name="Google Shape;107;g7e38bf8b12_0_0"/>
          <p:cNvSpPr txBox="1"/>
          <p:nvPr/>
        </p:nvSpPr>
        <p:spPr>
          <a:xfrm>
            <a:off x="2677350" y="5198250"/>
            <a:ext cx="2354400" cy="7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latin typeface="Verdana"/>
                <a:ea typeface="Verdana"/>
                <a:cs typeface="Verdana"/>
                <a:sym typeface="Verdana"/>
              </a:rPr>
              <a:t>Marketing Afdeling</a:t>
            </a:r>
            <a:endParaRPr sz="12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8" name="Google Shape;108;g7e38bf8b12_0_0"/>
          <p:cNvSpPr txBox="1"/>
          <p:nvPr/>
        </p:nvSpPr>
        <p:spPr>
          <a:xfrm>
            <a:off x="4824313" y="5198250"/>
            <a:ext cx="2354400" cy="7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latin typeface="Verdana"/>
                <a:ea typeface="Verdana"/>
                <a:cs typeface="Verdana"/>
                <a:sym typeface="Verdana"/>
              </a:rPr>
              <a:t>Logistieke doeleinden</a:t>
            </a:r>
            <a:endParaRPr sz="12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9" name="Google Shape;109;g7e38bf8b12_0_0"/>
          <p:cNvSpPr txBox="1"/>
          <p:nvPr/>
        </p:nvSpPr>
        <p:spPr>
          <a:xfrm>
            <a:off x="6947100" y="5198250"/>
            <a:ext cx="2354400" cy="7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latin typeface="Verdana"/>
                <a:ea typeface="Verdana"/>
                <a:cs typeface="Verdana"/>
                <a:sym typeface="Verdana"/>
              </a:rPr>
              <a:t>Personeel/Vrijwilligers</a:t>
            </a:r>
            <a:endParaRPr sz="1200" b="1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0" name="Google Shape;110;g7e38bf8b12_0_0"/>
          <p:cNvPicPr preferRelativeResize="0"/>
          <p:nvPr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4649" y="57628"/>
            <a:ext cx="993700" cy="9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e38bf8b12_0_12"/>
          <p:cNvSpPr txBox="1">
            <a:spLocks noGrp="1"/>
          </p:cNvSpPr>
          <p:nvPr>
            <p:ph type="ctrTitle"/>
          </p:nvPr>
        </p:nvSpPr>
        <p:spPr>
          <a:xfrm>
            <a:off x="0" y="1278000"/>
            <a:ext cx="9144000" cy="975600"/>
          </a:xfrm>
          <a:prstGeom prst="rect">
            <a:avLst/>
          </a:prstGeom>
        </p:spPr>
        <p:txBody>
          <a:bodyPr spcFirstLastPara="1" wrap="square" lIns="982075" tIns="216000" rIns="2678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Factoren </a:t>
            </a:r>
            <a:endParaRPr/>
          </a:p>
        </p:txBody>
      </p:sp>
      <p:pic>
        <p:nvPicPr>
          <p:cNvPr id="117" name="Google Shape;117;g7e38bf8b12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425" y="4590625"/>
            <a:ext cx="2829375" cy="169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7e38bf8b12_0_12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767" y="2454938"/>
            <a:ext cx="1953349" cy="194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7e38bf8b12_0_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2601" y="2665136"/>
            <a:ext cx="2240632" cy="152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7e38bf8b12_0_12"/>
          <p:cNvPicPr preferRelativeResize="0"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876" y="4554888"/>
            <a:ext cx="1812074" cy="1769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7e38bf8b12_0_1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8300" y="2580177"/>
            <a:ext cx="1697625" cy="169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7e38bf8b12_0_12"/>
          <p:cNvPicPr preferRelativeResize="0"/>
          <p:nvPr/>
        </p:nvPicPr>
        <p:blipFill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412" y="4604425"/>
            <a:ext cx="1812076" cy="1839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g7e38bf8b12_0_1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4649" y="57628"/>
            <a:ext cx="993700" cy="9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e38bf8b12_0_18"/>
          <p:cNvSpPr txBox="1">
            <a:spLocks noGrp="1"/>
          </p:cNvSpPr>
          <p:nvPr>
            <p:ph type="ctrTitle"/>
          </p:nvPr>
        </p:nvSpPr>
        <p:spPr>
          <a:xfrm>
            <a:off x="0" y="1278000"/>
            <a:ext cx="9144000" cy="954900"/>
          </a:xfrm>
          <a:prstGeom prst="rect">
            <a:avLst/>
          </a:prstGeom>
        </p:spPr>
        <p:txBody>
          <a:bodyPr spcFirstLastPara="1" wrap="square" lIns="982075" tIns="216000" rIns="2678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Het Voorspellen</a:t>
            </a:r>
            <a:endParaRPr/>
          </a:p>
        </p:txBody>
      </p:sp>
      <p:pic>
        <p:nvPicPr>
          <p:cNvPr id="130" name="Google Shape;130;g7e38bf8b12_0_18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00" y="2474101"/>
            <a:ext cx="954900" cy="95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7e38bf8b12_0_18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271" y="2476506"/>
            <a:ext cx="954900" cy="952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7e38bf8b12_0_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3850" y="2481207"/>
            <a:ext cx="1591524" cy="95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g7e38bf8b12_0_18"/>
          <p:cNvPicPr preferRelativeResize="0"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375" y="2473982"/>
            <a:ext cx="954901" cy="96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7e38bf8b12_0_18"/>
          <p:cNvPicPr preferRelativeResize="0"/>
          <p:nvPr/>
        </p:nvPicPr>
        <p:blipFill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900" y="2475306"/>
            <a:ext cx="954900" cy="93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7e38bf8b12_0_18"/>
          <p:cNvPicPr preferRelativeResize="0"/>
          <p:nvPr/>
        </p:nvPicPr>
        <p:blipFill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451" y="2465242"/>
            <a:ext cx="1396779" cy="95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g7e38bf8b12_0_18"/>
          <p:cNvSpPr txBox="1"/>
          <p:nvPr/>
        </p:nvSpPr>
        <p:spPr>
          <a:xfrm>
            <a:off x="2546850" y="5321375"/>
            <a:ext cx="4035900" cy="626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/>
              <a:t>Toeschouwersaantal</a:t>
            </a:r>
            <a:endParaRPr sz="3000" b="1"/>
          </a:p>
        </p:txBody>
      </p:sp>
      <p:cxnSp>
        <p:nvCxnSpPr>
          <p:cNvPr id="137" name="Google Shape;137;g7e38bf8b12_0_18"/>
          <p:cNvCxnSpPr>
            <a:stCxn id="130" idx="2"/>
            <a:endCxn id="136" idx="0"/>
          </p:cNvCxnSpPr>
          <p:nvPr/>
        </p:nvCxnSpPr>
        <p:spPr>
          <a:xfrm>
            <a:off x="1096550" y="3429001"/>
            <a:ext cx="3468300" cy="189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8" name="Google Shape;138;g7e38bf8b12_0_18"/>
          <p:cNvCxnSpPr>
            <a:stCxn id="131" idx="2"/>
            <a:endCxn id="136" idx="0"/>
          </p:cNvCxnSpPr>
          <p:nvPr/>
        </p:nvCxnSpPr>
        <p:spPr>
          <a:xfrm>
            <a:off x="2267721" y="3428852"/>
            <a:ext cx="2297100" cy="189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" name="Google Shape;139;g7e38bf8b12_0_18"/>
          <p:cNvCxnSpPr>
            <a:stCxn id="135" idx="2"/>
            <a:endCxn id="136" idx="0"/>
          </p:cNvCxnSpPr>
          <p:nvPr/>
        </p:nvCxnSpPr>
        <p:spPr>
          <a:xfrm>
            <a:off x="3659840" y="3417592"/>
            <a:ext cx="905100" cy="190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Google Shape;140;g7e38bf8b12_0_18"/>
          <p:cNvCxnSpPr>
            <a:stCxn id="132" idx="2"/>
            <a:endCxn id="136" idx="0"/>
          </p:cNvCxnSpPr>
          <p:nvPr/>
        </p:nvCxnSpPr>
        <p:spPr>
          <a:xfrm flipH="1">
            <a:off x="4564712" y="3436107"/>
            <a:ext cx="744900" cy="188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Google Shape;141;g7e38bf8b12_0_18"/>
          <p:cNvCxnSpPr>
            <a:stCxn id="133" idx="2"/>
            <a:endCxn id="136" idx="0"/>
          </p:cNvCxnSpPr>
          <p:nvPr/>
        </p:nvCxnSpPr>
        <p:spPr>
          <a:xfrm flipH="1">
            <a:off x="4564725" y="3443306"/>
            <a:ext cx="2018100" cy="187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2" name="Google Shape;142;g7e38bf8b12_0_18"/>
          <p:cNvCxnSpPr>
            <a:stCxn id="134" idx="2"/>
            <a:endCxn id="136" idx="0"/>
          </p:cNvCxnSpPr>
          <p:nvPr/>
        </p:nvCxnSpPr>
        <p:spPr>
          <a:xfrm flipH="1">
            <a:off x="4564650" y="3407546"/>
            <a:ext cx="3578700" cy="191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3" name="Google Shape;143;g7e38bf8b12_0_18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4649" y="57628"/>
            <a:ext cx="993700" cy="91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7e38bf8b12_0_18"/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650" y="3443300"/>
            <a:ext cx="289900" cy="3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7e38bf8b12_0_18"/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825" y="3443300"/>
            <a:ext cx="289900" cy="3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7e38bf8b12_0_18"/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900" y="3443300"/>
            <a:ext cx="289900" cy="3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7e38bf8b12_0_18"/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613" y="3443300"/>
            <a:ext cx="289900" cy="3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7e38bf8b12_0_18"/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600" y="3443300"/>
            <a:ext cx="289900" cy="3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7e38bf8b12_0_18"/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00" y="3443300"/>
            <a:ext cx="289900" cy="33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7e38bf8b12_0_18"/>
          <p:cNvPicPr preferRelativeResize="0"/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3025" y="3445047"/>
            <a:ext cx="289900" cy="32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7e38bf8b12_0_18"/>
          <p:cNvPicPr preferRelativeResize="0"/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300" y="3445047"/>
            <a:ext cx="289900" cy="32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7e38bf8b12_0_18"/>
          <p:cNvPicPr preferRelativeResize="0"/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9838" y="3445047"/>
            <a:ext cx="289900" cy="32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7e38bf8b12_0_18"/>
          <p:cNvPicPr preferRelativeResize="0"/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413" y="3445047"/>
            <a:ext cx="289900" cy="32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7e38bf8b12_0_18"/>
          <p:cNvPicPr preferRelativeResize="0"/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850" y="3445047"/>
            <a:ext cx="289900" cy="32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7e38bf8b12_0_18"/>
          <p:cNvPicPr preferRelativeResize="0"/>
          <p:nvPr/>
        </p:nvPicPr>
        <p:blipFill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400" y="3445047"/>
            <a:ext cx="289900" cy="327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"/>
          <p:cNvSpPr txBox="1">
            <a:spLocks noGrp="1"/>
          </p:cNvSpPr>
          <p:nvPr>
            <p:ph type="ctrTitle"/>
          </p:nvPr>
        </p:nvSpPr>
        <p:spPr>
          <a:xfrm>
            <a:off x="0" y="1277930"/>
            <a:ext cx="9144000" cy="13635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spcFirstLastPara="1" wrap="square" lIns="982075" tIns="216000" rIns="2678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Verdana"/>
              <a:buNone/>
            </a:pPr>
            <a:r>
              <a:rPr lang="en-US"/>
              <a:t>Bedankt voor uw aandacht!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Verdana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Verdana"/>
              <a:buNone/>
            </a:pPr>
            <a:endParaRPr/>
          </a:p>
        </p:txBody>
      </p:sp>
      <p:pic>
        <p:nvPicPr>
          <p:cNvPr id="161" name="Google Shape;161;p3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25" y="6287575"/>
            <a:ext cx="405051" cy="40505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"/>
          <p:cNvSpPr txBox="1"/>
          <p:nvPr/>
        </p:nvSpPr>
        <p:spPr>
          <a:xfrm>
            <a:off x="777850" y="6287575"/>
            <a:ext cx="7332600" cy="8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Mike Sants</a:t>
            </a:r>
            <a:r>
              <a:rPr lang="en-US">
                <a:latin typeface="Verdana"/>
                <a:ea typeface="Verdana"/>
                <a:cs typeface="Verdana"/>
                <a:sym typeface="Verdana"/>
              </a:rPr>
              <a:t> &amp; </a:t>
            </a:r>
            <a:r>
              <a:rPr lang="en-US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Max Kloosterman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3" name="Google Shape;163;p3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4649" y="57628"/>
            <a:ext cx="993700" cy="91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Macintosh PowerPoint</Application>
  <PresentationFormat>Diavoorstelling (4:3)</PresentationFormat>
  <Paragraphs>32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5" baseType="lpstr">
      <vt:lpstr>Georgia</vt:lpstr>
      <vt:lpstr>Noto Sans Symbols</vt:lpstr>
      <vt:lpstr>Arial</vt:lpstr>
      <vt:lpstr>Open Sans SemiBold</vt:lpstr>
      <vt:lpstr>Verdana</vt:lpstr>
      <vt:lpstr>Courier New</vt:lpstr>
      <vt:lpstr>1_Title Design</vt:lpstr>
      <vt:lpstr>1_Break Design</vt:lpstr>
      <vt:lpstr>1_End Design</vt:lpstr>
      <vt:lpstr>Data &amp; Toeschouwersaantallen</vt:lpstr>
      <vt:lpstr>Wie zijn wij?</vt:lpstr>
      <vt:lpstr>Waarom?</vt:lpstr>
      <vt:lpstr>Factoren </vt:lpstr>
      <vt:lpstr>Het Voorspellen</vt:lpstr>
      <vt:lpstr>Bedankt voor uw aandacht!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&amp; Toeschouwersaantallen</dc:title>
  <dc:creator>B.S. Baalmans</dc:creator>
  <cp:lastModifiedBy>Baalmans BS, Bas</cp:lastModifiedBy>
  <cp:revision>2</cp:revision>
  <dcterms:created xsi:type="dcterms:W3CDTF">2018-03-15T08:43:51Z</dcterms:created>
  <dcterms:modified xsi:type="dcterms:W3CDTF">2020-03-06T12:02:22Z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Sjabloonversie">
    <vt:lpwstr>5</vt:lpwstr>
  </property>
  <property fmtid="{D5CDD505-2E9C-101B-9397-08002B2CF9AE}" pid="4" name="Eco">
    <vt:lpwstr>JA</vt:lpwstr>
  </property>
  <property fmtid="{D5CDD505-2E9C-101B-9397-08002B2CF9AE}" pid="5" name="Datum">
    <vt:lpwstr/>
  </property>
  <property fmtid="{D5CDD505-2E9C-101B-9397-08002B2CF9AE}" pid="6" name="txtDate">
    <vt:lpwstr/>
  </property>
  <property fmtid="{D5CDD505-2E9C-101B-9397-08002B2CF9AE}" pid="7" name="AutoDatum">
    <vt:lpwstr>NEE</vt:lpwstr>
  </property>
  <property fmtid="{D5CDD505-2E9C-101B-9397-08002B2CF9AE}" pid="8" name="cboLanguage">
    <vt:lpwstr>English</vt:lpwstr>
  </property>
  <property fmtid="{D5CDD505-2E9C-101B-9397-08002B2CF9AE}" pid="9" name="cboFaculty">
    <vt:lpwstr>faculty of economics
and business</vt:lpwstr>
  </property>
  <property fmtid="{D5CDD505-2E9C-101B-9397-08002B2CF9AE}" pid="10" name="txtDepartment">
    <vt:lpwstr/>
  </property>
  <property fmtid="{D5CDD505-2E9C-101B-9397-08002B2CF9AE}" pid="11" name="chbDatumAmerikaans">
    <vt:lpwstr>0</vt:lpwstr>
  </property>
  <property fmtid="{D5CDD505-2E9C-101B-9397-08002B2CF9AE}" pid="12" name="optBreed">
    <vt:lpwstr>0</vt:lpwstr>
  </property>
  <property fmtid="{D5CDD505-2E9C-101B-9397-08002B2CF9AE}" pid="13" name="optSmal">
    <vt:lpwstr>1</vt:lpwstr>
  </property>
  <property fmtid="{D5CDD505-2E9C-101B-9397-08002B2CF9AE}" pid="14" name="optLogoKlein">
    <vt:lpwstr>1</vt:lpwstr>
  </property>
  <property fmtid="{D5CDD505-2E9C-101B-9397-08002B2CF9AE}" pid="15" name="optLogoGroot">
    <vt:lpwstr>0</vt:lpwstr>
  </property>
  <property fmtid="{D5CDD505-2E9C-101B-9397-08002B2CF9AE}" pid="16" name="chkEco">
    <vt:lpwstr>1</vt:lpwstr>
  </property>
  <property fmtid="{D5CDD505-2E9C-101B-9397-08002B2CF9AE}" pid="17" name="chkLijn">
    <vt:lpwstr>1</vt:lpwstr>
  </property>
</Properties>
</file>