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8"/>
  </p:notesMasterIdLst>
  <p:handoutMasterIdLst>
    <p:handoutMasterId r:id="rId19"/>
  </p:handoutMasterIdLst>
  <p:sldIdLst>
    <p:sldId id="280" r:id="rId2"/>
    <p:sldId id="311" r:id="rId3"/>
    <p:sldId id="292" r:id="rId4"/>
    <p:sldId id="295" r:id="rId5"/>
    <p:sldId id="309" r:id="rId6"/>
    <p:sldId id="303" r:id="rId7"/>
    <p:sldId id="316" r:id="rId8"/>
    <p:sldId id="317" r:id="rId9"/>
    <p:sldId id="306" r:id="rId10"/>
    <p:sldId id="307" r:id="rId11"/>
    <p:sldId id="312" r:id="rId12"/>
    <p:sldId id="318" r:id="rId13"/>
    <p:sldId id="297" r:id="rId14"/>
    <p:sldId id="308" r:id="rId15"/>
    <p:sldId id="313" r:id="rId16"/>
    <p:sldId id="314" r:id="rId17"/>
  </p:sldIdLst>
  <p:sldSz cx="9144000" cy="6858000" type="screen4x3"/>
  <p:notesSz cx="9928225" cy="679767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7" autoAdjust="0"/>
    <p:restoredTop sz="94017" autoAdjust="0"/>
  </p:normalViewPr>
  <p:slideViewPr>
    <p:cSldViewPr>
      <p:cViewPr>
        <p:scale>
          <a:sx n="124" d="100"/>
          <a:sy n="124" d="100"/>
        </p:scale>
        <p:origin x="-103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313" cy="340265"/>
          </a:xfrm>
          <a:prstGeom prst="rect">
            <a:avLst/>
          </a:prstGeom>
        </p:spPr>
        <p:txBody>
          <a:bodyPr vert="horz" lIns="91441" tIns="45720" rIns="91441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6" y="1"/>
            <a:ext cx="4303313" cy="340265"/>
          </a:xfrm>
          <a:prstGeom prst="rect">
            <a:avLst/>
          </a:prstGeom>
        </p:spPr>
        <p:txBody>
          <a:bodyPr vert="horz" lIns="91441" tIns="45720" rIns="91441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D4CBB5-34FA-4F6B-998E-C22C99F66325}" type="datetimeFigureOut">
              <a:rPr lang="nl-NL"/>
              <a:pPr>
                <a:defRPr/>
              </a:pPr>
              <a:t>20-3-2025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24"/>
            <a:ext cx="4303313" cy="340264"/>
          </a:xfrm>
          <a:prstGeom prst="rect">
            <a:avLst/>
          </a:prstGeom>
        </p:spPr>
        <p:txBody>
          <a:bodyPr vert="horz" lIns="91441" tIns="45720" rIns="91441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6" y="6456324"/>
            <a:ext cx="4303313" cy="340264"/>
          </a:xfrm>
          <a:prstGeom prst="rect">
            <a:avLst/>
          </a:prstGeom>
        </p:spPr>
        <p:txBody>
          <a:bodyPr vert="horz" lIns="91441" tIns="45720" rIns="91441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1A7E69-01A7-49AB-814F-207D73C58F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846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3313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6" y="1"/>
            <a:ext cx="4303313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705"/>
            <a:ext cx="7943508" cy="30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6324"/>
            <a:ext cx="4303313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1" tIns="45720" rIns="91441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6" y="6456324"/>
            <a:ext cx="4303313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1" tIns="45720" rIns="91441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0BB4D7-2B32-421E-93D9-5086AEF10D7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680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/>
          </a:p>
        </p:txBody>
      </p:sp>
      <p:sp>
        <p:nvSpPr>
          <p:cNvPr id="3379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60" indent="-2857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17" indent="-2286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23" indent="-2286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30" indent="-2286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37" indent="-2286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43" indent="-2286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50" indent="-2286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56" indent="-2286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39E3AD-BC97-4387-B47B-D572FD61EB90}" type="slidenum">
              <a:rPr lang="en-GB" altLang="nl-NL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nl-NL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Emma</a:t>
            </a:r>
            <a:r>
              <a:rPr lang="nl-NL" baseline="0" smtClean="0"/>
              <a:t> Hartkamp dec. 2023, in 2024 Jan van Oosten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0BB4D7-2B32-421E-93D9-5086AEF10D7C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93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Vera Wubs,</a:t>
            </a:r>
            <a:r>
              <a:rPr lang="nl-NL" baseline="0" smtClean="0"/>
              <a:t> afgestudeerd febr. 2024 (na verlengde stage)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0BB4D7-2B32-421E-93D9-5086AEF10D7C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25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Ad 4: Eszter Zinkstok (Eur. Parlement) + Marlieke van Marrewijk (Commissie, NB MA aan</a:t>
            </a:r>
            <a:r>
              <a:rPr lang="nl-NL" baseline="0" smtClean="0"/>
              <a:t> UvA</a:t>
            </a:r>
            <a:r>
              <a:rPr lang="nl-NL" smtClean="0"/>
              <a:t>). </a:t>
            </a:r>
            <a:r>
              <a:rPr lang="nl-NL" baseline="0" smtClean="0"/>
              <a:t>Ook</a:t>
            </a:r>
            <a:r>
              <a:rPr lang="nl-NL" baseline="0" smtClean="0"/>
              <a:t>: MA-studenten die nog een jaar doorstuderen, bv. lit. vertalen Duits UU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0BB4D7-2B32-421E-93D9-5086AEF10D7C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44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sp>
        <p:nvSpPr>
          <p:cNvPr id="5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sp>
        <p:nvSpPr>
          <p:cNvPr id="6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pic>
        <p:nvPicPr>
          <p:cNvPr id="7" name="LogoSlash_01" descr="SLASHTRAN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LogoSlash_02" descr="SLASHTRANS" hidden="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6"/>
          <p:cNvSpPr txBox="1">
            <a:spLocks noChangeArrowheads="1"/>
          </p:cNvSpPr>
          <p:nvPr userDrawn="1"/>
        </p:nvSpPr>
        <p:spPr bwMode="auto">
          <a:xfrm>
            <a:off x="8204200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altLang="nl-NL" sz="900" dirty="0">
              <a:solidFill>
                <a:srgbClr val="FFFFFF"/>
              </a:solidFill>
              <a:latin typeface="Georgia" pitchFamily="18" charset="0"/>
            </a:endParaRPr>
          </a:p>
        </p:txBody>
      </p:sp>
      <p:pic>
        <p:nvPicPr>
          <p:cNvPr id="11" name="RUGlogoTop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04788"/>
            <a:ext cx="23987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77152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13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4000" cy="1082550"/>
          </a:xfrm>
          <a:solidFill>
            <a:srgbClr val="505050"/>
          </a:solidFill>
        </p:spPr>
        <p:txBody>
          <a:bodyPr lIns="981950" tIns="216000" rIns="268265" bIns="216000" anchor="t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3F939-693C-4B5E-9683-CA2598D2DE3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087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AEF7-4777-4A21-AA80-1CB191C1AF8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43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1352-6A6E-409E-9AC4-A1E46E38422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6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A887-DFFE-4FC5-8D85-A10B5ABFFE4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57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4731-A246-4660-A56E-2A42A91E3C6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26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6232B-E7B6-449B-A450-7F6D0CFEBDC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94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4811E-85CF-49A1-B58D-131815B3BD5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406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DABE7-4115-4D74-A7A3-3D30BBA2439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62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1DCC1-0626-435A-8D1A-3ED021C06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303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9232-773D-48F4-9770-18F464AEEAD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44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8E64-6256-4EA5-B91F-B3A88B5663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17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/>
              <a:t>Click to edit Master text styles</a:t>
            </a:r>
          </a:p>
          <a:p>
            <a:pPr lvl="1"/>
            <a:r>
              <a:rPr lang="en-GB" altLang="nl-NL"/>
              <a:t>Second level</a:t>
            </a:r>
          </a:p>
          <a:p>
            <a:pPr lvl="2"/>
            <a:r>
              <a:rPr lang="en-GB" altLang="nl-NL"/>
              <a:t>Third level</a:t>
            </a:r>
          </a:p>
          <a:p>
            <a:pPr lvl="3"/>
            <a:r>
              <a:rPr lang="en-GB" altLang="nl-NL"/>
              <a:t>Fourth level</a:t>
            </a:r>
          </a:p>
          <a:p>
            <a:pPr lvl="4"/>
            <a:r>
              <a:rPr lang="en-GB" altLang="nl-NL"/>
              <a:t>Fifth level</a:t>
            </a:r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/>
              <a:t>Click to edit Master title style</a:t>
            </a:r>
          </a:p>
        </p:txBody>
      </p:sp>
      <p:sp>
        <p:nvSpPr>
          <p:cNvPr id="1029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sp>
        <p:nvSpPr>
          <p:cNvPr id="1030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nl-NL">
              <a:solidFill>
                <a:srgbClr val="000000"/>
              </a:solidFill>
            </a:endParaRPr>
          </a:p>
        </p:txBody>
      </p:sp>
      <p:pic>
        <p:nvPicPr>
          <p:cNvPr id="1031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LogoSlash_02" descr="SLASHTRANS" hidden="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025" cy="13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6A4D3D8-4B11-42B9-96D9-F5B7ABE3352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pic>
        <p:nvPicPr>
          <p:cNvPr id="1036" name="RUGlogoTop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04788"/>
            <a:ext cx="23987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b_Faculty"/>
          <p:cNvSpPr txBox="1">
            <a:spLocks noChangeArrowheads="1"/>
          </p:cNvSpPr>
          <p:nvPr/>
        </p:nvSpPr>
        <p:spPr bwMode="auto">
          <a:xfrm>
            <a:off x="3687763" y="339725"/>
            <a:ext cx="771525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1035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Georgia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Georgia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Georgia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Georgia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0" fontAlgn="base" hangingPunct="0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rws.com/" TargetMode="External"/><Relationship Id="rId7" Type="http://schemas.openxmlformats.org/officeDocument/2006/relationships/image" Target="../media/image14.jpeg"/><Relationship Id="rId2" Type="http://schemas.openxmlformats.org/officeDocument/2006/relationships/hyperlink" Target="https://www.globaltextware.nl/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unicatranslations.com/" TargetMode="External"/><Relationship Id="rId5" Type="http://schemas.openxmlformats.org/officeDocument/2006/relationships/hyperlink" Target="https://epso.europa.eu/job-opportunities/traineeships_nl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s://www.rug.nl/language-centre/" TargetMode="External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mailto:s.i.linn@rug.nl" TargetMode="External"/><Relationship Id="rId7" Type="http://schemas.openxmlformats.org/officeDocument/2006/relationships/image" Target="../media/image25.png"/><Relationship Id="rId2" Type="http://schemas.openxmlformats.org/officeDocument/2006/relationships/hyperlink" Target="mailto:studieadviseurtaalwetenschap@rug.n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hyperlink" Target="mailto:y.h.van.oostrum@student.rug.n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rug.nl/masters/vertalen-in-europ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413"/>
            <a:ext cx="9144000" cy="1440507"/>
          </a:xfrm>
        </p:spPr>
        <p:txBody>
          <a:bodyPr/>
          <a:lstStyle/>
          <a:p>
            <a:pPr eaLnBrk="1" hangingPunct="1"/>
            <a:r>
              <a:rPr lang="nl-NL" altLang="nl-NL" smtClean="0"/>
              <a:t>MA-track  </a:t>
            </a:r>
            <a:r>
              <a:rPr lang="nl-NL" altLang="nl-NL" dirty="0"/>
              <a:t>Vertalen in Europa</a:t>
            </a:r>
            <a:br>
              <a:rPr lang="nl-NL" altLang="nl-NL" dirty="0"/>
            </a:br>
            <a:endParaRPr lang="nl-NL" altLang="nl-NL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" y="4221163"/>
            <a:ext cx="9169400" cy="1833562"/>
          </a:xfrm>
        </p:spPr>
        <p:txBody>
          <a:bodyPr/>
          <a:lstStyle/>
          <a:p>
            <a:pPr eaLnBrk="1" hangingPunct="1"/>
            <a:endParaRPr lang="nl-NL" altLang="nl-NL" sz="3200" dirty="0"/>
          </a:p>
          <a:p>
            <a:pPr eaLnBrk="1" hangingPunct="1"/>
            <a:r>
              <a:rPr lang="nl-NL" altLang="nl-NL" sz="2800" smtClean="0"/>
              <a:t>Mastervoorlichting</a:t>
            </a:r>
            <a:endParaRPr lang="nl-NL" altLang="nl-NL" sz="2800" dirty="0"/>
          </a:p>
          <a:p>
            <a:pPr eaLnBrk="1" hangingPunct="1"/>
            <a:r>
              <a:rPr lang="nl-NL" altLang="nl-NL" sz="2800" smtClean="0"/>
              <a:t>maart </a:t>
            </a:r>
            <a:r>
              <a:rPr lang="nl-NL" altLang="nl-NL" sz="2800" smtClean="0"/>
              <a:t>2025</a:t>
            </a:r>
            <a:endParaRPr lang="nl-NL" altLang="nl-NL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40BED87-9552-2DE8-10DF-DD2A4EDB7A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B3F939-693C-4B5E-9683-CA2598D2DE3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4169110" cy="90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Vertaalstage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 smtClean="0"/>
          </a:p>
          <a:p>
            <a:r>
              <a:rPr lang="nl-NL" sz="2400" dirty="0" smtClean="0"/>
              <a:t>Begeleider</a:t>
            </a:r>
            <a:r>
              <a:rPr lang="nl-NL" sz="2400"/>
              <a:t>: </a:t>
            </a:r>
            <a:r>
              <a:rPr lang="nl-NL" sz="2400" smtClean="0"/>
              <a:t>dr Hanneke Loerts</a:t>
            </a:r>
            <a:endParaRPr lang="nl-NL" sz="2400" dirty="0"/>
          </a:p>
          <a:p>
            <a:endParaRPr lang="nl-NL" sz="2200" dirty="0">
              <a:hlinkClick r:id="" action="ppaction://noaction"/>
            </a:endParaRPr>
          </a:p>
          <a:p>
            <a:endParaRPr lang="nl-NL" sz="2300" smtClean="0">
              <a:hlinkClick r:id="rId2"/>
            </a:endParaRPr>
          </a:p>
          <a:p>
            <a:r>
              <a:rPr lang="nl-NL" sz="2300" smtClean="0">
                <a:hlinkClick r:id="rId2"/>
              </a:rPr>
              <a:t>https</a:t>
            </a:r>
            <a:r>
              <a:rPr lang="nl-NL" sz="2300" dirty="0">
                <a:hlinkClick r:id="rId2"/>
              </a:rPr>
              <a:t>://www.globaltextware.nl/nl/</a:t>
            </a:r>
            <a:endParaRPr lang="nl-NL" sz="2300" dirty="0"/>
          </a:p>
          <a:p>
            <a:r>
              <a:rPr lang="nl-NL" sz="2300" dirty="0">
                <a:hlinkClick r:id="rId3"/>
              </a:rPr>
              <a:t>https://www.rws.com/</a:t>
            </a:r>
            <a:endParaRPr lang="nl-NL" sz="2300" dirty="0"/>
          </a:p>
          <a:p>
            <a:r>
              <a:rPr lang="nl-NL" sz="2300" smtClean="0">
                <a:hlinkClick r:id="rId4"/>
              </a:rPr>
              <a:t>https</a:t>
            </a:r>
            <a:r>
              <a:rPr lang="nl-NL" sz="2300" dirty="0">
                <a:hlinkClick r:id="rId4"/>
              </a:rPr>
              <a:t>://www.rug.nl/language-centre/</a:t>
            </a:r>
            <a:endParaRPr lang="nl-NL" sz="2300" dirty="0"/>
          </a:p>
          <a:p>
            <a:r>
              <a:rPr lang="nl-NL" sz="2300" dirty="0">
                <a:hlinkClick r:id="rId5"/>
              </a:rPr>
              <a:t>https</a:t>
            </a:r>
            <a:r>
              <a:rPr lang="nl-NL" sz="2300">
                <a:hlinkClick r:id="rId5"/>
              </a:rPr>
              <a:t>://</a:t>
            </a:r>
            <a:r>
              <a:rPr lang="nl-NL" sz="2300" smtClean="0">
                <a:hlinkClick r:id="rId5"/>
              </a:rPr>
              <a:t>epso.europa.eu/job-opportunities/traineeships_nl</a:t>
            </a:r>
            <a:endParaRPr lang="nl-NL" sz="2300" smtClean="0"/>
          </a:p>
          <a:p>
            <a:r>
              <a:rPr lang="nl-NL" sz="2300">
                <a:hlinkClick r:id="rId6"/>
              </a:rPr>
              <a:t>https://comunicatranslations.com</a:t>
            </a:r>
            <a:r>
              <a:rPr lang="nl-NL" sz="2300" smtClean="0">
                <a:hlinkClick r:id="rId6"/>
              </a:rPr>
              <a:t>/</a:t>
            </a:r>
            <a:endParaRPr lang="nl-NL" sz="2300" dirty="0"/>
          </a:p>
          <a:p>
            <a:endParaRPr lang="nl-NL" sz="2200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78CCCC7-C69F-F909-6675-1571DF2B2E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485" y="4437112"/>
            <a:ext cx="1041763" cy="65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486" y="2915021"/>
            <a:ext cx="1000948" cy="71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46" y="3645024"/>
            <a:ext cx="1016645" cy="60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26633"/>
            <a:ext cx="848122" cy="113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00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Stage </a:t>
            </a:r>
            <a:r>
              <a:rPr lang="nl-NL" smtClean="0">
                <a:sym typeface="Wingdings" panose="05000000000000000000" pitchFamily="2" charset="2"/>
              </a:rPr>
              <a:t></a:t>
            </a:r>
            <a:r>
              <a:rPr lang="nl-NL" smtClean="0"/>
              <a:t> werk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18" y="2230438"/>
            <a:ext cx="7891416" cy="443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11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Scriptie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r>
              <a:rPr lang="nl-NL" sz="2600" smtClean="0"/>
              <a:t>Mogelijke onderwerpen:</a:t>
            </a:r>
          </a:p>
          <a:p>
            <a:endParaRPr lang="nl-NL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smtClean="0"/>
              <a:t>Vertaaltechnologie: meerwaarde mens t.o.v. machine</a:t>
            </a: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Vertaling </a:t>
            </a:r>
            <a:r>
              <a:rPr lang="nl-NL" dirty="0"/>
              <a:t>met substantiële toelichting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Ondertiteling van film of tv-serie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Taalvariatie </a:t>
            </a:r>
            <a:r>
              <a:rPr lang="nl-NL"/>
              <a:t>en </a:t>
            </a:r>
            <a:r>
              <a:rPr lang="nl-NL" smtClean="0"/>
              <a:t>vertaling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FB6E8BE-3E38-0515-252A-2273A67DDF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293096"/>
            <a:ext cx="1116136" cy="1570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5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wie?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300" dirty="0" smtClean="0"/>
          </a:p>
          <a:p>
            <a:r>
              <a:rPr lang="nl-NL" sz="2300" dirty="0" smtClean="0"/>
              <a:t>Alle </a:t>
            </a:r>
            <a:r>
              <a:rPr lang="nl-NL" sz="2300" dirty="0"/>
              <a:t>Letterenstudenten, met name: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900" dirty="0"/>
              <a:t>BA Europese talen en culturen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900" dirty="0"/>
              <a:t>BA Taalwetenschap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900" dirty="0"/>
              <a:t>BA Engels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900" dirty="0"/>
              <a:t>BA Nederlands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900" dirty="0"/>
              <a:t>BA </a:t>
            </a:r>
            <a:r>
              <a:rPr lang="nl-NL" sz="1900" dirty="0" smtClean="0"/>
              <a:t>CIW</a:t>
            </a:r>
          </a:p>
          <a:p>
            <a:r>
              <a:rPr lang="nl-NL" sz="2200" smtClean="0"/>
              <a:t>Met </a:t>
            </a:r>
            <a:r>
              <a:rPr lang="nl-NL" sz="2200" dirty="0"/>
              <a:t>minor/pre-master Vertaalwetenschap of equivalent</a:t>
            </a:r>
          </a:p>
          <a:p>
            <a:r>
              <a:rPr lang="nl-NL" sz="2200" smtClean="0"/>
              <a:t>Moedertaalsprekers </a:t>
            </a:r>
            <a:r>
              <a:rPr lang="nl-NL" sz="2200" dirty="0"/>
              <a:t>Nederlands</a:t>
            </a:r>
          </a:p>
          <a:p>
            <a:r>
              <a:rPr lang="nl-NL" sz="2200" dirty="0"/>
              <a:t>Goed niveau leesvaardigheid Engels (C1)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56A59B6-E0D3-BCF3-D86A-764605E6B7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6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Toelating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endParaRPr lang="nl-NL" sz="2100" dirty="0" smtClean="0"/>
          </a:p>
          <a:p>
            <a:endParaRPr lang="nl-NL" sz="2100" smtClean="0"/>
          </a:p>
          <a:p>
            <a:r>
              <a:rPr lang="nl-NL" sz="2100" smtClean="0"/>
              <a:t>Facultaire </a:t>
            </a:r>
            <a:r>
              <a:rPr lang="nl-NL" sz="2100" dirty="0"/>
              <a:t>minor </a:t>
            </a:r>
            <a:r>
              <a:rPr lang="nl-NL" sz="2100" dirty="0" err="1"/>
              <a:t>Linguistics</a:t>
            </a:r>
            <a:r>
              <a:rPr lang="nl-NL" sz="2100"/>
              <a:t>, </a:t>
            </a:r>
            <a:r>
              <a:rPr lang="nl-NL" sz="2100" smtClean="0"/>
              <a:t>variant Vertaalwetenschap</a:t>
            </a:r>
          </a:p>
          <a:p>
            <a:r>
              <a:rPr lang="nl-NL" sz="2100" smtClean="0"/>
              <a:t>Minor vanaf sept. 2025 vernieuwd: Vertalen en </a:t>
            </a:r>
            <a:r>
              <a:rPr lang="nl-NL" sz="2100" smtClean="0"/>
              <a:t>technologie (website in aanbouw)</a:t>
            </a:r>
            <a:endParaRPr lang="nl-NL" sz="2100" smtClean="0"/>
          </a:p>
          <a:p>
            <a:r>
              <a:rPr lang="nl-NL" sz="2100" smtClean="0"/>
              <a:t>Komend studiejaar: minimaal </a:t>
            </a:r>
            <a:r>
              <a:rPr lang="nl-NL" sz="2100" dirty="0"/>
              <a:t>15 ects uit </a:t>
            </a:r>
            <a:r>
              <a:rPr lang="nl-NL" sz="2100"/>
              <a:t>minor </a:t>
            </a:r>
            <a:r>
              <a:rPr lang="nl-NL" sz="2100" smtClean="0"/>
              <a:t>VW (Taal </a:t>
            </a:r>
            <a:r>
              <a:rPr lang="nl-NL" sz="2100" dirty="0"/>
              <a:t>en </a:t>
            </a:r>
            <a:r>
              <a:rPr lang="nl-NL" sz="2100"/>
              <a:t>vertalen </a:t>
            </a:r>
            <a:r>
              <a:rPr lang="nl-NL" sz="2100" smtClean="0"/>
              <a:t>2, </a:t>
            </a:r>
            <a:r>
              <a:rPr lang="nl-NL" sz="2100" dirty="0"/>
              <a:t>Kritiek en vertalen, Vaktaal </a:t>
            </a:r>
            <a:r>
              <a:rPr lang="nl-NL" sz="2100"/>
              <a:t>en </a:t>
            </a:r>
            <a:r>
              <a:rPr lang="nl-NL" sz="2100" smtClean="0"/>
              <a:t>vertalen)</a:t>
            </a:r>
          </a:p>
          <a:p>
            <a:r>
              <a:rPr lang="nl-NL" sz="2100" smtClean="0"/>
              <a:t>I.v.m. overgang naar nieuwe minor versoepeling </a:t>
            </a:r>
            <a:r>
              <a:rPr lang="nl-NL" sz="2100" smtClean="0"/>
              <a:t>mogelijk</a:t>
            </a:r>
            <a:endParaRPr lang="nl-NL" sz="2100" dirty="0"/>
          </a:p>
          <a:p>
            <a:r>
              <a:rPr lang="nl-NL" sz="2100" smtClean="0"/>
              <a:t>Twijfel/vragen? </a:t>
            </a:r>
            <a:r>
              <a:rPr lang="nl-NL" sz="2100" smtClean="0">
                <a:sym typeface="Wingdings" panose="05000000000000000000" pitchFamily="2" charset="2"/>
              </a:rPr>
              <a:t></a:t>
            </a:r>
            <a:r>
              <a:rPr lang="nl-NL" sz="2100" smtClean="0"/>
              <a:t> </a:t>
            </a:r>
            <a:r>
              <a:rPr lang="nl-NL" sz="2100"/>
              <a:t>studieadviseur </a:t>
            </a:r>
            <a:r>
              <a:rPr lang="nl-NL" sz="2100" smtClean="0"/>
              <a:t>of </a:t>
            </a:r>
            <a:r>
              <a:rPr lang="nl-NL" sz="2100" dirty="0"/>
              <a:t>programmacoördinator</a:t>
            </a:r>
          </a:p>
          <a:p>
            <a:endParaRPr lang="nl-NL" sz="2100" dirty="0"/>
          </a:p>
          <a:p>
            <a:endParaRPr lang="nl-NL" sz="2150" dirty="0">
              <a:hlinkClick r:id="" action="ppaction://noactio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DC882-C63A-08EC-CA0F-68109136B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76872"/>
            <a:ext cx="2848264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21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Werkveld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571" y="2132856"/>
            <a:ext cx="9140825" cy="4318000"/>
          </a:xfrm>
        </p:spPr>
        <p:txBody>
          <a:bodyPr/>
          <a:lstStyle/>
          <a:p>
            <a:endParaRPr lang="nl-NL" sz="2400" dirty="0"/>
          </a:p>
          <a:p>
            <a:endParaRPr lang="nl-NL" sz="2250" smtClean="0"/>
          </a:p>
          <a:p>
            <a:r>
              <a:rPr lang="nl-NL" sz="2250" smtClean="0"/>
              <a:t>Vertaler </a:t>
            </a:r>
            <a:r>
              <a:rPr lang="nl-NL" sz="2250" dirty="0"/>
              <a:t>of revisor bij een vertaalbureau in of </a:t>
            </a:r>
            <a:r>
              <a:rPr lang="nl-NL" sz="2250"/>
              <a:t>buiten </a:t>
            </a:r>
            <a:r>
              <a:rPr lang="nl-NL" sz="2250" smtClean="0"/>
              <a:t>NL</a:t>
            </a:r>
          </a:p>
          <a:p>
            <a:r>
              <a:rPr lang="nl-NL" sz="2250" smtClean="0"/>
              <a:t>Redacteur </a:t>
            </a:r>
            <a:r>
              <a:rPr lang="nl-NL" sz="2250" dirty="0"/>
              <a:t>bij uitgeverij of mediabedrijf</a:t>
            </a:r>
          </a:p>
          <a:p>
            <a:r>
              <a:rPr lang="nl-NL" sz="2250" dirty="0"/>
              <a:t>Andere functie bij vertaalbureau, bv. projectmanager</a:t>
            </a:r>
          </a:p>
          <a:p>
            <a:r>
              <a:rPr lang="nl-NL" sz="2250" dirty="0"/>
              <a:t>Vertaler bij Europese Unie</a:t>
            </a:r>
          </a:p>
          <a:p>
            <a:r>
              <a:rPr lang="nl-NL" sz="2250" dirty="0"/>
              <a:t>Ondertitelaar</a:t>
            </a:r>
          </a:p>
          <a:p>
            <a:r>
              <a:rPr lang="nl-NL" sz="2250" dirty="0"/>
              <a:t>Medewerker bij een instelling voor </a:t>
            </a:r>
            <a:r>
              <a:rPr lang="nl-NL" sz="2250"/>
              <a:t>(</a:t>
            </a:r>
            <a:r>
              <a:rPr lang="nl-NL" sz="2250" smtClean="0"/>
              <a:t>ver)taalbeleid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1EB514-C3B1-5F08-AB8D-E388313301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656566" cy="65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947" y="4221088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10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Dank voor jullie aandacht!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sz="2100" dirty="0"/>
              <a:t>Studieadviseur Taalwetenschap: Sjors van Ooij</a:t>
            </a:r>
          </a:p>
          <a:p>
            <a:r>
              <a:rPr lang="nl-NL" sz="2100" dirty="0">
                <a:hlinkClick r:id="rId2"/>
              </a:rPr>
              <a:t>studieadviseurtaalwetenschap@rug.nl</a:t>
            </a:r>
            <a:endParaRPr lang="nl-NL" sz="2100" dirty="0"/>
          </a:p>
          <a:p>
            <a:endParaRPr lang="nl-NL" sz="2100" dirty="0"/>
          </a:p>
          <a:p>
            <a:r>
              <a:rPr lang="nl-NL" sz="2100" dirty="0"/>
              <a:t>Programmacoördinator: Stella Linn</a:t>
            </a:r>
          </a:p>
          <a:p>
            <a:r>
              <a:rPr lang="nl-NL" sz="2100" dirty="0">
                <a:hlinkClick r:id="rId3"/>
              </a:rPr>
              <a:t>s.i.linn@rug.nl</a:t>
            </a:r>
            <a:endParaRPr lang="nl-NL" sz="2100" dirty="0"/>
          </a:p>
          <a:p>
            <a:endParaRPr lang="nl-NL" sz="2100" dirty="0"/>
          </a:p>
          <a:p>
            <a:r>
              <a:rPr lang="nl-NL" sz="2100" dirty="0"/>
              <a:t>Student-ambassadeur</a:t>
            </a:r>
            <a:r>
              <a:rPr lang="nl-NL" sz="2100"/>
              <a:t>: </a:t>
            </a:r>
            <a:r>
              <a:rPr lang="nl-NL" sz="2100" smtClean="0"/>
              <a:t>Yannick van Oostrum</a:t>
            </a:r>
            <a:endParaRPr lang="nl-NL" sz="2100" dirty="0"/>
          </a:p>
          <a:p>
            <a:r>
              <a:rPr lang="nl-NL" sz="2100" smtClean="0">
                <a:hlinkClick r:id="rId4"/>
              </a:rPr>
              <a:t>y.h.van.oostrum@student.rug.nl</a:t>
            </a:r>
            <a:endParaRPr lang="nl-NL" sz="2100" dirty="0"/>
          </a:p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69D5EE-FDDE-F117-8A46-FA63F3E5F0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354" y="1652742"/>
            <a:ext cx="2087436" cy="140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72" y="4293096"/>
            <a:ext cx="504056" cy="67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486" y="3302310"/>
            <a:ext cx="514071" cy="68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72" y="5373216"/>
            <a:ext cx="532721" cy="6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46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>
                <a:solidFill>
                  <a:srgbClr val="000000"/>
                </a:solidFill>
              </a:rPr>
              <a:t>Tracks MA Taalwetenschap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r>
              <a:rPr lang="nl-NL" sz="2350" dirty="0" err="1"/>
              <a:t>Applied</a:t>
            </a:r>
            <a:r>
              <a:rPr lang="nl-NL" sz="2350" dirty="0"/>
              <a:t> </a:t>
            </a:r>
            <a:r>
              <a:rPr lang="nl-NL" sz="2350" dirty="0" err="1"/>
              <a:t>Linguistics</a:t>
            </a:r>
            <a:endParaRPr lang="nl-NL" sz="2350" dirty="0"/>
          </a:p>
          <a:p>
            <a:r>
              <a:rPr lang="nl-NL" sz="2350" dirty="0" err="1"/>
              <a:t>Multilingualism</a:t>
            </a:r>
            <a:endParaRPr lang="nl-NL" sz="2350" dirty="0"/>
          </a:p>
          <a:p>
            <a:r>
              <a:rPr lang="nl-NL" sz="2350" dirty="0"/>
              <a:t>Neurolinguïstiek</a:t>
            </a:r>
          </a:p>
          <a:p>
            <a:r>
              <a:rPr lang="nl-NL" sz="2350" dirty="0" err="1"/>
              <a:t>Theoretical</a:t>
            </a:r>
            <a:r>
              <a:rPr lang="nl-NL" sz="2350" dirty="0"/>
              <a:t> </a:t>
            </a:r>
            <a:r>
              <a:rPr lang="nl-NL" sz="2350" dirty="0" err="1"/>
              <a:t>and</a:t>
            </a:r>
            <a:r>
              <a:rPr lang="nl-NL" sz="2350" dirty="0"/>
              <a:t> </a:t>
            </a:r>
            <a:r>
              <a:rPr lang="nl-NL" sz="2350" dirty="0" err="1"/>
              <a:t>Empirical</a:t>
            </a:r>
            <a:r>
              <a:rPr lang="nl-NL" sz="2350" dirty="0"/>
              <a:t> </a:t>
            </a:r>
            <a:r>
              <a:rPr lang="nl-NL" sz="2350" dirty="0" err="1"/>
              <a:t>Linguistics</a:t>
            </a:r>
            <a:endParaRPr lang="nl-NL" sz="2350" dirty="0"/>
          </a:p>
          <a:p>
            <a:endParaRPr lang="nl-NL" sz="2350" dirty="0"/>
          </a:p>
          <a:p>
            <a:r>
              <a:rPr lang="nl-NL" sz="2350"/>
              <a:t>S</a:t>
            </a:r>
            <a:r>
              <a:rPr lang="nl-NL" sz="2350" smtClean="0"/>
              <a:t>inds 2021-2022: </a:t>
            </a:r>
            <a:r>
              <a:rPr lang="nl-NL" sz="2350" dirty="0"/>
              <a:t>Vertalen in Europa</a:t>
            </a:r>
          </a:p>
          <a:p>
            <a:r>
              <a:rPr lang="nl-NL" sz="2350" dirty="0">
                <a:hlinkClick r:id="rId2"/>
              </a:rPr>
              <a:t>https://www.rug.nl/masters/vertalen-in-europa/</a:t>
            </a:r>
            <a:endParaRPr lang="nl-NL" sz="2350" dirty="0"/>
          </a:p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99681FF-20E2-A043-B073-AC9EE7DA8A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93096"/>
            <a:ext cx="2237464" cy="48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28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sz="2300" dirty="0"/>
              <a:t>Vanuit Faculteit: verrijking </a:t>
            </a:r>
            <a:r>
              <a:rPr lang="nl-NL" sz="2300" dirty="0" err="1"/>
              <a:t>arbeidsmarktgeoriënteerd</a:t>
            </a:r>
            <a:r>
              <a:rPr lang="nl-NL" sz="2300" dirty="0"/>
              <a:t> aanbod</a:t>
            </a:r>
          </a:p>
          <a:p>
            <a:r>
              <a:rPr lang="nl-NL" sz="2300" dirty="0"/>
              <a:t>Vanuit </a:t>
            </a:r>
            <a:r>
              <a:rPr lang="nl-NL" sz="2300" dirty="0" smtClean="0"/>
              <a:t>BA-studenten</a:t>
            </a:r>
            <a:r>
              <a:rPr lang="nl-NL" sz="2300" dirty="0"/>
              <a:t>: vraag naar master vertalen in Groningen</a:t>
            </a:r>
          </a:p>
          <a:p>
            <a:r>
              <a:rPr lang="nl-NL" sz="2300" dirty="0"/>
              <a:t>Vanuit arbeidsmarkt: behoefte aan academisch opgeleide vertalers</a:t>
            </a:r>
          </a:p>
          <a:p>
            <a:endParaRPr lang="nl-NL" sz="2300" dirty="0"/>
          </a:p>
          <a:p>
            <a:r>
              <a:rPr lang="nl-NL" sz="2300" dirty="0"/>
              <a:t>Vertaalbureaus: “We staan te springen om vertalers!”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5104D17-6656-3DD0-CCA1-01889EA71E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229200"/>
            <a:ext cx="504056" cy="6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5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Profiel MA-track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200" dirty="0" smtClean="0"/>
          </a:p>
          <a:p>
            <a:r>
              <a:rPr lang="nl-NL" sz="2100" dirty="0" smtClean="0"/>
              <a:t>Kerncompetenties: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/>
              <a:t>vertaalvaardigheid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/>
              <a:t>interculturele competentie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/>
              <a:t>veelzijdige </a:t>
            </a:r>
            <a:r>
              <a:rPr lang="nl-NL" sz="1800" dirty="0"/>
              <a:t>taalbeheersing </a:t>
            </a:r>
            <a:r>
              <a:rPr lang="nl-NL" sz="1800" dirty="0" smtClean="0"/>
              <a:t>Nederlands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/>
              <a:t>kritische omgang </a:t>
            </a:r>
            <a:r>
              <a:rPr lang="nl-NL" sz="1800"/>
              <a:t>met </a:t>
            </a:r>
            <a:r>
              <a:rPr lang="nl-NL" sz="1800" smtClean="0"/>
              <a:t>vertaaltools + AI</a:t>
            </a:r>
            <a:endParaRPr lang="nl-NL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/>
              <a:t>t</a:t>
            </a:r>
            <a:r>
              <a:rPr lang="nl-NL" sz="1800" dirty="0" smtClean="0"/>
              <a:t>oepassing vertaaltheorie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sz="1800" dirty="0" smtClean="0"/>
          </a:p>
          <a:p>
            <a:r>
              <a:rPr lang="nl-NL" sz="2000" dirty="0" smtClean="0"/>
              <a:t>Zakelijk </a:t>
            </a:r>
            <a:r>
              <a:rPr lang="nl-NL" sz="2000" dirty="0"/>
              <a:t>(niet-literair) vertalen</a:t>
            </a:r>
          </a:p>
          <a:p>
            <a:r>
              <a:rPr lang="nl-NL" sz="2000" dirty="0"/>
              <a:t>Vertalen naar het Nederlands (moedertaalprincipe)</a:t>
            </a:r>
          </a:p>
          <a:p>
            <a:r>
              <a:rPr lang="nl-NL" sz="2000" dirty="0" smtClean="0"/>
              <a:t>Vanuit Engels + evt. </a:t>
            </a:r>
            <a:r>
              <a:rPr lang="nl-NL" sz="2000" dirty="0"/>
              <a:t>Frans, Duits, Spaans, Italiaans, Zweeds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A91F6C3-FF00-92D1-1BB5-D72643BF57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52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Sterke punten RUG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sz="2200" dirty="0"/>
              <a:t>Stevige basis vertaaltraining (10 ects)</a:t>
            </a:r>
          </a:p>
          <a:p>
            <a:r>
              <a:rPr lang="nl-NL" sz="2200" dirty="0" smtClean="0"/>
              <a:t>Veelzijdige </a:t>
            </a:r>
            <a:r>
              <a:rPr lang="nl-NL" sz="2200" dirty="0"/>
              <a:t>schrijfvaardigheid Nederlands</a:t>
            </a:r>
          </a:p>
          <a:p>
            <a:r>
              <a:rPr lang="nl-NL" sz="2200" smtClean="0"/>
              <a:t>Sterke module </a:t>
            </a:r>
            <a:r>
              <a:rPr lang="nl-NL" sz="2200" dirty="0"/>
              <a:t>vertaaltechnologie</a:t>
            </a:r>
          </a:p>
          <a:p>
            <a:r>
              <a:rPr lang="nl-NL" sz="2200" dirty="0"/>
              <a:t>Unieke specialisatie: Vertalen voor de Europese Unie</a:t>
            </a:r>
          </a:p>
          <a:p>
            <a:r>
              <a:rPr lang="nl-NL" sz="2200" dirty="0" smtClean="0"/>
              <a:t>Uitstekende contacten </a:t>
            </a:r>
            <a:r>
              <a:rPr lang="nl-NL" sz="2200" dirty="0"/>
              <a:t>&gt; mogelijkheden voor </a:t>
            </a:r>
            <a:r>
              <a:rPr lang="nl-NL" sz="2200" dirty="0" smtClean="0"/>
              <a:t>stages</a:t>
            </a:r>
          </a:p>
          <a:p>
            <a:endParaRPr lang="nl-NL" sz="2300" dirty="0" smtClean="0"/>
          </a:p>
          <a:p>
            <a:endParaRPr lang="nl-NL" sz="2300" dirty="0"/>
          </a:p>
          <a:p>
            <a:endParaRPr lang="nl-NL" sz="2400" dirty="0"/>
          </a:p>
          <a:p>
            <a:endParaRPr lang="nl-NL" dirty="0"/>
          </a:p>
          <a:p>
            <a:endParaRPr lang="nl-NL" sz="2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539C59-7735-141D-2095-569EDD7EBF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12976"/>
            <a:ext cx="504056" cy="67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4941168"/>
            <a:ext cx="1597719" cy="106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93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Programma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8535"/>
              </p:ext>
            </p:extLst>
          </p:nvPr>
        </p:nvGraphicFramePr>
        <p:xfrm>
          <a:off x="1187625" y="2636909"/>
          <a:ext cx="6336703" cy="3384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smtClean="0">
                          <a:effectLst/>
                        </a:rPr>
                        <a:t>sem.</a:t>
                      </a:r>
                      <a:endParaRPr lang="nl-NL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smtClean="0">
                          <a:effectLst/>
                        </a:rPr>
                        <a:t>vaknaam</a:t>
                      </a:r>
                      <a:endParaRPr lang="nl-NL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ects</a:t>
                      </a:r>
                      <a:endParaRPr lang="nl-NL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smtClean="0">
                          <a:effectLst/>
                        </a:rPr>
                        <a:t>taal</a:t>
                      </a:r>
                      <a:endParaRPr lang="nl-NL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1a+b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Vertaalvaardigheid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10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NL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1a+b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Language </a:t>
                      </a:r>
                      <a:r>
                        <a:rPr lang="nl-NL" sz="1800" smtClean="0">
                          <a:effectLst/>
                        </a:rPr>
                        <a:t>Variation in</a:t>
                      </a:r>
                      <a:r>
                        <a:rPr lang="nl-NL" sz="1800" baseline="0" smtClean="0">
                          <a:effectLst/>
                        </a:rPr>
                        <a:t> Europe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smtClean="0">
                          <a:effectLst/>
                        </a:rPr>
                        <a:t>Eng.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1a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Vertaaltechnologie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5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smtClean="0">
                          <a:effectLst/>
                        </a:rPr>
                        <a:t>Eng.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1b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Vertalen voor de Europese Unie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5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NL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2a+b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Vertaalstage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NL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2a+b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Masterscriptie Vertaalwetenschap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20</a:t>
                      </a:r>
                      <a:endParaRPr lang="nl-NL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var.</a:t>
                      </a:r>
                      <a:endParaRPr lang="nl-NL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560" marR="3556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E7A80F8-D28E-AB63-B050-C093D6C1BE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8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college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r>
              <a:rPr lang="nl-NL" sz="2400" b="1" dirty="0"/>
              <a:t>Vertaalvaardigheid</a:t>
            </a:r>
          </a:p>
          <a:p>
            <a:endParaRPr lang="nl-NL" sz="2200" dirty="0"/>
          </a:p>
          <a:p>
            <a:endParaRPr lang="nl-NL" sz="2100" dirty="0"/>
          </a:p>
          <a:p>
            <a:r>
              <a:rPr lang="nl-NL" sz="2100" dirty="0"/>
              <a:t>Voorbereiding: </a:t>
            </a:r>
            <a:r>
              <a:rPr lang="nl-NL" sz="2100" dirty="0" smtClean="0"/>
              <a:t>artikel </a:t>
            </a:r>
            <a:r>
              <a:rPr lang="nl-NL" sz="2100" dirty="0"/>
              <a:t>over registers/vakjargon</a:t>
            </a:r>
          </a:p>
          <a:p>
            <a:r>
              <a:rPr lang="nl-NL" sz="2100" dirty="0"/>
              <a:t>Bestudeer </a:t>
            </a:r>
            <a:r>
              <a:rPr lang="nl-NL" sz="2100"/>
              <a:t>recept </a:t>
            </a:r>
            <a:r>
              <a:rPr lang="nl-NL" sz="2100" smtClean="0"/>
              <a:t>‘</a:t>
            </a:r>
            <a:r>
              <a:rPr lang="nl-NL" sz="2100" dirty="0" err="1"/>
              <a:t>Sticky</a:t>
            </a:r>
            <a:r>
              <a:rPr lang="nl-NL" sz="2100" dirty="0"/>
              <a:t> toffee pudding’ en bekijk de video</a:t>
            </a:r>
          </a:p>
          <a:p>
            <a:r>
              <a:rPr lang="nl-NL" sz="2100" smtClean="0"/>
              <a:t>Vertaal </a:t>
            </a:r>
            <a:r>
              <a:rPr lang="nl-NL" sz="2100" dirty="0"/>
              <a:t>het recept voor </a:t>
            </a:r>
            <a:r>
              <a:rPr lang="nl-NL" sz="2100"/>
              <a:t>een </a:t>
            </a:r>
            <a:r>
              <a:rPr lang="nl-NL" sz="2100" smtClean="0"/>
              <a:t>kookwebsite</a:t>
            </a:r>
          </a:p>
          <a:p>
            <a:r>
              <a:rPr lang="nl-NL" sz="2100" smtClean="0"/>
              <a:t>Culinaire vaktermen</a:t>
            </a:r>
            <a:r>
              <a:rPr lang="nl-NL" sz="2100" smtClean="0"/>
              <a:t>: muscovado </a:t>
            </a:r>
            <a:r>
              <a:rPr lang="nl-NL" sz="2100"/>
              <a:t>sugar? black treacle</a:t>
            </a:r>
            <a:r>
              <a:rPr lang="nl-NL" sz="2100" smtClean="0"/>
              <a:t>?</a:t>
            </a:r>
          </a:p>
          <a:p>
            <a:r>
              <a:rPr lang="nl-NL" sz="2100" smtClean="0"/>
              <a:t>Vergelijk je vertaling met die van </a:t>
            </a:r>
            <a:r>
              <a:rPr lang="nl-NL" sz="2100" smtClean="0"/>
              <a:t>DeepL/ChatGPT</a:t>
            </a:r>
            <a:endParaRPr lang="nl-NL" sz="2100" dirty="0"/>
          </a:p>
          <a:p>
            <a:r>
              <a:rPr lang="nl-NL" sz="2100" smtClean="0"/>
              <a:t>Reflecteer op de verschillen: welke vertaling is beter, waarom?</a:t>
            </a:r>
            <a:endParaRPr lang="nl-NL" sz="2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84BA4A6-0944-9E04-05A0-FA8AD1B9C5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23" y="3204718"/>
            <a:ext cx="1417109" cy="94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463" y="2269928"/>
            <a:ext cx="622060" cy="93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21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college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sz="2250" b="1" dirty="0" smtClean="0"/>
              <a:t>Vertalen </a:t>
            </a:r>
            <a:r>
              <a:rPr lang="nl-NL" sz="2250" b="1" dirty="0"/>
              <a:t>voor de Europese </a:t>
            </a:r>
            <a:r>
              <a:rPr lang="nl-NL" sz="2250" b="1" dirty="0" smtClean="0"/>
              <a:t>Unie</a:t>
            </a:r>
          </a:p>
          <a:p>
            <a:endParaRPr lang="nl-NL" sz="2250" dirty="0"/>
          </a:p>
          <a:p>
            <a:r>
              <a:rPr lang="nl-NL" sz="2100" dirty="0"/>
              <a:t>Samenwerking </a:t>
            </a:r>
            <a:r>
              <a:rPr lang="nl-NL" sz="2100"/>
              <a:t>met </a:t>
            </a:r>
            <a:r>
              <a:rPr lang="nl-NL" sz="2100" smtClean="0"/>
              <a:t>NL vertaalafdelingen </a:t>
            </a:r>
            <a:r>
              <a:rPr lang="nl-NL" sz="2100" dirty="0"/>
              <a:t>Europees Parlement en Europese Commissie</a:t>
            </a:r>
          </a:p>
          <a:p>
            <a:r>
              <a:rPr lang="nl-NL" sz="2100" smtClean="0"/>
              <a:t>Online (op college) of offline </a:t>
            </a:r>
            <a:r>
              <a:rPr lang="nl-NL" sz="2100" smtClean="0"/>
              <a:t>individuele feedback </a:t>
            </a:r>
            <a:r>
              <a:rPr lang="nl-NL" sz="2100"/>
              <a:t>van </a:t>
            </a:r>
            <a:r>
              <a:rPr lang="nl-NL" sz="2100" smtClean="0"/>
              <a:t>EU-vertalers</a:t>
            </a:r>
          </a:p>
          <a:p>
            <a:r>
              <a:rPr lang="nl-NL" sz="2100"/>
              <a:t>Teksten over o.a. het klimaatbeleid (Green Deal) en EU-subsidie voor muziekfestivals</a:t>
            </a:r>
          </a:p>
          <a:p>
            <a:r>
              <a:rPr lang="nl-NL" sz="2100" smtClean="0"/>
              <a:t>Mogelijkheden </a:t>
            </a:r>
            <a:r>
              <a:rPr lang="nl-NL" sz="2100" dirty="0"/>
              <a:t>voor stage in Brussel of Luxemburg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EA6863-266F-18A9-2B73-C82AB7D9D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A887-DFFE-4FC5-8D85-A10B5ABFFE4C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66256"/>
            <a:ext cx="1729922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81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936104"/>
          </a:xfrm>
        </p:spPr>
        <p:txBody>
          <a:bodyPr/>
          <a:lstStyle/>
          <a:p>
            <a:r>
              <a:rPr lang="nl-NL"/>
              <a:t/>
            </a:r>
            <a:br>
              <a:rPr lang="nl-NL"/>
            </a:br>
            <a:r>
              <a:rPr lang="nl-NL" sz="3800" smtClean="0"/>
              <a:t>Workshop Europese Commissie</a:t>
            </a:r>
            <a:endParaRPr lang="nl-NL" sz="3800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4824536" cy="639762"/>
          </a:xfrm>
        </p:spPr>
        <p:txBody>
          <a:bodyPr/>
          <a:lstStyle/>
          <a:p>
            <a:r>
              <a:rPr lang="nl-NL" sz="2500" b="0" smtClean="0"/>
              <a:t>Post-editen van machinevertaling</a:t>
            </a:r>
            <a:endParaRPr lang="nl-NL" sz="2500" b="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356992"/>
            <a:ext cx="3483201" cy="258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3"/>
          </p:nvPr>
        </p:nvSpPr>
        <p:spPr>
          <a:xfrm>
            <a:off x="4784395" y="2348880"/>
            <a:ext cx="4041775" cy="639762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nl-NL" sz="2500" smtClean="0"/>
              <a:t>Stage-informatie</a:t>
            </a:r>
            <a:endParaRPr lang="nl-NL" sz="25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A0DD619-870F-FBC9-7B23-AB852C0D9E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4811E-85CF-49A1-B58D-131815B3BD57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356992"/>
            <a:ext cx="345845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02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2305</TotalTime>
  <Words>571</Words>
  <Application>Microsoft Office PowerPoint</Application>
  <PresentationFormat>Diavoorstelling (4:3)</PresentationFormat>
  <Paragraphs>178</Paragraphs>
  <Slides>16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Title Design</vt:lpstr>
      <vt:lpstr>MA-track  Vertalen in Europa </vt:lpstr>
      <vt:lpstr>Tracks MA Taalwetenschap</vt:lpstr>
      <vt:lpstr>Waarom?</vt:lpstr>
      <vt:lpstr>Profiel MA-track</vt:lpstr>
      <vt:lpstr>Sterke punten RUG</vt:lpstr>
      <vt:lpstr>Programma</vt:lpstr>
      <vt:lpstr>Voorbeeld college 1</vt:lpstr>
      <vt:lpstr>Voorbeeld college 2</vt:lpstr>
      <vt:lpstr> Workshop Europese Commissie</vt:lpstr>
      <vt:lpstr>Vertaalstage</vt:lpstr>
      <vt:lpstr>Stage  werk</vt:lpstr>
      <vt:lpstr>Scriptie</vt:lpstr>
      <vt:lpstr>Voor wie?</vt:lpstr>
      <vt:lpstr>Toelating</vt:lpstr>
      <vt:lpstr>Werkveld</vt:lpstr>
      <vt:lpstr>Dank voor jullie aandacht!</vt:lpstr>
    </vt:vector>
  </TitlesOfParts>
  <Company>RUG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stella</dc:creator>
  <cp:lastModifiedBy>Stella Linn</cp:lastModifiedBy>
  <cp:revision>379</cp:revision>
  <cp:lastPrinted>2021-03-25T12:31:36Z</cp:lastPrinted>
  <dcterms:created xsi:type="dcterms:W3CDTF">2011-11-11T12:23:21Z</dcterms:created>
  <dcterms:modified xsi:type="dcterms:W3CDTF">2025-03-20T13:46:46Z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