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76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70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24384000" cy="13716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ff">
        <a:font>
          <a:latin typeface="Canela Bold"/>
          <a:ea typeface="Canela Bold"/>
          <a:cs typeface="Canela Bol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5EE"/>
          </a:solidFill>
        </a:fill>
      </a:tcStyle>
    </a:wholeTbl>
    <a:band2H>
      <a:tcTxStyle/>
      <a:tcStyle>
        <a:tcBdr/>
        <a:fill>
          <a:solidFill>
            <a:srgbClr val="E8EBF7"/>
          </a:solidFill>
        </a:fill>
      </a:tcStyle>
    </a:band2H>
    <a:firstCol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ff">
        <a:font>
          <a:latin typeface="Canela Bold"/>
          <a:ea typeface="Canela Bold"/>
          <a:cs typeface="Canela Bol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EE5CD"/>
          </a:solidFill>
        </a:fill>
      </a:tcStyle>
    </a:wholeTbl>
    <a:band2H>
      <a:tcTxStyle/>
      <a:tcStyle>
        <a:tcBdr/>
        <a:fill>
          <a:solidFill>
            <a:srgbClr val="E8F2E7"/>
          </a:solidFill>
        </a:fill>
      </a:tcStyle>
    </a:band2H>
    <a:firstCol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ff">
        <a:font>
          <a:latin typeface="Canela Bold"/>
          <a:ea typeface="Canela Bold"/>
          <a:cs typeface="Canela Bol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8D3E5"/>
          </a:solidFill>
        </a:fill>
      </a:tcStyle>
    </a:wholeTbl>
    <a:band2H>
      <a:tcTxStyle/>
      <a:tcStyle>
        <a:tcBdr/>
        <a:fill>
          <a:solidFill>
            <a:srgbClr val="ECEAF3"/>
          </a:solidFill>
        </a:fill>
      </a:tcStyle>
    </a:band2H>
    <a:firstCol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ff">
        <a:font>
          <a:latin typeface="Canela Bold"/>
          <a:ea typeface="Canela Bold"/>
          <a:cs typeface="Canela Bold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nela Bold"/>
          <a:ea typeface="Canela Bold"/>
          <a:cs typeface="Canela Bold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ff">
        <a:font>
          <a:latin typeface="Canela Bold"/>
          <a:ea typeface="Canela Bold"/>
          <a:cs typeface="Canela Bol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nela Bold"/>
          <a:ea typeface="Canela Bold"/>
          <a:cs typeface="Canel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ff">
        <a:font>
          <a:latin typeface="Canela Bold"/>
          <a:ea typeface="Canela Bold"/>
          <a:cs typeface="Canela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nela Bold"/>
          <a:ea typeface="Canela Bold"/>
          <a:cs typeface="Canela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nela Bold"/>
          <a:ea typeface="Canela Bold"/>
          <a:cs typeface="Canela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nela Bold"/>
          <a:ea typeface="Canela Bold"/>
          <a:cs typeface="Canela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8"/>
  </p:normalViewPr>
  <p:slideViewPr>
    <p:cSldViewPr snapToGrid="0">
      <p:cViewPr varScale="1">
        <p:scale>
          <a:sx n="52" d="100"/>
          <a:sy n="52" d="100"/>
        </p:scale>
        <p:origin x="232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hyperlink" Target="mailto:fil-study-advisor@rug.nl" TargetMode="External"/><Relationship Id="rId1" Type="http://schemas.openxmlformats.org/officeDocument/2006/relationships/hyperlink" Target="http://l.georgescu2rug.nl/" TargetMode="External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hyperlink" Target="mailto:fil-study-advisor@rug.nl" TargetMode="External"/><Relationship Id="rId1" Type="http://schemas.openxmlformats.org/officeDocument/2006/relationships/hyperlink" Target="http://l.georgescu2rug.nl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55061-7484-4EE4-ADB7-9E1AD6F9FD19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C4A2553-2E6B-4F26-9EFC-76949B051C15}">
      <dgm:prSet custT="1"/>
      <dgm:spPr/>
      <dgm:t>
        <a:bodyPr/>
        <a:lstStyle/>
        <a:p>
          <a:r>
            <a:rPr lang="en-US" sz="3600" dirty="0"/>
            <a:t>Duration: 2 years</a:t>
          </a:r>
        </a:p>
      </dgm:t>
    </dgm:pt>
    <dgm:pt modelId="{862E6E0A-5299-49D0-9055-311D27B9F34E}" type="parTrans" cxnId="{797481BE-0406-43E5-A6AC-FE0B5CB345DE}">
      <dgm:prSet/>
      <dgm:spPr/>
      <dgm:t>
        <a:bodyPr/>
        <a:lstStyle/>
        <a:p>
          <a:endParaRPr lang="en-US"/>
        </a:p>
      </dgm:t>
    </dgm:pt>
    <dgm:pt modelId="{21043B85-4918-4FFF-9259-CD485E458CAA}" type="sibTrans" cxnId="{797481BE-0406-43E5-A6AC-FE0B5CB345DE}">
      <dgm:prSet/>
      <dgm:spPr/>
      <dgm:t>
        <a:bodyPr/>
        <a:lstStyle/>
        <a:p>
          <a:endParaRPr lang="en-US"/>
        </a:p>
      </dgm:t>
    </dgm:pt>
    <dgm:pt modelId="{86038B96-A26E-425B-B403-A2C761443D7F}">
      <dgm:prSet custT="1"/>
      <dgm:spPr/>
      <dgm:t>
        <a:bodyPr/>
        <a:lstStyle/>
        <a:p>
          <a:r>
            <a:rPr lang="en-US" sz="3600" dirty="0"/>
            <a:t>ECTS: 120  </a:t>
          </a:r>
        </a:p>
      </dgm:t>
    </dgm:pt>
    <dgm:pt modelId="{FDD0BC57-7819-4254-A0EB-55E56EF0D340}" type="parTrans" cxnId="{52474AEA-FB4D-4050-944F-A51E386444E5}">
      <dgm:prSet/>
      <dgm:spPr/>
      <dgm:t>
        <a:bodyPr/>
        <a:lstStyle/>
        <a:p>
          <a:endParaRPr lang="en-US"/>
        </a:p>
      </dgm:t>
    </dgm:pt>
    <dgm:pt modelId="{C777B4FA-96CC-42D6-930A-229FF8EA3998}" type="sibTrans" cxnId="{52474AEA-FB4D-4050-944F-A51E386444E5}">
      <dgm:prSet/>
      <dgm:spPr/>
      <dgm:t>
        <a:bodyPr/>
        <a:lstStyle/>
        <a:p>
          <a:endParaRPr lang="en-US"/>
        </a:p>
      </dgm:t>
    </dgm:pt>
    <dgm:pt modelId="{D51822BD-40D1-46B6-97F6-F68D0E737374}">
      <dgm:prSet custT="1"/>
      <dgm:spPr/>
      <dgm:t>
        <a:bodyPr/>
        <a:lstStyle/>
        <a:p>
          <a:r>
            <a:rPr lang="en-US" sz="3600" dirty="0"/>
            <a:t>Language of instruction: English </a:t>
          </a:r>
        </a:p>
      </dgm:t>
    </dgm:pt>
    <dgm:pt modelId="{02506B78-DDA3-4760-8900-A3CE325F0084}" type="parTrans" cxnId="{74444A94-8970-4005-9E2C-560489D5CD96}">
      <dgm:prSet/>
      <dgm:spPr/>
      <dgm:t>
        <a:bodyPr/>
        <a:lstStyle/>
        <a:p>
          <a:endParaRPr lang="en-US"/>
        </a:p>
      </dgm:t>
    </dgm:pt>
    <dgm:pt modelId="{3A634FBF-D2D5-45CE-B0E1-B3D0C853602A}" type="sibTrans" cxnId="{74444A94-8970-4005-9E2C-560489D5CD96}">
      <dgm:prSet/>
      <dgm:spPr/>
      <dgm:t>
        <a:bodyPr/>
        <a:lstStyle/>
        <a:p>
          <a:endParaRPr lang="en-US"/>
        </a:p>
      </dgm:t>
    </dgm:pt>
    <dgm:pt modelId="{8E56F7E3-29C2-4DA9-8780-5416B790B24A}">
      <dgm:prSet custT="1"/>
      <dgm:spPr/>
      <dgm:t>
        <a:bodyPr/>
        <a:lstStyle/>
        <a:p>
          <a:r>
            <a:rPr lang="en-US" sz="3600" dirty="0"/>
            <a:t>Starting date: September or February </a:t>
          </a:r>
        </a:p>
      </dgm:t>
    </dgm:pt>
    <dgm:pt modelId="{047A4AB0-71EF-4B47-971A-7E698110D5B0}" type="parTrans" cxnId="{3D68D09D-22A8-429D-9B55-AAEC076F4459}">
      <dgm:prSet/>
      <dgm:spPr/>
      <dgm:t>
        <a:bodyPr/>
        <a:lstStyle/>
        <a:p>
          <a:endParaRPr lang="en-US"/>
        </a:p>
      </dgm:t>
    </dgm:pt>
    <dgm:pt modelId="{594492BF-3903-4BA8-92C3-6F18E8A063C4}" type="sibTrans" cxnId="{3D68D09D-22A8-429D-9B55-AAEC076F4459}">
      <dgm:prSet/>
      <dgm:spPr/>
      <dgm:t>
        <a:bodyPr/>
        <a:lstStyle/>
        <a:p>
          <a:endParaRPr lang="en-US"/>
        </a:p>
      </dgm:t>
    </dgm:pt>
    <dgm:pt modelId="{A7B049D3-D591-4CFA-B25F-CD9942EF3849}" type="pres">
      <dgm:prSet presAssocID="{F0855061-7484-4EE4-ADB7-9E1AD6F9FD19}" presName="root" presStyleCnt="0">
        <dgm:presLayoutVars>
          <dgm:dir/>
          <dgm:resizeHandles val="exact"/>
        </dgm:presLayoutVars>
      </dgm:prSet>
      <dgm:spPr/>
    </dgm:pt>
    <dgm:pt modelId="{EA512296-11AA-4C03-965E-2E0AF0C4F27F}" type="pres">
      <dgm:prSet presAssocID="{F0855061-7484-4EE4-ADB7-9E1AD6F9FD19}" presName="container" presStyleCnt="0">
        <dgm:presLayoutVars>
          <dgm:dir/>
          <dgm:resizeHandles val="exact"/>
        </dgm:presLayoutVars>
      </dgm:prSet>
      <dgm:spPr/>
    </dgm:pt>
    <dgm:pt modelId="{20501CC2-6228-446F-A313-FB97D27C1F13}" type="pres">
      <dgm:prSet presAssocID="{4C4A2553-2E6B-4F26-9EFC-76949B051C15}" presName="compNode" presStyleCnt="0"/>
      <dgm:spPr/>
    </dgm:pt>
    <dgm:pt modelId="{27E66F4D-CED1-4AD3-A328-B8D1D06DE813}" type="pres">
      <dgm:prSet presAssocID="{4C4A2553-2E6B-4F26-9EFC-76949B051C15}" presName="iconBgRect" presStyleLbl="bgShp" presStyleIdx="0" presStyleCnt="4"/>
      <dgm:spPr/>
    </dgm:pt>
    <dgm:pt modelId="{4C1D0117-5699-4AD7-A2DA-EF080D481507}" type="pres">
      <dgm:prSet presAssocID="{4C4A2553-2E6B-4F26-9EFC-76949B051C15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D3DC0CAB-1CC0-4FD9-AE79-250030885BD8}" type="pres">
      <dgm:prSet presAssocID="{4C4A2553-2E6B-4F26-9EFC-76949B051C15}" presName="spaceRect" presStyleCnt="0"/>
      <dgm:spPr/>
    </dgm:pt>
    <dgm:pt modelId="{ADDC7600-AC9D-48B2-808D-CEE4FE35B33D}" type="pres">
      <dgm:prSet presAssocID="{4C4A2553-2E6B-4F26-9EFC-76949B051C15}" presName="textRect" presStyleLbl="revTx" presStyleIdx="0" presStyleCnt="4">
        <dgm:presLayoutVars>
          <dgm:chMax val="1"/>
          <dgm:chPref val="1"/>
        </dgm:presLayoutVars>
      </dgm:prSet>
      <dgm:spPr/>
    </dgm:pt>
    <dgm:pt modelId="{EBA52CB7-5367-4673-8F7B-1E34A2191D7A}" type="pres">
      <dgm:prSet presAssocID="{21043B85-4918-4FFF-9259-CD485E458CAA}" presName="sibTrans" presStyleLbl="sibTrans2D1" presStyleIdx="0" presStyleCnt="0"/>
      <dgm:spPr/>
    </dgm:pt>
    <dgm:pt modelId="{CD612B48-5D6F-49EB-93B7-C8E9C004D549}" type="pres">
      <dgm:prSet presAssocID="{86038B96-A26E-425B-B403-A2C761443D7F}" presName="compNode" presStyleCnt="0"/>
      <dgm:spPr/>
    </dgm:pt>
    <dgm:pt modelId="{0E35E50F-494C-4101-A6BC-6A49E3A05722}" type="pres">
      <dgm:prSet presAssocID="{86038B96-A26E-425B-B403-A2C761443D7F}" presName="iconBgRect" presStyleLbl="bgShp" presStyleIdx="1" presStyleCnt="4"/>
      <dgm:spPr/>
    </dgm:pt>
    <dgm:pt modelId="{DF884E0A-6941-4EE9-8F79-32299A026B2A}" type="pres">
      <dgm:prSet presAssocID="{86038B96-A26E-425B-B403-A2C761443D7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beat"/>
        </a:ext>
      </dgm:extLst>
    </dgm:pt>
    <dgm:pt modelId="{B193CEE2-5BEC-4C92-B55F-EADEDE88FD6E}" type="pres">
      <dgm:prSet presAssocID="{86038B96-A26E-425B-B403-A2C761443D7F}" presName="spaceRect" presStyleCnt="0"/>
      <dgm:spPr/>
    </dgm:pt>
    <dgm:pt modelId="{5A7927E5-5FD2-44B7-A850-E7271F0B680D}" type="pres">
      <dgm:prSet presAssocID="{86038B96-A26E-425B-B403-A2C761443D7F}" presName="textRect" presStyleLbl="revTx" presStyleIdx="1" presStyleCnt="4">
        <dgm:presLayoutVars>
          <dgm:chMax val="1"/>
          <dgm:chPref val="1"/>
        </dgm:presLayoutVars>
      </dgm:prSet>
      <dgm:spPr/>
    </dgm:pt>
    <dgm:pt modelId="{8CF1EDEC-DE2A-4414-BC2B-84BDA1A49CFF}" type="pres">
      <dgm:prSet presAssocID="{C777B4FA-96CC-42D6-930A-229FF8EA3998}" presName="sibTrans" presStyleLbl="sibTrans2D1" presStyleIdx="0" presStyleCnt="0"/>
      <dgm:spPr/>
    </dgm:pt>
    <dgm:pt modelId="{87D26923-215D-443B-9F64-06DDC80A3678}" type="pres">
      <dgm:prSet presAssocID="{D51822BD-40D1-46B6-97F6-F68D0E737374}" presName="compNode" presStyleCnt="0"/>
      <dgm:spPr/>
    </dgm:pt>
    <dgm:pt modelId="{6BDAB548-102E-40C7-ADCB-CC8E3F6BA862}" type="pres">
      <dgm:prSet presAssocID="{D51822BD-40D1-46B6-97F6-F68D0E737374}" presName="iconBgRect" presStyleLbl="bgShp" presStyleIdx="2" presStyleCnt="4"/>
      <dgm:spPr/>
    </dgm:pt>
    <dgm:pt modelId="{F3D6DCD4-022F-4924-9E06-EDB5798C03B9}" type="pres">
      <dgm:prSet presAssocID="{D51822BD-40D1-46B6-97F6-F68D0E73737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B20BAF98-7DB5-4389-8708-8D2FCEF76BE0}" type="pres">
      <dgm:prSet presAssocID="{D51822BD-40D1-46B6-97F6-F68D0E737374}" presName="spaceRect" presStyleCnt="0"/>
      <dgm:spPr/>
    </dgm:pt>
    <dgm:pt modelId="{C5914F96-A16C-4F34-A373-791F432F7A09}" type="pres">
      <dgm:prSet presAssocID="{D51822BD-40D1-46B6-97F6-F68D0E737374}" presName="textRect" presStyleLbl="revTx" presStyleIdx="2" presStyleCnt="4">
        <dgm:presLayoutVars>
          <dgm:chMax val="1"/>
          <dgm:chPref val="1"/>
        </dgm:presLayoutVars>
      </dgm:prSet>
      <dgm:spPr/>
    </dgm:pt>
    <dgm:pt modelId="{FF9121B6-F972-4DBA-8541-477B25CF084D}" type="pres">
      <dgm:prSet presAssocID="{3A634FBF-D2D5-45CE-B0E1-B3D0C853602A}" presName="sibTrans" presStyleLbl="sibTrans2D1" presStyleIdx="0" presStyleCnt="0"/>
      <dgm:spPr/>
    </dgm:pt>
    <dgm:pt modelId="{727D8D7E-1E32-4848-BA4A-63986EDE1EEF}" type="pres">
      <dgm:prSet presAssocID="{8E56F7E3-29C2-4DA9-8780-5416B790B24A}" presName="compNode" presStyleCnt="0"/>
      <dgm:spPr/>
    </dgm:pt>
    <dgm:pt modelId="{60781EF2-8695-46B4-B961-7EF08C6C704B}" type="pres">
      <dgm:prSet presAssocID="{8E56F7E3-29C2-4DA9-8780-5416B790B24A}" presName="iconBgRect" presStyleLbl="bgShp" presStyleIdx="3" presStyleCnt="4"/>
      <dgm:spPr/>
    </dgm:pt>
    <dgm:pt modelId="{0EA48C5D-DB3A-43D8-A26D-C09CD4CF559B}" type="pres">
      <dgm:prSet presAssocID="{8E56F7E3-29C2-4DA9-8780-5416B790B24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94D0C265-9C5E-476C-8203-3F887645E2A7}" type="pres">
      <dgm:prSet presAssocID="{8E56F7E3-29C2-4DA9-8780-5416B790B24A}" presName="spaceRect" presStyleCnt="0"/>
      <dgm:spPr/>
    </dgm:pt>
    <dgm:pt modelId="{2B386B26-61AF-4D3D-B120-A5E2D35C18A0}" type="pres">
      <dgm:prSet presAssocID="{8E56F7E3-29C2-4DA9-8780-5416B790B24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E1423401-4145-4405-92E6-81B090A83DF8}" type="presOf" srcId="{21043B85-4918-4FFF-9259-CD485E458CAA}" destId="{EBA52CB7-5367-4673-8F7B-1E34A2191D7A}" srcOrd="0" destOrd="0" presId="urn:microsoft.com/office/officeart/2018/2/layout/IconCircleList"/>
    <dgm:cxn modelId="{7031501B-E4BE-464A-80F5-9D68D6747269}" type="presOf" srcId="{D51822BD-40D1-46B6-97F6-F68D0E737374}" destId="{C5914F96-A16C-4F34-A373-791F432F7A09}" srcOrd="0" destOrd="0" presId="urn:microsoft.com/office/officeart/2018/2/layout/IconCircleList"/>
    <dgm:cxn modelId="{DEC6251E-F619-4822-9CE9-1EF41EB28F79}" type="presOf" srcId="{86038B96-A26E-425B-B403-A2C761443D7F}" destId="{5A7927E5-5FD2-44B7-A850-E7271F0B680D}" srcOrd="0" destOrd="0" presId="urn:microsoft.com/office/officeart/2018/2/layout/IconCircleList"/>
    <dgm:cxn modelId="{9E457E23-74C1-43A3-92DF-8BE212FB70D4}" type="presOf" srcId="{3A634FBF-D2D5-45CE-B0E1-B3D0C853602A}" destId="{FF9121B6-F972-4DBA-8541-477B25CF084D}" srcOrd="0" destOrd="0" presId="urn:microsoft.com/office/officeart/2018/2/layout/IconCircleList"/>
    <dgm:cxn modelId="{C82E9F50-3013-4EAD-8F64-465105B186B8}" type="presOf" srcId="{C777B4FA-96CC-42D6-930A-229FF8EA3998}" destId="{8CF1EDEC-DE2A-4414-BC2B-84BDA1A49CFF}" srcOrd="0" destOrd="0" presId="urn:microsoft.com/office/officeart/2018/2/layout/IconCircleList"/>
    <dgm:cxn modelId="{74444A94-8970-4005-9E2C-560489D5CD96}" srcId="{F0855061-7484-4EE4-ADB7-9E1AD6F9FD19}" destId="{D51822BD-40D1-46B6-97F6-F68D0E737374}" srcOrd="2" destOrd="0" parTransId="{02506B78-DDA3-4760-8900-A3CE325F0084}" sibTransId="{3A634FBF-D2D5-45CE-B0E1-B3D0C853602A}"/>
    <dgm:cxn modelId="{3D68D09D-22A8-429D-9B55-AAEC076F4459}" srcId="{F0855061-7484-4EE4-ADB7-9E1AD6F9FD19}" destId="{8E56F7E3-29C2-4DA9-8780-5416B790B24A}" srcOrd="3" destOrd="0" parTransId="{047A4AB0-71EF-4B47-971A-7E698110D5B0}" sibTransId="{594492BF-3903-4BA8-92C3-6F18E8A063C4}"/>
    <dgm:cxn modelId="{797481BE-0406-43E5-A6AC-FE0B5CB345DE}" srcId="{F0855061-7484-4EE4-ADB7-9E1AD6F9FD19}" destId="{4C4A2553-2E6B-4F26-9EFC-76949B051C15}" srcOrd="0" destOrd="0" parTransId="{862E6E0A-5299-49D0-9055-311D27B9F34E}" sibTransId="{21043B85-4918-4FFF-9259-CD485E458CAA}"/>
    <dgm:cxn modelId="{2745FBDB-8C12-4112-8772-2AE5DEBD8061}" type="presOf" srcId="{8E56F7E3-29C2-4DA9-8780-5416B790B24A}" destId="{2B386B26-61AF-4D3D-B120-A5E2D35C18A0}" srcOrd="0" destOrd="0" presId="urn:microsoft.com/office/officeart/2018/2/layout/IconCircleList"/>
    <dgm:cxn modelId="{52474AEA-FB4D-4050-944F-A51E386444E5}" srcId="{F0855061-7484-4EE4-ADB7-9E1AD6F9FD19}" destId="{86038B96-A26E-425B-B403-A2C761443D7F}" srcOrd="1" destOrd="0" parTransId="{FDD0BC57-7819-4254-A0EB-55E56EF0D340}" sibTransId="{C777B4FA-96CC-42D6-930A-229FF8EA3998}"/>
    <dgm:cxn modelId="{378185F4-44EF-418C-A7AF-52A4ED516F54}" type="presOf" srcId="{F0855061-7484-4EE4-ADB7-9E1AD6F9FD19}" destId="{A7B049D3-D591-4CFA-B25F-CD9942EF3849}" srcOrd="0" destOrd="0" presId="urn:microsoft.com/office/officeart/2018/2/layout/IconCircleList"/>
    <dgm:cxn modelId="{278CE0FB-F9FB-4A53-A830-15D0225F7762}" type="presOf" srcId="{4C4A2553-2E6B-4F26-9EFC-76949B051C15}" destId="{ADDC7600-AC9D-48B2-808D-CEE4FE35B33D}" srcOrd="0" destOrd="0" presId="urn:microsoft.com/office/officeart/2018/2/layout/IconCircleList"/>
    <dgm:cxn modelId="{3E6F1995-78B1-4EAE-B8BA-AEAE107302AC}" type="presParOf" srcId="{A7B049D3-D591-4CFA-B25F-CD9942EF3849}" destId="{EA512296-11AA-4C03-965E-2E0AF0C4F27F}" srcOrd="0" destOrd="0" presId="urn:microsoft.com/office/officeart/2018/2/layout/IconCircleList"/>
    <dgm:cxn modelId="{C46D7815-F43B-4571-851C-A272DE1F78EE}" type="presParOf" srcId="{EA512296-11AA-4C03-965E-2E0AF0C4F27F}" destId="{20501CC2-6228-446F-A313-FB97D27C1F13}" srcOrd="0" destOrd="0" presId="urn:microsoft.com/office/officeart/2018/2/layout/IconCircleList"/>
    <dgm:cxn modelId="{1AEF59F3-289D-4689-8A0E-DCB3B6507858}" type="presParOf" srcId="{20501CC2-6228-446F-A313-FB97D27C1F13}" destId="{27E66F4D-CED1-4AD3-A328-B8D1D06DE813}" srcOrd="0" destOrd="0" presId="urn:microsoft.com/office/officeart/2018/2/layout/IconCircleList"/>
    <dgm:cxn modelId="{95502796-0E1A-4613-B459-4413A11B9E8B}" type="presParOf" srcId="{20501CC2-6228-446F-A313-FB97D27C1F13}" destId="{4C1D0117-5699-4AD7-A2DA-EF080D481507}" srcOrd="1" destOrd="0" presId="urn:microsoft.com/office/officeart/2018/2/layout/IconCircleList"/>
    <dgm:cxn modelId="{F496E4B2-4FD9-4EC6-99B2-8F24DF41DA1A}" type="presParOf" srcId="{20501CC2-6228-446F-A313-FB97D27C1F13}" destId="{D3DC0CAB-1CC0-4FD9-AE79-250030885BD8}" srcOrd="2" destOrd="0" presId="urn:microsoft.com/office/officeart/2018/2/layout/IconCircleList"/>
    <dgm:cxn modelId="{336D6CBF-5605-4665-91F6-2FED60E9173B}" type="presParOf" srcId="{20501CC2-6228-446F-A313-FB97D27C1F13}" destId="{ADDC7600-AC9D-48B2-808D-CEE4FE35B33D}" srcOrd="3" destOrd="0" presId="urn:microsoft.com/office/officeart/2018/2/layout/IconCircleList"/>
    <dgm:cxn modelId="{9128473F-FD00-4784-8E3B-3EA438572A56}" type="presParOf" srcId="{EA512296-11AA-4C03-965E-2E0AF0C4F27F}" destId="{EBA52CB7-5367-4673-8F7B-1E34A2191D7A}" srcOrd="1" destOrd="0" presId="urn:microsoft.com/office/officeart/2018/2/layout/IconCircleList"/>
    <dgm:cxn modelId="{03A028C6-5931-47B8-A636-BCACEF6A1D16}" type="presParOf" srcId="{EA512296-11AA-4C03-965E-2E0AF0C4F27F}" destId="{CD612B48-5D6F-49EB-93B7-C8E9C004D549}" srcOrd="2" destOrd="0" presId="urn:microsoft.com/office/officeart/2018/2/layout/IconCircleList"/>
    <dgm:cxn modelId="{8E5D5105-28EC-4AF9-89D9-F16D35096447}" type="presParOf" srcId="{CD612B48-5D6F-49EB-93B7-C8E9C004D549}" destId="{0E35E50F-494C-4101-A6BC-6A49E3A05722}" srcOrd="0" destOrd="0" presId="urn:microsoft.com/office/officeart/2018/2/layout/IconCircleList"/>
    <dgm:cxn modelId="{D4B3A407-D5A6-4736-982A-B55435DDA766}" type="presParOf" srcId="{CD612B48-5D6F-49EB-93B7-C8E9C004D549}" destId="{DF884E0A-6941-4EE9-8F79-32299A026B2A}" srcOrd="1" destOrd="0" presId="urn:microsoft.com/office/officeart/2018/2/layout/IconCircleList"/>
    <dgm:cxn modelId="{E5E666E7-41DE-48C0-805E-03B9DAD4C372}" type="presParOf" srcId="{CD612B48-5D6F-49EB-93B7-C8E9C004D549}" destId="{B193CEE2-5BEC-4C92-B55F-EADEDE88FD6E}" srcOrd="2" destOrd="0" presId="urn:microsoft.com/office/officeart/2018/2/layout/IconCircleList"/>
    <dgm:cxn modelId="{74CD1FEA-98E7-4AE1-9415-8181B679F105}" type="presParOf" srcId="{CD612B48-5D6F-49EB-93B7-C8E9C004D549}" destId="{5A7927E5-5FD2-44B7-A850-E7271F0B680D}" srcOrd="3" destOrd="0" presId="urn:microsoft.com/office/officeart/2018/2/layout/IconCircleList"/>
    <dgm:cxn modelId="{D03D5E16-76ED-435C-B572-80DD7C5C1E96}" type="presParOf" srcId="{EA512296-11AA-4C03-965E-2E0AF0C4F27F}" destId="{8CF1EDEC-DE2A-4414-BC2B-84BDA1A49CFF}" srcOrd="3" destOrd="0" presId="urn:microsoft.com/office/officeart/2018/2/layout/IconCircleList"/>
    <dgm:cxn modelId="{77339451-DEDF-4070-BBD1-749C7BC1B5AC}" type="presParOf" srcId="{EA512296-11AA-4C03-965E-2E0AF0C4F27F}" destId="{87D26923-215D-443B-9F64-06DDC80A3678}" srcOrd="4" destOrd="0" presId="urn:microsoft.com/office/officeart/2018/2/layout/IconCircleList"/>
    <dgm:cxn modelId="{B84F297D-E235-427D-9A4B-391355ECF29F}" type="presParOf" srcId="{87D26923-215D-443B-9F64-06DDC80A3678}" destId="{6BDAB548-102E-40C7-ADCB-CC8E3F6BA862}" srcOrd="0" destOrd="0" presId="urn:microsoft.com/office/officeart/2018/2/layout/IconCircleList"/>
    <dgm:cxn modelId="{626F350C-1174-44F6-8C43-6BA14AB89EAB}" type="presParOf" srcId="{87D26923-215D-443B-9F64-06DDC80A3678}" destId="{F3D6DCD4-022F-4924-9E06-EDB5798C03B9}" srcOrd="1" destOrd="0" presId="urn:microsoft.com/office/officeart/2018/2/layout/IconCircleList"/>
    <dgm:cxn modelId="{3F12A363-ABBA-4735-8479-AB823E197151}" type="presParOf" srcId="{87D26923-215D-443B-9F64-06DDC80A3678}" destId="{B20BAF98-7DB5-4389-8708-8D2FCEF76BE0}" srcOrd="2" destOrd="0" presId="urn:microsoft.com/office/officeart/2018/2/layout/IconCircleList"/>
    <dgm:cxn modelId="{FBFEAF17-A336-4F3D-909E-7153B81504C7}" type="presParOf" srcId="{87D26923-215D-443B-9F64-06DDC80A3678}" destId="{C5914F96-A16C-4F34-A373-791F432F7A09}" srcOrd="3" destOrd="0" presId="urn:microsoft.com/office/officeart/2018/2/layout/IconCircleList"/>
    <dgm:cxn modelId="{69F229C2-FD99-4308-B413-165C38A93642}" type="presParOf" srcId="{EA512296-11AA-4C03-965E-2E0AF0C4F27F}" destId="{FF9121B6-F972-4DBA-8541-477B25CF084D}" srcOrd="5" destOrd="0" presId="urn:microsoft.com/office/officeart/2018/2/layout/IconCircleList"/>
    <dgm:cxn modelId="{7D992532-7A03-44A3-A8B6-F37B1FDE1563}" type="presParOf" srcId="{EA512296-11AA-4C03-965E-2E0AF0C4F27F}" destId="{727D8D7E-1E32-4848-BA4A-63986EDE1EEF}" srcOrd="6" destOrd="0" presId="urn:microsoft.com/office/officeart/2018/2/layout/IconCircleList"/>
    <dgm:cxn modelId="{2B96130D-282A-48CD-B9A6-2ED7124715BA}" type="presParOf" srcId="{727D8D7E-1E32-4848-BA4A-63986EDE1EEF}" destId="{60781EF2-8695-46B4-B961-7EF08C6C704B}" srcOrd="0" destOrd="0" presId="urn:microsoft.com/office/officeart/2018/2/layout/IconCircleList"/>
    <dgm:cxn modelId="{35409CCB-A751-4AAC-A134-2F17F8B46040}" type="presParOf" srcId="{727D8D7E-1E32-4848-BA4A-63986EDE1EEF}" destId="{0EA48C5D-DB3A-43D8-A26D-C09CD4CF559B}" srcOrd="1" destOrd="0" presId="urn:microsoft.com/office/officeart/2018/2/layout/IconCircleList"/>
    <dgm:cxn modelId="{CC97B5AD-3CF6-4B1F-8B1A-BD7E50EDDF9A}" type="presParOf" srcId="{727D8D7E-1E32-4848-BA4A-63986EDE1EEF}" destId="{94D0C265-9C5E-476C-8203-3F887645E2A7}" srcOrd="2" destOrd="0" presId="urn:microsoft.com/office/officeart/2018/2/layout/IconCircleList"/>
    <dgm:cxn modelId="{ED9806D1-B932-4B94-8FE3-96445E6BA74B}" type="presParOf" srcId="{727D8D7E-1E32-4848-BA4A-63986EDE1EEF}" destId="{2B386B26-61AF-4D3D-B120-A5E2D35C18A0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C58F3C-0149-45DA-98B6-94B22D8F7A32}" type="doc">
      <dgm:prSet loTypeId="urn:microsoft.com/office/officeart/2017/3/layout/DropPin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146D745-1F03-4033-8236-23EAAE399022}">
      <dgm:prSet custT="1"/>
      <dgm:spPr/>
      <dgm:t>
        <a:bodyPr/>
        <a:lstStyle/>
        <a:p>
          <a:pPr>
            <a:defRPr b="1"/>
          </a:pPr>
          <a:r>
            <a:rPr lang="en-US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May 1</a:t>
          </a:r>
          <a:r>
            <a:rPr lang="en-US" sz="4000" baseline="30000" dirty="0">
              <a:latin typeface="Times New Roman" panose="02020603050405020304" pitchFamily="18" charset="0"/>
              <a:cs typeface="Times New Roman" panose="02020603050405020304" pitchFamily="18" charset="0"/>
            </a:rPr>
            <a:t>st</a:t>
          </a:r>
          <a:r>
            <a:rPr lang="en-US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7ACB3F99-4CBA-421C-9195-7606483CBFFF}" type="parTrans" cxnId="{175C1468-EDD0-4B2D-9CD3-EF637D8CE9E0}">
      <dgm:prSet/>
      <dgm:spPr/>
      <dgm:t>
        <a:bodyPr/>
        <a:lstStyle/>
        <a:p>
          <a:endParaRPr lang="en-US"/>
        </a:p>
      </dgm:t>
    </dgm:pt>
    <dgm:pt modelId="{205F9EA8-87C8-4471-952C-DF0728FC2DED}" type="sibTrans" cxnId="{175C1468-EDD0-4B2D-9CD3-EF637D8CE9E0}">
      <dgm:prSet/>
      <dgm:spPr/>
      <dgm:t>
        <a:bodyPr/>
        <a:lstStyle/>
        <a:p>
          <a:endParaRPr lang="en-US"/>
        </a:p>
      </dgm:t>
    </dgm:pt>
    <dgm:pt modelId="{AEEF64C1-B7AE-4019-B138-602DC250EAC8}">
      <dgm:prSet custT="1"/>
      <dgm:spPr/>
      <dgm:t>
        <a:bodyPr/>
        <a:lstStyle/>
        <a:p>
          <a:r>
            <a:rPr lang="en-US" sz="3600" dirty="0"/>
            <a:t>Enrolment on 1</a:t>
          </a:r>
          <a:r>
            <a:rPr lang="en-US" sz="3600" baseline="30000" dirty="0"/>
            <a:t>st</a:t>
          </a:r>
          <a:r>
            <a:rPr lang="en-US" sz="3600" dirty="0"/>
            <a:t> September: </a:t>
          </a:r>
        </a:p>
      </dgm:t>
    </dgm:pt>
    <dgm:pt modelId="{AA946560-E227-4B9D-994F-51F00B511388}" type="parTrans" cxnId="{2D884EB3-92C3-4577-8735-D48FA9505C70}">
      <dgm:prSet/>
      <dgm:spPr/>
      <dgm:t>
        <a:bodyPr/>
        <a:lstStyle/>
        <a:p>
          <a:endParaRPr lang="en-US"/>
        </a:p>
      </dgm:t>
    </dgm:pt>
    <dgm:pt modelId="{F4385861-E217-4076-87B8-14D78CC5BE7F}" type="sibTrans" cxnId="{2D884EB3-92C3-4577-8735-D48FA9505C70}">
      <dgm:prSet/>
      <dgm:spPr/>
      <dgm:t>
        <a:bodyPr/>
        <a:lstStyle/>
        <a:p>
          <a:endParaRPr lang="en-US"/>
        </a:p>
      </dgm:t>
    </dgm:pt>
    <dgm:pt modelId="{F5088D08-587D-4BE6-9C4E-CD46D3EA7A41}">
      <dgm:prSet custT="1"/>
      <dgm:spPr/>
      <dgm:t>
        <a:bodyPr/>
        <a:lstStyle/>
        <a:p>
          <a:endParaRPr lang="en-US" sz="3600" dirty="0"/>
        </a:p>
      </dgm:t>
    </dgm:pt>
    <dgm:pt modelId="{9455DD51-9283-4524-92D0-6D50FF0FBB1F}" type="parTrans" cxnId="{3F96B01C-EFE3-47DA-949A-BE7F67571070}">
      <dgm:prSet/>
      <dgm:spPr/>
      <dgm:t>
        <a:bodyPr/>
        <a:lstStyle/>
        <a:p>
          <a:endParaRPr lang="en-US"/>
        </a:p>
      </dgm:t>
    </dgm:pt>
    <dgm:pt modelId="{FFD5D245-E2CA-4BAA-9C87-6B518951B368}" type="sibTrans" cxnId="{3F96B01C-EFE3-47DA-949A-BE7F67571070}">
      <dgm:prSet/>
      <dgm:spPr/>
      <dgm:t>
        <a:bodyPr/>
        <a:lstStyle/>
        <a:p>
          <a:endParaRPr lang="en-US"/>
        </a:p>
      </dgm:t>
    </dgm:pt>
    <dgm:pt modelId="{D0BF743A-8F04-4962-BCE3-62433ECB546F}">
      <dgm:prSet custT="1"/>
      <dgm:spPr/>
      <dgm:t>
        <a:bodyPr/>
        <a:lstStyle/>
        <a:p>
          <a:pPr>
            <a:defRPr b="1"/>
          </a:pPr>
          <a:r>
            <a:rPr lang="en-US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November 1</a:t>
          </a:r>
          <a:r>
            <a:rPr lang="en-US" sz="4000" baseline="30000" dirty="0">
              <a:latin typeface="Times New Roman" panose="02020603050405020304" pitchFamily="18" charset="0"/>
              <a:cs typeface="Times New Roman" panose="02020603050405020304" pitchFamily="18" charset="0"/>
            </a:rPr>
            <a:t>st</a:t>
          </a:r>
          <a:r>
            <a:rPr lang="en-US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9FCFBF04-A574-463A-BF62-F8902278C122}" type="parTrans" cxnId="{AE1D97F9-C58F-4D9F-A455-BF7089E27404}">
      <dgm:prSet/>
      <dgm:spPr/>
      <dgm:t>
        <a:bodyPr/>
        <a:lstStyle/>
        <a:p>
          <a:endParaRPr lang="en-US"/>
        </a:p>
      </dgm:t>
    </dgm:pt>
    <dgm:pt modelId="{854E6C7D-12BC-4941-AE00-AA31DFCD1AA8}" type="sibTrans" cxnId="{AE1D97F9-C58F-4D9F-A455-BF7089E27404}">
      <dgm:prSet/>
      <dgm:spPr/>
      <dgm:t>
        <a:bodyPr/>
        <a:lstStyle/>
        <a:p>
          <a:endParaRPr lang="en-US"/>
        </a:p>
      </dgm:t>
    </dgm:pt>
    <dgm:pt modelId="{EA70BC58-AD09-43E0-9DCA-2BAF07A7F5EF}">
      <dgm:prSet custT="1"/>
      <dgm:spPr/>
      <dgm:t>
        <a:bodyPr/>
        <a:lstStyle/>
        <a:p>
          <a:r>
            <a:rPr lang="en-US" sz="3600" dirty="0"/>
            <a:t>Enrolment on 1</a:t>
          </a:r>
          <a:r>
            <a:rPr lang="en-US" sz="3600" baseline="30000" dirty="0"/>
            <a:t>st</a:t>
          </a:r>
          <a:r>
            <a:rPr lang="en-US" sz="3600" dirty="0"/>
            <a:t> February</a:t>
          </a:r>
        </a:p>
      </dgm:t>
    </dgm:pt>
    <dgm:pt modelId="{AAEA1FB8-1E7E-4F3E-9F68-FB9ADCF0B998}" type="parTrans" cxnId="{67A491D7-1203-426F-AAE9-085BCDB9C2B4}">
      <dgm:prSet/>
      <dgm:spPr/>
      <dgm:t>
        <a:bodyPr/>
        <a:lstStyle/>
        <a:p>
          <a:endParaRPr lang="en-US"/>
        </a:p>
      </dgm:t>
    </dgm:pt>
    <dgm:pt modelId="{5790E8BB-59DB-4036-9824-C336985D7FA5}" type="sibTrans" cxnId="{67A491D7-1203-426F-AAE9-085BCDB9C2B4}">
      <dgm:prSet/>
      <dgm:spPr/>
      <dgm:t>
        <a:bodyPr/>
        <a:lstStyle/>
        <a:p>
          <a:endParaRPr lang="en-US"/>
        </a:p>
      </dgm:t>
    </dgm:pt>
    <dgm:pt modelId="{A5D7507C-A227-064D-8186-87156FC9E31A}" type="pres">
      <dgm:prSet presAssocID="{2FC58F3C-0149-45DA-98B6-94B22D8F7A32}" presName="root" presStyleCnt="0">
        <dgm:presLayoutVars>
          <dgm:chMax/>
          <dgm:chPref/>
          <dgm:animLvl val="lvl"/>
        </dgm:presLayoutVars>
      </dgm:prSet>
      <dgm:spPr/>
    </dgm:pt>
    <dgm:pt modelId="{9F6B508D-4C8E-2A4F-823C-3A313B34A75C}" type="pres">
      <dgm:prSet presAssocID="{2FC58F3C-0149-45DA-98B6-94B22D8F7A32}" presName="divider" presStyleLbl="fgAcc1" presStyleIdx="0" presStyleCnt="3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gm:spPr>
    </dgm:pt>
    <dgm:pt modelId="{1F2FC654-3CD9-F144-AC51-D072A6D8B054}" type="pres">
      <dgm:prSet presAssocID="{2FC58F3C-0149-45DA-98B6-94B22D8F7A32}" presName="nodes" presStyleCnt="0">
        <dgm:presLayoutVars>
          <dgm:chMax/>
          <dgm:chPref/>
          <dgm:animLvl val="lvl"/>
        </dgm:presLayoutVars>
      </dgm:prSet>
      <dgm:spPr/>
    </dgm:pt>
    <dgm:pt modelId="{0872C7D5-BA39-9244-9476-7AFFB6574E8B}" type="pres">
      <dgm:prSet presAssocID="{A146D745-1F03-4033-8236-23EAAE399022}" presName="composite1" presStyleCnt="0"/>
      <dgm:spPr/>
    </dgm:pt>
    <dgm:pt modelId="{6DD89F03-57C3-D348-A986-623D46E7C36A}" type="pres">
      <dgm:prSet presAssocID="{A146D745-1F03-4033-8236-23EAAE399022}" presName="ConnectorPoint1" presStyleLbl="lnNode1" presStyleIdx="0" presStyleCnt="2"/>
      <dgm:spPr/>
    </dgm:pt>
    <dgm:pt modelId="{197EFC15-DCC4-A547-A674-8886C6835FBC}" type="pres">
      <dgm:prSet presAssocID="{A146D745-1F03-4033-8236-23EAAE399022}" presName="DropPinPlaceHolder1" presStyleCnt="0"/>
      <dgm:spPr/>
    </dgm:pt>
    <dgm:pt modelId="{435D4530-B35F-F04B-ADAC-9C82B97890FA}" type="pres">
      <dgm:prSet presAssocID="{A146D745-1F03-4033-8236-23EAAE399022}" presName="DropPin1" presStyleLbl="alignNode1" presStyleIdx="0" presStyleCnt="2"/>
      <dgm:spPr>
        <a:solidFill>
          <a:schemeClr val="accent2"/>
        </a:solidFill>
      </dgm:spPr>
    </dgm:pt>
    <dgm:pt modelId="{6AAF0AF6-A043-554A-9703-170470CCF153}" type="pres">
      <dgm:prSet presAssocID="{A146D745-1F03-4033-8236-23EAAE399022}" presName="Ellipse1" presStyleLbl="fgAcc1" presStyleIdx="1" presStyleCnt="3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  <a:miter lim="800000"/>
        </a:ln>
        <a:effectLst/>
      </dgm:spPr>
    </dgm:pt>
    <dgm:pt modelId="{FFEE4662-1165-4949-A837-C08D8942B8FC}" type="pres">
      <dgm:prSet presAssocID="{A146D745-1F03-4033-8236-23EAAE399022}" presName="L2TextContainer1" presStyleLbl="revTx" presStyleIdx="0" presStyleCnt="4">
        <dgm:presLayoutVars>
          <dgm:bulletEnabled val="1"/>
        </dgm:presLayoutVars>
      </dgm:prSet>
      <dgm:spPr/>
    </dgm:pt>
    <dgm:pt modelId="{BCE45BB7-B9D0-3448-99AE-22A45C3EBB7C}" type="pres">
      <dgm:prSet presAssocID="{A146D745-1F03-4033-8236-23EAAE399022}" presName="L1TextContainer1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46BDB430-2807-4944-840D-68E1AAAAF350}" type="pres">
      <dgm:prSet presAssocID="{A146D745-1F03-4033-8236-23EAAE399022}" presName="ConnectLine1" presStyleLbl="sibTrans1D1" presStyleIdx="0" presStyleCnt="2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AB8B42CE-A02A-034A-8FC0-25BEB2F67640}" type="pres">
      <dgm:prSet presAssocID="{A146D745-1F03-4033-8236-23EAAE399022}" presName="EmptyPlaceHolder1" presStyleCnt="0"/>
      <dgm:spPr/>
    </dgm:pt>
    <dgm:pt modelId="{B816995A-3A49-3E4C-A68F-DAFBD53D9283}" type="pres">
      <dgm:prSet presAssocID="{205F9EA8-87C8-4471-952C-DF0728FC2DED}" presName="spaceBetweenRectangles1" presStyleCnt="0"/>
      <dgm:spPr/>
    </dgm:pt>
    <dgm:pt modelId="{70680BF6-6584-8A43-A0C5-E83A183B42C0}" type="pres">
      <dgm:prSet presAssocID="{D0BF743A-8F04-4962-BCE3-62433ECB546F}" presName="composite1" presStyleCnt="0"/>
      <dgm:spPr/>
    </dgm:pt>
    <dgm:pt modelId="{266F5342-427B-4445-8F67-09D624B2F8B5}" type="pres">
      <dgm:prSet presAssocID="{D0BF743A-8F04-4962-BCE3-62433ECB546F}" presName="ConnectorPoint1" presStyleLbl="lnNode1" presStyleIdx="1" presStyleCnt="2"/>
      <dgm:spPr/>
    </dgm:pt>
    <dgm:pt modelId="{0A5FF299-AE7A-2349-AEAE-98C58B6813E1}" type="pres">
      <dgm:prSet presAssocID="{D0BF743A-8F04-4962-BCE3-62433ECB546F}" presName="DropPinPlaceHolder1" presStyleCnt="0"/>
      <dgm:spPr/>
    </dgm:pt>
    <dgm:pt modelId="{5E7D33C3-0146-F148-AEC4-26C6051DCB95}" type="pres">
      <dgm:prSet presAssocID="{D0BF743A-8F04-4962-BCE3-62433ECB546F}" presName="DropPin1" presStyleLbl="alignNode1" presStyleIdx="1" presStyleCnt="2"/>
      <dgm:spPr>
        <a:solidFill>
          <a:schemeClr val="accent2"/>
        </a:solidFill>
      </dgm:spPr>
    </dgm:pt>
    <dgm:pt modelId="{DC460AEA-92CC-FE46-A250-482B65E4829B}" type="pres">
      <dgm:prSet presAssocID="{D0BF743A-8F04-4962-BCE3-62433ECB546F}" presName="Ellipse1" presStyleLbl="fgAcc1" presStyleIdx="2" presStyleCnt="3"/>
      <dgm:spPr>
        <a:solidFill>
          <a:schemeClr val="bg2">
            <a:alpha val="90000"/>
          </a:schemeClr>
        </a:solidFill>
        <a:ln w="19050" cap="flat" cmpd="sng" algn="ctr">
          <a:noFill/>
          <a:prstDash val="solid"/>
          <a:miter lim="800000"/>
        </a:ln>
        <a:effectLst/>
      </dgm:spPr>
    </dgm:pt>
    <dgm:pt modelId="{638CB7F5-3AAB-134A-A66B-F2EB0B93590E}" type="pres">
      <dgm:prSet presAssocID="{D0BF743A-8F04-4962-BCE3-62433ECB546F}" presName="L2TextContainer1" presStyleLbl="revTx" presStyleIdx="2" presStyleCnt="4">
        <dgm:presLayoutVars>
          <dgm:bulletEnabled val="1"/>
        </dgm:presLayoutVars>
      </dgm:prSet>
      <dgm:spPr/>
    </dgm:pt>
    <dgm:pt modelId="{7421B040-4486-0F43-A0E0-58EB4937776F}" type="pres">
      <dgm:prSet presAssocID="{D0BF743A-8F04-4962-BCE3-62433ECB546F}" presName="L1TextContainer1" presStyleLbl="revTx" presStyleIdx="3" presStyleCnt="4">
        <dgm:presLayoutVars>
          <dgm:chMax val="1"/>
          <dgm:chPref val="1"/>
          <dgm:bulletEnabled val="1"/>
        </dgm:presLayoutVars>
      </dgm:prSet>
      <dgm:spPr/>
    </dgm:pt>
    <dgm:pt modelId="{736881F6-1E2F-2744-B02A-D68867E7135B}" type="pres">
      <dgm:prSet presAssocID="{D0BF743A-8F04-4962-BCE3-62433ECB546F}" presName="ConnectLine1" presStyleLbl="sibTrans1D1" presStyleIdx="1" presStyleCnt="2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DED31185-8EBD-C44C-9D26-DE8A8BDEBA93}" type="pres">
      <dgm:prSet presAssocID="{D0BF743A-8F04-4962-BCE3-62433ECB546F}" presName="EmptyPlaceHolder1" presStyleCnt="0"/>
      <dgm:spPr/>
    </dgm:pt>
  </dgm:ptLst>
  <dgm:cxnLst>
    <dgm:cxn modelId="{3F96B01C-EFE3-47DA-949A-BE7F67571070}" srcId="{A146D745-1F03-4033-8236-23EAAE399022}" destId="{F5088D08-587D-4BE6-9C4E-CD46D3EA7A41}" srcOrd="1" destOrd="0" parTransId="{9455DD51-9283-4524-92D0-6D50FF0FBB1F}" sibTransId="{FFD5D245-E2CA-4BAA-9C87-6B518951B368}"/>
    <dgm:cxn modelId="{E956FF54-E6D3-FD4A-B718-DA11386B076C}" type="presOf" srcId="{2FC58F3C-0149-45DA-98B6-94B22D8F7A32}" destId="{A5D7507C-A227-064D-8186-87156FC9E31A}" srcOrd="0" destOrd="0" presId="urn:microsoft.com/office/officeart/2017/3/layout/DropPinTimeline"/>
    <dgm:cxn modelId="{175C1468-EDD0-4B2D-9CD3-EF637D8CE9E0}" srcId="{2FC58F3C-0149-45DA-98B6-94B22D8F7A32}" destId="{A146D745-1F03-4033-8236-23EAAE399022}" srcOrd="0" destOrd="0" parTransId="{7ACB3F99-4CBA-421C-9195-7606483CBFFF}" sibTransId="{205F9EA8-87C8-4471-952C-DF0728FC2DED}"/>
    <dgm:cxn modelId="{6BE8A06A-0EF2-1E4B-A6CA-C64E0E2ACEEC}" type="presOf" srcId="{EA70BC58-AD09-43E0-9DCA-2BAF07A7F5EF}" destId="{638CB7F5-3AAB-134A-A66B-F2EB0B93590E}" srcOrd="0" destOrd="0" presId="urn:microsoft.com/office/officeart/2017/3/layout/DropPinTimeline"/>
    <dgm:cxn modelId="{C2164371-EFBF-F741-912A-602D50CDAE7F}" type="presOf" srcId="{D0BF743A-8F04-4962-BCE3-62433ECB546F}" destId="{7421B040-4486-0F43-A0E0-58EB4937776F}" srcOrd="0" destOrd="0" presId="urn:microsoft.com/office/officeart/2017/3/layout/DropPinTimeline"/>
    <dgm:cxn modelId="{9E0F2F7B-009D-F448-AA6A-D8548A44A593}" type="presOf" srcId="{A146D745-1F03-4033-8236-23EAAE399022}" destId="{BCE45BB7-B9D0-3448-99AE-22A45C3EBB7C}" srcOrd="0" destOrd="0" presId="urn:microsoft.com/office/officeart/2017/3/layout/DropPinTimeline"/>
    <dgm:cxn modelId="{D52A9F8B-2429-C548-85AB-0133FB337B04}" type="presOf" srcId="{F5088D08-587D-4BE6-9C4E-CD46D3EA7A41}" destId="{FFEE4662-1165-4949-A837-C08D8942B8FC}" srcOrd="0" destOrd="1" presId="urn:microsoft.com/office/officeart/2017/3/layout/DropPinTimeline"/>
    <dgm:cxn modelId="{2D884EB3-92C3-4577-8735-D48FA9505C70}" srcId="{A146D745-1F03-4033-8236-23EAAE399022}" destId="{AEEF64C1-B7AE-4019-B138-602DC250EAC8}" srcOrd="0" destOrd="0" parTransId="{AA946560-E227-4B9D-994F-51F00B511388}" sibTransId="{F4385861-E217-4076-87B8-14D78CC5BE7F}"/>
    <dgm:cxn modelId="{67A491D7-1203-426F-AAE9-085BCDB9C2B4}" srcId="{D0BF743A-8F04-4962-BCE3-62433ECB546F}" destId="{EA70BC58-AD09-43E0-9DCA-2BAF07A7F5EF}" srcOrd="0" destOrd="0" parTransId="{AAEA1FB8-1E7E-4F3E-9F68-FB9ADCF0B998}" sibTransId="{5790E8BB-59DB-4036-9824-C336985D7FA5}"/>
    <dgm:cxn modelId="{D48416DB-A0AF-6542-AEEE-2678AF4E1230}" type="presOf" srcId="{AEEF64C1-B7AE-4019-B138-602DC250EAC8}" destId="{FFEE4662-1165-4949-A837-C08D8942B8FC}" srcOrd="0" destOrd="0" presId="urn:microsoft.com/office/officeart/2017/3/layout/DropPinTimeline"/>
    <dgm:cxn modelId="{AE1D97F9-C58F-4D9F-A455-BF7089E27404}" srcId="{2FC58F3C-0149-45DA-98B6-94B22D8F7A32}" destId="{D0BF743A-8F04-4962-BCE3-62433ECB546F}" srcOrd="1" destOrd="0" parTransId="{9FCFBF04-A574-463A-BF62-F8902278C122}" sibTransId="{854E6C7D-12BC-4941-AE00-AA31DFCD1AA8}"/>
    <dgm:cxn modelId="{B9DA26FA-D3D6-EA42-9C1D-20C31540412F}" type="presParOf" srcId="{A5D7507C-A227-064D-8186-87156FC9E31A}" destId="{9F6B508D-4C8E-2A4F-823C-3A313B34A75C}" srcOrd="0" destOrd="0" presId="urn:microsoft.com/office/officeart/2017/3/layout/DropPinTimeline"/>
    <dgm:cxn modelId="{8A4BC91E-F4F3-F948-B0BD-AD5A05F039B8}" type="presParOf" srcId="{A5D7507C-A227-064D-8186-87156FC9E31A}" destId="{1F2FC654-3CD9-F144-AC51-D072A6D8B054}" srcOrd="1" destOrd="0" presId="urn:microsoft.com/office/officeart/2017/3/layout/DropPinTimeline"/>
    <dgm:cxn modelId="{C97B4678-DB39-0F47-BAAF-EA8494E9FCC9}" type="presParOf" srcId="{1F2FC654-3CD9-F144-AC51-D072A6D8B054}" destId="{0872C7D5-BA39-9244-9476-7AFFB6574E8B}" srcOrd="0" destOrd="0" presId="urn:microsoft.com/office/officeart/2017/3/layout/DropPinTimeline"/>
    <dgm:cxn modelId="{81AB4F38-2943-474A-8C13-485E787824F6}" type="presParOf" srcId="{0872C7D5-BA39-9244-9476-7AFFB6574E8B}" destId="{6DD89F03-57C3-D348-A986-623D46E7C36A}" srcOrd="0" destOrd="0" presId="urn:microsoft.com/office/officeart/2017/3/layout/DropPinTimeline"/>
    <dgm:cxn modelId="{732B4EA6-4231-8345-AE0E-AE05B5BA2436}" type="presParOf" srcId="{0872C7D5-BA39-9244-9476-7AFFB6574E8B}" destId="{197EFC15-DCC4-A547-A674-8886C6835FBC}" srcOrd="1" destOrd="0" presId="urn:microsoft.com/office/officeart/2017/3/layout/DropPinTimeline"/>
    <dgm:cxn modelId="{489FE474-93A3-DC43-B8A2-BEF38EABDE3E}" type="presParOf" srcId="{197EFC15-DCC4-A547-A674-8886C6835FBC}" destId="{435D4530-B35F-F04B-ADAC-9C82B97890FA}" srcOrd="0" destOrd="0" presId="urn:microsoft.com/office/officeart/2017/3/layout/DropPinTimeline"/>
    <dgm:cxn modelId="{E5B85646-60E3-4C4D-8CC9-62F657483A23}" type="presParOf" srcId="{197EFC15-DCC4-A547-A674-8886C6835FBC}" destId="{6AAF0AF6-A043-554A-9703-170470CCF153}" srcOrd="1" destOrd="0" presId="urn:microsoft.com/office/officeart/2017/3/layout/DropPinTimeline"/>
    <dgm:cxn modelId="{3F45AE2C-6099-A944-AA38-8EA538ABB15C}" type="presParOf" srcId="{0872C7D5-BA39-9244-9476-7AFFB6574E8B}" destId="{FFEE4662-1165-4949-A837-C08D8942B8FC}" srcOrd="2" destOrd="0" presId="urn:microsoft.com/office/officeart/2017/3/layout/DropPinTimeline"/>
    <dgm:cxn modelId="{CB72A087-02A9-6849-8E0D-5F8E0DB439CD}" type="presParOf" srcId="{0872C7D5-BA39-9244-9476-7AFFB6574E8B}" destId="{BCE45BB7-B9D0-3448-99AE-22A45C3EBB7C}" srcOrd="3" destOrd="0" presId="urn:microsoft.com/office/officeart/2017/3/layout/DropPinTimeline"/>
    <dgm:cxn modelId="{F54F0546-C618-4842-9458-5374B43D38DA}" type="presParOf" srcId="{0872C7D5-BA39-9244-9476-7AFFB6574E8B}" destId="{46BDB430-2807-4944-840D-68E1AAAAF350}" srcOrd="4" destOrd="0" presId="urn:microsoft.com/office/officeart/2017/3/layout/DropPinTimeline"/>
    <dgm:cxn modelId="{B6DE8F22-2E5E-8244-A569-EDCE5CC066B6}" type="presParOf" srcId="{0872C7D5-BA39-9244-9476-7AFFB6574E8B}" destId="{AB8B42CE-A02A-034A-8FC0-25BEB2F67640}" srcOrd="5" destOrd="0" presId="urn:microsoft.com/office/officeart/2017/3/layout/DropPinTimeline"/>
    <dgm:cxn modelId="{ABD9F663-3D58-7244-9699-A62C138AF800}" type="presParOf" srcId="{1F2FC654-3CD9-F144-AC51-D072A6D8B054}" destId="{B816995A-3A49-3E4C-A68F-DAFBD53D9283}" srcOrd="1" destOrd="0" presId="urn:microsoft.com/office/officeart/2017/3/layout/DropPinTimeline"/>
    <dgm:cxn modelId="{775D58EF-98BB-804A-A219-FA9298930572}" type="presParOf" srcId="{1F2FC654-3CD9-F144-AC51-D072A6D8B054}" destId="{70680BF6-6584-8A43-A0C5-E83A183B42C0}" srcOrd="2" destOrd="0" presId="urn:microsoft.com/office/officeart/2017/3/layout/DropPinTimeline"/>
    <dgm:cxn modelId="{DE228254-4216-FD49-8A6A-70817D474C43}" type="presParOf" srcId="{70680BF6-6584-8A43-A0C5-E83A183B42C0}" destId="{266F5342-427B-4445-8F67-09D624B2F8B5}" srcOrd="0" destOrd="0" presId="urn:microsoft.com/office/officeart/2017/3/layout/DropPinTimeline"/>
    <dgm:cxn modelId="{CD600228-48BE-A247-80F6-181A48003AB6}" type="presParOf" srcId="{70680BF6-6584-8A43-A0C5-E83A183B42C0}" destId="{0A5FF299-AE7A-2349-AEAE-98C58B6813E1}" srcOrd="1" destOrd="0" presId="urn:microsoft.com/office/officeart/2017/3/layout/DropPinTimeline"/>
    <dgm:cxn modelId="{283CC864-CFEA-114F-B613-E5B4BCFB94BC}" type="presParOf" srcId="{0A5FF299-AE7A-2349-AEAE-98C58B6813E1}" destId="{5E7D33C3-0146-F148-AEC4-26C6051DCB95}" srcOrd="0" destOrd="0" presId="urn:microsoft.com/office/officeart/2017/3/layout/DropPinTimeline"/>
    <dgm:cxn modelId="{6A00DC18-FF80-8F4C-9214-25A3D7227215}" type="presParOf" srcId="{0A5FF299-AE7A-2349-AEAE-98C58B6813E1}" destId="{DC460AEA-92CC-FE46-A250-482B65E4829B}" srcOrd="1" destOrd="0" presId="urn:microsoft.com/office/officeart/2017/3/layout/DropPinTimeline"/>
    <dgm:cxn modelId="{241CF456-E315-E841-92E1-569255F5B0FA}" type="presParOf" srcId="{70680BF6-6584-8A43-A0C5-E83A183B42C0}" destId="{638CB7F5-3AAB-134A-A66B-F2EB0B93590E}" srcOrd="2" destOrd="0" presId="urn:microsoft.com/office/officeart/2017/3/layout/DropPinTimeline"/>
    <dgm:cxn modelId="{2912502A-BA6B-FD4B-B99D-63A4EF2E8B63}" type="presParOf" srcId="{70680BF6-6584-8A43-A0C5-E83A183B42C0}" destId="{7421B040-4486-0F43-A0E0-58EB4937776F}" srcOrd="3" destOrd="0" presId="urn:microsoft.com/office/officeart/2017/3/layout/DropPinTimeline"/>
    <dgm:cxn modelId="{5349D179-F542-314E-A8A9-06DC6E146B5B}" type="presParOf" srcId="{70680BF6-6584-8A43-A0C5-E83A183B42C0}" destId="{736881F6-1E2F-2744-B02A-D68867E7135B}" srcOrd="4" destOrd="0" presId="urn:microsoft.com/office/officeart/2017/3/layout/DropPinTimeline"/>
    <dgm:cxn modelId="{691E6D11-9E0C-1D4F-BE2F-617C733F241B}" type="presParOf" srcId="{70680BF6-6584-8A43-A0C5-E83A183B42C0}" destId="{DED31185-8EBD-C44C-9D26-DE8A8BDEBA93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DCA16B-9711-4A38-BCB5-E8F8EFBAABC9}" type="doc">
      <dgm:prSet loTypeId="urn:microsoft.com/office/officeart/2005/8/layout/cycle6" loCatId="cycle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11DE93F-B9CD-4773-8876-5890A05A1FD8}">
      <dgm:prSet/>
      <dgm:spPr/>
      <dgm:t>
        <a:bodyPr/>
        <a:lstStyle/>
        <a:p>
          <a:r>
            <a:rPr lang="en-US" dirty="0"/>
            <a:t>Laura (coordinator): </a:t>
          </a:r>
          <a:r>
            <a:rPr lang="en-US" u="sng" dirty="0">
              <a:uFillTx/>
              <a:hlinkClick xmlns:r="http://schemas.openxmlformats.org/officeDocument/2006/relationships" r:id="rId1"/>
            </a:rPr>
            <a:t>l.georgescu@rug.nl</a:t>
          </a:r>
          <a:r>
            <a:rPr lang="en-US" dirty="0"/>
            <a:t> </a:t>
          </a:r>
        </a:p>
      </dgm:t>
    </dgm:pt>
    <dgm:pt modelId="{60BFFF46-FDA5-48F7-919B-C8123942F3D0}" type="parTrans" cxnId="{986E1AE1-1575-4C0E-8B25-09ED7B645DE6}">
      <dgm:prSet/>
      <dgm:spPr/>
      <dgm:t>
        <a:bodyPr/>
        <a:lstStyle/>
        <a:p>
          <a:endParaRPr lang="en-US"/>
        </a:p>
      </dgm:t>
    </dgm:pt>
    <dgm:pt modelId="{419CE1D1-ED30-4E04-91CC-E30C2D6BA28E}" type="sibTrans" cxnId="{986E1AE1-1575-4C0E-8B25-09ED7B645DE6}">
      <dgm:prSet/>
      <dgm:spPr/>
      <dgm:t>
        <a:bodyPr/>
        <a:lstStyle/>
        <a:p>
          <a:endParaRPr lang="en-US"/>
        </a:p>
      </dgm:t>
    </dgm:pt>
    <dgm:pt modelId="{98DEB0C5-25DA-4741-A2C4-988BBD6364C7}">
      <dgm:prSet/>
      <dgm:spPr/>
      <dgm:t>
        <a:bodyPr/>
        <a:lstStyle/>
        <a:p>
          <a:r>
            <a:rPr lang="en-US" dirty="0"/>
            <a:t>Janine (Student advisor): </a:t>
          </a:r>
          <a:r>
            <a:rPr lang="en-US" u="sng" dirty="0">
              <a:uFillTx/>
              <a:hlinkClick xmlns:r="http://schemas.openxmlformats.org/officeDocument/2006/relationships" r:id="rId2"/>
            </a:rPr>
            <a:t>fil-study-advisor@rug.nl</a:t>
          </a:r>
          <a:r>
            <a:rPr lang="en-US" dirty="0"/>
            <a:t> </a:t>
          </a:r>
        </a:p>
      </dgm:t>
    </dgm:pt>
    <dgm:pt modelId="{C464C3F1-92D7-481B-80ED-A532E9EB89AE}" type="parTrans" cxnId="{A6ED0315-6762-4884-862B-77EB4E49D9A4}">
      <dgm:prSet/>
      <dgm:spPr/>
      <dgm:t>
        <a:bodyPr/>
        <a:lstStyle/>
        <a:p>
          <a:endParaRPr lang="en-US"/>
        </a:p>
      </dgm:t>
    </dgm:pt>
    <dgm:pt modelId="{48279811-1BA2-49EA-9F98-51BDADA1D4C8}" type="sibTrans" cxnId="{A6ED0315-6762-4884-862B-77EB4E49D9A4}">
      <dgm:prSet/>
      <dgm:spPr/>
      <dgm:t>
        <a:bodyPr/>
        <a:lstStyle/>
        <a:p>
          <a:endParaRPr lang="en-US"/>
        </a:p>
      </dgm:t>
    </dgm:pt>
    <dgm:pt modelId="{D28E7405-37B5-9D46-B631-75CD02E49415}" type="pres">
      <dgm:prSet presAssocID="{10DCA16B-9711-4A38-BCB5-E8F8EFBAABC9}" presName="cycle" presStyleCnt="0">
        <dgm:presLayoutVars>
          <dgm:dir/>
          <dgm:resizeHandles val="exact"/>
        </dgm:presLayoutVars>
      </dgm:prSet>
      <dgm:spPr/>
    </dgm:pt>
    <dgm:pt modelId="{E00F4A2E-EB84-444E-AE4F-D406DF9010BC}" type="pres">
      <dgm:prSet presAssocID="{B11DE93F-B9CD-4773-8876-5890A05A1FD8}" presName="node" presStyleLbl="node1" presStyleIdx="0" presStyleCnt="2">
        <dgm:presLayoutVars>
          <dgm:bulletEnabled val="1"/>
        </dgm:presLayoutVars>
      </dgm:prSet>
      <dgm:spPr/>
    </dgm:pt>
    <dgm:pt modelId="{D756FFAB-9BB0-0A43-BA19-6A76C76D3BD2}" type="pres">
      <dgm:prSet presAssocID="{B11DE93F-B9CD-4773-8876-5890A05A1FD8}" presName="spNode" presStyleCnt="0"/>
      <dgm:spPr/>
    </dgm:pt>
    <dgm:pt modelId="{7A1A2072-365C-8344-8A20-1872DE4934E2}" type="pres">
      <dgm:prSet presAssocID="{419CE1D1-ED30-4E04-91CC-E30C2D6BA28E}" presName="sibTrans" presStyleLbl="sibTrans1D1" presStyleIdx="0" presStyleCnt="2"/>
      <dgm:spPr/>
    </dgm:pt>
    <dgm:pt modelId="{8D4A2999-0716-534D-923D-FF9595E24C4E}" type="pres">
      <dgm:prSet presAssocID="{98DEB0C5-25DA-4741-A2C4-988BBD6364C7}" presName="node" presStyleLbl="node1" presStyleIdx="1" presStyleCnt="2">
        <dgm:presLayoutVars>
          <dgm:bulletEnabled val="1"/>
        </dgm:presLayoutVars>
      </dgm:prSet>
      <dgm:spPr/>
    </dgm:pt>
    <dgm:pt modelId="{8EAFDEC7-E42A-CD4E-B85B-F14759803F26}" type="pres">
      <dgm:prSet presAssocID="{98DEB0C5-25DA-4741-A2C4-988BBD6364C7}" presName="spNode" presStyleCnt="0"/>
      <dgm:spPr/>
    </dgm:pt>
    <dgm:pt modelId="{B1E35CCE-492B-4E45-8A30-BC74D0480ADC}" type="pres">
      <dgm:prSet presAssocID="{48279811-1BA2-49EA-9F98-51BDADA1D4C8}" presName="sibTrans" presStyleLbl="sibTrans1D1" presStyleIdx="1" presStyleCnt="2"/>
      <dgm:spPr/>
    </dgm:pt>
  </dgm:ptLst>
  <dgm:cxnLst>
    <dgm:cxn modelId="{A6ED0315-6762-4884-862B-77EB4E49D9A4}" srcId="{10DCA16B-9711-4A38-BCB5-E8F8EFBAABC9}" destId="{98DEB0C5-25DA-4741-A2C4-988BBD6364C7}" srcOrd="1" destOrd="0" parTransId="{C464C3F1-92D7-481B-80ED-A532E9EB89AE}" sibTransId="{48279811-1BA2-49EA-9F98-51BDADA1D4C8}"/>
    <dgm:cxn modelId="{DA1A3549-1FB3-CF43-93E1-98EDFBB9536A}" type="presOf" srcId="{419CE1D1-ED30-4E04-91CC-E30C2D6BA28E}" destId="{7A1A2072-365C-8344-8A20-1872DE4934E2}" srcOrd="0" destOrd="0" presId="urn:microsoft.com/office/officeart/2005/8/layout/cycle6"/>
    <dgm:cxn modelId="{DC66B098-F125-D64F-950C-FDD7B002530B}" type="presOf" srcId="{98DEB0C5-25DA-4741-A2C4-988BBD6364C7}" destId="{8D4A2999-0716-534D-923D-FF9595E24C4E}" srcOrd="0" destOrd="0" presId="urn:microsoft.com/office/officeart/2005/8/layout/cycle6"/>
    <dgm:cxn modelId="{B858D29A-8EF0-F349-8E20-A39A12BA7EB0}" type="presOf" srcId="{10DCA16B-9711-4A38-BCB5-E8F8EFBAABC9}" destId="{D28E7405-37B5-9D46-B631-75CD02E49415}" srcOrd="0" destOrd="0" presId="urn:microsoft.com/office/officeart/2005/8/layout/cycle6"/>
    <dgm:cxn modelId="{317D39A6-A3A7-3F41-9009-F80CD3DC9A2E}" type="presOf" srcId="{B11DE93F-B9CD-4773-8876-5890A05A1FD8}" destId="{E00F4A2E-EB84-444E-AE4F-D406DF9010BC}" srcOrd="0" destOrd="0" presId="urn:microsoft.com/office/officeart/2005/8/layout/cycle6"/>
    <dgm:cxn modelId="{986E1AE1-1575-4C0E-8B25-09ED7B645DE6}" srcId="{10DCA16B-9711-4A38-BCB5-E8F8EFBAABC9}" destId="{B11DE93F-B9CD-4773-8876-5890A05A1FD8}" srcOrd="0" destOrd="0" parTransId="{60BFFF46-FDA5-48F7-919B-C8123942F3D0}" sibTransId="{419CE1D1-ED30-4E04-91CC-E30C2D6BA28E}"/>
    <dgm:cxn modelId="{BC07D5EF-8826-794B-8BBE-E0B3908F0A2E}" type="presOf" srcId="{48279811-1BA2-49EA-9F98-51BDADA1D4C8}" destId="{B1E35CCE-492B-4E45-8A30-BC74D0480ADC}" srcOrd="0" destOrd="0" presId="urn:microsoft.com/office/officeart/2005/8/layout/cycle6"/>
    <dgm:cxn modelId="{0968F26D-8048-7949-8269-C55F6F27FF2B}" type="presParOf" srcId="{D28E7405-37B5-9D46-B631-75CD02E49415}" destId="{E00F4A2E-EB84-444E-AE4F-D406DF9010BC}" srcOrd="0" destOrd="0" presId="urn:microsoft.com/office/officeart/2005/8/layout/cycle6"/>
    <dgm:cxn modelId="{9B7CD855-1D9A-DD43-895F-D4204D8EF92F}" type="presParOf" srcId="{D28E7405-37B5-9D46-B631-75CD02E49415}" destId="{D756FFAB-9BB0-0A43-BA19-6A76C76D3BD2}" srcOrd="1" destOrd="0" presId="urn:microsoft.com/office/officeart/2005/8/layout/cycle6"/>
    <dgm:cxn modelId="{844A8428-ED76-F942-8344-ACA7CB85C6C9}" type="presParOf" srcId="{D28E7405-37B5-9D46-B631-75CD02E49415}" destId="{7A1A2072-365C-8344-8A20-1872DE4934E2}" srcOrd="2" destOrd="0" presId="urn:microsoft.com/office/officeart/2005/8/layout/cycle6"/>
    <dgm:cxn modelId="{F1A9068B-8666-784F-B9A1-47C3F969ACA8}" type="presParOf" srcId="{D28E7405-37B5-9D46-B631-75CD02E49415}" destId="{8D4A2999-0716-534D-923D-FF9595E24C4E}" srcOrd="3" destOrd="0" presId="urn:microsoft.com/office/officeart/2005/8/layout/cycle6"/>
    <dgm:cxn modelId="{92F8C390-70C9-F54D-9D8A-A63C1272F9DA}" type="presParOf" srcId="{D28E7405-37B5-9D46-B631-75CD02E49415}" destId="{8EAFDEC7-E42A-CD4E-B85B-F14759803F26}" srcOrd="4" destOrd="0" presId="urn:microsoft.com/office/officeart/2005/8/layout/cycle6"/>
    <dgm:cxn modelId="{41583E86-79DB-DF4C-A60F-D0C628172421}" type="presParOf" srcId="{D28E7405-37B5-9D46-B631-75CD02E49415}" destId="{B1E35CCE-492B-4E45-8A30-BC74D0480ADC}" srcOrd="5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E66F4D-CED1-4AD3-A328-B8D1D06DE813}">
      <dsp:nvSpPr>
        <dsp:cNvPr id="0" name=""/>
        <dsp:cNvSpPr/>
      </dsp:nvSpPr>
      <dsp:spPr>
        <a:xfrm>
          <a:off x="84249" y="910521"/>
          <a:ext cx="2686910" cy="268691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1D0117-5699-4AD7-A2DA-EF080D481507}">
      <dsp:nvSpPr>
        <dsp:cNvPr id="0" name=""/>
        <dsp:cNvSpPr/>
      </dsp:nvSpPr>
      <dsp:spPr>
        <a:xfrm>
          <a:off x="648500" y="1474772"/>
          <a:ext cx="1558408" cy="155840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DC7600-AC9D-48B2-808D-CEE4FE35B33D}">
      <dsp:nvSpPr>
        <dsp:cNvPr id="0" name=""/>
        <dsp:cNvSpPr/>
      </dsp:nvSpPr>
      <dsp:spPr>
        <a:xfrm>
          <a:off x="3346926" y="910521"/>
          <a:ext cx="6333432" cy="2686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Duration: 2 years</a:t>
          </a:r>
        </a:p>
      </dsp:txBody>
      <dsp:txXfrm>
        <a:off x="3346926" y="910521"/>
        <a:ext cx="6333432" cy="2686910"/>
      </dsp:txXfrm>
    </dsp:sp>
    <dsp:sp modelId="{0E35E50F-494C-4101-A6BC-6A49E3A05722}">
      <dsp:nvSpPr>
        <dsp:cNvPr id="0" name=""/>
        <dsp:cNvSpPr/>
      </dsp:nvSpPr>
      <dsp:spPr>
        <a:xfrm>
          <a:off x="10783912" y="910521"/>
          <a:ext cx="2686910" cy="268691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884E0A-6941-4EE9-8F79-32299A026B2A}">
      <dsp:nvSpPr>
        <dsp:cNvPr id="0" name=""/>
        <dsp:cNvSpPr/>
      </dsp:nvSpPr>
      <dsp:spPr>
        <a:xfrm>
          <a:off x="11348163" y="1474772"/>
          <a:ext cx="1558408" cy="155840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7927E5-5FD2-44B7-A850-E7271F0B680D}">
      <dsp:nvSpPr>
        <dsp:cNvPr id="0" name=""/>
        <dsp:cNvSpPr/>
      </dsp:nvSpPr>
      <dsp:spPr>
        <a:xfrm>
          <a:off x="14046589" y="910521"/>
          <a:ext cx="6333432" cy="2686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ECTS: 120  </a:t>
          </a:r>
        </a:p>
      </dsp:txBody>
      <dsp:txXfrm>
        <a:off x="14046589" y="910521"/>
        <a:ext cx="6333432" cy="2686910"/>
      </dsp:txXfrm>
    </dsp:sp>
    <dsp:sp modelId="{6BDAB548-102E-40C7-ADCB-CC8E3F6BA862}">
      <dsp:nvSpPr>
        <dsp:cNvPr id="0" name=""/>
        <dsp:cNvSpPr/>
      </dsp:nvSpPr>
      <dsp:spPr>
        <a:xfrm>
          <a:off x="84249" y="5071079"/>
          <a:ext cx="2686910" cy="268691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D6DCD4-022F-4924-9E06-EDB5798C03B9}">
      <dsp:nvSpPr>
        <dsp:cNvPr id="0" name=""/>
        <dsp:cNvSpPr/>
      </dsp:nvSpPr>
      <dsp:spPr>
        <a:xfrm>
          <a:off x="648500" y="5635330"/>
          <a:ext cx="1558408" cy="155840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914F96-A16C-4F34-A373-791F432F7A09}">
      <dsp:nvSpPr>
        <dsp:cNvPr id="0" name=""/>
        <dsp:cNvSpPr/>
      </dsp:nvSpPr>
      <dsp:spPr>
        <a:xfrm>
          <a:off x="3346926" y="5071079"/>
          <a:ext cx="6333432" cy="2686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Language of instruction: English </a:t>
          </a:r>
        </a:p>
      </dsp:txBody>
      <dsp:txXfrm>
        <a:off x="3346926" y="5071079"/>
        <a:ext cx="6333432" cy="2686910"/>
      </dsp:txXfrm>
    </dsp:sp>
    <dsp:sp modelId="{60781EF2-8695-46B4-B961-7EF08C6C704B}">
      <dsp:nvSpPr>
        <dsp:cNvPr id="0" name=""/>
        <dsp:cNvSpPr/>
      </dsp:nvSpPr>
      <dsp:spPr>
        <a:xfrm>
          <a:off x="10783912" y="5071079"/>
          <a:ext cx="2686910" cy="268691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A48C5D-DB3A-43D8-A26D-C09CD4CF559B}">
      <dsp:nvSpPr>
        <dsp:cNvPr id="0" name=""/>
        <dsp:cNvSpPr/>
      </dsp:nvSpPr>
      <dsp:spPr>
        <a:xfrm>
          <a:off x="11348163" y="5635330"/>
          <a:ext cx="1558408" cy="155840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386B26-61AF-4D3D-B120-A5E2D35C18A0}">
      <dsp:nvSpPr>
        <dsp:cNvPr id="0" name=""/>
        <dsp:cNvSpPr/>
      </dsp:nvSpPr>
      <dsp:spPr>
        <a:xfrm>
          <a:off x="14046589" y="5071079"/>
          <a:ext cx="6333432" cy="2686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Starting date: September or February </a:t>
          </a:r>
        </a:p>
      </dsp:txBody>
      <dsp:txXfrm>
        <a:off x="14046589" y="5071079"/>
        <a:ext cx="6333432" cy="26869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B508D-4C8E-2A4F-823C-3A313B34A75C}">
      <dsp:nvSpPr>
        <dsp:cNvPr id="0" name=""/>
        <dsp:cNvSpPr/>
      </dsp:nvSpPr>
      <dsp:spPr>
        <a:xfrm>
          <a:off x="0" y="4351338"/>
          <a:ext cx="21031200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5D4530-B35F-F04B-ADAC-9C82B97890FA}">
      <dsp:nvSpPr>
        <dsp:cNvPr id="0" name=""/>
        <dsp:cNvSpPr/>
      </dsp:nvSpPr>
      <dsp:spPr>
        <a:xfrm rot="8100000">
          <a:off x="135998" y="1002813"/>
          <a:ext cx="639987" cy="639987"/>
        </a:xfrm>
        <a:prstGeom prst="teardrop">
          <a:avLst>
            <a:gd name="adj" fmla="val 115000"/>
          </a:avLst>
        </a:prstGeom>
        <a:solidFill>
          <a:schemeClr val="accent2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AF0AF6-A043-554A-9703-170470CCF153}">
      <dsp:nvSpPr>
        <dsp:cNvPr id="0" name=""/>
        <dsp:cNvSpPr/>
      </dsp:nvSpPr>
      <dsp:spPr>
        <a:xfrm>
          <a:off x="207095" y="1073910"/>
          <a:ext cx="497793" cy="49779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EE4662-1165-4949-A837-C08D8942B8FC}">
      <dsp:nvSpPr>
        <dsp:cNvPr id="0" name=""/>
        <dsp:cNvSpPr/>
      </dsp:nvSpPr>
      <dsp:spPr>
        <a:xfrm>
          <a:off x="908531" y="1775345"/>
          <a:ext cx="7649942" cy="2575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8600" rIns="0" bIns="34290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Enrolment on 1</a:t>
          </a:r>
          <a:r>
            <a:rPr lang="en-US" sz="3600" kern="1200" baseline="30000" dirty="0"/>
            <a:t>st</a:t>
          </a:r>
          <a:r>
            <a:rPr lang="en-US" sz="3600" kern="1200" dirty="0"/>
            <a:t> September: 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</dsp:txBody>
      <dsp:txXfrm>
        <a:off x="908531" y="1775345"/>
        <a:ext cx="7649942" cy="2575992"/>
      </dsp:txXfrm>
    </dsp:sp>
    <dsp:sp modelId="{BCE45BB7-B9D0-3448-99AE-22A45C3EBB7C}">
      <dsp:nvSpPr>
        <dsp:cNvPr id="0" name=""/>
        <dsp:cNvSpPr/>
      </dsp:nvSpPr>
      <dsp:spPr>
        <a:xfrm>
          <a:off x="908531" y="870267"/>
          <a:ext cx="7649942" cy="905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54000" bIns="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4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May 1</a:t>
          </a:r>
          <a:r>
            <a:rPr lang="en-US" sz="4000" kern="1200" baseline="30000" dirty="0">
              <a:latin typeface="Times New Roman" panose="02020603050405020304" pitchFamily="18" charset="0"/>
              <a:cs typeface="Times New Roman" panose="02020603050405020304" pitchFamily="18" charset="0"/>
            </a:rPr>
            <a:t>st</a:t>
          </a:r>
          <a:r>
            <a:rPr lang="en-US" sz="4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908531" y="870267"/>
        <a:ext cx="7649942" cy="905078"/>
      </dsp:txXfrm>
    </dsp:sp>
    <dsp:sp modelId="{46BDB430-2807-4944-840D-68E1AAAAF350}">
      <dsp:nvSpPr>
        <dsp:cNvPr id="0" name=""/>
        <dsp:cNvSpPr/>
      </dsp:nvSpPr>
      <dsp:spPr>
        <a:xfrm>
          <a:off x="455992" y="1775345"/>
          <a:ext cx="0" cy="2575992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D89F03-57C3-D348-A986-623D46E7C36A}">
      <dsp:nvSpPr>
        <dsp:cNvPr id="0" name=""/>
        <dsp:cNvSpPr/>
      </dsp:nvSpPr>
      <dsp:spPr>
        <a:xfrm>
          <a:off x="372789" y="4269880"/>
          <a:ext cx="162914" cy="1629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7D33C3-0146-F148-AEC4-26C6051DCB95}">
      <dsp:nvSpPr>
        <dsp:cNvPr id="0" name=""/>
        <dsp:cNvSpPr/>
      </dsp:nvSpPr>
      <dsp:spPr>
        <a:xfrm rot="18900000">
          <a:off x="11943495" y="7059875"/>
          <a:ext cx="639987" cy="639987"/>
        </a:xfrm>
        <a:prstGeom prst="teardrop">
          <a:avLst>
            <a:gd name="adj" fmla="val 115000"/>
          </a:avLst>
        </a:prstGeom>
        <a:solidFill>
          <a:schemeClr val="accent2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460AEA-92CC-FE46-A250-482B65E4829B}">
      <dsp:nvSpPr>
        <dsp:cNvPr id="0" name=""/>
        <dsp:cNvSpPr/>
      </dsp:nvSpPr>
      <dsp:spPr>
        <a:xfrm>
          <a:off x="12014592" y="7130972"/>
          <a:ext cx="497793" cy="497793"/>
        </a:xfrm>
        <a:prstGeom prst="ellipse">
          <a:avLst/>
        </a:prstGeom>
        <a:solidFill>
          <a:schemeClr val="bg2">
            <a:alpha val="90000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8CB7F5-3AAB-134A-A66B-F2EB0B93590E}">
      <dsp:nvSpPr>
        <dsp:cNvPr id="0" name=""/>
        <dsp:cNvSpPr/>
      </dsp:nvSpPr>
      <dsp:spPr>
        <a:xfrm>
          <a:off x="12716027" y="4351338"/>
          <a:ext cx="7649942" cy="2575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42900" rIns="228600" bIns="228600" numCol="1" spcCol="1270" anchor="b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Enrolment on 1</a:t>
          </a:r>
          <a:r>
            <a:rPr lang="en-US" sz="3600" kern="1200" baseline="30000" dirty="0"/>
            <a:t>st</a:t>
          </a:r>
          <a:r>
            <a:rPr lang="en-US" sz="3600" kern="1200" dirty="0"/>
            <a:t> February</a:t>
          </a:r>
        </a:p>
      </dsp:txBody>
      <dsp:txXfrm>
        <a:off x="12716027" y="4351338"/>
        <a:ext cx="7649942" cy="2575992"/>
      </dsp:txXfrm>
    </dsp:sp>
    <dsp:sp modelId="{7421B040-4486-0F43-A0E0-58EB4937776F}">
      <dsp:nvSpPr>
        <dsp:cNvPr id="0" name=""/>
        <dsp:cNvSpPr/>
      </dsp:nvSpPr>
      <dsp:spPr>
        <a:xfrm>
          <a:off x="12716027" y="6927330"/>
          <a:ext cx="7649942" cy="905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54000" bIns="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4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November 1</a:t>
          </a:r>
          <a:r>
            <a:rPr lang="en-US" sz="4000" kern="1200" baseline="30000" dirty="0">
              <a:latin typeface="Times New Roman" panose="02020603050405020304" pitchFamily="18" charset="0"/>
              <a:cs typeface="Times New Roman" panose="02020603050405020304" pitchFamily="18" charset="0"/>
            </a:rPr>
            <a:t>st</a:t>
          </a:r>
          <a:r>
            <a:rPr lang="en-US" sz="4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12716027" y="6927330"/>
        <a:ext cx="7649942" cy="905078"/>
      </dsp:txXfrm>
    </dsp:sp>
    <dsp:sp modelId="{736881F6-1E2F-2744-B02A-D68867E7135B}">
      <dsp:nvSpPr>
        <dsp:cNvPr id="0" name=""/>
        <dsp:cNvSpPr/>
      </dsp:nvSpPr>
      <dsp:spPr>
        <a:xfrm>
          <a:off x="12263488" y="4351338"/>
          <a:ext cx="0" cy="2575992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6F5342-427B-4445-8F67-09D624B2F8B5}">
      <dsp:nvSpPr>
        <dsp:cNvPr id="0" name=""/>
        <dsp:cNvSpPr/>
      </dsp:nvSpPr>
      <dsp:spPr>
        <a:xfrm>
          <a:off x="12180285" y="4269880"/>
          <a:ext cx="162914" cy="1629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0F4A2E-EB84-444E-AE4F-D406DF9010BC}">
      <dsp:nvSpPr>
        <dsp:cNvPr id="0" name=""/>
        <dsp:cNvSpPr/>
      </dsp:nvSpPr>
      <dsp:spPr>
        <a:xfrm>
          <a:off x="19226" y="1905803"/>
          <a:ext cx="5495365" cy="357198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 dirty="0"/>
            <a:t>Laura (coordinator): </a:t>
          </a:r>
          <a:r>
            <a:rPr lang="en-US" sz="4500" u="sng" kern="1200" dirty="0">
              <a:uFillTx/>
              <a:hlinkClick xmlns:r="http://schemas.openxmlformats.org/officeDocument/2006/relationships" r:id="rId1"/>
            </a:rPr>
            <a:t>l.georgescu@rug.nl</a:t>
          </a:r>
          <a:r>
            <a:rPr lang="en-US" sz="4500" kern="1200" dirty="0"/>
            <a:t> </a:t>
          </a:r>
        </a:p>
      </dsp:txBody>
      <dsp:txXfrm>
        <a:off x="193596" y="2080173"/>
        <a:ext cx="5146625" cy="3223247"/>
      </dsp:txXfrm>
    </dsp:sp>
    <dsp:sp modelId="{7A1A2072-365C-8344-8A20-1872DE4934E2}">
      <dsp:nvSpPr>
        <dsp:cNvPr id="0" name=""/>
        <dsp:cNvSpPr/>
      </dsp:nvSpPr>
      <dsp:spPr>
        <a:xfrm>
          <a:off x="2766909" y="663388"/>
          <a:ext cx="6056818" cy="6056818"/>
        </a:xfrm>
        <a:custGeom>
          <a:avLst/>
          <a:gdLst/>
          <a:ahLst/>
          <a:cxnLst/>
          <a:rect l="0" t="0" r="0" b="0"/>
          <a:pathLst>
            <a:path>
              <a:moveTo>
                <a:pt x="611865" y="1203147"/>
              </a:moveTo>
              <a:arcTo wR="3028409" hR="3028409" stAng="13023867" swAng="6352265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4A2999-0716-534D-923D-FF9595E24C4E}">
      <dsp:nvSpPr>
        <dsp:cNvPr id="0" name=""/>
        <dsp:cNvSpPr/>
      </dsp:nvSpPr>
      <dsp:spPr>
        <a:xfrm>
          <a:off x="6076045" y="1905803"/>
          <a:ext cx="5495365" cy="357198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 dirty="0"/>
            <a:t>Janine (Student advisor): </a:t>
          </a:r>
          <a:r>
            <a:rPr lang="en-US" sz="4500" u="sng" kern="1200" dirty="0">
              <a:uFillTx/>
              <a:hlinkClick xmlns:r="http://schemas.openxmlformats.org/officeDocument/2006/relationships" r:id="rId2"/>
            </a:rPr>
            <a:t>fil-study-advisor@rug.nl</a:t>
          </a:r>
          <a:r>
            <a:rPr lang="en-US" sz="4500" kern="1200" dirty="0"/>
            <a:t> </a:t>
          </a:r>
        </a:p>
      </dsp:txBody>
      <dsp:txXfrm>
        <a:off x="6250415" y="2080173"/>
        <a:ext cx="5146625" cy="3223247"/>
      </dsp:txXfrm>
    </dsp:sp>
    <dsp:sp modelId="{B1E35CCE-492B-4E45-8A30-BC74D0480ADC}">
      <dsp:nvSpPr>
        <dsp:cNvPr id="0" name=""/>
        <dsp:cNvSpPr/>
      </dsp:nvSpPr>
      <dsp:spPr>
        <a:xfrm>
          <a:off x="2766909" y="663388"/>
          <a:ext cx="6056818" cy="6056818"/>
        </a:xfrm>
        <a:custGeom>
          <a:avLst/>
          <a:gdLst/>
          <a:ahLst/>
          <a:cxnLst/>
          <a:rect l="0" t="0" r="0" b="0"/>
          <a:pathLst>
            <a:path>
              <a:moveTo>
                <a:pt x="5444952" y="4853670"/>
              </a:moveTo>
              <a:arcTo wR="3028409" hR="3028409" stAng="2223867" swAng="6352265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101077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ED4FB-9928-6428-3832-F2B5CA1F10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BB1D96-CEA9-B374-2FE2-B060E6DB0A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9927BF-A8F5-C331-43A3-A5914A929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DFC-D316-3B4B-9DCD-5E227499FA47}" type="datetimeFigureOut">
              <a:rPr lang="en-NL" smtClean="0"/>
              <a:t>13/03/2026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1C83A-2825-FE39-ADEE-F61D5C0E7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78C88-5391-4775-C7C0-D967639B6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29991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D3AC3-04BB-A801-6764-F513FA106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F85354-1DDE-2425-E553-8702FB7DCD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F8DFD-4AAC-AAC2-70CD-AD0CB2C5E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DFC-D316-3B4B-9DCD-5E227499FA47}" type="datetimeFigureOut">
              <a:rPr lang="en-NL" smtClean="0"/>
              <a:t>13/03/2026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DB544-B7DA-D79E-688A-79F2CA402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F01D2-D6D9-4A0E-9CA2-E46059474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0104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71B1B1-0E8E-0A5D-06BA-3E522E39D2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983FD2-CA9A-DBB0-D544-227D2FB22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DF7E3-CDD0-9CDE-383E-24A184960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DFC-D316-3B4B-9DCD-5E227499FA47}" type="datetimeFigureOut">
              <a:rPr lang="en-NL" smtClean="0"/>
              <a:t>13/03/2026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8B177-8AE5-6D4D-E9C5-2E3887025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7346C-066C-A97C-0913-5DD53D6DF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90799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each and sea at sunset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8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  <a:lvl2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8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2pPr>
            <a:lvl3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8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3pPr>
            <a:lvl4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8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4pPr>
            <a:lvl5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8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1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496054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100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528123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76FA8-5C4B-B440-F81C-B75519879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60EAD-7700-E7F1-D04B-82D4482FE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ED823-1508-96B2-E3E1-F92BA0E98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DFC-D316-3B4B-9DCD-5E227499FA47}" type="datetimeFigureOut">
              <a:rPr lang="en-NL" smtClean="0"/>
              <a:t>13/03/2026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53971-24FF-1145-F3B4-82391CA20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15BF4-D929-37D5-A42B-F088E4901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639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FE478-F119-10DD-8EA5-CF0AADAB0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28DBA-9730-7A3E-7E36-59169B974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82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82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14C97-8024-2DD2-AA4E-89EBA242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DFC-D316-3B4B-9DCD-5E227499FA47}" type="datetimeFigureOut">
              <a:rPr lang="en-NL" smtClean="0"/>
              <a:t>13/03/2026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D7FE5-8EF6-6CA7-62BE-A4796D419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082B4-2B78-B243-AAC6-3FA799D29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36828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A8937-D570-AA8C-83A5-779A4BF00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8AFA2-A0E7-E01B-F6C6-C2959AFEB4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1033B1-AF6F-25CD-75D2-2001CABE3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B0B777-1114-2357-0F9A-B09F9B8A4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DFC-D316-3B4B-9DCD-5E227499FA47}" type="datetimeFigureOut">
              <a:rPr lang="en-NL" smtClean="0"/>
              <a:t>13/03/2026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A1E87D-06BF-E053-1C00-6BFC62EE3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E8DC18-0DE7-945C-174A-6FC145CC4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17211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763CD-6861-577A-5298-2F4DE4A85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6FD0F-BB83-345C-4228-E3522BFC38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C98D21-50D5-F4E1-D2B5-79E68F2BB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009A3E-1E1D-8F62-2D71-D602DAB49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F4FDE6-4064-4DFE-C69C-14D81AF02C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5BBB13-3F0E-5F28-558C-9E88FCF02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DFC-D316-3B4B-9DCD-5E227499FA47}" type="datetimeFigureOut">
              <a:rPr lang="en-NL" smtClean="0"/>
              <a:t>13/03/2026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F89550-9A15-5294-29EE-24133561C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41C317-3169-3EF7-9F3A-03594F83B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31551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3886E-34A2-117B-06D4-4332E8B60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9BD8ED-BC63-4DAF-9F56-F8C80434D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DFC-D316-3B4B-9DCD-5E227499FA47}" type="datetimeFigureOut">
              <a:rPr lang="en-NL" smtClean="0"/>
              <a:t>13/03/2026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32DB2C-80CA-4FA7-BAF7-C2FD6E71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80C3D9-D4C5-56FC-9AE8-40598BF6B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3838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E1EBCD-6FFD-A1FC-C69E-233DF117F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DFC-D316-3B4B-9DCD-5E227499FA47}" type="datetimeFigureOut">
              <a:rPr lang="en-NL" smtClean="0"/>
              <a:t>13/03/2026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3D2870-54BC-852E-BF4A-9A57DB61B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9FB685-E216-1C27-0F6C-052130B3C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7200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C426B-14A4-4080-196E-0F79C9E3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A6C84-829C-563C-0419-562F93FC2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7CC307-EA12-1BF6-8C94-C38F21CB8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C72012-F686-10A2-9B6E-22E1C405A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DFC-D316-3B4B-9DCD-5E227499FA47}" type="datetimeFigureOut">
              <a:rPr lang="en-NL" smtClean="0"/>
              <a:t>13/03/2026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21BC6E-D81B-0F92-3801-15B8AB59F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CB9B7-5EB9-E927-A723-9BD4E1DFA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6929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575DA-CB96-8C03-4B56-88FF7E55B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B69E2C-D9BD-DB0D-6787-8D76733CD0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CE583A-4E22-10B1-9A73-8665796DE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32A3FD-0F24-5C1A-DAE8-EB36CF0A0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DFC-D316-3B4B-9DCD-5E227499FA47}" type="datetimeFigureOut">
              <a:rPr lang="en-NL" smtClean="0"/>
              <a:t>13/03/2026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DC4D1-C613-B229-0F17-B204F02C1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F56D7-0B6B-AFA0-F2A8-CFBA8D6F4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63071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8998A7-0274-196D-4C6E-F8E3D3176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7C0D11-4C84-A4EB-7F6C-ED9EEC045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C2C5F-744A-B1AF-DB53-2EB1ACEC24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FFFDFC-D316-3B4B-9DCD-5E227499FA47}" type="datetimeFigureOut">
              <a:rPr lang="en-NL" smtClean="0"/>
              <a:t>13/03/2026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13183B-D9E6-D7EC-A98E-6E3D072DF9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07D3A-D6DB-DD97-A619-5EF22F78FB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CB4B4D-7CA3-9044-876B-883B54F8677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8272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.georgescu@rug.n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fil-study-advisor@rug.nl" TargetMode="External"/><Relationship Id="rId2" Type="http://schemas.openxmlformats.org/officeDocument/2006/relationships/hyperlink" Target="https://www.rug.nl/admissions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mailto:%20%C2%A0fil-admissions@rug.nl" TargetMode="External"/><Relationship Id="rId4" Type="http://schemas.openxmlformats.org/officeDocument/2006/relationships/hyperlink" Target="mailto:l.georgescu@rug.n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fil-study-advisor@rug.nl" TargetMode="External"/><Relationship Id="rId2" Type="http://schemas.openxmlformats.org/officeDocument/2006/relationships/hyperlink" Target="https://www.rug.nl/admissions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jpeg"/><Relationship Id="rId4" Type="http://schemas.openxmlformats.org/officeDocument/2006/relationships/hyperlink" Target="mailto:l.georgescu@rug.nl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jpeg"/><Relationship Id="rId7" Type="http://schemas.openxmlformats.org/officeDocument/2006/relationships/hyperlink" Target="https://www.rug.nl/filosofie/contact/alumni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5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tuffgroningen.n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rug-faculty-of-philosophy-june-2022-8405.jpg" descr="rug-faculty-of-philosophy-june-2022-8405.jpg"/>
          <p:cNvPicPr>
            <a:picLocks noGrp="1" noChangeAspect="1"/>
          </p:cNvPicPr>
          <p:nvPr>
            <p:ph type="pic" idx="21"/>
          </p:nvPr>
        </p:nvPicPr>
        <p:blipFill>
          <a:blip r:embed="rId2">
            <a:alphaModFix amt="26424"/>
          </a:blip>
          <a:srcRect l="12500" r="12500"/>
          <a:stretch>
            <a:fillRect/>
          </a:stretch>
        </p:blipFill>
        <p:spPr>
          <a:prstGeom prst="rect">
            <a:avLst/>
          </a:prstGeom>
          <a:effectLst>
            <a:reflection stA="71077" endPos="40000" dir="5400000" sy="-100000" algn="bl" rotWithShape="0"/>
          </a:effectLst>
        </p:spPr>
      </p:pic>
      <p:sp>
        <p:nvSpPr>
          <p:cNvPr id="172" name="Research Master Programm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200">
                <a:solidFill>
                  <a:srgbClr val="000000"/>
                </a:solidFill>
              </a:defRPr>
            </a:lvl1pPr>
          </a:lstStyle>
          <a:p>
            <a:r>
              <a:t>Research Master Programme </a:t>
            </a:r>
          </a:p>
        </p:txBody>
      </p:sp>
      <p:sp>
        <p:nvSpPr>
          <p:cNvPr id="173" name="Master’s Week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pc="-100">
                <a:solidFill>
                  <a:srgbClr val="000000"/>
                </a:solidFill>
              </a:defRPr>
            </a:lvl1pPr>
          </a:lstStyle>
          <a:p>
            <a:r>
              <a:t>Master’s Week </a:t>
            </a:r>
          </a:p>
        </p:txBody>
      </p:sp>
      <p:sp>
        <p:nvSpPr>
          <p:cNvPr id="174" name="Laura Georgescu (coordinator)…"/>
          <p:cNvSpPr txBox="1">
            <a:spLocks noGrp="1"/>
          </p:cNvSpPr>
          <p:nvPr>
            <p:ph type="body" sz="quarter" idx="22"/>
          </p:nvPr>
        </p:nvSpPr>
        <p:spPr>
          <a:xfrm>
            <a:off x="899652" y="9358669"/>
            <a:ext cx="21945602" cy="251991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>
              <a:defRPr sz="4100" b="1" spc="-99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Laura Georgescu (coordinator)</a:t>
            </a:r>
            <a:endParaRPr spc="-41"/>
          </a:p>
          <a:p>
            <a:pPr>
              <a:defRPr sz="4100" b="1" spc="-99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Email: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l.georgescu@rug.nl</a:t>
            </a:r>
            <a:r>
              <a:t> </a:t>
            </a:r>
          </a:p>
        </p:txBody>
      </p:sp>
      <p:pic>
        <p:nvPicPr>
          <p:cNvPr id="175" name="images.png" descr="image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381" y="211476"/>
            <a:ext cx="2794001" cy="29083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Who can apply ? Admission requirements"/>
          <p:cNvSpPr txBox="1">
            <a:spLocks noGrp="1"/>
          </p:cNvSpPr>
          <p:nvPr>
            <p:ph type="title"/>
          </p:nvPr>
        </p:nvSpPr>
        <p:spPr>
          <a:xfrm>
            <a:off x="1225296" y="2157984"/>
            <a:ext cx="12537540" cy="12343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defTabSz="1828800">
              <a:defRPr sz="6300" b="1" spc="-1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914400"/>
            <a:r>
              <a:rPr lang="en-US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Who can apply ? Admission requirements </a:t>
            </a:r>
          </a:p>
        </p:txBody>
      </p:sp>
      <p:sp>
        <p:nvSpPr>
          <p:cNvPr id="212" name="You have questions about admission? Email: fil-study-advisor@rug.nl and/or l.georgescu@rug.nl…"/>
          <p:cNvSpPr txBox="1">
            <a:spLocks noGrp="1"/>
          </p:cNvSpPr>
          <p:nvPr>
            <p:ph type="body" idx="1"/>
          </p:nvPr>
        </p:nvSpPr>
        <p:spPr>
          <a:xfrm>
            <a:off x="1225296" y="3713314"/>
            <a:ext cx="12363113" cy="8599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13333" indent="-228600" defTabSz="914400">
              <a:spcBef>
                <a:spcPts val="2200"/>
              </a:spcBef>
              <a:defRPr sz="413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3600" dirty="0"/>
              <a:t>Bachelor’s degree in philosophy or philosophy of a specific scientific discipline, or another Bachelor’s degree which the admissions board considers to be equivalent</a:t>
            </a:r>
          </a:p>
          <a:p>
            <a:pPr marL="513333" indent="-228600" defTabSz="914400">
              <a:spcBef>
                <a:spcPts val="2200"/>
              </a:spcBef>
              <a:defRPr sz="413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3600" dirty="0"/>
              <a:t>Transcript with mean score of 7.5 out of 10 (according to the Dutch Grading system)</a:t>
            </a:r>
          </a:p>
          <a:p>
            <a:pPr marL="513333" indent="-228600" defTabSz="914400">
              <a:spcBef>
                <a:spcPts val="2200"/>
              </a:spcBef>
              <a:defRPr sz="413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3600" dirty="0"/>
              <a:t>If the program included a thesis, then we expect the thesis to have received at least 8 out of 10 (Dutch Grading System)</a:t>
            </a:r>
          </a:p>
          <a:p>
            <a:pPr marL="513333" indent="-228600" defTabSz="914400">
              <a:spcBef>
                <a:spcPts val="2200"/>
              </a:spcBef>
              <a:defRPr sz="413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3600" dirty="0"/>
              <a:t>Motivation Letter </a:t>
            </a:r>
          </a:p>
          <a:p>
            <a:pPr marL="513333" indent="-228600" defTabSz="914400">
              <a:spcBef>
                <a:spcPts val="2200"/>
              </a:spcBef>
              <a:defRPr sz="413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3600" dirty="0"/>
              <a:t>Writing sample (e.g. BA thesis, student essay) </a:t>
            </a:r>
          </a:p>
          <a:p>
            <a:pPr marL="513333" indent="-228600" defTabSz="914400">
              <a:spcBef>
                <a:spcPts val="2200"/>
              </a:spcBef>
              <a:defRPr sz="413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3600" dirty="0"/>
              <a:t>Two letters of recommendation </a:t>
            </a:r>
          </a:p>
          <a:p>
            <a:pPr marL="513333" indent="-228600" defTabSz="914400">
              <a:spcBef>
                <a:spcPts val="2200"/>
              </a:spcBef>
              <a:defRPr sz="413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3600" dirty="0"/>
              <a:t>Proof of English proficiency</a:t>
            </a:r>
          </a:p>
          <a:p>
            <a:pPr marL="513333" indent="-228600" defTabSz="914400">
              <a:spcBef>
                <a:spcPts val="2200"/>
              </a:spcBef>
              <a:defRPr sz="413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3600" dirty="0"/>
              <a:t>CV </a:t>
            </a:r>
          </a:p>
        </p:txBody>
      </p:sp>
      <p:pic>
        <p:nvPicPr>
          <p:cNvPr id="213" name="istockphoto-1386740242-612x612.jpg" descr="istockphoto-1386740242-612x6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8132" y="3392328"/>
            <a:ext cx="8475372" cy="678029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How to apply"/>
          <p:cNvSpPr txBox="1">
            <a:spLocks noGrp="1"/>
          </p:cNvSpPr>
          <p:nvPr>
            <p:ph type="title"/>
          </p:nvPr>
        </p:nvSpPr>
        <p:spPr>
          <a:xfrm>
            <a:off x="2231136" y="1097280"/>
            <a:ext cx="20336256" cy="2359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 spc="-1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914400"/>
            <a:r>
              <a:rPr lang="en-US" sz="80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How to apply</a:t>
            </a:r>
          </a:p>
        </p:txBody>
      </p:sp>
      <p:sp>
        <p:nvSpPr>
          <p:cNvPr id="208" name="Dutch students:  fil-admissions@rug.nl."/>
          <p:cNvSpPr txBox="1"/>
          <p:nvPr/>
        </p:nvSpPr>
        <p:spPr>
          <a:xfrm>
            <a:off x="9546336" y="3815570"/>
            <a:ext cx="20336256" cy="73900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 sz="4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US" sz="4400" dirty="0"/>
          </a:p>
        </p:txBody>
      </p:sp>
      <p:sp>
        <p:nvSpPr>
          <p:cNvPr id="209" name="International students, please visit: https://www.rug.nl/education/application-enrolment-tuition-fees/admission/."/>
          <p:cNvSpPr txBox="1"/>
          <p:nvPr/>
        </p:nvSpPr>
        <p:spPr>
          <a:xfrm>
            <a:off x="2231136" y="4447426"/>
            <a:ext cx="17461131" cy="3241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49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sz="4000" dirty="0"/>
              <a:t>For information about the admission procedure you may contact the university’s admissions office: </a:t>
            </a:r>
            <a:r>
              <a:rPr lang="en-GB" sz="40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https://www.rug.nl/admissions</a:t>
            </a:r>
            <a:r>
              <a:rPr lang="en-GB" sz="4000" dirty="0">
                <a:solidFill>
                  <a:srgbClr val="0000F5"/>
                </a:solidFill>
              </a:rPr>
              <a:t>, </a:t>
            </a:r>
            <a:r>
              <a:rPr lang="en-GB" sz="4000" dirty="0"/>
              <a:t>the student advisor:</a:t>
            </a:r>
            <a:r>
              <a:rPr lang="en-GB" sz="4000" dirty="0">
                <a:solidFill>
                  <a:srgbClr val="0000F5"/>
                </a:solidFill>
              </a:rPr>
              <a:t> </a:t>
            </a:r>
            <a:r>
              <a:rPr lang="en-GB" sz="40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fil-study-advisor@rug.nl</a:t>
            </a:r>
            <a:r>
              <a:rPr lang="en-GB" sz="4000" dirty="0"/>
              <a:t> and/or the program coordinator: </a:t>
            </a:r>
            <a:r>
              <a:rPr lang="en-GB" sz="40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/>
              </a:rPr>
              <a:t>l.georgescu@rug.nl</a:t>
            </a:r>
          </a:p>
          <a:p>
            <a:pPr>
              <a:defRPr sz="49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GB" sz="4000" u="sng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hlinkClick r:id="rId4"/>
            </a:endParaRPr>
          </a:p>
          <a:p>
            <a:pPr>
              <a:defRPr sz="49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u="sng" dirty="0">
                <a:hlinkClick r:id="rId5"/>
              </a:rPr>
              <a:t>fil-admissions@rug.nl</a:t>
            </a:r>
            <a:endParaRPr lang="en-GB" sz="4000" u="sng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hlinkClick r:id="rId4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You have questions about admission? Email: fil-study-advisor@rug.nl and/or l.georgescu@rug.nl…"/>
          <p:cNvSpPr txBox="1">
            <a:spLocks noGrp="1"/>
          </p:cNvSpPr>
          <p:nvPr>
            <p:ph type="body" idx="1"/>
          </p:nvPr>
        </p:nvSpPr>
        <p:spPr>
          <a:xfrm>
            <a:off x="1084522" y="3338623"/>
            <a:ext cx="18645250" cy="7966840"/>
          </a:xfrm>
          <a:prstGeom prst="rect">
            <a:avLst/>
          </a:prstGeom>
        </p:spPr>
        <p:txBody>
          <a:bodyPr/>
          <a:lstStyle/>
          <a:p>
            <a:pPr>
              <a:defRPr sz="49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GB" dirty="0"/>
          </a:p>
          <a:p>
            <a:pPr>
              <a:defRPr sz="49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GB" dirty="0"/>
          </a:p>
          <a:p>
            <a:pPr>
              <a:defRPr sz="49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GB" dirty="0"/>
          </a:p>
          <a:p>
            <a:pPr>
              <a:defRPr sz="49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For information about the admission procedure you may contact the university’s admissions office: </a:t>
            </a:r>
            <a:r>
              <a:rPr lang="en-GB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https://www.rug.nl/admissions</a:t>
            </a:r>
            <a:r>
              <a:rPr lang="en-GB" dirty="0">
                <a:solidFill>
                  <a:srgbClr val="0000F5"/>
                </a:solidFill>
              </a:rPr>
              <a:t>, </a:t>
            </a:r>
            <a:r>
              <a:rPr lang="en-GB" dirty="0"/>
              <a:t>the student advisor:</a:t>
            </a:r>
            <a:r>
              <a:rPr lang="en-GB" dirty="0">
                <a:solidFill>
                  <a:srgbClr val="0000F5"/>
                </a:solidFill>
              </a:rPr>
              <a:t> </a:t>
            </a:r>
            <a:r>
              <a:rPr lang="en-GB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fil-study-advisor@rug.nl</a:t>
            </a:r>
            <a:r>
              <a:rPr lang="en-GB" dirty="0"/>
              <a:t> and/or the program coordinator: </a:t>
            </a:r>
            <a:r>
              <a:rPr lang="en-GB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/>
              </a:rPr>
              <a:t>l.georgescu@rug.nl</a:t>
            </a:r>
          </a:p>
        </p:txBody>
      </p:sp>
      <p:pic>
        <p:nvPicPr>
          <p:cNvPr id="216" name="istockphoto-1386740242-612x612.jpg" descr="istockphoto-1386740242-612x61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61291" y="636136"/>
            <a:ext cx="3992165" cy="31963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DavidHahn-300x300.jpg" descr="DavidHahn-300x3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038" y="4073651"/>
            <a:ext cx="3800907" cy="38009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c093b490-a07d-4dc3-b38d-490a8e400e83.jpg" descr="c093b490-a07d-4dc3-b38d-490a8e400e8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1987" y="3649440"/>
            <a:ext cx="3285779" cy="43810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GPI-SkwXcAAkHwk.jpg" descr="GPI-SkwXcAAkHw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2322" y="6076454"/>
            <a:ext cx="3482603" cy="464347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Unknown.jpeg" descr="Unknown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91591" y="6810713"/>
            <a:ext cx="2378151" cy="31749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1634068471660.jpeg" descr="1634068471660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1492" y="3300737"/>
            <a:ext cx="3174952" cy="3174952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https://www.rug.nl/filosofie/contact/alumni"/>
          <p:cNvSpPr txBox="1"/>
          <p:nvPr/>
        </p:nvSpPr>
        <p:spPr>
          <a:xfrm>
            <a:off x="13036311" y="1859802"/>
            <a:ext cx="8400761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7"/>
              </a:defRPr>
            </a:lvl1pPr>
          </a:lstStyle>
          <a:p>
            <a:pPr>
              <a:defRPr u="none">
                <a:solidFill>
                  <a:srgbClr val="000000"/>
                </a:solidFill>
                <a:uFillTx/>
              </a:defRPr>
            </a:pPr>
            <a:r>
              <a:rPr sz="36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7"/>
              </a:rPr>
              <a:t>https://www.rug.nl/filosofie/contact/alumni</a:t>
            </a:r>
          </a:p>
        </p:txBody>
      </p:sp>
      <p:pic>
        <p:nvPicPr>
          <p:cNvPr id="224" name="picture4.jpg" descr="picture4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51784" y="7511737"/>
            <a:ext cx="3800907" cy="2535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foto-job.jpeg" descr="foto-job.jpe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629334" y="7529949"/>
            <a:ext cx="2378151" cy="31662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ith dark hair wearing a blue shirt with white polka dots&#10;&#10;AI-generated content may be incorrect.">
            <a:extLst>
              <a:ext uri="{FF2B5EF4-FFF2-40B4-BE49-F238E27FC236}">
                <a16:creationId xmlns:a16="http://schemas.microsoft.com/office/drawing/2014/main" id="{048A5980-E30E-14B3-E79B-06C4E3291D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2" b="21619"/>
          <a:stretch>
            <a:fillRect/>
          </a:stretch>
        </p:blipFill>
        <p:spPr>
          <a:xfrm>
            <a:off x="16105640" y="5280742"/>
            <a:ext cx="3592920" cy="3574645"/>
          </a:xfrm>
          <a:prstGeom prst="rect">
            <a:avLst/>
          </a:prstGeom>
        </p:spPr>
      </p:pic>
      <p:pic>
        <p:nvPicPr>
          <p:cNvPr id="5" name="Picture 4" descr="A person with brown hair wearing a blue shirt&#10;&#10;AI-generated content may be incorrect.">
            <a:extLst>
              <a:ext uri="{FF2B5EF4-FFF2-40B4-BE49-F238E27FC236}">
                <a16:creationId xmlns:a16="http://schemas.microsoft.com/office/drawing/2014/main" id="{E2373776-D4B2-DA78-A279-4F7130B0E1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33" b="35776"/>
          <a:stretch>
            <a:fillRect/>
          </a:stretch>
        </p:blipFill>
        <p:spPr>
          <a:xfrm>
            <a:off x="1904338" y="5600484"/>
            <a:ext cx="4577564" cy="2935162"/>
          </a:xfrm>
          <a:prstGeom prst="rect">
            <a:avLst/>
          </a:prstGeom>
        </p:spPr>
      </p:pic>
      <p:graphicFrame>
        <p:nvGraphicFramePr>
          <p:cNvPr id="230" name="Laura (coordinator): l.georgescu@rug.nl…">
            <a:extLst>
              <a:ext uri="{FF2B5EF4-FFF2-40B4-BE49-F238E27FC236}">
                <a16:creationId xmlns:a16="http://schemas.microsoft.com/office/drawing/2014/main" id="{47476EA5-5B31-A5FA-3928-976A5DC28A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825487"/>
              </p:ext>
            </p:extLst>
          </p:nvPr>
        </p:nvGraphicFramePr>
        <p:xfrm>
          <a:off x="5189838" y="4843849"/>
          <a:ext cx="11590638" cy="7383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rug-faculty-of-philosophy-june-2022-8554-1.jpg" descr="rug-faculty-of-philosophy-june-2022-8554-1.jpg"/>
          <p:cNvPicPr>
            <a:picLocks noChangeAspect="1"/>
          </p:cNvPicPr>
          <p:nvPr/>
        </p:nvPicPr>
        <p:blipFill>
          <a:blip r:embed="rId2"/>
          <a:srcRect l="20372" r="8755"/>
          <a:stretch>
            <a:fillRect/>
          </a:stretch>
        </p:blipFill>
        <p:spPr>
          <a:xfrm>
            <a:off x="9766044" y="10"/>
            <a:ext cx="14617956" cy="13715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>
        <p:nvSpPr>
          <p:cNvPr id="177" name="Who is this program for?"/>
          <p:cNvSpPr txBox="1">
            <a:spLocks noGrp="1"/>
          </p:cNvSpPr>
          <p:nvPr>
            <p:ph type="title"/>
          </p:nvPr>
        </p:nvSpPr>
        <p:spPr>
          <a:xfrm>
            <a:off x="749808" y="1712976"/>
            <a:ext cx="9985248" cy="2487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1828800">
              <a:defRPr sz="6300" b="1" spc="-1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914400"/>
            <a:r>
              <a:rPr lang="en-US" sz="6800">
                <a:latin typeface="+mj-lt"/>
                <a:ea typeface="+mj-ea"/>
                <a:cs typeface="+mj-cs"/>
              </a:rPr>
              <a:t>Who is the ReMa program for?</a:t>
            </a:r>
          </a:p>
        </p:txBody>
      </p:sp>
      <p:sp>
        <p:nvSpPr>
          <p:cNvPr id="178" name="Students interested in pursuing a PhD in philosophy, or related disciplines within the humanities.…"/>
          <p:cNvSpPr txBox="1">
            <a:spLocks noGrp="1"/>
          </p:cNvSpPr>
          <p:nvPr>
            <p:ph type="body" idx="1"/>
          </p:nvPr>
        </p:nvSpPr>
        <p:spPr>
          <a:xfrm>
            <a:off x="749808" y="5045898"/>
            <a:ext cx="10131552" cy="68047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US" sz="4000" dirty="0"/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Advanced training in philosophical research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Careers requiring strong research skills (Public policy&amp; government; Think tanks; Consultancy; Journalism)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Preparation for a PhD in philosophy or humanities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1" name="Rectangle 190">
            <a:extLst>
              <a:ext uri="{FF2B5EF4-FFF2-40B4-BE49-F238E27FC236}">
                <a16:creationId xmlns:a16="http://schemas.microsoft.com/office/drawing/2014/main" id="{D9A7F3BF-8763-4074-AD77-92790AF31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84000" cy="1371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1" name="Why apply to this programme?"/>
          <p:cNvSpPr txBox="1">
            <a:spLocks noGrp="1"/>
          </p:cNvSpPr>
          <p:nvPr>
            <p:ph type="title"/>
          </p:nvPr>
        </p:nvSpPr>
        <p:spPr>
          <a:xfrm>
            <a:off x="2376138" y="763870"/>
            <a:ext cx="8933546" cy="22514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defTabSz="1828800">
              <a:defRPr sz="6300" b="1" spc="-1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914400"/>
            <a:r>
              <a:rPr lang="en-US" sz="40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Why the </a:t>
            </a:r>
            <a:r>
              <a:rPr lang="en-US" sz="4000" kern="1200" dirty="0" err="1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ReMa</a:t>
            </a:r>
            <a:r>
              <a:rPr lang="en-US" sz="40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at RUG’s Faculty of Philosophy?</a:t>
            </a:r>
          </a:p>
        </p:txBody>
      </p:sp>
      <p:sp>
        <p:nvSpPr>
          <p:cNvPr id="193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99494" y="2633104"/>
            <a:ext cx="343030" cy="343028"/>
          </a:xfrm>
          <a:custGeom>
            <a:avLst/>
            <a:gdLst>
              <a:gd name="connsiteX0" fmla="*/ 159874 w 171515"/>
              <a:gd name="connsiteY0" fmla="*/ 74116 h 171514"/>
              <a:gd name="connsiteX1" fmla="*/ 97399 w 171515"/>
              <a:gd name="connsiteY1" fmla="*/ 74116 h 171514"/>
              <a:gd name="connsiteX2" fmla="*/ 97399 w 171515"/>
              <a:gd name="connsiteY2" fmla="*/ 11641 h 171514"/>
              <a:gd name="connsiteX3" fmla="*/ 85758 w 171515"/>
              <a:gd name="connsiteY3" fmla="*/ 0 h 171514"/>
              <a:gd name="connsiteX4" fmla="*/ 74116 w 171515"/>
              <a:gd name="connsiteY4" fmla="*/ 11641 h 171514"/>
              <a:gd name="connsiteX5" fmla="*/ 74116 w 171515"/>
              <a:gd name="connsiteY5" fmla="*/ 74116 h 171514"/>
              <a:gd name="connsiteX6" fmla="*/ 11641 w 171515"/>
              <a:gd name="connsiteY6" fmla="*/ 74116 h 171514"/>
              <a:gd name="connsiteX7" fmla="*/ 0 w 171515"/>
              <a:gd name="connsiteY7" fmla="*/ 85757 h 171514"/>
              <a:gd name="connsiteX8" fmla="*/ 11641 w 171515"/>
              <a:gd name="connsiteY8" fmla="*/ 97398 h 171514"/>
              <a:gd name="connsiteX9" fmla="*/ 74116 w 171515"/>
              <a:gd name="connsiteY9" fmla="*/ 97398 h 171514"/>
              <a:gd name="connsiteX10" fmla="*/ 74116 w 171515"/>
              <a:gd name="connsiteY10" fmla="*/ 159873 h 171514"/>
              <a:gd name="connsiteX11" fmla="*/ 85758 w 171515"/>
              <a:gd name="connsiteY11" fmla="*/ 171514 h 171514"/>
              <a:gd name="connsiteX12" fmla="*/ 97399 w 171515"/>
              <a:gd name="connsiteY12" fmla="*/ 159873 h 171514"/>
              <a:gd name="connsiteX13" fmla="*/ 97399 w 171515"/>
              <a:gd name="connsiteY13" fmla="*/ 97398 h 171514"/>
              <a:gd name="connsiteX14" fmla="*/ 159874 w 171515"/>
              <a:gd name="connsiteY14" fmla="*/ 97398 h 171514"/>
              <a:gd name="connsiteX15" fmla="*/ 171515 w 171515"/>
              <a:gd name="connsiteY15" fmla="*/ 85757 h 171514"/>
              <a:gd name="connsiteX16" fmla="*/ 159874 w 171515"/>
              <a:gd name="connsiteY16" fmla="*/ 74116 h 171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4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7"/>
                </a:cubicBezTo>
                <a:cubicBezTo>
                  <a:pt x="0" y="92186"/>
                  <a:pt x="5212" y="97398"/>
                  <a:pt x="11641" y="97398"/>
                </a:cubicBezTo>
                <a:lnTo>
                  <a:pt x="74116" y="97398"/>
                </a:lnTo>
                <a:lnTo>
                  <a:pt x="74116" y="159873"/>
                </a:lnTo>
                <a:cubicBezTo>
                  <a:pt x="74116" y="166302"/>
                  <a:pt x="79328" y="171514"/>
                  <a:pt x="85758" y="171514"/>
                </a:cubicBezTo>
                <a:cubicBezTo>
                  <a:pt x="92187" y="171514"/>
                  <a:pt x="97399" y="166302"/>
                  <a:pt x="97399" y="159873"/>
                </a:cubicBezTo>
                <a:lnTo>
                  <a:pt x="97399" y="97398"/>
                </a:lnTo>
                <a:lnTo>
                  <a:pt x="159874" y="97398"/>
                </a:lnTo>
                <a:cubicBezTo>
                  <a:pt x="166303" y="97398"/>
                  <a:pt x="171515" y="92186"/>
                  <a:pt x="171515" y="85757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76142" y="4211640"/>
            <a:ext cx="224852" cy="224852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47244" y="7220788"/>
            <a:ext cx="0" cy="6477456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Small faculty…"/>
          <p:cNvSpPr txBox="1">
            <a:spLocks noGrp="1"/>
          </p:cNvSpPr>
          <p:nvPr>
            <p:ph type="body" idx="1"/>
          </p:nvPr>
        </p:nvSpPr>
        <p:spPr>
          <a:xfrm>
            <a:off x="2376138" y="3978876"/>
            <a:ext cx="8933548" cy="79904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1" indent="-228600" defTabSz="914400"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>
                <a:solidFill>
                  <a:schemeClr val="tx1">
                    <a:alpha val="80000"/>
                  </a:schemeClr>
                </a:solidFill>
              </a:rPr>
              <a:t>Independent philosophy faculty </a:t>
            </a:r>
          </a:p>
          <a:p>
            <a:pPr lvl="1" indent="-228600" defTabSz="914400"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>
                <a:solidFill>
                  <a:schemeClr val="tx1">
                    <a:alpha val="80000"/>
                  </a:schemeClr>
                </a:solidFill>
              </a:rPr>
              <a:t>Small faculty </a:t>
            </a:r>
          </a:p>
          <a:p>
            <a:pPr lvl="1" indent="-228600" defTabSz="914400"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>
                <a:solidFill>
                  <a:schemeClr val="tx1">
                    <a:alpha val="80000"/>
                  </a:schemeClr>
                </a:solidFill>
              </a:rPr>
              <a:t>Small scale, interactive courses </a:t>
            </a:r>
          </a:p>
          <a:p>
            <a:pPr lvl="1" indent="-228600" defTabSz="914400"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>
                <a:solidFill>
                  <a:schemeClr val="tx1">
                    <a:alpha val="80000"/>
                  </a:schemeClr>
                </a:solidFill>
              </a:rPr>
              <a:t>Internationally renowned stuff</a:t>
            </a:r>
          </a:p>
          <a:p>
            <a:pPr lvl="1" indent="-228600" defTabSz="914400"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>
                <a:solidFill>
                  <a:schemeClr val="tx1">
                    <a:alpha val="80000"/>
                  </a:schemeClr>
                </a:solidFill>
              </a:rPr>
              <a:t>Philosophical diversity</a:t>
            </a:r>
            <a:endParaRPr lang="en-US" sz="4000" b="0" dirty="0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184" name="tf-21-22.jpg" descr="tf-21-22.jpg"/>
          <p:cNvPicPr>
            <a:picLocks noChangeAspect="1"/>
          </p:cNvPicPr>
          <p:nvPr/>
        </p:nvPicPr>
        <p:blipFill>
          <a:blip r:embed="rId2"/>
          <a:srcRect l="19378" r="7360" b="2"/>
          <a:stretch>
            <a:fillRect/>
          </a:stretch>
        </p:blipFill>
        <p:spPr>
          <a:xfrm>
            <a:off x="20136174" y="3015321"/>
            <a:ext cx="4247826" cy="5798036"/>
          </a:xfrm>
          <a:custGeom>
            <a:avLst/>
            <a:gdLst/>
            <a:ahLst/>
            <a:cxnLst/>
            <a:rect l="l" t="t" r="r" b="b"/>
            <a:pathLst>
              <a:path w="3053110" h="4167318">
                <a:moveTo>
                  <a:pt x="2083659" y="0"/>
                </a:moveTo>
                <a:cubicBezTo>
                  <a:pt x="2371352" y="0"/>
                  <a:pt x="2645428" y="58305"/>
                  <a:pt x="2894714" y="163744"/>
                </a:cubicBezTo>
                <a:lnTo>
                  <a:pt x="3053110" y="240048"/>
                </a:lnTo>
                <a:lnTo>
                  <a:pt x="3053110" y="3927271"/>
                </a:lnTo>
                <a:lnTo>
                  <a:pt x="2894714" y="4003574"/>
                </a:lnTo>
                <a:cubicBezTo>
                  <a:pt x="2645428" y="4109013"/>
                  <a:pt x="2371352" y="4167318"/>
                  <a:pt x="2083659" y="4167318"/>
                </a:cubicBezTo>
                <a:cubicBezTo>
                  <a:pt x="932885" y="4167318"/>
                  <a:pt x="0" y="3234433"/>
                  <a:pt x="0" y="2083659"/>
                </a:cubicBezTo>
                <a:cubicBezTo>
                  <a:pt x="0" y="932885"/>
                  <a:pt x="932885" y="0"/>
                  <a:pt x="2083659" y="0"/>
                </a:cubicBezTo>
                <a:close/>
              </a:path>
            </a:pathLst>
          </a:custGeom>
        </p:spPr>
      </p:pic>
      <p:pic>
        <p:nvPicPr>
          <p:cNvPr id="185" name="20250903-153321.jpg" descr="20250903-153321.jpg"/>
          <p:cNvPicPr>
            <a:picLocks noChangeAspect="1"/>
          </p:cNvPicPr>
          <p:nvPr/>
        </p:nvPicPr>
        <p:blipFill>
          <a:blip r:embed="rId3"/>
          <a:srcRect t="16672" r="2" b="2"/>
          <a:stretch>
            <a:fillRect/>
          </a:stretch>
        </p:blipFill>
        <p:spPr>
          <a:xfrm>
            <a:off x="16825287" y="95252"/>
            <a:ext cx="5501256" cy="3632880"/>
          </a:xfrm>
          <a:custGeom>
            <a:avLst/>
            <a:gdLst/>
            <a:ahLst/>
            <a:cxnLst/>
            <a:rect l="l" t="t" r="r" b="b"/>
            <a:pathLst>
              <a:path w="2381544" h="1572707">
                <a:moveTo>
                  <a:pt x="63723" y="0"/>
                </a:moveTo>
                <a:lnTo>
                  <a:pt x="2317821" y="0"/>
                </a:lnTo>
                <a:lnTo>
                  <a:pt x="2328009" y="27836"/>
                </a:lnTo>
                <a:cubicBezTo>
                  <a:pt x="2362801" y="139696"/>
                  <a:pt x="2381544" y="258627"/>
                  <a:pt x="2381544" y="381935"/>
                </a:cubicBezTo>
                <a:cubicBezTo>
                  <a:pt x="2381544" y="1039581"/>
                  <a:pt x="1848418" y="1572707"/>
                  <a:pt x="1190772" y="1572707"/>
                </a:cubicBezTo>
                <a:cubicBezTo>
                  <a:pt x="533127" y="1572707"/>
                  <a:pt x="0" y="1039581"/>
                  <a:pt x="0" y="381935"/>
                </a:cubicBezTo>
                <a:cubicBezTo>
                  <a:pt x="0" y="258627"/>
                  <a:pt x="18743" y="139696"/>
                  <a:pt x="53535" y="27836"/>
                </a:cubicBezTo>
                <a:close/>
              </a:path>
            </a:pathLst>
          </a:custGeom>
        </p:spPr>
      </p:pic>
      <p:pic>
        <p:nvPicPr>
          <p:cNvPr id="183" name="espf21-22.jpg" descr="espf21-22.jpg"/>
          <p:cNvPicPr>
            <a:picLocks noChangeAspect="1"/>
          </p:cNvPicPr>
          <p:nvPr/>
        </p:nvPicPr>
        <p:blipFill>
          <a:blip r:embed="rId4"/>
          <a:srcRect r="3" b="3"/>
          <a:stretch>
            <a:fillRect/>
          </a:stretch>
        </p:blipFill>
        <p:spPr>
          <a:xfrm>
            <a:off x="14861916" y="3728136"/>
            <a:ext cx="4973834" cy="4973834"/>
          </a:xfrm>
          <a:custGeom>
            <a:avLst/>
            <a:gdLst/>
            <a:ahLst/>
            <a:cxnLst/>
            <a:rect l="l" t="t" r="r" b="b"/>
            <a:pathLst>
              <a:path w="2927682" h="2927682">
                <a:moveTo>
                  <a:pt x="1463841" y="0"/>
                </a:moveTo>
                <a:cubicBezTo>
                  <a:pt x="2272298" y="0"/>
                  <a:pt x="2927682" y="655384"/>
                  <a:pt x="2927682" y="1463841"/>
                </a:cubicBezTo>
                <a:cubicBezTo>
                  <a:pt x="2927682" y="2272298"/>
                  <a:pt x="2272298" y="2927682"/>
                  <a:pt x="1463841" y="2927682"/>
                </a:cubicBezTo>
                <a:cubicBezTo>
                  <a:pt x="655384" y="2927682"/>
                  <a:pt x="0" y="2272298"/>
                  <a:pt x="0" y="1463841"/>
                </a:cubicBezTo>
                <a:cubicBezTo>
                  <a:pt x="0" y="655384"/>
                  <a:pt x="655384" y="0"/>
                  <a:pt x="1463841" y="0"/>
                </a:cubicBezTo>
                <a:close/>
              </a:path>
            </a:pathLst>
          </a:custGeom>
        </p:spPr>
      </p:pic>
      <p:pic>
        <p:nvPicPr>
          <p:cNvPr id="186" name="bestuur-2025-26-foto.jpg" descr="bestuur-2025-26-foto.jpg"/>
          <p:cNvPicPr>
            <a:picLocks noChangeAspect="1"/>
          </p:cNvPicPr>
          <p:nvPr/>
        </p:nvPicPr>
        <p:blipFill>
          <a:blip r:embed="rId5"/>
          <a:srcRect r="-1" b="11646"/>
          <a:stretch>
            <a:fillRect/>
          </a:stretch>
        </p:blipFill>
        <p:spPr>
          <a:xfrm>
            <a:off x="16740976" y="8701970"/>
            <a:ext cx="6489973" cy="4902639"/>
          </a:xfrm>
          <a:custGeom>
            <a:avLst/>
            <a:gdLst/>
            <a:ahLst/>
            <a:cxnLst/>
            <a:rect l="l" t="t" r="r" b="b"/>
            <a:pathLst>
              <a:path w="3419243" h="2582956">
                <a:moveTo>
                  <a:pt x="1709622" y="0"/>
                </a:moveTo>
                <a:cubicBezTo>
                  <a:pt x="2653819" y="0"/>
                  <a:pt x="3419243" y="765424"/>
                  <a:pt x="3419243" y="1709622"/>
                </a:cubicBezTo>
                <a:cubicBezTo>
                  <a:pt x="3419243" y="2004683"/>
                  <a:pt x="3344495" y="2282287"/>
                  <a:pt x="3212901" y="2524529"/>
                </a:cubicBezTo>
                <a:lnTo>
                  <a:pt x="3177405" y="2582956"/>
                </a:lnTo>
                <a:lnTo>
                  <a:pt x="241838" y="2582956"/>
                </a:lnTo>
                <a:lnTo>
                  <a:pt x="206343" y="2524529"/>
                </a:lnTo>
                <a:cubicBezTo>
                  <a:pt x="74749" y="2282287"/>
                  <a:pt x="0" y="2004683"/>
                  <a:pt x="0" y="1709622"/>
                </a:cubicBezTo>
                <a:cubicBezTo>
                  <a:pt x="0" y="765424"/>
                  <a:pt x="765424" y="0"/>
                  <a:pt x="1709622" y="0"/>
                </a:cubicBezTo>
                <a:close/>
              </a:path>
            </a:pathLst>
          </a:cu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Why apply to this programme?"/>
          <p:cNvSpPr txBox="1">
            <a:spLocks noGrp="1"/>
          </p:cNvSpPr>
          <p:nvPr>
            <p:ph type="title"/>
          </p:nvPr>
        </p:nvSpPr>
        <p:spPr>
          <a:xfrm>
            <a:off x="1243584" y="2322576"/>
            <a:ext cx="7205472" cy="9052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1828800">
              <a:defRPr sz="6300" b="1" spc="-1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914400"/>
            <a:r>
              <a:rPr lang="en-US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Why the Philosophy </a:t>
            </a:r>
            <a:r>
              <a:rPr lang="en-US" sz="4800" kern="1200" dirty="0" err="1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ReMa</a:t>
            </a:r>
            <a:r>
              <a:rPr lang="en-US" sz="4800" kern="12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at RUG?</a:t>
            </a:r>
          </a:p>
        </p:txBody>
      </p:sp>
      <p:sp>
        <p:nvSpPr>
          <p:cNvPr id="189" name="Close collaboration between ReMa students and faculty members…"/>
          <p:cNvSpPr txBox="1">
            <a:spLocks noGrp="1"/>
          </p:cNvSpPr>
          <p:nvPr>
            <p:ph type="body" idx="1"/>
          </p:nvPr>
        </p:nvSpPr>
        <p:spPr>
          <a:xfrm>
            <a:off x="10868298" y="2594918"/>
            <a:ext cx="10756026" cy="9255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Work in a </a:t>
            </a:r>
            <a:r>
              <a:rPr lang="en-US" sz="4000" b="1" dirty="0"/>
              <a:t>collaborative, faculty-mentored</a:t>
            </a:r>
            <a:r>
              <a:rPr lang="en-US" sz="4000" dirty="0"/>
              <a:t> research environment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Connect with wider </a:t>
            </a:r>
            <a:r>
              <a:rPr lang="en-US" sz="4000" b="1" dirty="0"/>
              <a:t>research networks and academic communities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 Access funded </a:t>
            </a:r>
            <a:r>
              <a:rPr lang="en-US" sz="4000" b="1" dirty="0"/>
              <a:t>teaching assistantships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Prepare for a PhD and/or a research intense career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Study associations (</a:t>
            </a:r>
            <a:r>
              <a:rPr lang="en-US" sz="4000" dirty="0">
                <a:hlinkClick r:id="rId3"/>
              </a:rPr>
              <a:t>STUFF</a:t>
            </a:r>
            <a:r>
              <a:rPr lang="en-US" sz="4000" dirty="0"/>
              <a:t>)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US" sz="4000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What will you do? Programme overview"/>
          <p:cNvSpPr txBox="1">
            <a:spLocks noGrp="1"/>
          </p:cNvSpPr>
          <p:nvPr>
            <p:ph type="title"/>
          </p:nvPr>
        </p:nvSpPr>
        <p:spPr>
          <a:xfrm>
            <a:off x="2231136" y="1019042"/>
            <a:ext cx="20464272" cy="202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2023872">
              <a:defRPr sz="6900" b="1" spc="-1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914400"/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ReMa Program</a:t>
            </a:r>
          </a:p>
        </p:txBody>
      </p:sp>
      <p:graphicFrame>
        <p:nvGraphicFramePr>
          <p:cNvPr id="194" name="ReMa specific activities:…">
            <a:extLst>
              <a:ext uri="{FF2B5EF4-FFF2-40B4-BE49-F238E27FC236}">
                <a16:creationId xmlns:a16="http://schemas.microsoft.com/office/drawing/2014/main" id="{7AE44154-E5C4-A777-7DC8-028E780887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1742259"/>
              </p:ext>
            </p:extLst>
          </p:nvPr>
        </p:nvGraphicFramePr>
        <p:xfrm>
          <a:off x="2231136" y="3346704"/>
          <a:ext cx="20464272" cy="866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6F034-C93A-A830-ED89-03FA172BD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1448" y="730251"/>
            <a:ext cx="14206151" cy="2651126"/>
          </a:xfrm>
        </p:spPr>
        <p:txBody>
          <a:bodyPr/>
          <a:lstStyle/>
          <a:p>
            <a:r>
              <a:rPr lang="en-GB" b="1" dirty="0"/>
              <a:t>When to apply?</a:t>
            </a:r>
            <a:br>
              <a:rPr lang="en-GB" dirty="0"/>
            </a:br>
            <a:endParaRPr lang="en-NL" dirty="0"/>
          </a:p>
        </p:txBody>
      </p:sp>
      <p:graphicFrame>
        <p:nvGraphicFramePr>
          <p:cNvPr id="6" name="Text Placeholder 2">
            <a:extLst>
              <a:ext uri="{FF2B5EF4-FFF2-40B4-BE49-F238E27FC236}">
                <a16:creationId xmlns:a16="http://schemas.microsoft.com/office/drawing/2014/main" id="{F1FE7DD2-9AFA-35F4-99EC-BC81818ED7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4732114"/>
              </p:ext>
            </p:extLst>
          </p:nvPr>
        </p:nvGraphicFramePr>
        <p:xfrm>
          <a:off x="1676400" y="3651250"/>
          <a:ext cx="21031200" cy="8702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232562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What will you do? Programme overview"/>
          <p:cNvSpPr txBox="1">
            <a:spLocks noGrp="1"/>
          </p:cNvSpPr>
          <p:nvPr>
            <p:ph type="title"/>
          </p:nvPr>
        </p:nvSpPr>
        <p:spPr>
          <a:xfrm>
            <a:off x="1243584" y="2322576"/>
            <a:ext cx="6121043" cy="9052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2023872">
              <a:defRPr sz="6900" b="1" spc="-1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914400"/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will you do?</a:t>
            </a:r>
          </a:p>
        </p:txBody>
      </p:sp>
      <p:sp>
        <p:nvSpPr>
          <p:cNvPr id="199" name="ReMa specific activities:…"/>
          <p:cNvSpPr txBox="1">
            <a:spLocks noGrp="1"/>
          </p:cNvSpPr>
          <p:nvPr>
            <p:ph type="body" idx="1"/>
          </p:nvPr>
        </p:nvSpPr>
        <p:spPr>
          <a:xfrm>
            <a:off x="9020432" y="1865376"/>
            <a:ext cx="13681072" cy="9985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 err="1"/>
              <a:t>ReMa</a:t>
            </a:r>
            <a:r>
              <a:rPr lang="en-US" sz="4000" dirty="0"/>
              <a:t> Specific Courses:</a:t>
            </a:r>
          </a:p>
          <a:p>
            <a:pPr lvl="1"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 </a:t>
            </a:r>
            <a:r>
              <a:rPr lang="en-US" sz="4000" b="1" dirty="0"/>
              <a:t>Current Issues (CI) </a:t>
            </a:r>
            <a:r>
              <a:rPr lang="en-US" sz="4000" dirty="0"/>
              <a:t>courses</a:t>
            </a:r>
            <a:endParaRPr lang="en-US" sz="4000" b="1" dirty="0"/>
          </a:p>
          <a:p>
            <a:pPr lvl="2"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400" dirty="0"/>
              <a:t>Instructors teach topics from their ongoing or recent research </a:t>
            </a:r>
          </a:p>
          <a:p>
            <a:pPr lvl="1" indent="-228600" defTabSz="914400"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Research in practice I &amp;II </a:t>
            </a:r>
          </a:p>
          <a:p>
            <a:pPr lvl="2"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400" dirty="0"/>
              <a:t>Develop advanced reading, research and writing skills </a:t>
            </a:r>
          </a:p>
          <a:p>
            <a:pPr lvl="2"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400" dirty="0"/>
              <a:t>Learn how to write a successful grant proposal 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+ </a:t>
            </a:r>
            <a:r>
              <a:rPr lang="en-US" sz="4000" b="1" dirty="0"/>
              <a:t>Elective courses</a:t>
            </a:r>
            <a:r>
              <a:rPr lang="en-US" sz="4000" dirty="0"/>
              <a:t>: (e.g. Analytical nihilism, Medieval Metaphysics, Philosophy of Machine Learning, Philosophy of Neuroscience, Social Phenomenology, Philosophy of Death)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What will you do? Programme overview"/>
          <p:cNvSpPr txBox="1">
            <a:spLocks noGrp="1"/>
          </p:cNvSpPr>
          <p:nvPr>
            <p:ph type="title"/>
          </p:nvPr>
        </p:nvSpPr>
        <p:spPr>
          <a:xfrm>
            <a:off x="1243584" y="2322576"/>
            <a:ext cx="7205472" cy="9052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2023872">
              <a:defRPr sz="6900" b="1" spc="-1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914400"/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will you do?</a:t>
            </a:r>
          </a:p>
        </p:txBody>
      </p:sp>
      <p:sp>
        <p:nvSpPr>
          <p:cNvPr id="202" name="ReMa specific activities:…"/>
          <p:cNvSpPr txBox="1">
            <a:spLocks noGrp="1"/>
          </p:cNvSpPr>
          <p:nvPr>
            <p:ph type="body" idx="1"/>
          </p:nvPr>
        </p:nvSpPr>
        <p:spPr>
          <a:xfrm>
            <a:off x="10868298" y="1865376"/>
            <a:ext cx="11833206" cy="9985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/>
              <a:t>ReMa specific activities:</a:t>
            </a:r>
            <a:endParaRPr lang="en-US" sz="4000" b="1"/>
          </a:p>
          <a:p>
            <a:pPr lvl="2" indent="-228600" defTabSz="914400"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/>
              <a:t>Specialisation courses: </a:t>
            </a:r>
            <a:r>
              <a:rPr lang="en-US" b="0"/>
              <a:t>Standard master course for 5 ECTS + an additional tutorial for 5 ECTS </a:t>
            </a:r>
          </a:p>
          <a:p>
            <a:pPr lvl="2" indent="-228600" defTabSz="914400"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/>
              <a:t>Research stay abroad</a:t>
            </a:r>
            <a:r>
              <a:rPr lang="en-US" b="0"/>
              <a:t> (mandatory for Dutch students; optional for international students)</a:t>
            </a:r>
          </a:p>
          <a:p>
            <a:pPr lvl="2" indent="-228600" defTabSz="914400"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n-US" b="0"/>
          </a:p>
          <a:p>
            <a:pPr lvl="2" indent="-228600" defTabSz="914400"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/>
              <a:t>ReMa thesis </a:t>
            </a:r>
          </a:p>
          <a:p>
            <a:pPr lvl="3"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/>
              <a:t>publishable journal article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What you can do"/>
          <p:cNvSpPr txBox="1">
            <a:spLocks noGrp="1"/>
          </p:cNvSpPr>
          <p:nvPr>
            <p:ph type="title"/>
          </p:nvPr>
        </p:nvSpPr>
        <p:spPr>
          <a:xfrm>
            <a:off x="1243584" y="2322576"/>
            <a:ext cx="7205472" cy="9052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defRPr b="1" spc="-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you </a:t>
            </a:r>
            <a:r>
              <a:rPr lang="en-US" sz="80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can</a:t>
            </a:r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do</a:t>
            </a:r>
          </a:p>
        </p:txBody>
      </p:sp>
      <p:sp>
        <p:nvSpPr>
          <p:cNvPr id="205" name="Attend departmental research seminars…"/>
          <p:cNvSpPr txBox="1">
            <a:spLocks noGrp="1"/>
          </p:cNvSpPr>
          <p:nvPr>
            <p:ph type="body" idx="1"/>
          </p:nvPr>
        </p:nvSpPr>
        <p:spPr>
          <a:xfrm>
            <a:off x="10868298" y="1865376"/>
            <a:ext cx="11833206" cy="9985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Attend departmental research seminars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Participate in workshops, conferences, and seminars hosted by the Faculty of Philosophy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Join reading groups for collaborative learning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Develop teaching skills through Teaching Assistant (TA) opportunities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Learn to conduct and communicate research through tutorials and lecturer–student supervision</a:t>
            </a:r>
          </a:p>
          <a:p>
            <a:pPr indent="-228600" defTabSz="914400"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4000" dirty="0"/>
              <a:t>Collaborate with actual academic researchers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7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Bold"/>
            <a:ea typeface="Canela Bold"/>
            <a:cs typeface="Canela Bold"/>
            <a:sym typeface="Canela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7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Bold"/>
            <a:ea typeface="Canela Bold"/>
            <a:cs typeface="Canela Bold"/>
            <a:sym typeface="Canela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575</Words>
  <Application>Microsoft Macintosh PowerPoint</Application>
  <PresentationFormat>Custom</PresentationFormat>
  <Paragraphs>73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Aptos</vt:lpstr>
      <vt:lpstr>Aptos Display</vt:lpstr>
      <vt:lpstr>Arial</vt:lpstr>
      <vt:lpstr>Graphik-Medium</vt:lpstr>
      <vt:lpstr>Graphik-SemiboldItalic</vt:lpstr>
      <vt:lpstr>Helvetica Neue</vt:lpstr>
      <vt:lpstr>Times New Roman</vt:lpstr>
      <vt:lpstr>Office Theme</vt:lpstr>
      <vt:lpstr>Research Master Programme </vt:lpstr>
      <vt:lpstr>Who is the ReMa program for?</vt:lpstr>
      <vt:lpstr>Why the ReMa at RUG’s Faculty of Philosophy?</vt:lpstr>
      <vt:lpstr>Why the Philosophy ReMa at RUG?</vt:lpstr>
      <vt:lpstr>The ReMa Program</vt:lpstr>
      <vt:lpstr>When to apply? </vt:lpstr>
      <vt:lpstr>What will you do?</vt:lpstr>
      <vt:lpstr>What will you do?</vt:lpstr>
      <vt:lpstr>What you can do</vt:lpstr>
      <vt:lpstr>Who can apply ? Admission requirements </vt:lpstr>
      <vt:lpstr>How to apply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Laura Georgescu</cp:lastModifiedBy>
  <cp:revision>9</cp:revision>
  <dcterms:modified xsi:type="dcterms:W3CDTF">2026-03-13T07:54:09Z</dcterms:modified>
</cp:coreProperties>
</file>