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handoutMasterIdLst>
    <p:handoutMasterId r:id="rId12"/>
  </p:handoutMasterIdLst>
  <p:sldIdLst>
    <p:sldId id="314" r:id="rId2"/>
    <p:sldId id="321" r:id="rId3"/>
    <p:sldId id="315" r:id="rId4"/>
    <p:sldId id="316" r:id="rId5"/>
    <p:sldId id="317" r:id="rId6"/>
    <p:sldId id="318" r:id="rId7"/>
    <p:sldId id="319" r:id="rId8"/>
    <p:sldId id="322" r:id="rId9"/>
    <p:sldId id="320" r:id="rId10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 snapToGrid="0">
      <p:cViewPr varScale="1">
        <p:scale>
          <a:sx n="74" d="100"/>
          <a:sy n="74" d="100"/>
        </p:scale>
        <p:origin x="-4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035" y="0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602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035" y="9120602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8A1E3825-880E-44FA-8AAE-98FDE5D5BF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68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35" y="0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128" y="4560302"/>
            <a:ext cx="5364944" cy="43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Klik om de opmaakprofielen van de modeltekst te bewerken</a:t>
            </a:r>
          </a:p>
          <a:p>
            <a:pPr lvl="1"/>
            <a:r>
              <a:rPr lang="en-GB" noProof="0" smtClean="0"/>
              <a:t>Tweede niveau</a:t>
            </a:r>
          </a:p>
          <a:p>
            <a:pPr lvl="2"/>
            <a:r>
              <a:rPr lang="en-GB" noProof="0" smtClean="0"/>
              <a:t>Derde niveau</a:t>
            </a:r>
          </a:p>
          <a:p>
            <a:pPr lvl="3"/>
            <a:r>
              <a:rPr lang="en-GB" noProof="0" smtClean="0"/>
              <a:t>Vierde niveau</a:t>
            </a:r>
          </a:p>
          <a:p>
            <a:pPr lvl="4"/>
            <a:r>
              <a:rPr lang="en-GB" noProof="0" smtClean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602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35" y="9120602"/>
            <a:ext cx="3169165" cy="4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6B92175C-7ADC-45C8-B6AD-461F5DD9FF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425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5B2B36-EC38-4B88-9BCD-4240FA66B065}" type="slidenum">
              <a:rPr lang="en-GB" sz="1200" baseline="0" smtClean="0">
                <a:latin typeface="AZGCaspariT" pitchFamily="2" charset="0"/>
              </a:rPr>
              <a:pPr eaLnBrk="1" hangingPunct="1"/>
              <a:t>1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2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3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4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5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6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7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8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9A3322-212E-4C49-B47F-D36B492762C7}" type="slidenum">
              <a:rPr lang="en-GB" sz="1200" baseline="0" smtClean="0">
                <a:latin typeface="AZGCaspariT" pitchFamily="2" charset="0"/>
              </a:rPr>
              <a:pPr eaLnBrk="1" hangingPunct="1"/>
              <a:t>9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 smtClean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F006-7AD9-4E48-9568-CBDB5FA280C8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90775" y="6248400"/>
            <a:ext cx="43624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0BA28-0416-487C-8A0B-4D0430F8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3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8C21-B244-441F-8132-2EE34F9B1A24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91FB-9905-47C3-B8D7-132C04389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35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7958A-ACA8-4A2A-92C0-0C0B1886C180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5FBA8-4342-40C7-A3F6-49719E65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76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E296C-CA23-453D-ADF6-5DE34F048E0B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9E23D-FBD4-45DA-8C23-89CA0F422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0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5F7C6-EFB5-49AC-8709-056285C8409E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033C9-046F-4A55-844C-2920EEDB1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8F8CA-3A18-44D6-A589-FF7C74DCB357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7342-E74B-4BE9-8DE1-DAD65ADAD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6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307EF-2EFB-4F73-823B-D8FE17B79A12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0A58-DF72-41D2-9C0B-885E7C64D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5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5DBEB-EE65-4B4E-A573-07BC80F05D70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2B81-2568-45CE-839F-823A2B9CF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8A7ED-341B-4822-9726-D92DA992BD62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8543D-4A42-4B4D-A9E4-DF863E56F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5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10142-56B8-4FDB-BBE7-7A0959CE0BD2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C51FF-F67C-4E81-993C-8DD067D69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9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4688-2CC0-4B1C-9A5E-3E747D0AC7E7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D5203-D481-4C90-A549-717F7FA16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7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0AE6B-6F72-47ED-8FCC-5715FD2F7D9A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14BB-2E5C-4563-A216-2CB058D68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fld id="{A67AD43D-01F1-4F9E-99D8-1277117F61C9}" type="datetime1">
              <a:rPr lang="en-GB"/>
              <a:pPr>
                <a:defRPr/>
              </a:pPr>
              <a:t>18/05/2019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78075" y="6248400"/>
            <a:ext cx="4389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fld id="{20E7BEBC-A3B9-41F2-A89D-FF851B8DA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ZGCaspariT" pitchFamily="2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AZGCaspariT" pitchFamily="2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ZGCaspariT" pitchFamily="2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10:24</a:t>
            </a:fld>
            <a:endParaRPr lang="en-US" sz="1400" baseline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radiation protection officer - thk</a:t>
            </a:r>
          </a:p>
        </p:txBody>
      </p:sp>
      <p:sp>
        <p:nvSpPr>
          <p:cNvPr id="1024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1B975CB-6998-4653-8622-502F97227E02}" type="slidenum">
              <a:rPr lang="en-US" sz="1400" baseline="0" smtClean="0"/>
              <a:pPr eaLnBrk="1" hangingPunct="1"/>
              <a:t>1</a:t>
            </a:fld>
            <a:endParaRPr lang="en-US" sz="1400" baseline="0" smtClean="0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3200" b="1" smtClean="0"/>
              <a:t>Radiation Protection Officer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2400" b="1" smtClean="0"/>
              <a:t>dental radiography - basic</a:t>
            </a:r>
            <a:endParaRPr lang="en-GB" sz="2400" b="1" smtClean="0"/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eaLnBrk="1" hangingPunct="1"/>
            <a:r>
              <a:rPr lang="en-US" sz="3200" b="1" smtClean="0"/>
              <a:t>Risk analysis</a:t>
            </a:r>
            <a:endParaRPr lang="en-US" sz="3600" b="1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Frits Pleiter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284" y="3379664"/>
            <a:ext cx="4320000" cy="207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10:24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2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399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 smtClean="0">
              <a:solidFill>
                <a:schemeClr val="tx2"/>
              </a:solidFill>
            </a:endParaRPr>
          </a:p>
          <a:p>
            <a:pPr marL="4320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possible </a:t>
            </a:r>
            <a:r>
              <a:rPr lang="en-US" sz="2400" b="1" baseline="0" smtClean="0">
                <a:solidFill>
                  <a:schemeClr val="tx2"/>
                </a:solidFill>
              </a:rPr>
              <a:t>cases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20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000" baseline="0">
              <a:solidFill>
                <a:schemeClr val="tx2"/>
              </a:solidFill>
            </a:endParaRP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patient</a:t>
            </a: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unborn child</a:t>
            </a: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dentist</a:t>
            </a: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waiting room</a:t>
            </a: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street</a:t>
            </a: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upstairs neighbours</a:t>
            </a:r>
          </a:p>
          <a:p>
            <a:pPr marL="1296000" lvl="1" indent="-432000" defTabSz="215900">
              <a:spcBef>
                <a:spcPts val="300"/>
              </a:spcBef>
              <a:buFont typeface="+mj-lt"/>
              <a:buAutoNum type="arabicPeriod"/>
            </a:pPr>
            <a:r>
              <a:rPr lang="en-US" sz="2400" baseline="0" smtClean="0"/>
              <a:t>accident</a:t>
            </a:r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7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10:24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3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799"/>
            <a:ext cx="2880000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Patient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direct beam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effective dose ?</a:t>
            </a:r>
            <a:endParaRPr lang="en-US" sz="20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3780000" y="685800"/>
            <a:ext cx="5262881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yes, on the salivary gland(s)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salivary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= </a:t>
            </a:r>
            <a:r>
              <a:rPr lang="en-US" sz="1800" baseline="0" smtClean="0">
                <a:solidFill>
                  <a:schemeClr val="tx2"/>
                </a:solidFill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</a:rPr>
              <a:t>skin</a:t>
            </a:r>
            <a:r>
              <a:rPr lang="en-US" sz="1800" baseline="0" smtClean="0">
                <a:solidFill>
                  <a:schemeClr val="tx2"/>
                </a:solidFill>
              </a:rPr>
              <a:t> = 5 mSv = 5000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Sv</a:t>
            </a: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yes, on the thyroid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opening PID = 4 cm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 5 cm = 20 cm</a:t>
            </a:r>
            <a:r>
              <a:rPr lang="en-US" sz="1800" smtClean="0">
                <a:solidFill>
                  <a:schemeClr val="tx2"/>
                </a:solidFill>
                <a:sym typeface="Symbol"/>
              </a:rPr>
              <a:t>2</a:t>
            </a:r>
            <a:endParaRPr lang="en-US" sz="180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=  H</a:t>
            </a:r>
            <a:r>
              <a:rPr lang="en-US" sz="1800" baseline="-25000" smtClean="0">
                <a:solidFill>
                  <a:schemeClr val="tx2"/>
                </a:solidFill>
              </a:rPr>
              <a:t>skin</a:t>
            </a:r>
            <a:r>
              <a:rPr lang="en-US" sz="1800" baseline="0" smtClean="0">
                <a:solidFill>
                  <a:schemeClr val="tx2"/>
                </a:solidFill>
              </a:rPr>
              <a:t> / 1000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</a:rPr>
              <a:t>	</a:t>
            </a:r>
            <a:r>
              <a:rPr lang="en-US" sz="1800" baseline="0" smtClean="0">
                <a:solidFill>
                  <a:schemeClr val="tx2"/>
                </a:solidFill>
              </a:rPr>
              <a:t>per 100 cm</a:t>
            </a:r>
            <a:r>
              <a:rPr lang="en-US" sz="1800" smtClean="0">
                <a:solidFill>
                  <a:schemeClr val="tx2"/>
                </a:solidFill>
              </a:rPr>
              <a:t>2</a:t>
            </a:r>
            <a:r>
              <a:rPr lang="en-US" sz="1800" baseline="0" smtClean="0">
                <a:solidFill>
                  <a:schemeClr val="tx2"/>
                </a:solidFill>
              </a:rPr>
              <a:t> at 1 m</a:t>
            </a:r>
            <a:endParaRPr lang="en-US" sz="180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scatter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= (</a:t>
            </a:r>
            <a:r>
              <a:rPr lang="en-US" sz="1800" baseline="0">
                <a:solidFill>
                  <a:schemeClr val="tx2"/>
                </a:solidFill>
              </a:rPr>
              <a:t>5000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Sv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/ 1000)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 (20 cm</a:t>
            </a:r>
            <a:r>
              <a:rPr lang="en-US" sz="1800" smtClean="0">
                <a:solidFill>
                  <a:schemeClr val="tx2"/>
                </a:solidFill>
                <a:sym typeface="Symbol"/>
              </a:rPr>
              <a:t>2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/ 100 cm</a:t>
            </a:r>
            <a:r>
              <a:rPr lang="en-US" sz="1800" smtClean="0">
                <a:solidFill>
                  <a:schemeClr val="tx2"/>
                </a:solidFill>
                <a:sym typeface="Symbol"/>
              </a:rPr>
              <a:t>2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)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		= 5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Sv  0,2 = 1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Sv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distance skin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-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thyroid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0,1 m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thyroid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H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scatter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 (1 m / 0,1 m)</a:t>
            </a:r>
            <a:r>
              <a:rPr lang="en-US" sz="1800" smtClean="0">
                <a:solidFill>
                  <a:schemeClr val="tx2"/>
                </a:solidFill>
                <a:sym typeface="Symbol"/>
              </a:rPr>
              <a:t>2</a:t>
            </a:r>
            <a:endParaRPr lang="en-US" sz="180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				 = 1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Sv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 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100 = 100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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Sv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latin typeface="+mj-lt"/>
                <a:sym typeface="Symbol" pitchFamily="18" charset="2"/>
              </a:rPr>
              <a:t>w</a:t>
            </a:r>
            <a:r>
              <a:rPr lang="en-US" sz="1800" baseline="-25000" smtClean="0">
                <a:solidFill>
                  <a:schemeClr val="tx2"/>
                </a:solidFill>
                <a:latin typeface="+mj-lt"/>
                <a:sym typeface="Symbol" pitchFamily="18" charset="2"/>
              </a:rPr>
              <a:t>salivary</a:t>
            </a:r>
            <a:r>
              <a:rPr lang="en-US" sz="1800" baseline="0" smtClean="0">
                <a:solidFill>
                  <a:schemeClr val="tx2"/>
                </a:solidFill>
                <a:latin typeface="+mj-lt"/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latin typeface="+mj-lt"/>
                <a:sym typeface="Symbol" pitchFamily="18" charset="2"/>
              </a:rPr>
              <a:t>= </a:t>
            </a:r>
            <a:r>
              <a:rPr lang="en-US" sz="1800" baseline="0" smtClean="0">
                <a:solidFill>
                  <a:schemeClr val="tx2"/>
                </a:solidFill>
                <a:latin typeface="+mj-lt"/>
                <a:sym typeface="Symbol" pitchFamily="18" charset="2"/>
              </a:rPr>
              <a:t>0,01 / 6 = 0,0016		</a:t>
            </a:r>
            <a:r>
              <a:rPr lang="en-US" sz="1800" baseline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for 1 gland</a:t>
            </a:r>
            <a:endParaRPr lang="en-US" sz="1800" baseline="0" smtClean="0">
              <a:latin typeface="+mj-lt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latin typeface="+mj-lt"/>
                <a:sym typeface="Symbol" pitchFamily="18" charset="2"/>
              </a:rPr>
              <a:t>w</a:t>
            </a:r>
            <a:r>
              <a:rPr lang="en-US" sz="1800" baseline="-25000" smtClean="0">
                <a:latin typeface="+mj-lt"/>
                <a:sym typeface="Symbol" pitchFamily="18" charset="2"/>
              </a:rPr>
              <a:t>thyroid</a:t>
            </a:r>
            <a:r>
              <a:rPr lang="en-US" sz="1800" baseline="0" smtClean="0">
                <a:latin typeface="+mj-lt"/>
                <a:sym typeface="Symbol" pitchFamily="18" charset="2"/>
              </a:rPr>
              <a:t> </a:t>
            </a:r>
            <a:r>
              <a:rPr lang="en-US" sz="1800" baseline="0">
                <a:latin typeface="+mj-lt"/>
                <a:sym typeface="Symbol" pitchFamily="18" charset="2"/>
              </a:rPr>
              <a:t>= 0,04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patient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(0,0016  5000</a:t>
            </a:r>
            <a:r>
              <a:rPr lang="en-US" sz="1800" baseline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Sv) + (0,04  100</a:t>
            </a:r>
            <a:r>
              <a:rPr lang="en-US" sz="1800" baseline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Sv)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		 = 8</a:t>
            </a:r>
            <a:r>
              <a:rPr lang="en-US" sz="1800" baseline="0" smtClean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Sv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+ 4</a:t>
            </a:r>
            <a:r>
              <a:rPr lang="en-US" sz="1800" baseline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Sv </a:t>
            </a:r>
            <a:r>
              <a:rPr lang="en-US" sz="1800" baseline="0" smtClean="0">
                <a:solidFill>
                  <a:schemeClr val="tx2"/>
                </a:solidFill>
                <a:latin typeface="Georgia"/>
                <a:sym typeface="Symbol"/>
              </a:rPr>
              <a:t>=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12</a:t>
            </a:r>
            <a:r>
              <a:rPr lang="en-US" sz="1800" baseline="0" smtClean="0">
                <a:solidFill>
                  <a:schemeClr val="tx2"/>
                </a:solidFill>
              </a:rPr>
              <a:t>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Sv</a:t>
            </a:r>
            <a:endParaRPr lang="en-US" sz="1800" baseline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199" y="3155841"/>
            <a:ext cx="1885468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10:25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4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800"/>
            <a:ext cx="36000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Unborn child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direct beam </a:t>
            </a:r>
            <a:r>
              <a:rPr lang="en-US" sz="1800" baseline="0">
                <a:solidFill>
                  <a:schemeClr val="tx2"/>
                </a:solidFill>
              </a:rPr>
              <a:t>?				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effective dose ?</a:t>
            </a:r>
            <a:endParaRPr lang="en-US" sz="18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140000" y="685800"/>
            <a:ext cx="4273373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no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yes, on the total body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according to rule of thumb =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1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Sv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per photo at 1 m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distance skin </a:t>
            </a:r>
            <a:r>
              <a:rPr lang="en-US" sz="1800" baseline="0">
                <a:solidFill>
                  <a:schemeClr val="tx2"/>
                </a:solidFill>
              </a:rPr>
              <a:t>- </a:t>
            </a:r>
            <a:r>
              <a:rPr lang="en-US" sz="1800" baseline="0" smtClean="0">
                <a:solidFill>
                  <a:schemeClr val="tx2"/>
                </a:solidFill>
              </a:rPr>
              <a:t>child </a:t>
            </a:r>
            <a:r>
              <a:rPr lang="en-US" sz="1800" baseline="0">
                <a:solidFill>
                  <a:schemeClr val="tx2"/>
                </a:solidFill>
              </a:rPr>
              <a:t>= </a:t>
            </a:r>
            <a:r>
              <a:rPr lang="en-US" sz="1800" baseline="0" smtClean="0">
                <a:solidFill>
                  <a:schemeClr val="tx2"/>
                </a:solidFill>
              </a:rPr>
              <a:t>0,5 m</a:t>
            </a: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child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= 1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Sv  (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1 m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/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0,5 m)</a:t>
            </a:r>
            <a:r>
              <a:rPr lang="en-US" sz="1800" smtClean="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= 4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Sv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body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1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child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1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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4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Sv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= 4</a:t>
            </a:r>
            <a:r>
              <a:rPr lang="en-US" sz="1800" baseline="0" smtClean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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 pitchFamily="18" charset="2"/>
              </a:rPr>
              <a:t>background =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1600 Sv/y / 365 d/y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rgbClr val="FF0000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					= 4</a:t>
            </a:r>
            <a:r>
              <a:rPr lang="en-US" sz="1800" baseline="0" smtClean="0">
                <a:solidFill>
                  <a:srgbClr val="FF0000"/>
                </a:solidFill>
              </a:rPr>
              <a:t>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Sv per day</a:t>
            </a:r>
            <a:endParaRPr lang="en-US" sz="1800" baseline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00" y="2737276"/>
            <a:ext cx="168727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2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10:25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5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800"/>
            <a:ext cx="36000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Dentist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direct beam </a:t>
            </a:r>
            <a:r>
              <a:rPr lang="en-US" sz="1800" baseline="0">
                <a:solidFill>
                  <a:schemeClr val="tx2"/>
                </a:solidFill>
              </a:rPr>
              <a:t>?				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annual effective dose ?</a:t>
            </a:r>
            <a:endParaRPr lang="en-US" sz="18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140000" y="685800"/>
            <a:ext cx="466872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no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</a:rPr>
              <a:t>yes, on the total </a:t>
            </a:r>
            <a:r>
              <a:rPr lang="en-US" sz="1800" baseline="0" smtClean="0">
                <a:solidFill>
                  <a:schemeClr val="tx2"/>
                </a:solidFill>
              </a:rPr>
              <a:t>body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</a:rPr>
              <a:t>scattering radiation according to rule of thumb =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1 Sv per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photo at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1 m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distance skin - dentist = 3 m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no shielding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dentist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1 Sv  (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1 m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/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3 m)</a:t>
            </a:r>
            <a:r>
              <a:rPr lang="en-US" sz="1800" smtClean="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		 = 0,1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Sv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body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1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number of photos = 2000 per year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dentist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1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 0,1 Sv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 2000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		 = 200</a:t>
            </a:r>
            <a:r>
              <a:rPr lang="en-US" sz="1800" baseline="0" smtClean="0">
                <a:solidFill>
                  <a:schemeClr val="tx2"/>
                </a:solidFill>
              </a:rPr>
              <a:t>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Sv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 pitchFamily="18" charset="2"/>
              </a:rPr>
              <a:t>annual limit =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1 mSv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00" y="2715186"/>
            <a:ext cx="240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0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10:25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6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800"/>
            <a:ext cx="36000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Waiting room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direct beam </a:t>
            </a:r>
            <a:r>
              <a:rPr lang="en-US" sz="1800" baseline="0">
                <a:solidFill>
                  <a:schemeClr val="tx2"/>
                </a:solidFill>
              </a:rPr>
              <a:t>?				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annual effective dose ?</a:t>
            </a:r>
            <a:endParaRPr lang="en-US" sz="20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139999" y="685800"/>
            <a:ext cx="4831005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perhaps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</a:rPr>
              <a:t>skin</a:t>
            </a:r>
            <a:r>
              <a:rPr lang="en-US" sz="1800" baseline="0" smtClean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</a:rPr>
              <a:t>= 5 </a:t>
            </a:r>
            <a:r>
              <a:rPr lang="en-US" sz="1800" baseline="0" smtClean="0">
                <a:solidFill>
                  <a:schemeClr val="tx2"/>
                </a:solidFill>
              </a:rPr>
              <a:t>mSv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distance focus - skin = 0,2 m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distance focus - waiting room = 2 m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no shielding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waiting room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= 5 mSv  (0,2 m / 2 m)</a:t>
            </a:r>
            <a:r>
              <a:rPr lang="en-US" sz="1800" smtClean="0">
                <a:solidFill>
                  <a:schemeClr val="tx2"/>
                </a:solidFill>
                <a:sym typeface="Symbol" pitchFamily="18" charset="2"/>
              </a:rPr>
              <a:t>2 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			   = 0,05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m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Sv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yes, but the contribution is negligible</a:t>
            </a: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body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1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number of photos = 2000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per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year, half of which in the direction of the waiting room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waiting room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1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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0,05 mSv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 (2000 / 2)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				= 50 mSv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 pitchFamily="18" charset="2"/>
              </a:rPr>
              <a:t>annual limit =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1 mSv</a:t>
            </a:r>
            <a:endParaRPr lang="en-US" sz="2000" baseline="0" smtClean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00" y="2154223"/>
            <a:ext cx="2622091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3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10:25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7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800"/>
            <a:ext cx="36000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Street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direct beam </a:t>
            </a:r>
            <a:r>
              <a:rPr lang="en-US" sz="1800" baseline="0">
                <a:solidFill>
                  <a:schemeClr val="tx2"/>
                </a:solidFill>
              </a:rPr>
              <a:t>?				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annual effective dose ?</a:t>
            </a:r>
            <a:endParaRPr lang="en-US" sz="20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500000" y="685800"/>
            <a:ext cx="447568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</a:rPr>
              <a:t>perhaps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</a:rPr>
              <a:t>H</a:t>
            </a:r>
            <a:r>
              <a:rPr lang="en-US" sz="1800" baseline="-25000">
                <a:solidFill>
                  <a:schemeClr val="tx2"/>
                </a:solidFill>
              </a:rPr>
              <a:t>skin</a:t>
            </a:r>
            <a:r>
              <a:rPr lang="en-US" sz="1800" baseline="0">
                <a:solidFill>
                  <a:schemeClr val="tx2"/>
                </a:solidFill>
              </a:rPr>
              <a:t> = 5 mSv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distance focus - skin = 0,2 m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distance focus - waiting room =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3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m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no shielding</a:t>
            </a: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street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5 mSv 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(0,2 m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/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3 m)</a:t>
            </a:r>
            <a:r>
              <a:rPr lang="en-US" sz="1800" smtClean="0">
                <a:solidFill>
                  <a:schemeClr val="tx2"/>
                </a:solidFill>
                <a:sym typeface="Symbol" pitchFamily="18" charset="2"/>
              </a:rPr>
              <a:t>2 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		= 0,02 mSv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</a:rPr>
              <a:t>yes, but </a:t>
            </a:r>
            <a:r>
              <a:rPr lang="en-US" sz="1800" baseline="0" smtClean="0">
                <a:solidFill>
                  <a:schemeClr val="tx2"/>
                </a:solidFill>
              </a:rPr>
              <a:t>the contribution </a:t>
            </a:r>
            <a:r>
              <a:rPr lang="en-US" sz="1800" baseline="0">
                <a:solidFill>
                  <a:schemeClr val="tx2"/>
                </a:solidFill>
              </a:rPr>
              <a:t>is negligible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>
                <a:solidFill>
                  <a:schemeClr val="tx2"/>
                </a:solidFill>
                <a:sym typeface="Symbol" pitchFamily="18" charset="2"/>
              </a:rPr>
              <a:t>body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= 1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number of photos = 2000 per year, half of which in the direction of the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street</a:t>
            </a: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street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1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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0,02 mSv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 (2000 / 2)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		= 20 mSv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 pitchFamily="18" charset="2"/>
              </a:rPr>
              <a:t>annual limit  =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10 Sv</a:t>
            </a:r>
            <a:endParaRPr lang="en-US" sz="2000" baseline="0" smtClean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00" y="2191623"/>
            <a:ext cx="295950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5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10:25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8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800"/>
            <a:ext cx="36000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Upstairs neighbours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direct beam </a:t>
            </a:r>
            <a:r>
              <a:rPr lang="en-US" sz="1800" baseline="0">
                <a:solidFill>
                  <a:schemeClr val="tx2"/>
                </a:solidFill>
              </a:rPr>
              <a:t>?				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scattering radiation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annual effective dose ?</a:t>
            </a:r>
            <a:endParaRPr lang="en-US" sz="20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140000" y="685800"/>
            <a:ext cx="4707438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no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</a:rPr>
              <a:t>yes, on the total body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</a:rPr>
              <a:t>scattering radiation according to rule of thumb =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1 Sv per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photo at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1 m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</a:rPr>
              <a:t>distance skin - </a:t>
            </a:r>
            <a:r>
              <a:rPr lang="en-US" sz="1800" baseline="0" smtClean="0">
                <a:solidFill>
                  <a:schemeClr val="tx2"/>
                </a:solidFill>
              </a:rPr>
              <a:t>neighbours </a:t>
            </a:r>
            <a:r>
              <a:rPr lang="en-US" sz="1800" baseline="0">
                <a:solidFill>
                  <a:schemeClr val="tx2"/>
                </a:solidFill>
              </a:rPr>
              <a:t>= 3 m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neighbours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= 1 Sv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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(1 m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/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3 m)</a:t>
            </a:r>
            <a:r>
              <a:rPr lang="en-US" sz="1800" smtClean="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			  = 0,1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Sv</a:t>
            </a: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>
                <a:solidFill>
                  <a:schemeClr val="tx2"/>
                </a:solidFill>
                <a:sym typeface="Symbol" pitchFamily="18" charset="2"/>
              </a:rPr>
              <a:t>body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= 1</a:t>
            </a:r>
          </a:p>
          <a:p>
            <a:pPr marL="0" lvl="1" defTabSz="215900">
              <a:spcBef>
                <a:spcPct val="0"/>
              </a:spcBef>
              <a:buClrTx/>
              <a:buSzTx/>
              <a:buNone/>
            </a:pP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number of photos = 2000 per year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neighbours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1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 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0,1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Sv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 2000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>
                <a:solidFill>
                  <a:schemeClr val="tx2"/>
                </a:solidFill>
                <a:sym typeface="Symbol"/>
              </a:rPr>
              <a:t>	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			  = 200 </a:t>
            </a:r>
            <a:r>
              <a:rPr lang="en-US" sz="1800" baseline="0">
                <a:solidFill>
                  <a:schemeClr val="tx2"/>
                </a:solidFill>
                <a:sym typeface="Symbol" pitchFamily="18" charset="2"/>
              </a:rPr>
              <a:t>Sv</a:t>
            </a:r>
            <a:endParaRPr lang="en-US" sz="1800" baseline="0" smtClean="0">
              <a:solidFill>
                <a:schemeClr val="tx2"/>
              </a:solidFill>
              <a:sym typeface="Symbol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 pitchFamily="18" charset="2"/>
              </a:rPr>
              <a:t>annual limit  =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10 Sv</a:t>
            </a:r>
            <a:endParaRPr lang="en-US" sz="2000" baseline="0" smtClean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00" y="2706055"/>
            <a:ext cx="245217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0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10:25</a:t>
            </a:fld>
            <a:endParaRPr lang="en-US" sz="1400" baseline="0"/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/>
              <a:t>radiation protection officer - thk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991403-8454-45CD-92DA-98C8EFE0EADE}" type="slidenum">
              <a:rPr lang="en-US" sz="1400" baseline="0" smtClean="0"/>
              <a:pPr eaLnBrk="1" hangingPunct="1"/>
              <a:t>9</a:t>
            </a:fld>
            <a:endParaRPr lang="en-US" sz="1400" baseline="0" smtClean="0"/>
          </a:p>
        </p:txBody>
      </p:sp>
      <p:sp>
        <p:nvSpPr>
          <p:cNvPr id="1126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31"/>
          <p:cNvSpPr>
            <a:spLocks noChangeArrowheads="1"/>
          </p:cNvSpPr>
          <p:nvPr/>
        </p:nvSpPr>
        <p:spPr bwMode="auto">
          <a:xfrm>
            <a:off x="838199" y="685800"/>
            <a:ext cx="36000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Accident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	unintended 	unlikely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 	not impossible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u="sng" baseline="0" smtClean="0">
                <a:solidFill>
                  <a:srgbClr val="FF0000"/>
                </a:solidFill>
              </a:rPr>
              <a:t>scenario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</a:rPr>
              <a:t>	thyroid and all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</a:rPr>
              <a:t>	six 	salivary glands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</a:rPr>
              <a:t>	in the direct beam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equivalent dose ?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effective dose?</a:t>
            </a:r>
            <a:endParaRPr lang="en-US" sz="2000" baseline="0">
              <a:solidFill>
                <a:schemeClr val="tx2"/>
              </a:solidFill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4140000" y="685800"/>
            <a:ext cx="479792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="1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4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</a:rPr>
              <a:t>skin</a:t>
            </a:r>
            <a:r>
              <a:rPr lang="en-US" sz="1800" baseline="0" smtClean="0">
                <a:solidFill>
                  <a:schemeClr val="tx2"/>
                </a:solidFill>
              </a:rPr>
              <a:t> =</a:t>
            </a:r>
            <a:r>
              <a:rPr lang="en-US" sz="1800" baseline="0" smtClean="0">
                <a:solidFill>
                  <a:schemeClr val="tx2"/>
                </a:solidFill>
                <a:latin typeface="Arial"/>
                <a:cs typeface="Arial"/>
              </a:rPr>
              <a:t> 5</a:t>
            </a:r>
            <a:r>
              <a:rPr lang="en-US" sz="1800" baseline="0" smtClean="0">
                <a:solidFill>
                  <a:schemeClr val="tx2"/>
                </a:solidFill>
              </a:rPr>
              <a:t> m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salivary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H</a:t>
            </a:r>
            <a:r>
              <a:rPr lang="en-US" sz="1800" baseline="-25000">
                <a:solidFill>
                  <a:schemeClr val="tx2"/>
                </a:solidFill>
                <a:sym typeface="Symbol"/>
              </a:rPr>
              <a:t>thyroid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</a:t>
            </a:r>
            <a:r>
              <a:rPr lang="en-US" sz="1800" baseline="0" smtClean="0">
                <a:solidFill>
                  <a:schemeClr val="tx2"/>
                </a:solidFill>
              </a:rPr>
              <a:t>H</a:t>
            </a:r>
            <a:r>
              <a:rPr lang="en-US" sz="1800" baseline="-25000" smtClean="0">
                <a:solidFill>
                  <a:schemeClr val="tx2"/>
                </a:solidFill>
              </a:rPr>
              <a:t>skin</a:t>
            </a:r>
            <a:endParaRPr lang="en-US" sz="1800" baseline="0" smtClean="0">
              <a:solidFill>
                <a:schemeClr val="tx2"/>
              </a:solidFill>
              <a:sym typeface="Symbol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  <a:sym typeface="Symbol"/>
            </a:endParaRP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salivary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= 0,01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w</a:t>
            </a:r>
            <a:r>
              <a:rPr lang="en-US" sz="1800" baseline="-25000" smtClean="0">
                <a:solidFill>
                  <a:schemeClr val="tx2"/>
                </a:solidFill>
                <a:sym typeface="Symbol" pitchFamily="18" charset="2"/>
              </a:rPr>
              <a:t>thyroid</a:t>
            </a:r>
            <a:r>
              <a:rPr lang="en-US" sz="1800" baseline="0" smtClean="0">
                <a:solidFill>
                  <a:schemeClr val="tx2"/>
                </a:solidFill>
                <a:sym typeface="Symbol" pitchFamily="18" charset="2"/>
              </a:rPr>
              <a:t> = 0,04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E</a:t>
            </a:r>
            <a:r>
              <a:rPr lang="en-US" sz="1800" baseline="-25000" smtClean="0">
                <a:solidFill>
                  <a:schemeClr val="tx2"/>
                </a:solidFill>
                <a:sym typeface="Symbol"/>
              </a:rPr>
              <a:t>accident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 = (0,01 + 0,04)  5</a:t>
            </a:r>
            <a:r>
              <a:rPr lang="en-US" sz="1800" baseline="0" smtClean="0">
                <a:solidFill>
                  <a:schemeClr val="tx2"/>
                </a:solidFill>
              </a:rPr>
              <a:t> </a:t>
            </a:r>
            <a:r>
              <a:rPr lang="en-US" sz="1800" baseline="0">
                <a:solidFill>
                  <a:schemeClr val="tx2"/>
                </a:solidFill>
              </a:rPr>
              <a:t>m</a:t>
            </a:r>
            <a:r>
              <a:rPr lang="en-US" sz="1800" baseline="0">
                <a:solidFill>
                  <a:schemeClr val="tx2"/>
                </a:solidFill>
                <a:sym typeface="Symbol"/>
              </a:rPr>
              <a:t>Sv = </a:t>
            </a:r>
            <a:r>
              <a:rPr lang="en-US" sz="1800" baseline="0" smtClean="0">
                <a:solidFill>
                  <a:schemeClr val="tx2"/>
                </a:solidFill>
                <a:sym typeface="Symbol"/>
              </a:rPr>
              <a:t>0,25 mSv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 pitchFamily="18" charset="2"/>
              </a:rPr>
              <a:t>annual limit = </a:t>
            </a: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1 mSv</a:t>
            </a:r>
          </a:p>
          <a:p>
            <a:pPr marL="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rgbClr val="FF0000"/>
                </a:solidFill>
                <a:sym typeface="Symbol"/>
              </a:rPr>
              <a:t>thus no reason to panic</a:t>
            </a:r>
            <a:endParaRPr lang="en-US" sz="2000" baseline="0" smtClean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381" y="558114"/>
            <a:ext cx="2286198" cy="18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4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7123</TotalTime>
  <Words>438</Words>
  <Application>Microsoft Office PowerPoint</Application>
  <PresentationFormat>On-screen Show (4:3)</PresentationFormat>
  <Paragraphs>278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Vliegerdiagram</vt:lpstr>
      <vt:lpstr>Radiation Protection Officer dental radiography - basic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Stralingsveiligheid</dc:title>
  <dc:creator>Frits Pleiter</dc:creator>
  <cp:lastModifiedBy>Frits Pleiter</cp:lastModifiedBy>
  <cp:revision>254</cp:revision>
  <cp:lastPrinted>2018-06-08T11:41:30Z</cp:lastPrinted>
  <dcterms:created xsi:type="dcterms:W3CDTF">2003-02-28T15:24:51Z</dcterms:created>
  <dcterms:modified xsi:type="dcterms:W3CDTF">2019-05-18T08:28:10Z</dcterms:modified>
</cp:coreProperties>
</file>