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491" r:id="rId3"/>
    <p:sldId id="519" r:id="rId4"/>
    <p:sldId id="489" r:id="rId5"/>
    <p:sldId id="490" r:id="rId6"/>
    <p:sldId id="469" r:id="rId7"/>
    <p:sldId id="494" r:id="rId8"/>
    <p:sldId id="532" r:id="rId9"/>
    <p:sldId id="499" r:id="rId10"/>
    <p:sldId id="497" r:id="rId11"/>
    <p:sldId id="501" r:id="rId12"/>
    <p:sldId id="526" r:id="rId13"/>
    <p:sldId id="527" r:id="rId14"/>
    <p:sldId id="528" r:id="rId15"/>
    <p:sldId id="500" r:id="rId1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A00"/>
    <a:srgbClr val="336600"/>
    <a:srgbClr val="FF0000"/>
    <a:srgbClr val="FF5050"/>
    <a:srgbClr val="000000"/>
    <a:srgbClr val="FFFFCC"/>
    <a:srgbClr val="CC0000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>
      <p:cViewPr>
        <p:scale>
          <a:sx n="66" d="100"/>
          <a:sy n="66" d="100"/>
        </p:scale>
        <p:origin x="-394" y="-283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Bestaat toeval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02-Dec-16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1174dead91ecb223005d2cf1e97857d1/0a4e8ca2985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www.mentimeter.com/s/4a7cf417001528e09138e23e8e473bc1/0f8f1343fcc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smtClean="0"/>
              <a:t>From Russia with love</a:t>
            </a:r>
            <a:br>
              <a:rPr lang="en-US" sz="32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>			(examen 14 december 2015)</a:t>
            </a:r>
            <a:endParaRPr lang="en-US" sz="180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895600"/>
            <a:ext cx="5708848" cy="1752600"/>
          </a:xfrm>
        </p:spPr>
        <p:txBody>
          <a:bodyPr/>
          <a:lstStyle/>
          <a:p>
            <a:pPr defTabSz="216000">
              <a:spcBef>
                <a:spcPts val="400"/>
              </a:spcBef>
            </a:pPr>
            <a:r>
              <a:rPr lang="en-US">
                <a:solidFill>
                  <a:srgbClr val="336600"/>
                </a:solidFill>
              </a:rPr>
              <a:t>Frits </a:t>
            </a:r>
            <a:r>
              <a:rPr lang="en-US" smtClean="0">
                <a:solidFill>
                  <a:srgbClr val="336600"/>
                </a:solidFill>
              </a:rPr>
              <a:t>Pleiter</a:t>
            </a:r>
            <a:endParaRPr lang="en-US">
              <a:solidFill>
                <a:srgbClr val="336600"/>
              </a:solidFill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rgbClr val="336600"/>
                </a:solidFill>
              </a:rPr>
              <a:t>SBE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rgbClr val="336600"/>
                </a:solidFill>
              </a:rPr>
              <a:t>Rijksuniversiteit Groningen</a:t>
            </a:r>
          </a:p>
        </p:txBody>
      </p:sp>
      <p:pic>
        <p:nvPicPr>
          <p:cNvPr id="4" name="Picture 3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 title="Litvinenko in ziekenhui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365104"/>
            <a:ext cx="3841237" cy="2160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5857200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rgbClr val="336600"/>
                </a:solidFill>
              </a:rPr>
              <a:t>D</a:t>
            </a:r>
            <a:r>
              <a:rPr lang="en-US" sz="2000" baseline="-25000">
                <a:solidFill>
                  <a:srgbClr val="336600"/>
                </a:solidFill>
              </a:rPr>
              <a:t>lever</a:t>
            </a:r>
            <a:r>
              <a:rPr lang="en-US" sz="2000">
                <a:solidFill>
                  <a:srgbClr val="336600"/>
                </a:solidFill>
              </a:rPr>
              <a:t> = 6,7</a:t>
            </a:r>
            <a:r>
              <a:rPr lang="en-US" sz="200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>
                <a:solidFill>
                  <a:srgbClr val="336600"/>
                </a:solidFill>
              </a:rPr>
              <a:t>10</a:t>
            </a:r>
            <a:r>
              <a:rPr lang="en-US" sz="2000" baseline="30000">
                <a:solidFill>
                  <a:srgbClr val="336600"/>
                </a:solidFill>
              </a:rPr>
              <a:t>-8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336600"/>
                </a:solidFill>
              </a:rPr>
              <a:t>Gy/Bq</a:t>
            </a:r>
            <a:r>
              <a:rPr lang="en-US" sz="2000" baseline="30000">
                <a:solidFill>
                  <a:srgbClr val="336600"/>
                </a:solidFill>
              </a:rPr>
              <a:t/>
            </a:r>
            <a:br>
              <a:rPr lang="en-US" sz="2000" baseline="30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D</a:t>
            </a:r>
            <a:r>
              <a:rPr lang="en-US" sz="2000" baseline="-25000" smtClean="0">
                <a:solidFill>
                  <a:srgbClr val="336600"/>
                </a:solidFill>
              </a:rPr>
              <a:t>nieren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</a:rPr>
              <a:t>= </a:t>
            </a:r>
            <a:r>
              <a:rPr lang="en-US" sz="2000" smtClean="0">
                <a:solidFill>
                  <a:srgbClr val="336600"/>
                </a:solidFill>
              </a:rPr>
              <a:t>1,3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smtClean="0">
                <a:solidFill>
                  <a:srgbClr val="336600"/>
                </a:solidFill>
              </a:rPr>
              <a:t>10</a:t>
            </a:r>
            <a:r>
              <a:rPr lang="en-US" sz="2000" baseline="30000" smtClean="0">
                <a:solidFill>
                  <a:srgbClr val="336600"/>
                </a:solidFill>
              </a:rPr>
              <a:t>-7</a:t>
            </a:r>
            <a:r>
              <a:rPr lang="en-US" sz="2000" smtClean="0">
                <a:solidFill>
                  <a:srgbClr val="336600"/>
                </a:solidFill>
              </a:rPr>
              <a:t> Gy/Bq						(vraag 2)</a:t>
            </a:r>
            <a:r>
              <a:rPr lang="en-US" sz="2000">
                <a:solidFill>
                  <a:srgbClr val="336600"/>
                </a:solidFill>
              </a:rPr>
              <a:t/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D</a:t>
            </a:r>
            <a:r>
              <a:rPr lang="en-US" sz="2000" baseline="-25000" smtClean="0">
                <a:solidFill>
                  <a:srgbClr val="336600"/>
                </a:solidFill>
              </a:rPr>
              <a:t>rood </a:t>
            </a:r>
            <a:r>
              <a:rPr lang="en-US" sz="2000" baseline="-25000">
                <a:solidFill>
                  <a:srgbClr val="336600"/>
                </a:solidFill>
              </a:rPr>
              <a:t>beenmerg</a:t>
            </a:r>
            <a:r>
              <a:rPr lang="en-US" sz="2000">
                <a:solidFill>
                  <a:srgbClr val="336600"/>
                </a:solidFill>
              </a:rPr>
              <a:t> = 2,7</a:t>
            </a:r>
            <a:r>
              <a:rPr lang="en-US" sz="200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>
                <a:solidFill>
                  <a:srgbClr val="336600"/>
                </a:solidFill>
              </a:rPr>
              <a:t>10</a:t>
            </a:r>
            <a:r>
              <a:rPr lang="en-US" sz="2000" baseline="30000">
                <a:solidFill>
                  <a:srgbClr val="336600"/>
                </a:solidFill>
              </a:rPr>
              <a:t>-8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336600"/>
                </a:solidFill>
              </a:rPr>
              <a:t>Gy/Bq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lethale orgaandosis</a:t>
            </a:r>
            <a:r>
              <a:rPr lang="en-US" sz="2000">
                <a:solidFill>
                  <a:srgbClr val="336600"/>
                </a:solidFill>
              </a:rPr>
              <a:t/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/>
            </a:r>
            <a:br>
              <a:rPr lang="en-US" sz="2000" smtClean="0">
                <a:solidFill>
                  <a:srgbClr val="336600"/>
                </a:solidFill>
              </a:rPr>
            </a:br>
            <a:r>
              <a:rPr lang="en-US" sz="2000" b="1" smtClean="0">
                <a:solidFill>
                  <a:srgbClr val="336600"/>
                </a:solidFill>
              </a:rPr>
              <a:t>orgaan</a:t>
            </a:r>
            <a:r>
              <a:rPr lang="en-US" sz="2000" b="1">
                <a:solidFill>
                  <a:srgbClr val="336600"/>
                </a:solidFill>
              </a:rPr>
              <a:t>							</a:t>
            </a:r>
            <a:r>
              <a:rPr lang="en-US" sz="2000" b="1" smtClean="0">
                <a:solidFill>
                  <a:srgbClr val="336600"/>
                </a:solidFill>
              </a:rPr>
              <a:t>LD</a:t>
            </a:r>
            <a:r>
              <a:rPr lang="en-US" sz="2000" b="1" baseline="-25000" smtClean="0">
                <a:solidFill>
                  <a:srgbClr val="336600"/>
                </a:solidFill>
              </a:rPr>
              <a:t>50</a:t>
            </a:r>
            <a:r>
              <a:rPr lang="en-US" sz="2000" b="1" smtClean="0">
                <a:solidFill>
                  <a:srgbClr val="336600"/>
                </a:solidFill>
              </a:rPr>
              <a:t> </a:t>
            </a:r>
            <a:r>
              <a:rPr lang="en-US" sz="2000" b="1">
                <a:solidFill>
                  <a:srgbClr val="336600"/>
                </a:solidFill>
              </a:rPr>
              <a:t>(</a:t>
            </a:r>
            <a:r>
              <a:rPr lang="en-US" sz="2000" b="1" smtClean="0">
                <a:solidFill>
                  <a:srgbClr val="336600"/>
                </a:solidFill>
              </a:rPr>
              <a:t>Gy)</a:t>
            </a:r>
            <a:br>
              <a:rPr lang="en-US" sz="2000" b="1" smtClean="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lever</a:t>
            </a:r>
            <a:r>
              <a:rPr lang="en-US" sz="2000">
                <a:solidFill>
                  <a:srgbClr val="336600"/>
                </a:solidFill>
              </a:rPr>
              <a:t>								</a:t>
            </a:r>
            <a:r>
              <a:rPr lang="en-US" sz="2000" smtClean="0">
                <a:solidFill>
                  <a:srgbClr val="336600"/>
                </a:solidFill>
              </a:rPr>
              <a:t>8</a:t>
            </a:r>
            <a:r>
              <a:rPr lang="en-US" sz="2000">
                <a:solidFill>
                  <a:srgbClr val="336600"/>
                </a:solidFill>
              </a:rPr>
              <a:t/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nieren</a:t>
            </a:r>
            <a:r>
              <a:rPr lang="en-US" sz="2000">
                <a:solidFill>
                  <a:srgbClr val="336600"/>
                </a:solidFill>
              </a:rPr>
              <a:t>							</a:t>
            </a:r>
            <a:r>
              <a:rPr lang="en-US" sz="2000" smtClean="0">
                <a:solidFill>
                  <a:srgbClr val="336600"/>
                </a:solidFill>
              </a:rPr>
              <a:t>6</a:t>
            </a:r>
            <a:r>
              <a:rPr lang="en-US" sz="2000">
                <a:solidFill>
                  <a:srgbClr val="336600"/>
                </a:solidFill>
              </a:rPr>
              <a:t/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rood </a:t>
            </a:r>
            <a:r>
              <a:rPr lang="en-US" sz="2000">
                <a:solidFill>
                  <a:srgbClr val="336600"/>
                </a:solidFill>
              </a:rPr>
              <a:t>beenmerg		</a:t>
            </a:r>
            <a:r>
              <a:rPr lang="en-US" sz="2000" smtClean="0">
                <a:solidFill>
                  <a:srgbClr val="336600"/>
                </a:solidFill>
              </a:rPr>
              <a:t>	3 </a:t>
            </a:r>
            <a:r>
              <a:rPr lang="en-US" sz="2000">
                <a:solidFill>
                  <a:srgbClr val="336600"/>
                </a:solidFill>
              </a:rPr>
              <a:t>- </a:t>
            </a:r>
            <a:r>
              <a:rPr lang="en-US" sz="2000" smtClean="0">
                <a:solidFill>
                  <a:srgbClr val="336600"/>
                </a:solidFill>
              </a:rPr>
              <a:t>4</a:t>
            </a:r>
            <a:endParaRPr lang="en-US" sz="2000">
              <a:solidFill>
                <a:srgbClr val="336600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283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3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800" y="2564904"/>
            <a:ext cx="5832000" cy="3744912"/>
          </a:xfrm>
        </p:spPr>
        <p:txBody>
          <a:bodyPr/>
          <a:lstStyle/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</a:endParaRP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 smtClean="0">
                <a:solidFill>
                  <a:srgbClr val="FF0000"/>
                </a:solidFill>
              </a:rPr>
              <a:t>lethale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inname</a:t>
            </a:r>
            <a:r>
              <a:rPr lang="en-US" sz="2000" dirty="0" smtClean="0">
                <a:solidFill>
                  <a:srgbClr val="FF0000"/>
                </a:solidFill>
              </a:rPr>
              <a:t> (in </a:t>
            </a:r>
            <a:r>
              <a:rPr lang="en-US" sz="2000" dirty="0" err="1" smtClean="0">
                <a:solidFill>
                  <a:srgbClr val="FF0000"/>
                </a:solidFill>
              </a:rPr>
              <a:t>Bq</a:t>
            </a:r>
            <a:r>
              <a:rPr lang="en-US" sz="2000" dirty="0" smtClean="0">
                <a:solidFill>
                  <a:srgbClr val="FF0000"/>
                </a:solidFill>
              </a:rPr>
              <a:t>) = LD</a:t>
            </a:r>
            <a:r>
              <a:rPr lang="en-US" sz="2000" baseline="-25000" dirty="0" smtClean="0">
                <a:solidFill>
                  <a:srgbClr val="FF0000"/>
                </a:solidFill>
              </a:rPr>
              <a:t>50</a:t>
            </a:r>
            <a:r>
              <a:rPr lang="en-US" sz="2000" dirty="0" smtClean="0">
                <a:solidFill>
                  <a:srgbClr val="FF0000"/>
                </a:solidFill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</a:rPr>
              <a:t>dosis</a:t>
            </a:r>
            <a:r>
              <a:rPr lang="en-US" sz="2000" dirty="0" smtClean="0">
                <a:solidFill>
                  <a:srgbClr val="FF0000"/>
                </a:solidFill>
              </a:rPr>
              <a:t> per </a:t>
            </a:r>
            <a:r>
              <a:rPr lang="en-US" sz="2000" dirty="0" err="1" smtClean="0">
                <a:solidFill>
                  <a:srgbClr val="FF0000"/>
                </a:solidFill>
              </a:rPr>
              <a:t>Bq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>
                <a:solidFill>
                  <a:srgbClr val="336600"/>
                </a:solidFill>
                <a:sym typeface="Symbol"/>
              </a:rPr>
              <a:t></a:t>
            </a:r>
            <a:endParaRPr lang="en-US" sz="2000" dirty="0" smtClean="0">
              <a:solidFill>
                <a:srgbClr val="33660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z="2000" b="1" dirty="0" err="1" smtClean="0">
                <a:solidFill>
                  <a:srgbClr val="336600"/>
                </a:solidFill>
              </a:rPr>
              <a:t>orgaan</a:t>
            </a:r>
            <a:r>
              <a:rPr lang="en-US" sz="2000" b="1" dirty="0">
                <a:solidFill>
                  <a:srgbClr val="336600"/>
                </a:solidFill>
              </a:rPr>
              <a:t>						</a:t>
            </a:r>
            <a:r>
              <a:rPr lang="en-US" sz="2000" b="1" dirty="0" smtClean="0">
                <a:solidFill>
                  <a:srgbClr val="336600"/>
                </a:solidFill>
              </a:rPr>
              <a:t>LD</a:t>
            </a:r>
            <a:r>
              <a:rPr lang="en-US" sz="2000" b="1" baseline="-25000" dirty="0" smtClean="0">
                <a:solidFill>
                  <a:srgbClr val="336600"/>
                </a:solidFill>
              </a:rPr>
              <a:t>50</a:t>
            </a:r>
            <a:r>
              <a:rPr lang="en-US" sz="2000" b="1" dirty="0" smtClean="0">
                <a:solidFill>
                  <a:srgbClr val="336600"/>
                </a:solidFill>
              </a:rPr>
              <a:t> </a:t>
            </a:r>
            <a:r>
              <a:rPr lang="en-US" sz="2000" b="1" dirty="0">
                <a:solidFill>
                  <a:srgbClr val="336600"/>
                </a:solidFill>
              </a:rPr>
              <a:t>(</a:t>
            </a:r>
            <a:r>
              <a:rPr lang="en-US" sz="2000" b="1" dirty="0" err="1">
                <a:solidFill>
                  <a:srgbClr val="336600"/>
                </a:solidFill>
              </a:rPr>
              <a:t>Gy</a:t>
            </a:r>
            <a:r>
              <a:rPr lang="en-US" sz="2000" b="1" dirty="0" smtClean="0">
                <a:solidFill>
                  <a:srgbClr val="336600"/>
                </a:solidFill>
              </a:rPr>
              <a:t>) / D (</a:t>
            </a:r>
            <a:r>
              <a:rPr lang="en-US" sz="2000" b="1" dirty="0" err="1" smtClean="0">
                <a:solidFill>
                  <a:srgbClr val="336600"/>
                </a:solidFill>
              </a:rPr>
              <a:t>Gy</a:t>
            </a:r>
            <a:r>
              <a:rPr lang="en-US" sz="2000" b="1" dirty="0" smtClean="0">
                <a:solidFill>
                  <a:srgbClr val="336600"/>
                </a:solidFill>
              </a:rPr>
              <a:t>/</a:t>
            </a:r>
            <a:r>
              <a:rPr lang="en-US" sz="2000" b="1" dirty="0" err="1" smtClean="0">
                <a:solidFill>
                  <a:srgbClr val="336600"/>
                </a:solidFill>
              </a:rPr>
              <a:t>Bq</a:t>
            </a:r>
            <a:r>
              <a:rPr lang="en-US" sz="2000" b="1" dirty="0" smtClean="0">
                <a:solidFill>
                  <a:srgbClr val="336600"/>
                </a:solidFill>
              </a:rPr>
              <a:t>)</a:t>
            </a:r>
            <a:endParaRPr lang="en-US" sz="2000" b="1" dirty="0">
              <a:solidFill>
                <a:srgbClr val="33660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lever</a:t>
            </a:r>
            <a:r>
              <a:rPr lang="en-US" sz="2000" dirty="0">
                <a:solidFill>
                  <a:srgbClr val="336600"/>
                </a:solidFill>
              </a:rPr>
              <a:t>							</a:t>
            </a:r>
            <a:r>
              <a:rPr lang="en-US" sz="2000" dirty="0" smtClean="0">
                <a:solidFill>
                  <a:srgbClr val="336600"/>
                </a:solidFill>
              </a:rPr>
              <a:t>8 / </a:t>
            </a:r>
            <a:r>
              <a:rPr lang="en-US" sz="2000" dirty="0">
                <a:solidFill>
                  <a:srgbClr val="336600"/>
                </a:solidFill>
              </a:rPr>
              <a:t>6,7</a:t>
            </a:r>
            <a:r>
              <a:rPr lang="en-US" sz="2000" dirty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>
                <a:solidFill>
                  <a:srgbClr val="336600"/>
                </a:solidFill>
              </a:rPr>
              <a:t>10</a:t>
            </a:r>
            <a:r>
              <a:rPr lang="en-US" sz="2000" baseline="30000" dirty="0">
                <a:solidFill>
                  <a:srgbClr val="336600"/>
                </a:solidFill>
              </a:rPr>
              <a:t>-8</a:t>
            </a:r>
            <a:r>
              <a:rPr lang="en-US" sz="2000" dirty="0">
                <a:solidFill>
                  <a:srgbClr val="336600"/>
                </a:solidFill>
              </a:rPr>
              <a:t> </a:t>
            </a:r>
            <a:r>
              <a:rPr lang="en-US" sz="2000" dirty="0" smtClean="0">
                <a:solidFill>
                  <a:srgbClr val="336600"/>
                </a:solidFill>
              </a:rPr>
              <a:t>= 1,2</a:t>
            </a:r>
            <a:r>
              <a:rPr lang="en-US" sz="2000" dirty="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 smtClean="0">
                <a:solidFill>
                  <a:srgbClr val="336600"/>
                </a:solidFill>
              </a:rPr>
              <a:t>10</a:t>
            </a:r>
            <a:r>
              <a:rPr lang="en-US" sz="2000" baseline="30000" dirty="0" smtClean="0">
                <a:solidFill>
                  <a:srgbClr val="336600"/>
                </a:solidFill>
              </a:rPr>
              <a:t>8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</a:rPr>
              <a:t>Bq</a:t>
            </a:r>
            <a:endParaRPr lang="en-US" sz="2000" dirty="0">
              <a:solidFill>
                <a:srgbClr val="33660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z="2000" dirty="0" err="1" smtClean="0">
                <a:solidFill>
                  <a:srgbClr val="336600"/>
                </a:solidFill>
              </a:rPr>
              <a:t>nieren</a:t>
            </a:r>
            <a:r>
              <a:rPr lang="en-US" sz="2000" dirty="0">
                <a:solidFill>
                  <a:srgbClr val="336600"/>
                </a:solidFill>
              </a:rPr>
              <a:t>						</a:t>
            </a:r>
            <a:r>
              <a:rPr lang="en-US" sz="2000" dirty="0" smtClean="0">
                <a:solidFill>
                  <a:srgbClr val="336600"/>
                </a:solidFill>
              </a:rPr>
              <a:t>6 / 1,3</a:t>
            </a:r>
            <a:r>
              <a:rPr lang="en-US" sz="2000" dirty="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>
                <a:solidFill>
                  <a:srgbClr val="336600"/>
                </a:solidFill>
              </a:rPr>
              <a:t>10</a:t>
            </a:r>
            <a:r>
              <a:rPr lang="en-US" sz="2000" baseline="30000" dirty="0">
                <a:solidFill>
                  <a:srgbClr val="336600"/>
                </a:solidFill>
              </a:rPr>
              <a:t>-7</a:t>
            </a:r>
            <a:r>
              <a:rPr lang="en-US" sz="2000" dirty="0">
                <a:solidFill>
                  <a:srgbClr val="336600"/>
                </a:solidFill>
              </a:rPr>
              <a:t> </a:t>
            </a:r>
            <a:r>
              <a:rPr lang="en-US" sz="2000" dirty="0" smtClean="0">
                <a:solidFill>
                  <a:srgbClr val="336600"/>
                </a:solidFill>
              </a:rPr>
              <a:t>= 0,5</a:t>
            </a:r>
            <a:r>
              <a:rPr lang="en-US" sz="2000" dirty="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 smtClean="0">
                <a:solidFill>
                  <a:srgbClr val="336600"/>
                </a:solidFill>
              </a:rPr>
              <a:t>10</a:t>
            </a:r>
            <a:r>
              <a:rPr lang="en-US" sz="2000" baseline="30000" dirty="0" smtClean="0">
                <a:solidFill>
                  <a:srgbClr val="336600"/>
                </a:solidFill>
              </a:rPr>
              <a:t>8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>
                <a:solidFill>
                  <a:srgbClr val="336600"/>
                </a:solidFill>
              </a:rPr>
              <a:t>Bq</a:t>
            </a:r>
            <a:endParaRPr lang="en-US" sz="2000" dirty="0">
              <a:solidFill>
                <a:srgbClr val="33660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rood </a:t>
            </a:r>
            <a:r>
              <a:rPr lang="en-US" sz="2000" dirty="0" err="1">
                <a:solidFill>
                  <a:srgbClr val="336600"/>
                </a:solidFill>
              </a:rPr>
              <a:t>beenmerg</a:t>
            </a:r>
            <a:r>
              <a:rPr lang="en-US" sz="2000" dirty="0">
                <a:solidFill>
                  <a:srgbClr val="336600"/>
                </a:solidFill>
              </a:rPr>
              <a:t>		</a:t>
            </a:r>
            <a:r>
              <a:rPr lang="en-US" sz="2000" dirty="0" smtClean="0">
                <a:solidFill>
                  <a:srgbClr val="336600"/>
                </a:solidFill>
              </a:rPr>
              <a:t>3 / </a:t>
            </a:r>
            <a:r>
              <a:rPr lang="en-US" sz="2000" dirty="0">
                <a:solidFill>
                  <a:srgbClr val="336600"/>
                </a:solidFill>
              </a:rPr>
              <a:t>2,7</a:t>
            </a:r>
            <a:r>
              <a:rPr lang="en-US" sz="2000" dirty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>
                <a:solidFill>
                  <a:srgbClr val="336600"/>
                </a:solidFill>
              </a:rPr>
              <a:t>10</a:t>
            </a:r>
            <a:r>
              <a:rPr lang="en-US" sz="2000" baseline="30000" dirty="0">
                <a:solidFill>
                  <a:srgbClr val="336600"/>
                </a:solidFill>
              </a:rPr>
              <a:t>-8</a:t>
            </a:r>
            <a:r>
              <a:rPr lang="en-US" sz="2000" dirty="0">
                <a:solidFill>
                  <a:srgbClr val="336600"/>
                </a:solidFill>
              </a:rPr>
              <a:t> </a:t>
            </a:r>
            <a:r>
              <a:rPr lang="en-US" sz="2000" dirty="0" smtClean="0">
                <a:solidFill>
                  <a:srgbClr val="336600"/>
                </a:solidFill>
              </a:rPr>
              <a:t>= 1,0</a:t>
            </a:r>
            <a:r>
              <a:rPr lang="en-US" sz="2000" dirty="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dirty="0" smtClean="0">
                <a:solidFill>
                  <a:srgbClr val="336600"/>
                </a:solidFill>
              </a:rPr>
              <a:t>10</a:t>
            </a:r>
            <a:r>
              <a:rPr lang="en-US" sz="2000" baseline="30000" dirty="0" smtClean="0">
                <a:solidFill>
                  <a:srgbClr val="336600"/>
                </a:solidFill>
              </a:rPr>
              <a:t>8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>
                <a:solidFill>
                  <a:srgbClr val="336600"/>
                </a:solidFill>
              </a:rPr>
              <a:t>Bq</a:t>
            </a:r>
            <a:endParaRPr lang="en-US" sz="2000" dirty="0">
              <a:solidFill>
                <a:srgbClr val="336600"/>
              </a:solidFill>
              <a:sym typeface="Symbol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endParaRPr lang="en-US" dirty="0" smtClean="0">
              <a:solidFill>
                <a:srgbClr val="336600"/>
              </a:solidFill>
              <a:cs typeface="Arial" pitchFamily="34" charset="0"/>
              <a:sym typeface="Symbol" pitchFamily="18" charset="2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de </a:t>
            </a:r>
            <a:r>
              <a:rPr lang="en-US" dirty="0" err="1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nieren</a:t>
            </a: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geven</a:t>
            </a: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 het op </a:t>
            </a:r>
            <a:r>
              <a:rPr lang="en-US" dirty="0" err="1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bij</a:t>
            </a: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 de </a:t>
            </a:r>
            <a:r>
              <a:rPr lang="en-US" dirty="0" err="1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kleinste</a:t>
            </a: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336600"/>
                </a:solidFill>
                <a:cs typeface="Arial" pitchFamily="34" charset="0"/>
                <a:sym typeface="Symbol" pitchFamily="18" charset="2"/>
              </a:rPr>
              <a:t>inname</a:t>
            </a:r>
            <a:endParaRPr lang="en-US" dirty="0" smtClean="0">
              <a:solidFill>
                <a:srgbClr val="336600"/>
              </a:solidFill>
              <a:cs typeface="Arial" pitchFamily="34" charset="0"/>
              <a:sym typeface="Symbol" pitchFamily="18" charset="2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dirty="0" smtClean="0">
                <a:solidFill>
                  <a:srgbClr val="336600"/>
                </a:solidFill>
                <a:cs typeface="Arial" pitchFamily="34" charset="0"/>
                <a:sym typeface="Symbol"/>
              </a:rPr>
              <a:t>	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nieren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vormen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 het 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kritieke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orgaan</a:t>
            </a:r>
            <a:endParaRPr lang="en-US" dirty="0" smtClean="0">
              <a:solidFill>
                <a:srgbClr val="FF0000"/>
              </a:solidFill>
              <a:cs typeface="Arial" pitchFamily="34" charset="0"/>
              <a:sym typeface="Symbol" pitchFamily="18" charset="2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6801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4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573216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>
                <a:solidFill>
                  <a:srgbClr val="336600"/>
                </a:solidFill>
                <a:cs typeface="Arial" pitchFamily="34" charset="0"/>
              </a:rPr>
              <a:t>De moordenaars lieten bij hun aanslag een spoor van </a:t>
            </a:r>
            <a:r>
              <a:rPr lang="en-US" sz="2000" baseline="30000">
                <a:solidFill>
                  <a:srgbClr val="336600"/>
                </a:solidFill>
                <a:cs typeface="Arial" pitchFamily="34" charset="0"/>
              </a:rPr>
              <a:t>210</a:t>
            </a:r>
            <a:r>
              <a:rPr lang="en-US" sz="2000">
                <a:solidFill>
                  <a:srgbClr val="336600"/>
                </a:solidFill>
                <a:cs typeface="Arial" pitchFamily="34" charset="0"/>
              </a:rPr>
              <a:t>Po achter. </a:t>
            </a:r>
            <a:endParaRPr lang="en-US" sz="2000" smtClean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cs typeface="Arial" pitchFamily="34" charset="0"/>
              </a:rPr>
              <a:t>Stel dat tweemaal de bij vraag 3 berekende activiteit voor het kritieke orgaan is gebruikt. 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cs typeface="Arial" pitchFamily="34" charset="0"/>
              </a:rPr>
              <a:t>Stel verder dat iemand hierdoor 0,01% van de oorspronkelijke activiteit via ingestie heeft binnengekregen.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2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Bereken voor deze persoon de effectieve volgdosis.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2218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2" y="2565400"/>
            <a:ext cx="6000501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  <a:sym typeface="Symbol"/>
              </a:rPr>
              <a:t>lethale activiteit = </a:t>
            </a:r>
            <a:r>
              <a:rPr lang="en-US" sz="2000">
                <a:solidFill>
                  <a:srgbClr val="336600"/>
                </a:solidFill>
              </a:rPr>
              <a:t>0,5</a:t>
            </a:r>
            <a:r>
              <a:rPr lang="en-US" sz="200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>
                <a:solidFill>
                  <a:srgbClr val="336600"/>
                </a:solidFill>
              </a:rPr>
              <a:t>10</a:t>
            </a:r>
            <a:r>
              <a:rPr lang="en-US" sz="2000" baseline="30000">
                <a:solidFill>
                  <a:srgbClr val="336600"/>
                </a:solidFill>
              </a:rPr>
              <a:t>8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336600"/>
                </a:solidFill>
              </a:rPr>
              <a:t>Bq			(vraag 3)</a:t>
            </a:r>
            <a:endParaRPr lang="en-US" sz="2000" smtClean="0">
              <a:solidFill>
                <a:srgbClr val="336600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e(50)</a:t>
            </a:r>
            <a:r>
              <a:rPr lang="en-US" sz="2000" baseline="-25000" smtClean="0">
                <a:solidFill>
                  <a:srgbClr val="336600"/>
                </a:solidFill>
              </a:rPr>
              <a:t>ingestie</a:t>
            </a:r>
            <a:r>
              <a:rPr lang="en-US" sz="2000" smtClean="0">
                <a:solidFill>
                  <a:srgbClr val="336600"/>
                </a:solidFill>
              </a:rPr>
              <a:t> = 2,4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∙10</a:t>
            </a:r>
            <a:r>
              <a:rPr lang="en-US" sz="2000" baseline="30000" smtClean="0">
                <a:solidFill>
                  <a:srgbClr val="336600"/>
                </a:solidFill>
                <a:sym typeface="Symbol"/>
              </a:rPr>
              <a:t>-7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 Sv/Bq</a:t>
            </a:r>
            <a:endParaRPr lang="en-US" sz="2000">
              <a:solidFill>
                <a:srgbClr val="336600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6329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Antwoord</a:t>
            </a:r>
            <a:r>
              <a:rPr lang="en-US" dirty="0" smtClean="0"/>
              <a:t>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07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</p:spPr>
            <p:txBody>
              <a:bodyPr/>
              <a:lstStyle/>
              <a:p>
                <a:pPr marL="432000" lvl="1" indent="0" defTabSz="231775">
                  <a:spcBef>
                    <a:spcPts val="400"/>
                  </a:spcBef>
                  <a:buClr>
                    <a:schemeClr val="folHlink"/>
                  </a:buClr>
                  <a:buFont typeface="Monotype Sorts"/>
                  <a:buNone/>
                </a:pPr>
                <a:endParaRPr lang="en-US" sz="2000" smtClean="0">
                  <a:solidFill>
                    <a:srgbClr val="3366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432000" lvl="1" indent="0" defTabSz="231775">
                  <a:spcBef>
                    <a:spcPts val="400"/>
                  </a:spcBef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2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E(50) = e(50)</a:t>
                </a:r>
                <a:r>
                  <a:rPr lang="en-US" sz="2000" baseline="-25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ingestie</a:t>
                </a:r>
                <a:r>
                  <a:rPr lang="en-US" sz="2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 </a:t>
                </a:r>
                <a:r>
                  <a:rPr lang="en-US" sz="2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A</a:t>
                </a:r>
                <a:r>
                  <a:rPr lang="en-US" sz="2000" baseline="-250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ingestie</a:t>
                </a:r>
                <a:endParaRPr lang="en-US" sz="2000" baseline="-2500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endParaRPr lang="en-US" smtClean="0">
                  <a:solidFill>
                    <a:srgbClr val="336600"/>
                  </a:solidFill>
                  <a:latin typeface="Arial" pitchFamily="34" charset="0"/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A</a:t>
                </a:r>
                <a:r>
                  <a:rPr lang="en-US" baseline="-25000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ingestie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 = 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0,01% 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 2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 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0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,5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rgbClr val="336600"/>
                        </a:solidFill>
                        <a:latin typeface="Arial" pitchFamily="34" charset="0"/>
                        <a:cs typeface="Arial" pitchFamily="34" charset="0"/>
                        <a:sym typeface="Symbol"/>
                      </a:rPr>
                      <m:t>∙</m:t>
                    </m:r>
                  </m:oMath>
                </a14:m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10</a:t>
                </a:r>
                <a:r>
                  <a:rPr lang="en-US" baseline="30000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8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 = 1,0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4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Bq</a:t>
                </a: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E(50) = </a:t>
                </a:r>
                <a:r>
                  <a:rPr lang="en-US">
                    <a:solidFill>
                      <a:srgbClr val="336600"/>
                    </a:solidFill>
                  </a:rPr>
                  <a:t>2,4</a:t>
                </a:r>
                <a:r>
                  <a:rPr lang="en-US">
                    <a:solidFill>
                      <a:srgbClr val="336600"/>
                    </a:solidFill>
                    <a:sym typeface="Symbol"/>
                  </a:rPr>
                  <a:t>∙10</a:t>
                </a:r>
                <a:r>
                  <a:rPr lang="en-US" baseline="30000">
                    <a:solidFill>
                      <a:srgbClr val="336600"/>
                    </a:solidFill>
                    <a:sym typeface="Symbol"/>
                  </a:rPr>
                  <a:t>-7</a:t>
                </a:r>
                <a:r>
                  <a:rPr lang="en-US">
                    <a:solidFill>
                      <a:srgbClr val="336600"/>
                    </a:solidFill>
                    <a:sym typeface="Symbol"/>
                  </a:rPr>
                  <a:t> </a:t>
                </a:r>
                <a:r>
                  <a:rPr lang="en-US" smtClean="0">
                    <a:solidFill>
                      <a:srgbClr val="336600"/>
                    </a:solidFill>
                    <a:sym typeface="Symbol"/>
                  </a:rPr>
                  <a:t>Sv/Bq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 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1,0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∙10</a:t>
                </a:r>
                <a:r>
                  <a:rPr lang="en-US" baseline="3000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4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Bq</a:t>
                </a:r>
                <a:endParaRPr lang="en-US" smtClean="0">
                  <a:solidFill>
                    <a:srgbClr val="336600"/>
                  </a:solidFill>
                  <a:latin typeface="Arial" pitchFamily="34" charset="0"/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	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		 = 2,4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-3</a:t>
                </a:r>
                <a:r>
                  <a:rPr lang="en-US" smtClean="0">
                    <a:solidFill>
                      <a:srgbClr val="3366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 Sv = </a:t>
                </a:r>
                <a:r>
                  <a:rPr lang="en-US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2,4 mSv</a:t>
                </a:r>
              </a:p>
            </p:txBody>
          </p:sp>
        </mc:Choice>
        <mc:Fallback xmlns="">
          <p:sp>
            <p:nvSpPr>
              <p:cNvPr id="5007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  <a:blipFill rotWithShape="1"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32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221288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 smtClean="0">
                <a:solidFill>
                  <a:srgbClr val="336600"/>
                </a:solidFill>
                <a:cs typeface="Arial" pitchFamily="34" charset="0"/>
              </a:rPr>
              <a:t>Stel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cs typeface="Arial" pitchFamily="34" charset="0"/>
              </a:rPr>
              <a:t>dat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 Litvinenko </a:t>
            </a:r>
            <a:r>
              <a:rPr lang="en-US" sz="2000" dirty="0" err="1" smtClean="0">
                <a:solidFill>
                  <a:srgbClr val="336600"/>
                </a:solidFill>
                <a:cs typeface="Arial" pitchFamily="34" charset="0"/>
              </a:rPr>
              <a:t>vergiftigd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cs typeface="Arial" pitchFamily="34" charset="0"/>
              </a:rPr>
              <a:t>zou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cs typeface="Arial" pitchFamily="34" charset="0"/>
              </a:rPr>
              <a:t>zijn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 met </a:t>
            </a:r>
            <a:r>
              <a:rPr lang="en-US" sz="2000" baseline="30000" dirty="0" smtClean="0">
                <a:solidFill>
                  <a:srgbClr val="336600"/>
                </a:solidFill>
                <a:cs typeface="Arial" pitchFamily="34" charset="0"/>
              </a:rPr>
              <a:t>208</a:t>
            </a:r>
            <a:r>
              <a:rPr lang="en-US" sz="2000" dirty="0" smtClean="0">
                <a:solidFill>
                  <a:srgbClr val="336600"/>
                </a:solidFill>
                <a:cs typeface="Arial" pitchFamily="34" charset="0"/>
              </a:rPr>
              <a:t>Po.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1"/>
              </a:solidFill>
              <a:cs typeface="Arial" pitchFamily="34" charset="0"/>
              <a:hlinkClick r:id="rId3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chemeClr val="bg1"/>
              </a:solidFill>
              <a:cs typeface="Arial" pitchFamily="34" charset="0"/>
              <a:hlinkClick r:id="rId3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1"/>
              </a:solidFill>
              <a:cs typeface="Arial" pitchFamily="34" charset="0"/>
              <a:hlinkClick r:id="rId3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err="1" smtClean="0">
                <a:solidFill>
                  <a:schemeClr val="bg1"/>
                </a:solidFill>
                <a:cs typeface="Arial" pitchFamily="34" charset="0"/>
                <a:hlinkClick r:id="rId4"/>
              </a:rPr>
              <a:t>Welke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4"/>
              </a:rPr>
              <a:t> </a:t>
            </a: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  <a:hlinkClick r:id="rId4"/>
              </a:rPr>
              <a:t>208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4"/>
              </a:rPr>
              <a:t>Po-activiteit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4"/>
              </a:rPr>
              <a:t>leidt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4"/>
              </a:rPr>
              <a:t> tot de LD</a:t>
            </a:r>
            <a:r>
              <a:rPr lang="en-US" sz="2000" baseline="-25000" dirty="0" smtClean="0">
                <a:solidFill>
                  <a:schemeClr val="bg1"/>
                </a:solidFill>
                <a:cs typeface="Arial" pitchFamily="34" charset="0"/>
                <a:hlinkClick r:id="rId4"/>
              </a:rPr>
              <a:t>50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4"/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4"/>
              </a:rPr>
              <a:t>voor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4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4"/>
              </a:rPr>
              <a:t>nieren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4"/>
              </a:rPr>
              <a:t>)?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04617"/>
              </p:ext>
            </p:extLst>
          </p:nvPr>
        </p:nvGraphicFramePr>
        <p:xfrm>
          <a:off x="3228529" y="3573016"/>
          <a:ext cx="5447927" cy="133200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1055439"/>
                <a:gridCol w="1152128"/>
                <a:gridCol w="1296144"/>
                <a:gridCol w="1944216"/>
              </a:tblGrid>
              <a:tr h="424755">
                <a:tc>
                  <a:txBody>
                    <a:bodyPr/>
                    <a:lstStyle/>
                    <a:p>
                      <a:r>
                        <a:rPr lang="nl-NL" dirty="0" smtClean="0"/>
                        <a:t>isotoop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T</a:t>
                      </a:r>
                      <a:r>
                        <a:rPr lang="nl-NL" baseline="-25000" smtClean="0">
                          <a:latin typeface="Arial"/>
                          <a:cs typeface="Arial"/>
                        </a:rPr>
                        <a:t>½</a:t>
                      </a:r>
                      <a:r>
                        <a:rPr lang="nl-NL" baseline="-25000" smtClean="0"/>
                        <a:t>,</a:t>
                      </a:r>
                      <a:r>
                        <a:rPr lang="nl-NL" baseline="-25000" dirty="0" smtClean="0"/>
                        <a:t>fys</a:t>
                      </a:r>
                      <a:r>
                        <a:rPr lang="nl-NL" baseline="0" dirty="0" smtClean="0"/>
                        <a:t> (d)</a:t>
                      </a:r>
                      <a:endParaRPr lang="nl-NL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E</a:t>
                      </a:r>
                      <a:r>
                        <a:rPr lang="el-GR" sz="1800" kern="1200" baseline="-25000" dirty="0" smtClean="0"/>
                        <a:t>α</a:t>
                      </a:r>
                      <a:r>
                        <a:rPr lang="nl-NL" sz="1800" kern="1200" dirty="0" smtClean="0"/>
                        <a:t>  (</a:t>
                      </a:r>
                      <a:r>
                        <a:rPr lang="nl-NL" sz="1800" kern="1200" dirty="0" err="1" smtClean="0"/>
                        <a:t>MeV</a:t>
                      </a:r>
                      <a:r>
                        <a:rPr lang="nl-NL" sz="1800" kern="1200" dirty="0" smtClean="0"/>
                        <a:t>)</a:t>
                      </a:r>
                      <a:endParaRPr lang="nl-NL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kern="1200" dirty="0" smtClean="0"/>
                        <a:t>A</a:t>
                      </a:r>
                      <a:r>
                        <a:rPr lang="nl-NL" sz="1800" kern="1200" baseline="0" dirty="0" smtClean="0"/>
                        <a:t> </a:t>
                      </a:r>
                      <a:r>
                        <a:rPr lang="nl-NL" sz="1800" b="0" kern="1200" baseline="0" dirty="0" smtClean="0">
                          <a:latin typeface="Arial"/>
                          <a:cs typeface="Arial"/>
                          <a:sym typeface="Wingdings" panose="05000000000000000000" pitchFamily="2" charset="2"/>
                        </a:rPr>
                        <a:t>→</a:t>
                      </a:r>
                      <a:r>
                        <a:rPr lang="nl-NL" sz="1800" kern="12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1800" kern="1200" dirty="0" smtClean="0"/>
                        <a:t>LD</a:t>
                      </a:r>
                      <a:r>
                        <a:rPr lang="nl-NL" sz="1800" kern="1200" baseline="-25000" dirty="0" smtClean="0"/>
                        <a:t>50</a:t>
                      </a:r>
                      <a:r>
                        <a:rPr lang="nl-NL" sz="1800" kern="1200" dirty="0" smtClean="0"/>
                        <a:t> (</a:t>
                      </a:r>
                      <a:r>
                        <a:rPr lang="nl-NL" sz="1800" kern="1200" dirty="0" err="1" smtClean="0"/>
                        <a:t>MBq</a:t>
                      </a:r>
                      <a:r>
                        <a:rPr lang="nl-NL" sz="1800" kern="1200" dirty="0" smtClean="0"/>
                        <a:t>)</a:t>
                      </a:r>
                      <a:endParaRPr lang="nl-NL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A00"/>
                    </a:solidFill>
                  </a:tcPr>
                </a:tc>
              </a:tr>
              <a:tr h="482490">
                <a:tc>
                  <a:txBody>
                    <a:bodyPr/>
                    <a:lstStyle/>
                    <a:p>
                      <a:r>
                        <a:rPr lang="nl-NL" baseline="30000" smtClean="0"/>
                        <a:t>208</a:t>
                      </a:r>
                      <a:r>
                        <a:rPr lang="nl-NL" smtClean="0"/>
                        <a:t>Po</a:t>
                      </a:r>
                      <a:endParaRPr lang="nl-NL" baseline="30000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25400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mtClean="0"/>
                        <a:t>1052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25400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5,1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25400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25400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4755">
                <a:tc>
                  <a:txBody>
                    <a:bodyPr/>
                    <a:lstStyle/>
                    <a:p>
                      <a:r>
                        <a:rPr lang="nl-NL" baseline="30000" smtClean="0"/>
                        <a:t>210</a:t>
                      </a:r>
                      <a:r>
                        <a:rPr lang="nl-NL" smtClean="0"/>
                        <a:t>Po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138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5,4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</a:t>
                      </a:r>
                      <a:endParaRPr lang="nl-NL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kern="0" dirty="0" err="1" smtClean="0"/>
              <a:t>Toetsvraag</a:t>
            </a:r>
            <a:endParaRPr lang="en-US" kern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2187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Wat is de situatie ?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221288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Op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1 november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2006 meldde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voormalige Russische spion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Aleksandr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(Sasha)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Litvinenko zich in een </a:t>
            </a:r>
            <a:r>
              <a:rPr lang="nl-NL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Londens </a:t>
            </a:r>
            <a:r>
              <a:rPr lang="nl-NL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ziekenhuis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. Drie week later bezweek hij aan een fatale </a:t>
            </a:r>
            <a:r>
              <a:rPr lang="en-US" sz="2000" baseline="30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Po-besmetting.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 title="graf van Litvinenk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365104"/>
            <a:ext cx="36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7216" y="4581128"/>
            <a:ext cx="5789240" cy="1656606"/>
          </a:xfrm>
        </p:spPr>
        <p:txBody>
          <a:bodyPr/>
          <a:lstStyle/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Toon aan dat de effectieve halveringstijd van </a:t>
            </a:r>
            <a:r>
              <a:rPr lang="en-US" sz="2000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 in het lichaam 37 dagen bedraagt.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95600" y="2743200"/>
            <a:ext cx="4556720" cy="176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In het Londense Millennium Hotel was deze Litvinenko gefêteerd op een kopje </a:t>
            </a:r>
            <a:r>
              <a:rPr lang="en-US" sz="2000" i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English breakfast tea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met een wolkje </a:t>
            </a:r>
            <a:r>
              <a:rPr lang="en-US" sz="2000" baseline="30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Po-activiteit.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 title="the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140968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3178" y="2636912"/>
            <a:ext cx="601528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De ICRP stelt de biologische </a:t>
            </a:r>
            <a:r>
              <a:rPr lang="en-US" sz="2000">
                <a:solidFill>
                  <a:srgbClr val="336600"/>
                </a:solidFill>
              </a:rPr>
              <a:t>halveringstijd voor alle organen </a:t>
            </a:r>
            <a:r>
              <a:rPr lang="en-US" sz="2000" smtClean="0">
                <a:solidFill>
                  <a:srgbClr val="336600"/>
                </a:solidFill>
              </a:rPr>
              <a:t>op </a:t>
            </a:r>
            <a:r>
              <a:rPr lang="en-US" sz="2000">
                <a:solidFill>
                  <a:srgbClr val="336600"/>
                </a:solidFill>
              </a:rPr>
              <a:t>50 dagen</a:t>
            </a:r>
            <a:r>
              <a:rPr lang="en-US" sz="2000" smtClean="0">
                <a:solidFill>
                  <a:srgbClr val="336600"/>
                </a:solidFill>
              </a:rPr>
              <a:t>.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rgbClr val="336600"/>
                </a:solidFill>
              </a:rPr>
              <a:t>De fysische halveringstijd is 138 dagen.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5857200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1 / T</a:t>
            </a:r>
            <a:r>
              <a:rPr lang="en-US" sz="2000" baseline="-25000" smtClean="0">
                <a:solidFill>
                  <a:srgbClr val="336600"/>
                </a:solidFill>
              </a:rPr>
              <a:t>½, eff</a:t>
            </a:r>
            <a:r>
              <a:rPr lang="en-US" sz="2000" smtClean="0">
                <a:solidFill>
                  <a:srgbClr val="336600"/>
                </a:solidFill>
              </a:rPr>
              <a:t> = </a:t>
            </a:r>
            <a:r>
              <a:rPr lang="en-US" sz="2000">
                <a:solidFill>
                  <a:srgbClr val="336600"/>
                </a:solidFill>
              </a:rPr>
              <a:t>1 / T</a:t>
            </a:r>
            <a:r>
              <a:rPr lang="en-US" sz="2000" baseline="-25000">
                <a:solidFill>
                  <a:srgbClr val="336600"/>
                </a:solidFill>
              </a:rPr>
              <a:t>½, </a:t>
            </a:r>
            <a:r>
              <a:rPr lang="en-US" sz="2000" baseline="-25000" smtClean="0">
                <a:solidFill>
                  <a:srgbClr val="336600"/>
                </a:solidFill>
              </a:rPr>
              <a:t>fys</a:t>
            </a:r>
            <a:r>
              <a:rPr lang="en-US" sz="2000" smtClean="0">
                <a:solidFill>
                  <a:srgbClr val="336600"/>
                </a:solidFill>
              </a:rPr>
              <a:t> + </a:t>
            </a:r>
            <a:r>
              <a:rPr lang="en-US" sz="2000">
                <a:solidFill>
                  <a:srgbClr val="336600"/>
                </a:solidFill>
              </a:rPr>
              <a:t>1 / T</a:t>
            </a:r>
            <a:r>
              <a:rPr lang="en-US" sz="2000" baseline="-25000">
                <a:solidFill>
                  <a:srgbClr val="336600"/>
                </a:solidFill>
              </a:rPr>
              <a:t>½, </a:t>
            </a:r>
            <a:r>
              <a:rPr lang="en-US" sz="2000" baseline="-25000" smtClean="0">
                <a:solidFill>
                  <a:srgbClr val="336600"/>
                </a:solidFill>
              </a:rPr>
              <a:t>biol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</a:t>
            </a:r>
            <a:r>
              <a:rPr lang="en-US" sz="2000" smtClean="0">
                <a:solidFill>
                  <a:srgbClr val="336600"/>
                </a:solidFill>
              </a:rPr>
              <a:t>			  = 1 / 50 d + 1 / </a:t>
            </a:r>
            <a:r>
              <a:rPr lang="en-US" sz="2000">
                <a:solidFill>
                  <a:srgbClr val="336600"/>
                </a:solidFill>
              </a:rPr>
              <a:t>138 </a:t>
            </a:r>
            <a:r>
              <a:rPr lang="en-US" sz="2000" smtClean="0">
                <a:solidFill>
                  <a:srgbClr val="336600"/>
                </a:solidFill>
              </a:rPr>
              <a:t>d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			  = </a:t>
            </a:r>
            <a:r>
              <a:rPr lang="en-US" sz="2000" smtClean="0">
                <a:solidFill>
                  <a:srgbClr val="336600"/>
                </a:solidFill>
              </a:rPr>
              <a:t>0,0200 d</a:t>
            </a:r>
            <a:r>
              <a:rPr lang="en-US" sz="2000" baseline="30000" smtClean="0">
                <a:solidFill>
                  <a:srgbClr val="336600"/>
                </a:solidFill>
              </a:rPr>
              <a:t>-1</a:t>
            </a:r>
            <a:r>
              <a:rPr lang="en-US" sz="2000" smtClean="0">
                <a:solidFill>
                  <a:srgbClr val="336600"/>
                </a:solidFill>
              </a:rPr>
              <a:t> + 0,0072</a:t>
            </a:r>
            <a:r>
              <a:rPr lang="en-US" sz="2000">
                <a:solidFill>
                  <a:srgbClr val="336600"/>
                </a:solidFill>
              </a:rPr>
              <a:t> d</a:t>
            </a:r>
            <a:r>
              <a:rPr lang="en-US" sz="2000" baseline="30000">
                <a:solidFill>
                  <a:srgbClr val="336600"/>
                </a:solidFill>
              </a:rPr>
              <a:t>-1</a:t>
            </a:r>
            <a:r>
              <a:rPr lang="en-US" sz="2000" smtClean="0">
                <a:solidFill>
                  <a:srgbClr val="336600"/>
                </a:solidFill>
              </a:rPr>
              <a:t> = 0,0272</a:t>
            </a:r>
            <a:r>
              <a:rPr lang="en-US" sz="2000">
                <a:solidFill>
                  <a:srgbClr val="336600"/>
                </a:solidFill>
              </a:rPr>
              <a:t> d</a:t>
            </a:r>
            <a:r>
              <a:rPr lang="en-US" sz="2000" baseline="30000">
                <a:solidFill>
                  <a:srgbClr val="336600"/>
                </a:solidFill>
              </a:rPr>
              <a:t>-1</a:t>
            </a:r>
            <a:endParaRPr lang="en-US" sz="2000" smtClean="0">
              <a:solidFill>
                <a:srgbClr val="336600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  <a:sym typeface="Symbol"/>
              </a:rPr>
              <a:t>	</a:t>
            </a:r>
            <a:r>
              <a:rPr lang="en-US" sz="2000">
                <a:solidFill>
                  <a:srgbClr val="336600"/>
                </a:solidFill>
              </a:rPr>
              <a:t> T</a:t>
            </a:r>
            <a:r>
              <a:rPr lang="en-US" sz="2000" baseline="-25000">
                <a:solidFill>
                  <a:srgbClr val="336600"/>
                </a:solidFill>
              </a:rPr>
              <a:t>½, eff</a:t>
            </a:r>
            <a:r>
              <a:rPr lang="en-US" sz="2000">
                <a:solidFill>
                  <a:srgbClr val="336600"/>
                </a:solidFill>
              </a:rPr>
              <a:t> =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</a:rPr>
              <a:t>36,7 d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933256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Polonium verdeelt zich vanuit het bloed over lever (30%), nieren (10%), rood beenmerg (10%) en milt (5%). De rest gaat naar de overige organen / weefsels.</a:t>
            </a:r>
            <a:endParaRPr lang="en-US" sz="200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Verifieer door berekening dat ingestie van 1 Bq </a:t>
            </a:r>
            <a:r>
              <a:rPr lang="en-US" sz="2000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 leidt tot een geabsorbeerde orgaandosis van 1,3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∙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000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-7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Gy per Bq in de nieren.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49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602647"/>
            <a:ext cx="6216525" cy="386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rgbClr val="336600"/>
                </a:solidFill>
              </a:rPr>
              <a:t>f</a:t>
            </a:r>
            <a:r>
              <a:rPr lang="en-US" sz="2000" baseline="-25000" smtClean="0">
                <a:solidFill>
                  <a:srgbClr val="336600"/>
                </a:solidFill>
              </a:rPr>
              <a:t>1</a:t>
            </a:r>
            <a:r>
              <a:rPr lang="en-US" sz="2000" smtClean="0">
                <a:solidFill>
                  <a:srgbClr val="336600"/>
                </a:solidFill>
              </a:rPr>
              <a:t> = 0,1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C</a:t>
            </a:r>
            <a:r>
              <a:rPr lang="en-US" sz="2000" baseline="-25000" smtClean="0">
                <a:solidFill>
                  <a:srgbClr val="336600"/>
                </a:solidFill>
              </a:rPr>
              <a:t>lever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</a:rPr>
              <a:t>= </a:t>
            </a:r>
            <a:r>
              <a:rPr lang="en-US" sz="2000" smtClean="0">
                <a:solidFill>
                  <a:srgbClr val="336600"/>
                </a:solidFill>
              </a:rPr>
              <a:t>30</a:t>
            </a:r>
            <a:r>
              <a:rPr lang="en-US" sz="2000">
                <a:solidFill>
                  <a:srgbClr val="336600"/>
                </a:solidFill>
              </a:rPr>
              <a:t>%</a:t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>
                <a:solidFill>
                  <a:srgbClr val="336600"/>
                </a:solidFill>
              </a:rPr>
              <a:t>C</a:t>
            </a:r>
            <a:r>
              <a:rPr lang="en-US" sz="2000" baseline="-25000" smtClean="0">
                <a:solidFill>
                  <a:srgbClr val="336600"/>
                </a:solidFill>
              </a:rPr>
              <a:t>nieren</a:t>
            </a:r>
            <a:r>
              <a:rPr lang="en-US" sz="2000" smtClean="0">
                <a:solidFill>
                  <a:srgbClr val="336600"/>
                </a:solidFill>
              </a:rPr>
              <a:t> = 10</a:t>
            </a:r>
            <a:r>
              <a:rPr lang="en-US" sz="2000">
                <a:solidFill>
                  <a:srgbClr val="336600"/>
                </a:solidFill>
              </a:rPr>
              <a:t>%</a:t>
            </a:r>
            <a:br>
              <a:rPr lang="en-US" sz="2000">
                <a:solidFill>
                  <a:srgbClr val="336600"/>
                </a:solidFill>
              </a:rPr>
            </a:br>
            <a:r>
              <a:rPr lang="en-US" sz="2000" smtClean="0">
                <a:solidFill>
                  <a:srgbClr val="336600"/>
                </a:solidFill>
              </a:rPr>
              <a:t>C</a:t>
            </a:r>
            <a:r>
              <a:rPr lang="en-US" sz="2000" baseline="-25000" smtClean="0">
                <a:solidFill>
                  <a:srgbClr val="336600"/>
                </a:solidFill>
              </a:rPr>
              <a:t>rood beenmerg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</a:rPr>
              <a:t>= 10%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rgbClr val="336600"/>
                </a:solidFill>
              </a:rPr>
              <a:t>T</a:t>
            </a:r>
            <a:r>
              <a:rPr lang="en-US" sz="2000" baseline="-25000">
                <a:solidFill>
                  <a:srgbClr val="336600"/>
                </a:solidFill>
              </a:rPr>
              <a:t>½, eff </a:t>
            </a:r>
            <a:r>
              <a:rPr lang="en-US" sz="2000">
                <a:solidFill>
                  <a:srgbClr val="336600"/>
                </a:solidFill>
              </a:rPr>
              <a:t>= 36,7 </a:t>
            </a:r>
            <a:r>
              <a:rPr lang="en-US" sz="2000" smtClean="0">
                <a:solidFill>
                  <a:srgbClr val="336600"/>
                </a:solidFill>
              </a:rPr>
              <a:t>d = 3,2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∙</a:t>
            </a:r>
            <a:r>
              <a:rPr lang="en-US" sz="2000" smtClean="0">
                <a:solidFill>
                  <a:srgbClr val="336600"/>
                </a:solidFill>
              </a:rPr>
              <a:t>10</a:t>
            </a:r>
            <a:r>
              <a:rPr lang="en-US" sz="2000" baseline="30000" smtClean="0">
                <a:solidFill>
                  <a:srgbClr val="336600"/>
                </a:solidFill>
              </a:rPr>
              <a:t>6</a:t>
            </a:r>
            <a:r>
              <a:rPr lang="en-US" sz="2000" smtClean="0">
                <a:solidFill>
                  <a:srgbClr val="336600"/>
                </a:solidFill>
              </a:rPr>
              <a:t> s				(vraag 1)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E</a:t>
            </a:r>
            <a:r>
              <a:rPr lang="en-US" sz="2000" baseline="-25000" smtClean="0">
                <a:solidFill>
                  <a:srgbClr val="336600"/>
                </a:solidFill>
                <a:sym typeface="Symbol"/>
              </a:rPr>
              <a:t></a:t>
            </a:r>
            <a:r>
              <a:rPr lang="en-US" sz="2000" smtClean="0">
                <a:solidFill>
                  <a:srgbClr val="336600"/>
                </a:solidFill>
              </a:rPr>
              <a:t> = 5,4 MeV per Bq s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rgbClr val="336600"/>
                </a:solidFill>
              </a:rPr>
              <a:t>m</a:t>
            </a:r>
            <a:r>
              <a:rPr lang="en-US" sz="1800" baseline="-25000" smtClean="0">
                <a:solidFill>
                  <a:srgbClr val="336600"/>
                </a:solidFill>
              </a:rPr>
              <a:t>lever</a:t>
            </a:r>
            <a:r>
              <a:rPr lang="en-US" sz="1800" smtClean="0">
                <a:solidFill>
                  <a:srgbClr val="336600"/>
                </a:solidFill>
              </a:rPr>
              <a:t> = 1800 g</a:t>
            </a:r>
            <a:r>
              <a:rPr lang="en-US" sz="1800">
                <a:solidFill>
                  <a:srgbClr val="336600"/>
                </a:solidFill>
              </a:rPr>
              <a:t/>
            </a:r>
            <a:br>
              <a:rPr lang="en-US" sz="1800">
                <a:solidFill>
                  <a:srgbClr val="336600"/>
                </a:solidFill>
              </a:rPr>
            </a:br>
            <a:r>
              <a:rPr lang="en-US" sz="1800" smtClean="0">
                <a:solidFill>
                  <a:srgbClr val="336600"/>
                </a:solidFill>
              </a:rPr>
              <a:t>m</a:t>
            </a:r>
            <a:r>
              <a:rPr lang="en-US" sz="1800" baseline="-25000" smtClean="0">
                <a:solidFill>
                  <a:srgbClr val="336600"/>
                </a:solidFill>
              </a:rPr>
              <a:t>nieren</a:t>
            </a:r>
            <a:r>
              <a:rPr lang="en-US" sz="1800" smtClean="0">
                <a:solidFill>
                  <a:srgbClr val="336600"/>
                </a:solidFill>
              </a:rPr>
              <a:t> = 310 g</a:t>
            </a:r>
            <a:r>
              <a:rPr lang="en-US" sz="1800">
                <a:solidFill>
                  <a:srgbClr val="336600"/>
                </a:solidFill>
              </a:rPr>
              <a:t/>
            </a:r>
            <a:br>
              <a:rPr lang="en-US" sz="1800">
                <a:solidFill>
                  <a:srgbClr val="336600"/>
                </a:solidFill>
              </a:rPr>
            </a:br>
            <a:r>
              <a:rPr lang="en-US" sz="1800" smtClean="0">
                <a:solidFill>
                  <a:srgbClr val="336600"/>
                </a:solidFill>
              </a:rPr>
              <a:t>m</a:t>
            </a:r>
            <a:r>
              <a:rPr lang="en-US" sz="1800" baseline="-25000" smtClean="0">
                <a:solidFill>
                  <a:srgbClr val="336600"/>
                </a:solidFill>
              </a:rPr>
              <a:t>rood beenmerg</a:t>
            </a:r>
            <a:r>
              <a:rPr lang="en-US" sz="1800" smtClean="0">
                <a:solidFill>
                  <a:srgbClr val="336600"/>
                </a:solidFill>
              </a:rPr>
              <a:t> = 1500 g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rgbClr val="336600"/>
                </a:solidFill>
              </a:rPr>
              <a:t>D</a:t>
            </a:r>
            <a:r>
              <a:rPr lang="en-US" sz="1800" baseline="-25000">
                <a:solidFill>
                  <a:srgbClr val="336600"/>
                </a:solidFill>
              </a:rPr>
              <a:t>lever</a:t>
            </a:r>
            <a:r>
              <a:rPr lang="en-US" sz="1800">
                <a:solidFill>
                  <a:srgbClr val="336600"/>
                </a:solidFill>
              </a:rPr>
              <a:t> = 6,7</a:t>
            </a:r>
            <a:r>
              <a:rPr lang="en-US" sz="1800">
                <a:solidFill>
                  <a:srgbClr val="336600"/>
                </a:solidFill>
                <a:sym typeface="Symbol"/>
              </a:rPr>
              <a:t>∙</a:t>
            </a:r>
            <a:r>
              <a:rPr lang="en-US" sz="1800">
                <a:solidFill>
                  <a:srgbClr val="336600"/>
                </a:solidFill>
              </a:rPr>
              <a:t>10</a:t>
            </a:r>
            <a:r>
              <a:rPr lang="en-US" sz="1800" baseline="30000">
                <a:solidFill>
                  <a:srgbClr val="336600"/>
                </a:solidFill>
              </a:rPr>
              <a:t>-8</a:t>
            </a:r>
            <a:r>
              <a:rPr lang="en-US" sz="1800">
                <a:solidFill>
                  <a:srgbClr val="336600"/>
                </a:solidFill>
              </a:rPr>
              <a:t> Gy/Bq</a:t>
            </a:r>
            <a:br>
              <a:rPr lang="en-US" sz="1800">
                <a:solidFill>
                  <a:srgbClr val="336600"/>
                </a:solidFill>
              </a:rPr>
            </a:br>
            <a:r>
              <a:rPr lang="en-US" sz="1800">
                <a:solidFill>
                  <a:srgbClr val="336600"/>
                </a:solidFill>
              </a:rPr>
              <a:t>D</a:t>
            </a:r>
            <a:r>
              <a:rPr lang="en-US" sz="1800" baseline="-25000">
                <a:solidFill>
                  <a:srgbClr val="336600"/>
                </a:solidFill>
              </a:rPr>
              <a:t>rood beenmerg</a:t>
            </a:r>
            <a:r>
              <a:rPr lang="en-US" sz="1800">
                <a:solidFill>
                  <a:srgbClr val="336600"/>
                </a:solidFill>
              </a:rPr>
              <a:t> = 2,7</a:t>
            </a:r>
            <a:r>
              <a:rPr lang="en-US" sz="1800">
                <a:solidFill>
                  <a:srgbClr val="336600"/>
                </a:solidFill>
                <a:sym typeface="Symbol"/>
              </a:rPr>
              <a:t>∙</a:t>
            </a:r>
            <a:r>
              <a:rPr lang="en-US" sz="1800">
                <a:solidFill>
                  <a:srgbClr val="336600"/>
                </a:solidFill>
              </a:rPr>
              <a:t>10</a:t>
            </a:r>
            <a:r>
              <a:rPr lang="en-US" sz="1800" baseline="30000">
                <a:solidFill>
                  <a:srgbClr val="336600"/>
                </a:solidFill>
              </a:rPr>
              <a:t>-8</a:t>
            </a:r>
            <a:r>
              <a:rPr lang="en-US" sz="1800">
                <a:solidFill>
                  <a:srgbClr val="336600"/>
                </a:solidFill>
              </a:rPr>
              <a:t> Gy/Bq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2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800" y="2564904"/>
            <a:ext cx="6005513" cy="3744912"/>
          </a:xfrm>
        </p:spPr>
        <p:txBody>
          <a:bodyPr/>
          <a:lstStyle/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D</a:t>
            </a:r>
            <a:r>
              <a:rPr lang="en-US" baseline="-25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T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= U</a:t>
            </a:r>
            <a:r>
              <a:rPr lang="en-US" baseline="-25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S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 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SEE(T  S)</a:t>
            </a:r>
            <a:endParaRPr lang="en-US" smtClean="0">
              <a:solidFill>
                <a:srgbClr val="3366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 = (f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S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½, eff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/ 0,693) 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(E / m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)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kies voor de gemakkelijke weg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D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 C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S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D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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1 / m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endParaRPr lang="en-US" baseline="-25000" dirty="0" smtClean="0">
              <a:solidFill>
                <a:srgbClr val="3366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D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nieren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/ D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lever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= (C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nieren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/ C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lever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)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(m</a:t>
            </a:r>
            <a:r>
              <a:rPr lang="en-US" baseline="-2500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lever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/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nieren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)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					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=</a:t>
            </a:r>
            <a:r>
              <a:rPr lang="en-US" smtClean="0">
                <a:solidFill>
                  <a:srgbClr val="336600"/>
                </a:solidFill>
              </a:rPr>
              <a:t>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(10% / 30%)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(1800 g / 310 g)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					= 1,94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D</a:t>
            </a:r>
            <a:r>
              <a:rPr lang="en-US" baseline="-25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nieren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= 1,94</a:t>
            </a:r>
            <a:r>
              <a:rPr lang="en-US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</a:t>
            </a:r>
            <a:r>
              <a:rPr lang="en-US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mtClean="0">
                <a:solidFill>
                  <a:srgbClr val="336600"/>
                </a:solidFill>
              </a:rPr>
              <a:t>6,7</a:t>
            </a:r>
            <a:r>
              <a:rPr lang="en-US">
                <a:solidFill>
                  <a:srgbClr val="336600"/>
                </a:solidFill>
                <a:sym typeface="Symbol"/>
              </a:rPr>
              <a:t>∙</a:t>
            </a:r>
            <a:r>
              <a:rPr lang="en-US">
                <a:solidFill>
                  <a:srgbClr val="336600"/>
                </a:solidFill>
              </a:rPr>
              <a:t>10</a:t>
            </a:r>
            <a:r>
              <a:rPr lang="en-US" baseline="30000">
                <a:solidFill>
                  <a:srgbClr val="336600"/>
                </a:solidFill>
              </a:rPr>
              <a:t>-8</a:t>
            </a:r>
            <a:r>
              <a:rPr lang="en-US">
                <a:solidFill>
                  <a:srgbClr val="336600"/>
                </a:solidFill>
              </a:rPr>
              <a:t> </a:t>
            </a:r>
            <a:r>
              <a:rPr lang="en-US" smtClean="0">
                <a:solidFill>
                  <a:srgbClr val="336600"/>
                </a:solidFill>
              </a:rPr>
              <a:t>Gy/Bq = </a:t>
            </a:r>
            <a:r>
              <a:rPr lang="en-US" smtClean="0">
                <a:solidFill>
                  <a:srgbClr val="FF0000"/>
                </a:solidFill>
              </a:rPr>
              <a:t>1,3</a:t>
            </a:r>
            <a:r>
              <a:rPr lang="en-US" smtClean="0">
                <a:solidFill>
                  <a:srgbClr val="FF0000"/>
                </a:solidFill>
                <a:sym typeface="Symbol"/>
              </a:rPr>
              <a:t>∙</a:t>
            </a:r>
            <a:r>
              <a:rPr lang="en-US" smtClean="0">
                <a:solidFill>
                  <a:srgbClr val="FF0000"/>
                </a:solidFill>
              </a:rPr>
              <a:t>10</a:t>
            </a:r>
            <a:r>
              <a:rPr lang="en-US" baseline="30000" smtClean="0">
                <a:solidFill>
                  <a:srgbClr val="FF0000"/>
                </a:solidFill>
              </a:rPr>
              <a:t>-7</a:t>
            </a:r>
            <a:r>
              <a:rPr lang="en-US" smtClean="0">
                <a:solidFill>
                  <a:srgbClr val="FF0000"/>
                </a:solidFill>
              </a:rPr>
              <a:t> Gy/Bq</a:t>
            </a:r>
            <a:endParaRPr lang="en-US">
              <a:solidFill>
                <a:srgbClr val="FF00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492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02-Dec-16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05264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cs typeface="Arial" pitchFamily="34" charset="0"/>
              </a:rPr>
              <a:t>LD</a:t>
            </a:r>
            <a:r>
              <a:rPr lang="en-US" sz="2000" baseline="-25000" smtClean="0">
                <a:solidFill>
                  <a:srgbClr val="336600"/>
                </a:solidFill>
                <a:cs typeface="Arial" pitchFamily="34" charset="0"/>
              </a:rPr>
              <a:t>50</a:t>
            </a:r>
            <a:r>
              <a:rPr lang="en-US" sz="2000" smtClean="0">
                <a:solidFill>
                  <a:srgbClr val="336600"/>
                </a:solidFill>
                <a:cs typeface="Arial" pitchFamily="34" charset="0"/>
              </a:rPr>
              <a:t> is de acute orgaandosis die in 50% van de gevallen leidt tot afsterven van het weefsel.</a:t>
            </a:r>
            <a:endParaRPr lang="en-US" sz="2000">
              <a:solidFill>
                <a:srgbClr val="336600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Geef voor lever, nieren en rood beenmerg aan welke activiteit bij ingestie leidt tot een geabsorbeerde dosis gelijk aan de LD</a:t>
            </a:r>
            <a:r>
              <a:rPr lang="en-US" sz="2000" baseline="-25000" smtClean="0">
                <a:solidFill>
                  <a:srgbClr val="FF0000"/>
                </a:solidFill>
                <a:cs typeface="Arial" pitchFamily="34" charset="0"/>
              </a:rPr>
              <a:t>50</a:t>
            </a: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404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579" grpId="0" uiExpand="1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8396</TotalTime>
  <Words>491</Words>
  <Application>Microsoft Office PowerPoint</Application>
  <PresentationFormat>On-screen Show (4:3)</PresentationFormat>
  <Paragraphs>179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From Russia with love     (examen 14 december 2015)</vt:lpstr>
      <vt:lpstr>Wat is de situatie ?</vt:lpstr>
      <vt:lpstr>Vraag 1</vt:lpstr>
      <vt:lpstr>Gegevens 1</vt:lpstr>
      <vt:lpstr>Antwoord 1</vt:lpstr>
      <vt:lpstr>Vraag 2</vt:lpstr>
      <vt:lpstr>Gegevens 2</vt:lpstr>
      <vt:lpstr>Antwoord 2</vt:lpstr>
      <vt:lpstr>Vraag 3</vt:lpstr>
      <vt:lpstr>Gegevens 3</vt:lpstr>
      <vt:lpstr>Antwoord 3</vt:lpstr>
      <vt:lpstr>Vraag 4</vt:lpstr>
      <vt:lpstr>Gegevens 4</vt:lpstr>
      <vt:lpstr>Antwoord 4</vt:lpstr>
      <vt:lpstr>PowerPoint Presentation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357</cp:revision>
  <dcterms:created xsi:type="dcterms:W3CDTF">2004-10-18T10:03:57Z</dcterms:created>
  <dcterms:modified xsi:type="dcterms:W3CDTF">2016-12-02T08:11:31Z</dcterms:modified>
</cp:coreProperties>
</file>