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8"/>
  </p:notesMasterIdLst>
  <p:handoutMasterIdLst>
    <p:handoutMasterId r:id="rId9"/>
  </p:handoutMasterIdLst>
  <p:sldIdLst>
    <p:sldId id="268" r:id="rId2"/>
    <p:sldId id="257" r:id="rId3"/>
    <p:sldId id="284" r:id="rId4"/>
    <p:sldId id="285" r:id="rId5"/>
    <p:sldId id="282" r:id="rId6"/>
    <p:sldId id="283" r:id="rId7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1" autoAdjust="0"/>
    <p:restoredTop sz="94683" autoAdjust="0"/>
  </p:normalViewPr>
  <p:slideViewPr>
    <p:cSldViewPr>
      <p:cViewPr varScale="1">
        <p:scale>
          <a:sx n="70" d="100"/>
          <a:sy n="70" d="100"/>
        </p:scale>
        <p:origin x="3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A8C2A16-107C-4827-9714-BDDA025B55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D0A59EE-EAFC-4BBD-AEED-6A5C5CCD87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1533C525-5A2D-4EA1-A548-7CBD8B0BCA4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862546F6-8711-40DA-888D-A96FD216BD1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2F71EE8A-C579-410B-8A8C-D3C181145D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A33F47A-237E-4B52-B1AA-000310298CA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E1C87AB-7F08-464B-AE54-C139C512A9F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56C90554-6696-4AC0-B0CA-52689ED521D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DA7CE25-11B7-4C0A-9DF7-A55ED5B8110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B5F77697-B5E0-4AAA-88A8-00A2B0E73C1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FBEACCBB-9B0F-481F-956A-28E3963278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D554A5D8-E97D-4A88-9924-5AA92D2E7C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11C4A80-7380-4520-8245-32C3068BDD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D9DA74E-BC17-4C30-8FE6-E9F30057EA88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E58842AC-441D-4033-9A89-3E4D658566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953291E-DDB1-4072-816F-DE019D0F22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2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228CBBD1-A5D2-40E4-A3BB-A5E4181BF9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6E9EC97-42E4-4087-8181-86FBC48B04D7}" type="slidenum">
              <a:rPr lang="en-GB" altLang="en-US" sz="1300" smtClean="0"/>
              <a:pPr>
                <a:spcBef>
                  <a:spcPct val="0"/>
                </a:spcBef>
              </a:pPr>
              <a:t>3</a:t>
            </a:fld>
            <a:endParaRPr lang="en-GB" altLang="en-US" sz="13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F4BE0D2B-BB30-48EF-BFF6-9B48E6A91E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AEECF01-5C79-4367-9076-07EAA38E86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34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228CBBD1-A5D2-40E4-A3BB-A5E4181BF9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6E9EC97-42E4-4087-8181-86FBC48B04D7}" type="slidenum">
              <a:rPr lang="en-GB" altLang="en-US" sz="1300" smtClean="0"/>
              <a:pPr>
                <a:spcBef>
                  <a:spcPct val="0"/>
                </a:spcBef>
              </a:pPr>
              <a:t>4</a:t>
            </a:fld>
            <a:endParaRPr lang="en-GB" altLang="en-US" sz="13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F4BE0D2B-BB30-48EF-BFF6-9B48E6A91E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AEECF01-5C79-4367-9076-07EAA38E86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4959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228CBBD1-A5D2-40E4-A3BB-A5E4181BF9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6E9EC97-42E4-4087-8181-86FBC48B04D7}" type="slidenum">
              <a:rPr lang="en-GB" altLang="en-US" sz="1300" smtClean="0"/>
              <a:pPr>
                <a:spcBef>
                  <a:spcPct val="0"/>
                </a:spcBef>
              </a:pPr>
              <a:t>5</a:t>
            </a:fld>
            <a:endParaRPr lang="en-GB" altLang="en-US" sz="13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F4BE0D2B-BB30-48EF-BFF6-9B48E6A91E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AEECF01-5C79-4367-9076-07EAA38E86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8939DC07-DFDD-42AF-9BA1-19B641B700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4CCD386A-9B56-47BF-9FA8-DB28CCB3066C}" type="slidenum">
              <a:rPr lang="en-GB" altLang="en-US" sz="1300" smtClean="0"/>
              <a:pPr>
                <a:spcBef>
                  <a:spcPct val="0"/>
                </a:spcBef>
              </a:pPr>
              <a:t>6</a:t>
            </a:fld>
            <a:endParaRPr lang="en-GB" altLang="en-US" sz="13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86AA4128-7260-46ED-97EB-D906D647BB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33197964-3A4B-4AFF-831D-464CB139D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6626894-DD89-4E41-B4BF-D0D3E4396EAA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9AEB0EA-2CB1-4FA7-8B97-A3C9DFE0C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2DCBA626-B783-40EB-9899-62AD6C39D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3397BAA-83F2-4F6F-BA91-2F535AD791D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60CF-64AC-413A-947E-9230EC8455BF}" type="datetime8">
              <a:rPr lang="en-US" smtClean="0"/>
              <a:t>16-11-21 21:27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A8C00E4-2F07-48F2-A28C-ECC1E0466B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18D4E21-AE73-457C-8E94-3FFFF7E6A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17BE-4557-4D78-B84A-DBC758C75A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56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9CDDC48-B694-41DE-A948-EAA7B490C0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8F58E-2DB1-4470-8CA4-87B09606B394}" type="datetime8">
              <a:rPr lang="en-US" smtClean="0"/>
              <a:t>16-11-21 21:27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F45AA1D-EF97-4E19-A10D-B4DAA26A9A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978605E3-E946-4222-9FFF-0EA96F2DF0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C08BB-CE12-43F1-8EF9-DED9C4C020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83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179C01C-564C-4651-830B-3A8CF8CCF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8D1A-7088-4C71-A796-476B81B227E6}" type="datetime8">
              <a:rPr lang="en-US" smtClean="0"/>
              <a:t>16-11-21 21:27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2CE7253-A5F3-4980-973F-84B963A787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99A4551-0580-4FF7-A413-F40DE893D9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2B23D-77F6-48AF-9CB8-38D0AB33D9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5368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EC730DD-5904-46F6-A6EE-765DC9DB9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60CB-4496-435F-93AA-2780073847D6}" type="datetime8">
              <a:rPr lang="en-US" smtClean="0"/>
              <a:t>16-11-21 21:27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2B2F7A0-7199-4969-8711-D1C30209CF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121F411-ADB0-42E6-A13B-58AEB4FD98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02C43-0EF6-466D-8DAE-A62B0C40B0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41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C1E461-CDCA-4985-B701-D403BC02E2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8561-1687-46AD-9BE0-AF0037F676A2}" type="datetime8">
              <a:rPr lang="en-US" smtClean="0"/>
              <a:t>16-11-21 21:27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7456EB-C36B-4FBE-9567-B68A889C3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58ABC51-59A8-46F3-8AE1-B3C2009218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87BA5-1133-48BA-B3EC-69E3608567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10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BBC7C52-9483-4B20-B5CF-3314F0CFD6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4C66-D8AE-42CC-BD59-61583D1680E9}" type="datetime8">
              <a:rPr lang="en-US" smtClean="0"/>
              <a:t>16-11-21 21:27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C4BF01-21F8-4BC4-9151-D8D7D24D6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79FB4B0-2777-4ED2-92DD-794E220BAD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5FDA-87B1-4951-91E1-1619A099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1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1A6754-EA6F-4B95-A568-27E240135B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CE22-2923-469C-997B-CC830F432B0E}" type="datetime8">
              <a:rPr lang="en-US" smtClean="0"/>
              <a:t>16-11-21 21:27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5B98725-2502-4D59-9731-A2E066D817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1F10055-F3B1-4996-A882-156C12A16E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9757F-A96B-4EB1-A28A-396D470E9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59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915E69-AC61-4236-A3DC-34B8585031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475EE-BB28-4B16-BB45-8A0C9AE2BD08}" type="datetime8">
              <a:rPr lang="en-US" smtClean="0"/>
              <a:t>16-11-21 21:27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9061AA0-18B4-4938-B65A-DBC2BD7AF3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2CBB61-34B7-4F4E-A88E-D2B40183D7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9356F-50B5-42D2-83BA-510C1801A3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57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6DD439-7F52-4E5E-A22B-7CA0227A34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C6901-0C51-4F3C-A14C-C180146B2AEC}" type="datetime8">
              <a:rPr lang="en-US" smtClean="0"/>
              <a:t>16-11-21 21:27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F3C0E-9C43-47FA-BC16-BCA7FEA91D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62CCBA-9EBF-4C8E-9802-59CE332B7E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48E8F-DB53-436C-9D14-13835F31A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77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1E1DD69-1477-4816-81CC-941C372B01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C489C-ABE4-4EC5-9FB6-87DAA0C7CEC1}" type="datetime8">
              <a:rPr lang="en-US" smtClean="0"/>
              <a:t>16-11-21 21:27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BE4D89E-C895-48AA-AC44-E65009EC8E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F994830-4B9D-44ED-8CC1-35CC3C4FB0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3D16-A8F5-4B7A-BAD5-6F836E9672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571D835-BE1D-4659-ADA5-2C7D0A7969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876B2-1BA2-4C5F-811F-87246C432F65}" type="datetime8">
              <a:rPr lang="en-US" smtClean="0"/>
              <a:t>16-11-21 21:27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4A1153B-5C9B-4684-88FD-C1D229D80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51507BD-0556-4314-8F30-53778ED2D8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A7C23-3ACC-4BE3-AC37-4B887C4FC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16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3F40084-ECF2-4463-B470-B0BEB2BC80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22180-3C01-470F-A44B-00B4EF03A403}" type="datetime8">
              <a:rPr lang="en-US" smtClean="0"/>
              <a:t>16-11-21 21:27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8249F8F-99F3-4973-8265-9144DF3F29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D0E5F24-82AC-40C2-AC53-160D356B44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A8EAE-AD7C-4DD3-B2F4-E5B1F9074E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09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DA91BE7-30C2-4EB3-8781-3A11DE8B6A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F80B-AFD2-4CFA-B35C-F070F8457C3F}" type="datetime8">
              <a:rPr lang="en-US" smtClean="0"/>
              <a:t>16-11-21 21:27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247D903-0AB9-48F9-96E3-50C7B967CD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DAAF14-1E92-492E-BED5-96C3343818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0A00C-0BD6-48D8-A4DE-D6CE5BA34B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3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E9CBC02E-0C5F-48EF-8BAD-10A988FF1FF2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5304FAF1-3BFD-4074-992D-831A3BBDE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8D74A4D4-A41E-4C6B-ABF6-086B7934A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DDA192FA-2F2B-45CD-9603-5D55091948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3EDFF12F-2290-45D4-8536-BB9DBB1E1CB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3516D4A8-F560-4A9B-AC6B-B965FEC4B42B}" type="datetime8">
              <a:rPr lang="en-US" smtClean="0"/>
              <a:t>16-11-21 21:27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ED896EAD-8CE2-4EAA-BFA9-E38B893F7A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469D4665-E8F6-4C64-9F85-494B7E44D16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E7FE848-FFB9-4F1B-91F6-A07732A73E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081B2722-02B0-423D-8CF6-DE1027BED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6EF23588-6BF5-448B-9854-B597E31A838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F2BCA75-CC17-4B6B-91C0-B8A793125176}" type="datetime8">
              <a:rPr lang="en-US" altLang="en-US" sz="1400" smtClean="0"/>
              <a:t>16-11-21 21:27</a:t>
            </a:fld>
            <a:endParaRPr lang="en-US" altLang="en-US" sz="1400"/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A08721B2-876B-4BE9-AB23-6712532406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EDC3FB78-ACE5-4B39-91FD-D7FFF34BFD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31A21D1-65A6-4573-990B-B86BE1AAC989}" type="slidenum">
              <a:rPr lang="en-US" altLang="en-US" sz="1400" smtClean="0"/>
              <a:pPr>
                <a:buClrTx/>
                <a:buSzTx/>
                <a:buFontTx/>
                <a:buNone/>
              </a:pPr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7E0F3FE9-B308-49E3-8BC7-609CD61BBAD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Stralingsbescherming</a:t>
            </a:r>
            <a:b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verspreidbare radioactieve stoffen - D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DAFC267A-0D83-4038-82EB-AE38EA8D51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Risicoanalyse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41231D-2D92-47B0-8E71-F817F149B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16-11-21 21:27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Indeling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sym typeface="Symbol" panose="05050102010706020507" pitchFamily="18" charset="2"/>
              </a:rPr>
              <a:t>Risicoanalyse</a:t>
            </a:r>
            <a:r>
              <a:rPr lang="en-GB" altLang="en-US" sz="1800">
                <a:sym typeface="Symbol" panose="05050102010706020507" pitchFamily="18" charset="2"/>
              </a:rPr>
              <a:t>													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inwendige besmetting												(17.1)			(23.1)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effectieve dosiscoëfficiënt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(17.2)			(23.2)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dosis voor werknemer												</a:t>
            </a:r>
            <a:r>
              <a:rPr lang="en-GB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(17.3)			(23.3)</a:t>
            </a:r>
            <a:endParaRPr lang="en-US" altLang="en-US" sz="1800">
              <a:solidFill>
                <a:schemeClr val="bg1">
                  <a:lumMod val="75000"/>
                </a:schemeClr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dosis binnen het gebouw											</a:t>
            </a:r>
            <a:r>
              <a:rPr lang="en-GB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(17.4)			(23.4)</a:t>
            </a:r>
            <a:endParaRPr lang="en-US" altLang="en-US" sz="1800">
              <a:solidFill>
                <a:schemeClr val="bg1">
                  <a:lumMod val="75000"/>
                </a:schemeClr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dosis voor omgeving													</a:t>
            </a:r>
            <a:r>
              <a:rPr lang="en-GB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(17.5)			(23.5)</a:t>
            </a:r>
            <a:endParaRPr lang="en-US" altLang="en-US" sz="1800">
              <a:solidFill>
                <a:schemeClr val="bg1">
                  <a:lumMod val="75000"/>
                </a:schemeClr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dosis bij een incident													</a:t>
            </a:r>
            <a:r>
              <a:rPr lang="en-GB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(17.6)			(23.6)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slotopmerkingen															(17.7)			(23.7)</a:t>
            </a:r>
            <a:endParaRPr lang="en-US" altLang="en-US" sz="1800">
              <a:solidFill>
                <a:schemeClr val="bg1">
                  <a:lumMod val="75000"/>
                </a:schemeClr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5">
            <a:extLst>
              <a:ext uri="{FF2B5EF4-FFF2-40B4-BE49-F238E27FC236}">
                <a16:creationId xmlns:a16="http://schemas.microsoft.com/office/drawing/2014/main" id="{792F15DD-EA8C-4FD5-88BE-75209DAC5DA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CA5306-4A8E-4E75-B0E2-0BEC735E7048}" type="datetime8">
              <a:rPr lang="en-US" altLang="en-US" sz="1400" smtClean="0"/>
              <a:t>16-11-21 21:27</a:t>
            </a:fld>
            <a:endParaRPr lang="en-US" altLang="en-US" sz="1400"/>
          </a:p>
        </p:txBody>
      </p:sp>
      <p:sp>
        <p:nvSpPr>
          <p:cNvPr id="15363" name="Footer Placeholder 6">
            <a:extLst>
              <a:ext uri="{FF2B5EF4-FFF2-40B4-BE49-F238E27FC236}">
                <a16:creationId xmlns:a16="http://schemas.microsoft.com/office/drawing/2014/main" id="{11AF7C59-91C7-4FAC-8E5C-EC1B06DB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15364" name="Slide Number Placeholder 7">
            <a:extLst>
              <a:ext uri="{FF2B5EF4-FFF2-40B4-BE49-F238E27FC236}">
                <a16:creationId xmlns:a16="http://schemas.microsoft.com/office/drawing/2014/main" id="{D86EC0FC-D6CB-48B4-98AF-64F3DAB2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D47F5786-104D-465F-9994-76AA6EA70201}" type="slidenum">
              <a:rPr lang="en-US" altLang="en-US" sz="1400" smtClean="0"/>
              <a:pPr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389122" name="Rectangle 2">
            <a:extLst>
              <a:ext uri="{FF2B5EF4-FFF2-40B4-BE49-F238E27FC236}">
                <a16:creationId xmlns:a16="http://schemas.microsoft.com/office/drawing/2014/main" id="{8D24A78E-C848-4E0A-B954-B25EB88D92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Risicoanalyse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inwendige besmetting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7BAA4BB7-7F54-4345-998F-39FC740F91E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inname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activiteit kan ongemerkt en ongewild in het lichaam komen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gebruikelijke besmettingsroutes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inslikken (ingestie)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inademen (inhalatie)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inspuiten (injectie)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wond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huid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2000">
                <a:solidFill>
                  <a:schemeClr val="tx2"/>
                </a:solidFill>
                <a:sym typeface="Symbol" panose="05050102010706020507" pitchFamily="18" charset="2"/>
              </a:rPr>
              <a:t>opname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deel van ingenomen activiteit wordt opgenomen in bloedbaan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in geval van injectie is opname 100%</a:t>
            </a: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vanuit bloedbaan gaat opgenomen activiteit naar één of meer organen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dit hangt af van chemische samenstelling van activiteit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2481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5">
            <a:extLst>
              <a:ext uri="{FF2B5EF4-FFF2-40B4-BE49-F238E27FC236}">
                <a16:creationId xmlns:a16="http://schemas.microsoft.com/office/drawing/2014/main" id="{792F15DD-EA8C-4FD5-88BE-75209DAC5DA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CA5306-4A8E-4E75-B0E2-0BEC735E7048}" type="datetime8">
              <a:rPr lang="en-US" altLang="en-US" sz="1400" smtClean="0"/>
              <a:t>16-11-21 21:27</a:t>
            </a:fld>
            <a:endParaRPr lang="en-US" altLang="en-US" sz="1400"/>
          </a:p>
        </p:txBody>
      </p:sp>
      <p:sp>
        <p:nvSpPr>
          <p:cNvPr id="15363" name="Footer Placeholder 6">
            <a:extLst>
              <a:ext uri="{FF2B5EF4-FFF2-40B4-BE49-F238E27FC236}">
                <a16:creationId xmlns:a16="http://schemas.microsoft.com/office/drawing/2014/main" id="{11AF7C59-91C7-4FAC-8E5C-EC1B06DB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15364" name="Slide Number Placeholder 7">
            <a:extLst>
              <a:ext uri="{FF2B5EF4-FFF2-40B4-BE49-F238E27FC236}">
                <a16:creationId xmlns:a16="http://schemas.microsoft.com/office/drawing/2014/main" id="{D86EC0FC-D6CB-48B4-98AF-64F3DAB2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D47F5786-104D-465F-9994-76AA6EA70201}" type="slidenum">
              <a:rPr lang="en-US" altLang="en-US" sz="1400" smtClean="0"/>
              <a:pPr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389122" name="Rectangle 2">
            <a:extLst>
              <a:ext uri="{FF2B5EF4-FFF2-40B4-BE49-F238E27FC236}">
                <a16:creationId xmlns:a16="http://schemas.microsoft.com/office/drawing/2014/main" id="{8D24A78E-C848-4E0A-B954-B25EB88D92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Risicoanalyse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inwendige besmetting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7BAA4BB7-7F54-4345-998F-39FC740F91E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uitscheiding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radioactief verval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urine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ontlasting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snuiten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zweten (transpiratie)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ademhaling (respiratie)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bij inwendige besmetting verzamelt TS </a:t>
            </a:r>
            <a:r>
              <a:rPr lang="nl-NL" altLang="en-US" sz="2000" u="sng">
                <a:solidFill>
                  <a:schemeClr val="tx2"/>
                </a:solidFill>
                <a:sym typeface="Symbol" panose="05050102010706020507" pitchFamily="18" charset="2"/>
              </a:rPr>
              <a:t>onmiddellijk</a:t>
            </a: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 excretiemateriaal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werknemer snuit neus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werknemer verzamelt 24-uursurine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werknemer verzamelt 24-uursontlasting</a:t>
            </a: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TS neemt zo snel mogelijk contact op met CD</a:t>
            </a:r>
            <a:endParaRPr lang="en-US" altLang="en-US" sz="200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3201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5">
            <a:extLst>
              <a:ext uri="{FF2B5EF4-FFF2-40B4-BE49-F238E27FC236}">
                <a16:creationId xmlns:a16="http://schemas.microsoft.com/office/drawing/2014/main" id="{792F15DD-EA8C-4FD5-88BE-75209DAC5DA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CA5306-4A8E-4E75-B0E2-0BEC735E7048}" type="datetime8">
              <a:rPr lang="en-US" altLang="en-US" sz="1400" smtClean="0"/>
              <a:t>16-11-21 21:27</a:t>
            </a:fld>
            <a:endParaRPr lang="en-US" altLang="en-US" sz="1400"/>
          </a:p>
        </p:txBody>
      </p:sp>
      <p:sp>
        <p:nvSpPr>
          <p:cNvPr id="15363" name="Footer Placeholder 6">
            <a:extLst>
              <a:ext uri="{FF2B5EF4-FFF2-40B4-BE49-F238E27FC236}">
                <a16:creationId xmlns:a16="http://schemas.microsoft.com/office/drawing/2014/main" id="{11AF7C59-91C7-4FAC-8E5C-EC1B06DB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15364" name="Slide Number Placeholder 7">
            <a:extLst>
              <a:ext uri="{FF2B5EF4-FFF2-40B4-BE49-F238E27FC236}">
                <a16:creationId xmlns:a16="http://schemas.microsoft.com/office/drawing/2014/main" id="{D86EC0FC-D6CB-48B4-98AF-64F3DAB2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D47F5786-104D-465F-9994-76AA6EA70201}" type="slidenum">
              <a:rPr lang="en-US" altLang="en-US" sz="1400" smtClean="0"/>
              <a:pPr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89122" name="Rectangle 2">
            <a:extLst>
              <a:ext uri="{FF2B5EF4-FFF2-40B4-BE49-F238E27FC236}">
                <a16:creationId xmlns:a16="http://schemas.microsoft.com/office/drawing/2014/main" id="{8D24A78E-C848-4E0A-B954-B25EB88D92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Risicoanalyse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effectieve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dosiscoëfficiënt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7BAA4BB7-7F54-4345-998F-39FC740F91E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sym typeface="Symbol" panose="05050102010706020507" pitchFamily="18" charset="2"/>
              </a:rPr>
              <a:t>E(50) = e(50) × A</a:t>
            </a:r>
            <a:r>
              <a:rPr lang="en-US" altLang="en-US" sz="2000" baseline="-25000">
                <a:solidFill>
                  <a:srgbClr val="FF0000"/>
                </a:solidFill>
                <a:sym typeface="Symbol" panose="05050102010706020507" pitchFamily="18" charset="2"/>
              </a:rPr>
              <a:t>inname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ym typeface="Symbol" panose="05050102010706020507" pitchFamily="18" charset="2"/>
              </a:rPr>
              <a:t>hiermee reken je activiteit A</a:t>
            </a:r>
            <a:r>
              <a:rPr lang="en-US" altLang="en-US" sz="2000" baseline="-25000">
                <a:sym typeface="Symbol" panose="05050102010706020507" pitchFamily="18" charset="2"/>
              </a:rPr>
              <a:t>inname</a:t>
            </a:r>
            <a:r>
              <a:rPr lang="en-US" altLang="en-US" sz="2000">
                <a:sym typeface="Symbol" panose="05050102010706020507" pitchFamily="18" charset="2"/>
              </a:rPr>
              <a:t> om naar effectieve volgdosis E(50)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sym typeface="Symbol" panose="05050102010706020507" pitchFamily="18" charset="2"/>
              </a:rPr>
              <a:t>helaas is de ingenomen activiteit (vaak) niet bekend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ym typeface="Symbol" panose="05050102010706020507" pitchFamily="18" charset="2"/>
              </a:rPr>
              <a:t>effectieve dosiscoëfficiënt e(50) hangt af van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radiotoxiciteit van het nuclide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chemische samenstelling van de stof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besmettingsroute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1800">
                <a:sym typeface="Symbol" panose="05050102010706020507" pitchFamily="18" charset="2"/>
              </a:rPr>
              <a:t>ingestie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1800">
                <a:sym typeface="Symbol" panose="05050102010706020507" pitchFamily="18" charset="2"/>
              </a:rPr>
              <a:t>inhalatie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1800">
                <a:sym typeface="Symbol" panose="05050102010706020507" pitchFamily="18" charset="2"/>
              </a:rPr>
              <a:t>injectie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1800">
                <a:sym typeface="Symbol" panose="05050102010706020507" pitchFamily="18" charset="2"/>
              </a:rPr>
              <a:t>wond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1800">
                <a:sym typeface="Symbol" panose="05050102010706020507" pitchFamily="18" charset="2"/>
              </a:rPr>
              <a:t>huid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5">
            <a:extLst>
              <a:ext uri="{FF2B5EF4-FFF2-40B4-BE49-F238E27FC236}">
                <a16:creationId xmlns:a16="http://schemas.microsoft.com/office/drawing/2014/main" id="{F6AFF9CD-2BAF-44D2-9596-4509C90AA58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0E30301-8B4A-49BC-A1CB-68649641EC2B}" type="datetime8">
              <a:rPr lang="en-US" altLang="en-US" sz="1400" smtClean="0"/>
              <a:t>16-11-21 21:27</a:t>
            </a:fld>
            <a:endParaRPr lang="en-US" altLang="en-US" sz="1400"/>
          </a:p>
        </p:txBody>
      </p:sp>
      <p:sp>
        <p:nvSpPr>
          <p:cNvPr id="17411" name="Footer Placeholder 6">
            <a:extLst>
              <a:ext uri="{FF2B5EF4-FFF2-40B4-BE49-F238E27FC236}">
                <a16:creationId xmlns:a16="http://schemas.microsoft.com/office/drawing/2014/main" id="{0ACEEC8C-1667-44DA-BA6F-7C105D8FE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17412" name="Slide Number Placeholder 7">
            <a:extLst>
              <a:ext uri="{FF2B5EF4-FFF2-40B4-BE49-F238E27FC236}">
                <a16:creationId xmlns:a16="http://schemas.microsoft.com/office/drawing/2014/main" id="{EF7CECD5-EEFD-4EEC-B3E1-1523616DA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6F60DC5-A97F-4E67-89A1-5406B9466682}" type="slidenum">
              <a:rPr lang="en-US" altLang="en-US" sz="1400" smtClean="0"/>
              <a:pPr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91170" name="Rectangle 2">
            <a:extLst>
              <a:ext uri="{FF2B5EF4-FFF2-40B4-BE49-F238E27FC236}">
                <a16:creationId xmlns:a16="http://schemas.microsoft.com/office/drawing/2014/main" id="{B9DB845F-3B8C-4440-9931-3FFFBA1412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Risicoanalyse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effectieve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dosiscoëfficiënt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A73D083C-4437-47CB-8368-BD28FA31734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040088"/>
          </a:xfrm>
        </p:spPr>
        <p:txBody>
          <a:bodyPr/>
          <a:lstStyle/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="1">
                <a:sym typeface="Symbol" panose="05050102010706020507" pitchFamily="18" charset="2"/>
              </a:rPr>
              <a:t>nuclide					e(50)</a:t>
            </a:r>
            <a:r>
              <a:rPr lang="en-US" altLang="en-US" sz="1800" b="1" baseline="-25000">
                <a:sym typeface="Symbol" panose="05050102010706020507" pitchFamily="18" charset="2"/>
              </a:rPr>
              <a:t>inhalatie</a:t>
            </a:r>
            <a:r>
              <a:rPr lang="en-US" altLang="en-US" sz="1800" b="1">
                <a:sym typeface="Symbol" panose="05050102010706020507" pitchFamily="18" charset="2"/>
              </a:rPr>
              <a:t>				T</a:t>
            </a:r>
            <a:r>
              <a:rPr lang="en-US" altLang="en-US" sz="1800" b="1" baseline="-25000">
                <a:sym typeface="Symbol" panose="05050102010706020507" pitchFamily="18" charset="2"/>
              </a:rPr>
              <a:t>½</a:t>
            </a:r>
            <a:endParaRPr lang="en-US" altLang="en-US" sz="1800" b="1">
              <a:sym typeface="Symbol" panose="05050102010706020507" pitchFamily="18" charset="2"/>
            </a:endParaRP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="1">
                <a:sym typeface="Symbol" panose="05050102010706020507" pitchFamily="18" charset="2"/>
              </a:rPr>
              <a:t>								(Sv/Bq)</a:t>
            </a:r>
            <a:endParaRPr lang="en-US" altLang="en-US" sz="1800" b="1" baseline="-25000">
              <a:sym typeface="Symbol" panose="05050102010706020507" pitchFamily="18" charset="2"/>
            </a:endParaRP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3</a:t>
            </a:r>
            <a:r>
              <a:rPr lang="en-US" altLang="en-US" sz="1800">
                <a:sym typeface="Symbol" panose="05050102010706020507" pitchFamily="18" charset="2"/>
              </a:rPr>
              <a:t>H (H</a:t>
            </a:r>
            <a:r>
              <a:rPr lang="en-US" altLang="en-US" sz="1800" baseline="-25000">
                <a:sym typeface="Symbol" panose="05050102010706020507" pitchFamily="18" charset="2"/>
              </a:rPr>
              <a:t>2</a:t>
            </a:r>
            <a:r>
              <a:rPr lang="en-US" altLang="en-US" sz="1800">
                <a:sym typeface="Symbol" panose="05050102010706020507" pitchFamily="18" charset="2"/>
              </a:rPr>
              <a:t>O)				1,8×10</a:t>
            </a:r>
            <a:r>
              <a:rPr lang="en-US" altLang="en-US" sz="1800" baseline="30000">
                <a:sym typeface="Symbol" panose="05050102010706020507" pitchFamily="18" charset="2"/>
              </a:rPr>
              <a:t>-11</a:t>
            </a:r>
            <a:r>
              <a:rPr lang="en-US" altLang="en-US" sz="1800">
                <a:sym typeface="Symbol" panose="05050102010706020507" pitchFamily="18" charset="2"/>
              </a:rPr>
              <a:t>					12,3 j</a:t>
            </a:r>
            <a:endParaRPr lang="en-US" altLang="en-US" sz="1800" baseline="30000">
              <a:sym typeface="Symbol" panose="05050102010706020507" pitchFamily="18" charset="2"/>
            </a:endParaRP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14</a:t>
            </a:r>
            <a:r>
              <a:rPr lang="en-US" altLang="en-US" sz="1800">
                <a:sym typeface="Symbol" panose="05050102010706020507" pitchFamily="18" charset="2"/>
              </a:rPr>
              <a:t>C (CO</a:t>
            </a:r>
            <a:r>
              <a:rPr lang="en-US" altLang="en-US" sz="1800" baseline="-25000">
                <a:sym typeface="Symbol" panose="05050102010706020507" pitchFamily="18" charset="2"/>
              </a:rPr>
              <a:t>2</a:t>
            </a:r>
            <a:r>
              <a:rPr lang="en-US" altLang="en-US" sz="1800">
                <a:sym typeface="Symbol" panose="05050102010706020507" pitchFamily="18" charset="2"/>
              </a:rPr>
              <a:t>)				6,2×10</a:t>
            </a:r>
            <a:r>
              <a:rPr lang="en-US" altLang="en-US" sz="1800" baseline="30000">
                <a:sym typeface="Symbol" panose="05050102010706020507" pitchFamily="18" charset="2"/>
              </a:rPr>
              <a:t>-12</a:t>
            </a:r>
            <a:r>
              <a:rPr lang="en-US" altLang="en-US" sz="1800">
                <a:sym typeface="Symbol" panose="05050102010706020507" pitchFamily="18" charset="2"/>
              </a:rPr>
              <a:t>					5730 j</a:t>
            </a:r>
            <a:endParaRPr lang="en-US" altLang="en-US" sz="1800" baseline="30000">
              <a:sym typeface="Symbol" panose="05050102010706020507" pitchFamily="18" charset="2"/>
            </a:endParaRP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22</a:t>
            </a:r>
            <a:r>
              <a:rPr lang="en-US" altLang="en-US" sz="1800">
                <a:sym typeface="Symbol" panose="05050102010706020507" pitchFamily="18" charset="2"/>
              </a:rPr>
              <a:t>Na						2,0×10</a:t>
            </a:r>
            <a:r>
              <a:rPr lang="en-US" altLang="en-US" sz="1800" baseline="30000">
                <a:sym typeface="Symbol" panose="05050102010706020507" pitchFamily="18" charset="2"/>
              </a:rPr>
              <a:t>-9</a:t>
            </a:r>
            <a:r>
              <a:rPr lang="en-US" altLang="en-US" sz="1800">
                <a:sym typeface="Symbol" panose="05050102010706020507" pitchFamily="18" charset="2"/>
              </a:rPr>
              <a:t>						2,6 j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32</a:t>
            </a:r>
            <a:r>
              <a:rPr lang="en-US" altLang="en-US" sz="1800">
                <a:sym typeface="Symbol" panose="05050102010706020507" pitchFamily="18" charset="2"/>
              </a:rPr>
              <a:t>P							2,9×10</a:t>
            </a:r>
            <a:r>
              <a:rPr lang="en-US" altLang="en-US" sz="1800" baseline="30000">
                <a:sym typeface="Symbol" panose="05050102010706020507" pitchFamily="18" charset="2"/>
              </a:rPr>
              <a:t>-9</a:t>
            </a:r>
            <a:r>
              <a:rPr lang="en-US" altLang="en-US" sz="1800">
                <a:sym typeface="Symbol" panose="05050102010706020507" pitchFamily="18" charset="2"/>
              </a:rPr>
              <a:t>						14,3 d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35</a:t>
            </a:r>
            <a:r>
              <a:rPr lang="en-US" altLang="en-US" sz="1800">
                <a:sym typeface="Symbol" panose="05050102010706020507" pitchFamily="18" charset="2"/>
              </a:rPr>
              <a:t>S							8,0×10</a:t>
            </a:r>
            <a:r>
              <a:rPr lang="en-US" altLang="en-US" sz="1800" baseline="30000">
                <a:sym typeface="Symbol" panose="05050102010706020507" pitchFamily="18" charset="2"/>
              </a:rPr>
              <a:t>-11</a:t>
            </a:r>
            <a:r>
              <a:rPr lang="en-US" altLang="en-US" sz="1800">
                <a:sym typeface="Symbol" panose="05050102010706020507" pitchFamily="18" charset="2"/>
              </a:rPr>
              <a:t>					87,5 d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45</a:t>
            </a:r>
            <a:r>
              <a:rPr lang="en-US" altLang="en-US" sz="1800">
                <a:sym typeface="Symbol" panose="05050102010706020507" pitchFamily="18" charset="2"/>
              </a:rPr>
              <a:t>Ca						2,3×10</a:t>
            </a:r>
            <a:r>
              <a:rPr lang="en-US" altLang="en-US" sz="1800" baseline="30000">
                <a:sym typeface="Symbol" panose="05050102010706020507" pitchFamily="18" charset="2"/>
              </a:rPr>
              <a:t>-9</a:t>
            </a:r>
            <a:r>
              <a:rPr lang="en-US" altLang="en-US" sz="1800">
                <a:sym typeface="Symbol" panose="05050102010706020507" pitchFamily="18" charset="2"/>
              </a:rPr>
              <a:t>						163 d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99m</a:t>
            </a:r>
            <a:r>
              <a:rPr lang="en-US" altLang="en-US" sz="1800">
                <a:sym typeface="Symbol" panose="05050102010706020507" pitchFamily="18" charset="2"/>
              </a:rPr>
              <a:t>Tc						2,9×10</a:t>
            </a:r>
            <a:r>
              <a:rPr lang="en-US" altLang="en-US" sz="1800" baseline="30000">
                <a:sym typeface="Symbol" panose="05050102010706020507" pitchFamily="18" charset="2"/>
              </a:rPr>
              <a:t>-11</a:t>
            </a:r>
            <a:r>
              <a:rPr lang="en-US" altLang="en-US" sz="1800">
                <a:sym typeface="Symbol" panose="05050102010706020507" pitchFamily="18" charset="2"/>
              </a:rPr>
              <a:t>					6,0 h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125</a:t>
            </a:r>
            <a:r>
              <a:rPr lang="en-US" altLang="en-US" sz="1800">
                <a:sym typeface="Symbol" panose="05050102010706020507" pitchFamily="18" charset="2"/>
              </a:rPr>
              <a:t>I							7,3×10</a:t>
            </a:r>
            <a:r>
              <a:rPr lang="en-US" altLang="en-US" sz="1800" baseline="30000">
                <a:sym typeface="Symbol" panose="05050102010706020507" pitchFamily="18" charset="2"/>
              </a:rPr>
              <a:t>-9</a:t>
            </a:r>
            <a:r>
              <a:rPr lang="en-US" altLang="en-US" sz="1800">
                <a:sym typeface="Symbol" panose="05050102010706020507" pitchFamily="18" charset="2"/>
              </a:rPr>
              <a:t>						60 d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131</a:t>
            </a:r>
            <a:r>
              <a:rPr lang="en-US" altLang="en-US" sz="1800">
                <a:sym typeface="Symbol" panose="05050102010706020507" pitchFamily="18" charset="2"/>
              </a:rPr>
              <a:t>I							1,1×10</a:t>
            </a:r>
            <a:r>
              <a:rPr lang="en-US" altLang="en-US" sz="1800" baseline="30000">
                <a:sym typeface="Symbol" panose="05050102010706020507" pitchFamily="18" charset="2"/>
              </a:rPr>
              <a:t>-8</a:t>
            </a:r>
            <a:r>
              <a:rPr lang="en-US" altLang="en-US" sz="1800">
                <a:sym typeface="Symbol" panose="05050102010706020507" pitchFamily="18" charset="2"/>
              </a:rPr>
              <a:t>						8,0 d</a:t>
            </a:r>
          </a:p>
          <a:p>
            <a:pPr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 baseline="30000">
                <a:sym typeface="Symbol" panose="05050102010706020507" pitchFamily="18" charset="2"/>
              </a:rPr>
              <a:t>226</a:t>
            </a:r>
            <a:r>
              <a:rPr lang="en-US" altLang="en-US" sz="1800">
                <a:sym typeface="Symbol" panose="05050102010706020507" pitchFamily="18" charset="2"/>
              </a:rPr>
              <a:t>Ra						4,0×10</a:t>
            </a:r>
            <a:r>
              <a:rPr lang="en-US" altLang="en-US" sz="1800" baseline="30000">
                <a:sym typeface="Symbol" panose="05050102010706020507" pitchFamily="18" charset="2"/>
              </a:rPr>
              <a:t>-5</a:t>
            </a:r>
            <a:r>
              <a:rPr lang="en-US" altLang="en-US" sz="1800">
                <a:sym typeface="Symbol" panose="05050102010706020507" pitchFamily="18" charset="2"/>
              </a:rPr>
              <a:t>						1600 j</a:t>
            </a:r>
          </a:p>
          <a:p>
            <a:pPr marL="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>
              <a:sym typeface="Symbol" panose="05050102010706020507" pitchFamily="18" charset="2"/>
            </a:endParaRPr>
          </a:p>
          <a:p>
            <a:pPr marL="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>
                <a:solidFill>
                  <a:srgbClr val="FF0000"/>
                </a:solidFill>
                <a:sym typeface="Symbol" panose="05050102010706020507" pitchFamily="18" charset="2"/>
              </a:rPr>
              <a:t>grote radiotoxiciteit van </a:t>
            </a:r>
            <a:r>
              <a:rPr lang="nl-NL" altLang="en-US" baseline="30000">
                <a:solidFill>
                  <a:srgbClr val="FF0000"/>
                </a:solidFill>
                <a:sym typeface="Symbol" panose="05050102010706020507" pitchFamily="18" charset="2"/>
              </a:rPr>
              <a:t>226</a:t>
            </a:r>
            <a:r>
              <a:rPr lang="nl-NL" altLang="en-US">
                <a:solidFill>
                  <a:srgbClr val="FF0000"/>
                </a:solidFill>
                <a:sym typeface="Symbol" panose="05050102010706020507" pitchFamily="18" charset="2"/>
              </a:rPr>
              <a:t>Ra hangt samen met grote e(50)</a:t>
            </a:r>
            <a:endParaRPr lang="en-US" altLang="en-US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6208</TotalTime>
  <Words>624</Words>
  <Application>Microsoft Office PowerPoint</Application>
  <PresentationFormat>On-screen Show (4:3)</PresentationFormat>
  <Paragraphs>103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AZGCaspariT</vt:lpstr>
      <vt:lpstr>Wingdings</vt:lpstr>
      <vt:lpstr>Vliegerdiagram</vt:lpstr>
      <vt:lpstr>Stralingsbescherming verspreidbare radioactieve stoffen - D</vt:lpstr>
      <vt:lpstr>Indeling</vt:lpstr>
      <vt:lpstr>Risicoanalyse inwendige besmetting</vt:lpstr>
      <vt:lpstr>Risicoanalyse inwendige besmetting</vt:lpstr>
      <vt:lpstr>Risicoanalyse effectieve dosiscoëfficiënt</vt:lpstr>
      <vt:lpstr>Risicoanalyse effectieve dosiscoëfficiënt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</dc:title>
  <dc:creator>Frits Pleiter</dc:creator>
  <cp:lastModifiedBy>Frits Pleiter</cp:lastModifiedBy>
  <cp:revision>210</cp:revision>
  <cp:lastPrinted>2017-11-23T11:09:07Z</cp:lastPrinted>
  <dcterms:created xsi:type="dcterms:W3CDTF">2003-02-28T15:24:51Z</dcterms:created>
  <dcterms:modified xsi:type="dcterms:W3CDTF">2021-11-16T20:37:51Z</dcterms:modified>
</cp:coreProperties>
</file>