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6"/>
  </p:notesMasterIdLst>
  <p:handoutMasterIdLst>
    <p:handoutMasterId r:id="rId17"/>
  </p:handoutMasterIdLst>
  <p:sldIdLst>
    <p:sldId id="268" r:id="rId2"/>
    <p:sldId id="257" r:id="rId3"/>
    <p:sldId id="310" r:id="rId4"/>
    <p:sldId id="324" r:id="rId5"/>
    <p:sldId id="318" r:id="rId6"/>
    <p:sldId id="311" r:id="rId7"/>
    <p:sldId id="314" r:id="rId8"/>
    <p:sldId id="302" r:id="rId9"/>
    <p:sldId id="312" r:id="rId10"/>
    <p:sldId id="313" r:id="rId11"/>
    <p:sldId id="291" r:id="rId12"/>
    <p:sldId id="315" r:id="rId13"/>
    <p:sldId id="317" r:id="rId14"/>
    <p:sldId id="316" r:id="rId15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0066FF"/>
    <a:srgbClr val="00CC00"/>
    <a:srgbClr val="FFCC00"/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3" autoAdjust="0"/>
    <p:restoredTop sz="94683" autoAdjust="0"/>
  </p:normalViewPr>
  <p:slideViewPr>
    <p:cSldViewPr>
      <p:cViewPr varScale="1">
        <p:scale>
          <a:sx n="67" d="100"/>
          <a:sy n="67" d="100"/>
        </p:scale>
        <p:origin x="485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359E315-6835-4DFA-BE0F-9F4ED5AAB21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1CA655D9-BF2B-43C9-886F-C3B5800FCA5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5BB83AF2-8C72-4794-99AC-8606A8D4C43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1EE80346-24C8-40AC-B4BF-3AD06A5F4B6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fld id="{456A716E-5C2E-40E7-89CB-E20BA5387DC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95FFEE5-700D-4704-8F56-2012975C24E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336D2451-5C62-41BF-BCEA-F9681C2FBE1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A5C8BF84-4E29-44EA-A934-9A1CC3D792B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83853F60-EB8C-4252-97AF-925E71A642F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F9434837-44A8-4D90-AF5F-4BB0348A5E6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06B966BA-5486-4C15-AD49-A5A0B763E7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fld id="{337B6274-7993-49C1-821C-C5C2DC0C8029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BDD94741-D866-497F-9626-DDCE75F63D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051FDA2-E013-4F9A-9174-66B015C8F2AB}" type="slidenum">
              <a:rPr lang="en-GB" altLang="en-US" sz="1300">
                <a:latin typeface="AZGCaspariT" pitchFamily="2" charset="0"/>
              </a:rPr>
              <a:pPr eaLnBrk="1" hangingPunct="1"/>
              <a:t>1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05C960AE-0634-4FED-8E28-E5B3E6477B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0FB3A93D-B63A-46CA-9A95-BEB7011D16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314604F6-3960-4755-AA2A-01D2BCEAAD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7AD962AB-5CFD-4B49-BEB1-B639A05B83A9}" type="slidenum">
              <a:rPr lang="en-GB" altLang="en-US" sz="1300" smtClean="0"/>
              <a:pPr>
                <a:spcBef>
                  <a:spcPct val="0"/>
                </a:spcBef>
              </a:pPr>
              <a:t>10</a:t>
            </a:fld>
            <a:endParaRPr lang="en-GB" altLang="en-US" sz="1300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1E519B14-BBF9-4E5A-90D8-9F496977C5F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6E4C1B15-70B1-48DD-9A24-BF50762ACF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5DB9DF11-F773-469B-939E-D4FB6F9F83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E7D46A8C-7B7E-4F42-A080-D507DBD3E452}" type="slidenum">
              <a:rPr lang="en-GB" altLang="en-US" sz="1300" smtClean="0"/>
              <a:pPr>
                <a:spcBef>
                  <a:spcPct val="0"/>
                </a:spcBef>
              </a:pPr>
              <a:t>11</a:t>
            </a:fld>
            <a:endParaRPr lang="en-GB" altLang="en-US" sz="1300"/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EB75838C-72C3-4DE0-9289-EB9534FD2F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45B1A825-4E7D-4383-A7CE-2473E8EAAC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71BD67EA-EB15-4A6E-9E2C-BE82F3FC5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489BC8C-4A5C-428F-B327-6D03E4B3BB01}" type="slidenum">
              <a:rPr lang="en-GB" altLang="en-US" sz="1300" smtClean="0"/>
              <a:pPr>
                <a:spcBef>
                  <a:spcPct val="0"/>
                </a:spcBef>
              </a:pPr>
              <a:t>12</a:t>
            </a:fld>
            <a:endParaRPr lang="en-GB" altLang="en-US" sz="13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55E51AFE-0D2A-4060-BECE-1CDFCED44C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1358CE0E-5794-4CF3-9482-3F1D39498B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251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71BD67EA-EB15-4A6E-9E2C-BE82F3FC5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489BC8C-4A5C-428F-B327-6D03E4B3BB01}" type="slidenum">
              <a:rPr lang="en-GB" altLang="en-US" sz="1300" smtClean="0"/>
              <a:pPr>
                <a:spcBef>
                  <a:spcPct val="0"/>
                </a:spcBef>
              </a:pPr>
              <a:t>13</a:t>
            </a:fld>
            <a:endParaRPr lang="en-GB" altLang="en-US" sz="13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55E51AFE-0D2A-4060-BECE-1CDFCED44C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1358CE0E-5794-4CF3-9482-3F1D39498B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57576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71BD67EA-EB15-4A6E-9E2C-BE82F3FC5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489BC8C-4A5C-428F-B327-6D03E4B3BB01}" type="slidenum">
              <a:rPr lang="en-GB" altLang="en-US" sz="1300" smtClean="0"/>
              <a:pPr>
                <a:spcBef>
                  <a:spcPct val="0"/>
                </a:spcBef>
              </a:pPr>
              <a:t>14</a:t>
            </a:fld>
            <a:endParaRPr lang="en-GB" altLang="en-US" sz="13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55E51AFE-0D2A-4060-BECE-1CDFCED44C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1358CE0E-5794-4CF3-9482-3F1D39498B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4372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F387509C-5124-477C-969B-2D955C4A7A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41C8B57-F1D7-4F4A-8DF6-DB39443053AD}" type="slidenum">
              <a:rPr lang="en-GB" altLang="en-US" sz="1300">
                <a:latin typeface="AZGCaspariT" pitchFamily="2" charset="0"/>
              </a:rPr>
              <a:pPr eaLnBrk="1" hangingPunct="1"/>
              <a:t>2</a:t>
            </a:fld>
            <a:endParaRPr lang="en-GB" altLang="en-US" sz="1300">
              <a:latin typeface="AZGCaspariT" pitchFamily="2" charset="0"/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2669527C-24F6-423A-8B51-A80DFAE397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8C0A8541-F767-42AD-8084-16A868FA16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64A8D573-7DB1-46A7-9501-8E09CFC431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8DE8940D-BA04-45F9-90A8-6FD4CB1574C8}" type="slidenum">
              <a:rPr lang="en-GB" altLang="en-US" sz="1300" smtClean="0"/>
              <a:pPr>
                <a:spcBef>
                  <a:spcPct val="0"/>
                </a:spcBef>
              </a:pPr>
              <a:t>3</a:t>
            </a:fld>
            <a:endParaRPr lang="en-GB" altLang="en-US" sz="13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3AFF7FFA-5844-473D-81CF-C97CF84A9D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BC5D211D-9825-4C21-9AF6-B204FB38F9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64A8D573-7DB1-46A7-9501-8E09CFC431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8DE8940D-BA04-45F9-90A8-6FD4CB1574C8}" type="slidenum">
              <a:rPr lang="en-GB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 sz="1300">
              <a:latin typeface="Arial" panose="020B0604020202020204" pitchFamily="34" charset="0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3AFF7FFA-5844-473D-81CF-C97CF84A9D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BC5D211D-9825-4C21-9AF6-B204FB38F9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1100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64A8D573-7DB1-46A7-9501-8E09CFC431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8DE8940D-BA04-45F9-90A8-6FD4CB1574C8}" type="slidenum">
              <a:rPr lang="en-GB" altLang="en-US" sz="1300" smtClean="0"/>
              <a:pPr>
                <a:spcBef>
                  <a:spcPct val="0"/>
                </a:spcBef>
              </a:pPr>
              <a:t>5</a:t>
            </a:fld>
            <a:endParaRPr lang="en-GB" altLang="en-US" sz="13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3AFF7FFA-5844-473D-81CF-C97CF84A9D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BC5D211D-9825-4C21-9AF6-B204FB38F9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4450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BB98F1BA-8CDC-4537-B6F6-894D735326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7D0417B6-D93A-41D1-BA5C-B06CC48D7723}" type="slidenum">
              <a:rPr lang="en-GB" altLang="en-US" sz="1300" smtClean="0"/>
              <a:pPr>
                <a:spcBef>
                  <a:spcPct val="0"/>
                </a:spcBef>
              </a:pPr>
              <a:t>6</a:t>
            </a:fld>
            <a:endParaRPr lang="en-GB" altLang="en-US" sz="13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8926D8E2-CE5E-4ECF-873E-06879DA34C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3A4E0C05-BA60-4065-AA97-A742000CA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BB98F1BA-8CDC-4537-B6F6-894D735326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7D0417B6-D93A-41D1-BA5C-B06CC48D7723}" type="slidenum">
              <a:rPr lang="en-GB" altLang="en-US" sz="1300" smtClean="0"/>
              <a:pPr>
                <a:spcBef>
                  <a:spcPct val="0"/>
                </a:spcBef>
              </a:pPr>
              <a:t>7</a:t>
            </a:fld>
            <a:endParaRPr lang="en-GB" altLang="en-US" sz="13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8926D8E2-CE5E-4ECF-873E-06879DA34C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3A4E0C05-BA60-4065-AA97-A742000CA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274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71BD67EA-EB15-4A6E-9E2C-BE82F3FC5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489BC8C-4A5C-428F-B327-6D03E4B3BB01}" type="slidenum">
              <a:rPr lang="en-GB" altLang="en-US" sz="1300" smtClean="0"/>
              <a:pPr>
                <a:spcBef>
                  <a:spcPct val="0"/>
                </a:spcBef>
              </a:pPr>
              <a:t>8</a:t>
            </a:fld>
            <a:endParaRPr lang="en-GB" altLang="en-US" sz="13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55E51AFE-0D2A-4060-BECE-1CDFCED44C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1358CE0E-5794-4CF3-9482-3F1D39498B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1656E159-51CF-498F-9602-B35503A1FB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FA7A4751-A605-44E4-AFA7-2521E770DC99}" type="slidenum">
              <a:rPr lang="en-GB" altLang="en-US" sz="1300" smtClean="0"/>
              <a:pPr>
                <a:spcBef>
                  <a:spcPct val="0"/>
                </a:spcBef>
              </a:pPr>
              <a:t>9</a:t>
            </a:fld>
            <a:endParaRPr lang="en-GB" altLang="en-US" sz="1300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354F965D-7A36-467C-9A65-EF80E23940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202507C1-81CD-4F79-86ED-B2F221CA59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39A6A7A-5616-4BB7-A8B7-1883E6CF10E4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A5ABDCF2-990A-426E-9610-9856D7A88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44FD25A5-3884-414F-905C-F6CC95DFE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 defTabSz="216000">
              <a:defRPr sz="2800">
                <a:latin typeface="Arial" charset="0"/>
              </a:defRPr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 defTabSz="216000">
              <a:spcBef>
                <a:spcPts val="0"/>
              </a:spcBef>
              <a:buFont typeface="Wingdings" pitchFamily="2" charset="2"/>
              <a:buNone/>
              <a:defRPr sz="1400">
                <a:latin typeface="Arial" charset="0"/>
              </a:defRPr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6F19744E-C604-46EB-8838-BB9E49E47DF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D1FE4-C382-4E02-82AF-6A9214412142}" type="datetime8">
              <a:rPr lang="en-US" smtClean="0"/>
              <a:t>17-11-21 15:56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BA3E959-147E-4D5A-A0E2-BC18F5A4C4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6FA95BD5-2EF0-4F8A-B415-3F4705F4D8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5EB2C-C26A-45E2-B11F-DE1D0D7002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7079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1E1EC80-53D2-4FF5-9780-428FC1EB1F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3E504-2EDA-4959-9419-6CF137277E15}" type="datetime8">
              <a:rPr lang="en-US" smtClean="0"/>
              <a:t>17-11-21 15:56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A3B63D8-EAF7-47FA-8A7E-3EED00A080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F19B409-EF50-4E23-BF54-2B0B2F448F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EE8BFD-D0C8-4238-86B9-0635AABF29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6250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48FA68A-F511-4461-9891-E19A5359AB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88BAE-6D0C-4C42-BD95-64B4BF47208D}" type="datetime8">
              <a:rPr lang="en-US" smtClean="0"/>
              <a:t>17-11-21 15:56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BEE12E7-E293-482F-A04A-6C9F0D903C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48616221-2001-42C1-8E57-3736FEE173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27D14-1C75-4BC8-82CA-0EA474B0C4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5728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C2CACC-4FDB-42A6-9023-B6E1E31B07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912E1-4CEE-4F55-975D-3C7DE90709FD}" type="datetime8">
              <a:rPr lang="en-US" smtClean="0"/>
              <a:t>17-11-21 15:56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4280448B-4D35-4B3B-BB68-AD63AC7741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14E0522D-7715-46C3-9811-5377E22C60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BE7BFD-69B1-4904-BAFD-5359E62AC8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4925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DBACE9F-BEE4-464C-8BB9-1936A5E154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C5129-EAC2-4223-92C1-3C452CCE12F9}" type="datetime8">
              <a:rPr lang="en-US" smtClean="0"/>
              <a:t>17-11-21 15:56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6F821DE-6517-4C24-A8CB-0BC26D99D8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3D45CBBB-9777-49EF-82B5-34BD167F65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B65626-4883-48B4-AD67-B81308D96B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2936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9C1E461-CDCA-4985-B701-D403BC02E2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E8561-1687-46AD-9BE0-AF0037F676A2}" type="datetime8">
              <a:rPr lang="en-US" smtClean="0"/>
              <a:t>17-11-21 15:56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E7456EB-C36B-4FBE-9567-B68A889C3D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558ABC51-59A8-46F3-8AE1-B3C2009218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87BA5-1133-48BA-B3EC-69E3608567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3848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3EF9C85-D134-4B8D-AA26-25970C1593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9601E-01B4-4E04-98AC-C595DE7BEDCF}" type="datetime8">
              <a:rPr lang="en-US" smtClean="0"/>
              <a:t>17-11-21 15:56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EFA7F40-7A16-4821-9F03-0F3A4155DA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7DE08036-2CBA-45D7-8171-F0DB6A8EDC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4605DD-0B0A-4B57-8A68-7C97FB2AC8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7447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8B51470-A1D4-40B0-98A4-F3EAE14533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120AB-07CA-4088-83CA-5B0E0C954F25}" type="datetime8">
              <a:rPr lang="en-US" smtClean="0"/>
              <a:t>17-11-21 15:56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FB4661A-E8B9-48BF-9089-F4428135B7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ABC90312-E9E4-4250-8560-7E0D8E2AA3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7D3A99-CE64-417A-A6F1-58E0420BE0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06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13768C6-237C-46EB-BC60-2D4E296D9E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53AE9-9FD3-40DC-986F-F1D8564F8D81}" type="datetime8">
              <a:rPr lang="en-US" smtClean="0"/>
              <a:t>17-11-21 15:56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AE906E1-4064-418C-9ABC-0605773E43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1AD621B4-5628-4748-840D-D8AAB1A108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7FD43-2101-4D87-8682-2A2AA26208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577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C47B5F-EA5C-4B92-8813-D5D4F426DF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3990C-83B5-4B0A-9055-3C38044997A1}" type="datetime8">
              <a:rPr lang="en-US" smtClean="0"/>
              <a:t>17-11-21 15:56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331F86-0D45-447C-90CC-F403A8EA48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480BDD-9096-4DF4-98E5-7425DC6866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C4B4AB-E155-410D-987A-237E92EA2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3550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4393BDC-DF4D-4651-9E04-73EE4E7521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3CED2-1C94-49F5-ABB7-2F1313B895B0}" type="datetime8">
              <a:rPr lang="en-US" smtClean="0"/>
              <a:t>17-11-21 15:56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28FA7743-2999-4CE0-9B96-B417411958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04238A3F-F7A9-42ED-B236-5B096F3F2F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DD7131-B28E-47EA-835D-231E69325C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4176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5F54E4DC-B25A-42AC-B01D-2447FEB32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C25C8-7E38-4C6B-AE4E-31746C9FF166}" type="datetime8">
              <a:rPr lang="en-US" smtClean="0"/>
              <a:t>17-11-21 15:56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B05083B6-5DE0-4AC6-AA7B-02C22A7924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BD05EF00-3D5F-4D58-B496-3693A30B56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94E646-FA7E-4533-9861-027816C824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22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5CCA1FA-10C5-41F4-8317-7E9B65DBD8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7F674-27D1-40E3-8F23-8E9B54F9706B}" type="datetime8">
              <a:rPr lang="en-US" smtClean="0"/>
              <a:t>17-11-21 15:56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44D5957D-8024-4B3D-B62F-5A60595B2E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6C5B913F-960B-42B9-BC41-6C369B26EE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E1324-8A78-4FF7-9FEC-39221EB136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4560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F84BA73-E477-4AA5-8BE2-770B3E0803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EF19A-ED29-4D3E-973C-422274BDC518}" type="datetime8">
              <a:rPr lang="en-US" smtClean="0"/>
              <a:t>17-11-21 15:56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25E3A242-E434-42D7-866D-C1FA65BDEC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0DA714E4-09E7-47AF-812F-16B7CB0799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45073-311D-44E2-87A2-65DFCDAC39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072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7B5DC80A-BFF3-48D7-BF18-035B0A5922E9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C6BD8633-B654-4650-BBA4-CB6C9D584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66E9AC3A-EF47-4CDB-A719-737C6309B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3820317F-0878-4A66-8BCE-79DA370149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76D82DE3-2D0E-4971-A104-E6A64D9548E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F14603A5-3308-4B83-856D-CD11E5C9021C}" type="datetime8">
              <a:rPr lang="en-US" smtClean="0"/>
              <a:t>17-11-21 15:56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326B2204-C63C-4F52-8EF2-D80D05F9F67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48400"/>
            <a:ext cx="3889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F3444797-A471-442E-9A45-32D55ED8FF9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fld id="{D29010C3-7F31-4853-AA50-2E548D40FDD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C8922FE5-49AB-47D7-AA32-D7B3BE2C8C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3" r:id="rId14"/>
  </p:sldLayoutIdLst>
  <p:hf hdr="0"/>
  <p:txStyles>
    <p:titleStyle>
      <a:lvl1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2pPr>
      <a:lvl3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3pPr>
      <a:lvl4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4pPr>
      <a:lvl5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431800" indent="-431800" algn="l" defTabSz="215900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31800" indent="254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431800" indent="4826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431800" indent="9398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431800" indent="13970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7331073B-D22E-496C-A255-CF3F0A0483B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93D3ED-A0A6-4630-AFA9-3CCE0574CE88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3075" name="Rectangle 8">
            <a:extLst>
              <a:ext uri="{FF2B5EF4-FFF2-40B4-BE49-F238E27FC236}">
                <a16:creationId xmlns:a16="http://schemas.microsoft.com/office/drawing/2014/main" id="{DC340983-1F82-4F71-A73D-F45D94A1C7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3076" name="Rectangle 9">
            <a:extLst>
              <a:ext uri="{FF2B5EF4-FFF2-40B4-BE49-F238E27FC236}">
                <a16:creationId xmlns:a16="http://schemas.microsoft.com/office/drawing/2014/main" id="{1401AA4E-8E52-4A15-B37E-7403169E8B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414DD4E-78A9-4766-B3E0-8091312500A3}" type="slidenum">
              <a:rPr lang="en-US" altLang="en-US" sz="1400"/>
              <a:pPr eaLnBrk="1" hangingPunct="1"/>
              <a:t>1</a:t>
            </a:fld>
            <a:endParaRPr lang="en-US" altLang="en-US" sz="1400"/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CDB0DBF0-1213-4242-9EA0-2602C8966FA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cs typeface="Arial" panose="020B0604020202020204" pitchFamily="34" charset="0"/>
              </a:rPr>
              <a:t>Stralingsbescherming</a:t>
            </a:r>
            <a:br>
              <a:rPr lang="en-US" sz="3200" b="1">
                <a:cs typeface="Arial" panose="020B0604020202020204" pitchFamily="34" charset="0"/>
              </a:rPr>
            </a:br>
            <a:r>
              <a:rPr lang="en-US" sz="2000" b="1">
                <a:cs typeface="Arial" panose="020B0604020202020204" pitchFamily="34" charset="0"/>
              </a:rPr>
              <a:t>verspreidbare radioactieve stoffen - D</a:t>
            </a:r>
            <a:endParaRPr lang="en-GB" sz="2000" b="1"/>
          </a:p>
        </p:txBody>
      </p:sp>
      <p:sp>
        <p:nvSpPr>
          <p:cNvPr id="3078" name="Rectangle 3">
            <a:extLst>
              <a:ext uri="{FF2B5EF4-FFF2-40B4-BE49-F238E27FC236}">
                <a16:creationId xmlns:a16="http://schemas.microsoft.com/office/drawing/2014/main" id="{0D2DDB98-1523-4DBF-8565-F58C58A111B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r>
              <a:rPr lang="en-US" altLang="en-US" sz="3200" b="1"/>
              <a:t>Specifieke regelgeving</a:t>
            </a:r>
            <a:endParaRPr lang="en-US" altLang="en-US" sz="32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/>
              <a:t>Frits Pleiter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AD4634-B2A3-4114-B130-4147D94F4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675" y="3586559"/>
            <a:ext cx="1714649" cy="17146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3">
            <a:extLst>
              <a:ext uri="{FF2B5EF4-FFF2-40B4-BE49-F238E27FC236}">
                <a16:creationId xmlns:a16="http://schemas.microsoft.com/office/drawing/2014/main" id="{3AADC561-58F0-4E49-9574-32A4114C7F9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3906E39-BBF5-44F0-B633-F4F5CFA81BBD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46083" name="Footer Placeholder 4">
            <a:extLst>
              <a:ext uri="{FF2B5EF4-FFF2-40B4-BE49-F238E27FC236}">
                <a16:creationId xmlns:a16="http://schemas.microsoft.com/office/drawing/2014/main" id="{9A5FAFCB-7839-4256-A4DC-01E5A6902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46084" name="Slide Number Placeholder 5">
            <a:extLst>
              <a:ext uri="{FF2B5EF4-FFF2-40B4-BE49-F238E27FC236}">
                <a16:creationId xmlns:a16="http://schemas.microsoft.com/office/drawing/2014/main" id="{B51010CF-D636-4936-9D4D-D90F5DB6F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F714B76-EB20-4986-813A-33F50AA1259D}" type="slidenum">
              <a:rPr lang="en-US" altLang="en-US" sz="1400" smtClean="0"/>
              <a:pPr>
                <a:buClrTx/>
                <a:buSzTx/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406530" name="Rectangle 2">
            <a:extLst>
              <a:ext uri="{FF2B5EF4-FFF2-40B4-BE49-F238E27FC236}">
                <a16:creationId xmlns:a16="http://schemas.microsoft.com/office/drawing/2014/main" id="{FA2A55B7-B472-4EA1-B626-2A954C6DB8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radionuclidenlaboratorium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06577" name="Group 49">
            <a:extLst>
              <a:ext uri="{FF2B5EF4-FFF2-40B4-BE49-F238E27FC236}">
                <a16:creationId xmlns:a16="http://schemas.microsoft.com/office/drawing/2014/main" id="{83CBA34D-5456-4260-B911-8C1C09691F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307739"/>
              </p:ext>
            </p:extLst>
          </p:nvPr>
        </p:nvGraphicFramePr>
        <p:xfrm>
          <a:off x="1476375" y="1989139"/>
          <a:ext cx="5975350" cy="2286000"/>
        </p:xfrm>
        <a:graphic>
          <a:graphicData uri="http://schemas.openxmlformats.org/drawingml/2006/table">
            <a:tbl>
              <a:tblPr/>
              <a:tblGrid>
                <a:gridCol w="107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5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289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ruimte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289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werkruimte buiten laboratoriumbeheer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289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D-laboratorium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53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C-laboratorium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B-laboratorium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>
            <a:extLst>
              <a:ext uri="{FF2B5EF4-FFF2-40B4-BE49-F238E27FC236}">
                <a16:creationId xmlns:a16="http://schemas.microsoft.com/office/drawing/2014/main" id="{BC7030D6-7B3D-4F01-BFF6-8CBD401E49E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7B092597-34CA-467B-B442-CCAFED96C983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48131" name="Footer Placeholder 4">
            <a:extLst>
              <a:ext uri="{FF2B5EF4-FFF2-40B4-BE49-F238E27FC236}">
                <a16:creationId xmlns:a16="http://schemas.microsoft.com/office/drawing/2014/main" id="{0DC1020C-F143-4161-9696-117360EB2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48132" name="Slide Number Placeholder 5">
            <a:extLst>
              <a:ext uri="{FF2B5EF4-FFF2-40B4-BE49-F238E27FC236}">
                <a16:creationId xmlns:a16="http://schemas.microsoft.com/office/drawing/2014/main" id="{35474BB3-D217-4928-9FAF-01C06D9FE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7ED25E9-DCF4-4341-959A-E1C07D5D680E}" type="slidenum">
              <a:rPr lang="en-US" altLang="en-US" sz="1400" smtClean="0"/>
              <a:pPr>
                <a:buClrTx/>
                <a:buSzTx/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408578" name="Rectangle 2">
            <a:extLst>
              <a:ext uri="{FF2B5EF4-FFF2-40B4-BE49-F238E27FC236}">
                <a16:creationId xmlns:a16="http://schemas.microsoft.com/office/drawing/2014/main" id="{8FDAB19C-CDCC-4EF9-94A0-330F603B98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radionuclidenlaboratorium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08617" name="Group 41">
            <a:extLst>
              <a:ext uri="{FF2B5EF4-FFF2-40B4-BE49-F238E27FC236}">
                <a16:creationId xmlns:a16="http://schemas.microsoft.com/office/drawing/2014/main" id="{319B4159-3995-4997-939B-D47EB08C1A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7692256"/>
              </p:ext>
            </p:extLst>
          </p:nvPr>
        </p:nvGraphicFramePr>
        <p:xfrm>
          <a:off x="1476375" y="1981200"/>
          <a:ext cx="5975350" cy="3337560"/>
        </p:xfrm>
        <a:graphic>
          <a:graphicData uri="http://schemas.openxmlformats.org/drawingml/2006/table">
            <a:tbl>
              <a:tblPr/>
              <a:tblGrid>
                <a:gridCol w="107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5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949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werkplek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949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tafel zonder afzuiging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0023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tafel met locale afzuiging</a:t>
                      </a:r>
                    </a:p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zuurkast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geen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keur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NEN-EN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14175)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0023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zuurkast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wel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keur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NEN-EN 14175)</a:t>
                      </a:r>
                    </a:p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laminaire luchtstroomkast (klasse 2)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0023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gesloten werkkast</a:t>
                      </a:r>
                    </a:p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laminaire luchtstroomkast (klasse 3)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6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5">
            <a:extLst>
              <a:ext uri="{FF2B5EF4-FFF2-40B4-BE49-F238E27FC236}">
                <a16:creationId xmlns:a16="http://schemas.microsoft.com/office/drawing/2014/main" id="{6A438E94-07E2-43A4-8F4B-1BD7489F57B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9D51812-92DE-44B8-B57D-987E5897AABF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41987" name="Footer Placeholder 6">
            <a:extLst>
              <a:ext uri="{FF2B5EF4-FFF2-40B4-BE49-F238E27FC236}">
                <a16:creationId xmlns:a16="http://schemas.microsoft.com/office/drawing/2014/main" id="{E7A9D950-C191-46B0-A25D-84D71964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41988" name="Slide Number Placeholder 7">
            <a:extLst>
              <a:ext uri="{FF2B5EF4-FFF2-40B4-BE49-F238E27FC236}">
                <a16:creationId xmlns:a16="http://schemas.microsoft.com/office/drawing/2014/main" id="{738AAC5F-C4FD-490F-9AE0-54AAD1FF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C25E86B-A5D1-4086-904C-F694392F4458}" type="slidenum">
              <a:rPr lang="en-US" altLang="en-US" sz="1400" smtClean="0"/>
              <a:pPr>
                <a:buClrTx/>
                <a:buSzTx/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433154" name="Rectangle 2">
            <a:extLst>
              <a:ext uri="{FF2B5EF4-FFF2-40B4-BE49-F238E27FC236}">
                <a16:creationId xmlns:a16="http://schemas.microsoft.com/office/drawing/2014/main" id="{6DFAC99F-42F1-41EA-B3BE-236EFC0397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radionuclidenlaboratorium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0FFBF25B-A238-48A2-975E-AB3E044C6A3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3988" cy="4327525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belastingfactor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4" indent="0" defTabSz="215900" eaLnBrk="1" hangingPunct="1">
              <a:spcBef>
                <a:spcPct val="0"/>
              </a:spcBef>
              <a:buFontTx/>
              <a:buNone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B = </a:t>
            </a:r>
            <a:r>
              <a:rPr lang="nl-NL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som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[ 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(t</a:t>
            </a:r>
            <a:r>
              <a:rPr lang="en-US" sz="1800" baseline="-25000">
                <a:latin typeface="Arial" panose="020B0604020202020204" pitchFamily="34" charset="0"/>
                <a:cs typeface="Arial" panose="020B0604020202020204" pitchFamily="34" charset="0"/>
              </a:rPr>
              <a:t>handeling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/ 40 uur) × (A</a:t>
            </a:r>
            <a:r>
              <a:rPr lang="en-US" sz="1800" baseline="-25000">
                <a:latin typeface="Arial" panose="020B0604020202020204" pitchFamily="34" charset="0"/>
                <a:cs typeface="Arial" panose="020B0604020202020204" pitchFamily="34" charset="0"/>
              </a:rPr>
              <a:t>handeling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/ A</a:t>
            </a:r>
            <a:r>
              <a:rPr lang="en-US" sz="1800" baseline="-25000">
                <a:latin typeface="Arial" panose="020B0604020202020204" pitchFamily="34" charset="0"/>
                <a:cs typeface="Arial" panose="020B0604020202020204" pitchFamily="34" charset="0"/>
              </a:rPr>
              <a:t>max,handeling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]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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  <a:sym typeface="StarMath" pitchFamily="2" charset="2"/>
              </a:rPr>
              <a:t> 1</a:t>
            </a:r>
          </a:p>
          <a:p>
            <a:pPr marL="0" indent="0" defTabSz="215900" eaLnBrk="1" hangingPunct="1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lvl="4" indent="0" defTabSz="215900" eaLnBrk="1" hangingPunct="1">
              <a:spcBef>
                <a:spcPct val="0"/>
              </a:spcBef>
              <a:buFontTx/>
              <a:buNone/>
              <a:defRPr/>
            </a:pP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</a:rPr>
              <a:t>t = tijdsduur van handeling (in uren)</a:t>
            </a:r>
          </a:p>
          <a:p>
            <a:pPr marL="431800" lvl="4" indent="0" defTabSz="215900" eaLnBrk="1" hangingPunct="1">
              <a:spcBef>
                <a:spcPct val="0"/>
              </a:spcBef>
              <a:buFontTx/>
              <a:buNone/>
              <a:defRPr/>
            </a:pP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800" baseline="-25000">
                <a:latin typeface="Arial" panose="020B0604020202020204" pitchFamily="34" charset="0"/>
                <a:cs typeface="Arial" panose="020B0604020202020204" pitchFamily="34" charset="0"/>
              </a:rPr>
              <a:t>handeling</a:t>
            </a: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</a:rPr>
              <a:t> = activiteit waarmee handeling wordt verricht</a:t>
            </a:r>
          </a:p>
          <a:p>
            <a:pPr marL="431800" lvl="4" indent="0" defTabSz="215900" eaLnBrk="1" hangingPunct="1">
              <a:spcBef>
                <a:spcPct val="0"/>
              </a:spcBef>
              <a:buFontTx/>
              <a:buNone/>
              <a:defRPr/>
            </a:pP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800" baseline="-25000">
                <a:latin typeface="Arial" panose="020B0604020202020204" pitchFamily="34" charset="0"/>
                <a:cs typeface="Arial" panose="020B0604020202020204" pitchFamily="34" charset="0"/>
              </a:rPr>
              <a:t>max,handeling</a:t>
            </a: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</a:rPr>
              <a:t> = maximaal toegestane activiteit voor handeling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  1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er mag over een werkweek van 40 uur worden gemiddeld</a:t>
            </a:r>
          </a:p>
        </p:txBody>
      </p:sp>
    </p:spTree>
    <p:extLst>
      <p:ext uri="{BB962C8B-B14F-4D97-AF65-F5344CB8AC3E}">
        <p14:creationId xmlns:p14="http://schemas.microsoft.com/office/powerpoint/2010/main" val="1524388525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5">
            <a:extLst>
              <a:ext uri="{FF2B5EF4-FFF2-40B4-BE49-F238E27FC236}">
                <a16:creationId xmlns:a16="http://schemas.microsoft.com/office/drawing/2014/main" id="{6A438E94-07E2-43A4-8F4B-1BD7489F57B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9D51812-92DE-44B8-B57D-987E5897AABF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41987" name="Footer Placeholder 6">
            <a:extLst>
              <a:ext uri="{FF2B5EF4-FFF2-40B4-BE49-F238E27FC236}">
                <a16:creationId xmlns:a16="http://schemas.microsoft.com/office/drawing/2014/main" id="{E7A9D950-C191-46B0-A25D-84D71964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41988" name="Slide Number Placeholder 7">
            <a:extLst>
              <a:ext uri="{FF2B5EF4-FFF2-40B4-BE49-F238E27FC236}">
                <a16:creationId xmlns:a16="http://schemas.microsoft.com/office/drawing/2014/main" id="{738AAC5F-C4FD-490F-9AE0-54AAD1FF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C25E86B-A5D1-4086-904C-F694392F4458}" type="slidenum">
              <a:rPr lang="en-US" altLang="en-US" sz="1400" smtClean="0"/>
              <a:pPr>
                <a:buClrTx/>
                <a:buSzTx/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433154" name="Rectangle 2">
            <a:extLst>
              <a:ext uri="{FF2B5EF4-FFF2-40B4-BE49-F238E27FC236}">
                <a16:creationId xmlns:a16="http://schemas.microsoft.com/office/drawing/2014/main" id="{6DFAC99F-42F1-41EA-B3BE-236EFC0397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oppervlaktebesmetting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0FFBF25B-A238-48A2-975E-AB3E044C6A3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3988" cy="4327525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werkplekken in radionuclidenlaboratorium moeten regelmatig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worden gecontroleerd op oppervlaktebesmetting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maximaal toelaatbare </a:t>
            </a:r>
            <a:r>
              <a:rPr lang="nl-NL" altLang="en-US" sz="2000" u="sng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afwrijfbare</a:t>
            </a: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oppervlaktebesmetting</a:t>
            </a:r>
          </a:p>
          <a:p>
            <a:pPr marL="432000" lvl="1" indent="0" eaLnBrk="1" hangingPunct="1">
              <a:buClr>
                <a:schemeClr val="tx2"/>
              </a:buClr>
              <a:buSzPct val="120000"/>
              <a:buNone/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α-emitters 0,4 Bq/cm</a:t>
            </a:r>
            <a:r>
              <a:rPr lang="nl-NL" altLang="en-US" sz="1800" baseline="30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</a:p>
          <a:p>
            <a:pPr marL="432000" lvl="1" indent="0" eaLnBrk="1" hangingPunct="1">
              <a:buClr>
                <a:schemeClr val="tx2"/>
              </a:buClr>
              <a:buSzPct val="120000"/>
              <a:buNone/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andere nucliden 4 Bq/cm</a:t>
            </a:r>
            <a:r>
              <a:rPr lang="nl-NL" altLang="en-US" sz="1800" baseline="30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endParaRPr lang="nl-NL" altLang="en-US" sz="1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SzPct val="120000"/>
              <a:buNone/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markeer restbemetting met een waarschuwingsteken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 voorwerpen die het laboratorium verlaten zijn de waarden een factor 10 kleiner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toezichthouder (TS) neemt resultaten van besmettingscontroles op in kernenergiewetdossier</a:t>
            </a:r>
            <a:endParaRPr lang="en-US" altLang="en-US" sz="1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6D08DD-3601-4D68-A689-5DD7EDA3C5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424" y="306896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17684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5">
            <a:extLst>
              <a:ext uri="{FF2B5EF4-FFF2-40B4-BE49-F238E27FC236}">
                <a16:creationId xmlns:a16="http://schemas.microsoft.com/office/drawing/2014/main" id="{6A438E94-07E2-43A4-8F4B-1BD7489F57B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9D51812-92DE-44B8-B57D-987E5897AABF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41987" name="Footer Placeholder 6">
            <a:extLst>
              <a:ext uri="{FF2B5EF4-FFF2-40B4-BE49-F238E27FC236}">
                <a16:creationId xmlns:a16="http://schemas.microsoft.com/office/drawing/2014/main" id="{E7A9D950-C191-46B0-A25D-84D71964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41988" name="Slide Number Placeholder 7">
            <a:extLst>
              <a:ext uri="{FF2B5EF4-FFF2-40B4-BE49-F238E27FC236}">
                <a16:creationId xmlns:a16="http://schemas.microsoft.com/office/drawing/2014/main" id="{738AAC5F-C4FD-490F-9AE0-54AAD1FF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C25E86B-A5D1-4086-904C-F694392F4458}" type="slidenum">
              <a:rPr lang="en-US" altLang="en-US" sz="1400" smtClean="0"/>
              <a:pPr>
                <a:buClrTx/>
                <a:buSzTx/>
                <a:buFontTx/>
                <a:buNone/>
              </a:pPr>
              <a:t>14</a:t>
            </a:fld>
            <a:endParaRPr lang="en-US" altLang="en-US" sz="1400"/>
          </a:p>
        </p:txBody>
      </p:sp>
      <p:sp>
        <p:nvSpPr>
          <p:cNvPr id="433154" name="Rectangle 2">
            <a:extLst>
              <a:ext uri="{FF2B5EF4-FFF2-40B4-BE49-F238E27FC236}">
                <a16:creationId xmlns:a16="http://schemas.microsoft.com/office/drawing/2014/main" id="{6DFAC99F-42F1-41EA-B3BE-236EFC0397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toezicht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0FFBF25B-A238-48A2-975E-AB3E044C6A3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3988" cy="4327525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toezichthouder (TS) VRS-D mag toezicht houden op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toepassingen met een activiteit van ten hoogste 0,2 Re</a:t>
            </a:r>
            <a:r>
              <a:rPr lang="nl-NL" altLang="en-US" sz="1800" baseline="-25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inhalatie</a:t>
            </a: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b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</a:b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(= maximale activiteit in een D-laboratorium)</a:t>
            </a:r>
          </a:p>
          <a:p>
            <a:pPr marL="432000" lvl="1" indent="-432000" eaLnBrk="1" hangingPunct="1">
              <a:buClr>
                <a:schemeClr val="tx2"/>
              </a:buClr>
              <a:buFont typeface="+mj-lt"/>
              <a:buAutoNum type="arabicPeriod"/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kleine ingekapselde bronnen voor meet- of ijkdoeleinden</a:t>
            </a: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toezichthouder (TS) VRS-D werkt onder verantwoordelijkheid van stralingsbeschermingsdeskundige (CD) die fungeert als eerste aanspreekpunt bij onder meer incidenten</a:t>
            </a:r>
            <a:endParaRPr lang="en-US" altLang="en-US" sz="1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9184322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>
            <a:extLst>
              <a:ext uri="{FF2B5EF4-FFF2-40B4-BE49-F238E27FC236}">
                <a16:creationId xmlns:a16="http://schemas.microsoft.com/office/drawing/2014/main" id="{6406CA60-008E-45B6-BB71-B7A473B71D0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A3254BD-3C9F-4F8F-98AA-6855180ED6E2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4099" name="Footer Placeholder 4">
            <a:extLst>
              <a:ext uri="{FF2B5EF4-FFF2-40B4-BE49-F238E27FC236}">
                <a16:creationId xmlns:a16="http://schemas.microsoft.com/office/drawing/2014/main" id="{039A8327-A977-4759-A7D0-ED6ED8F8E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/>
              <a:t>toezichthouder stralingsbescherming - vrs-D</a:t>
            </a:r>
          </a:p>
        </p:txBody>
      </p:sp>
      <p:sp>
        <p:nvSpPr>
          <p:cNvPr id="4100" name="Slide Number Placeholder 5">
            <a:extLst>
              <a:ext uri="{FF2B5EF4-FFF2-40B4-BE49-F238E27FC236}">
                <a16:creationId xmlns:a16="http://schemas.microsoft.com/office/drawing/2014/main" id="{E9E269BE-1643-4758-9332-C2F00BC62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969422-BC51-41DB-AF87-134232F888AA}" type="slidenum">
              <a:rPr lang="en-US" altLang="en-US" sz="1400"/>
              <a:pPr eaLnBrk="1" hangingPunct="1"/>
              <a:t>2</a:t>
            </a:fld>
            <a:endParaRPr lang="en-US" altLang="en-US" sz="1400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7BBB553-55ED-4E55-AD85-A3FF191215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20688"/>
            <a:ext cx="7772400" cy="1143000"/>
          </a:xfrm>
        </p:spPr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Indeling</a:t>
            </a:r>
            <a:endParaRPr lang="en-GB" sz="3200" b="1">
              <a:latin typeface="Arial" charset="0"/>
            </a:endParaRPr>
          </a:p>
        </p:txBody>
      </p:sp>
      <p:sp>
        <p:nvSpPr>
          <p:cNvPr id="4102" name="Rectangle 3">
            <a:extLst>
              <a:ext uri="{FF2B5EF4-FFF2-40B4-BE49-F238E27FC236}">
                <a16:creationId xmlns:a16="http://schemas.microsoft.com/office/drawing/2014/main" id="{F46A8A91-228D-49B2-B6EF-3A6CD5CFDB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Specifieke regelgeving													vrs-D			mr &amp; vrs-D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definitie open bron														(13.1)			(17.1)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signalering																	(13.2)			(17.2)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radionuclidenlaboratorium										(13.3)			(17.3)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oppervlaktebesmetting												(13.4)			(17.4)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toezicht																			(13.5)			(17.5)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5">
            <a:extLst>
              <a:ext uri="{FF2B5EF4-FFF2-40B4-BE49-F238E27FC236}">
                <a16:creationId xmlns:a16="http://schemas.microsoft.com/office/drawing/2014/main" id="{D6827C1C-E368-49D6-AD51-FFD3D239884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B339861-C3BA-4B9F-90EB-9CB229512987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37891" name="Footer Placeholder 6">
            <a:extLst>
              <a:ext uri="{FF2B5EF4-FFF2-40B4-BE49-F238E27FC236}">
                <a16:creationId xmlns:a16="http://schemas.microsoft.com/office/drawing/2014/main" id="{2D2CD51C-88B8-43C9-B3FF-BBDA13465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37892" name="Slide Number Placeholder 7">
            <a:extLst>
              <a:ext uri="{FF2B5EF4-FFF2-40B4-BE49-F238E27FC236}">
                <a16:creationId xmlns:a16="http://schemas.microsoft.com/office/drawing/2014/main" id="{FC49E90F-91A6-4E79-98CA-627F0F9FE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7F7982ED-C1A4-421E-BB91-6761CD6B62B8}" type="slidenum">
              <a:rPr lang="en-US" altLang="en-US" sz="1400" smtClean="0"/>
              <a:pPr>
                <a:buClrTx/>
                <a:buSzTx/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412674" name="Rectangle 2">
            <a:extLst>
              <a:ext uri="{FF2B5EF4-FFF2-40B4-BE49-F238E27FC236}">
                <a16:creationId xmlns:a16="http://schemas.microsoft.com/office/drawing/2014/main" id="{F938F789-3CF9-48EE-B6D2-DEE1F1BEAD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definitie open bron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3FA5B56C-8C56-4A41-B2FC-118E56C1064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3988" cy="4327525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Besluit basisveiligheidsnormen stralingsbescherming</a:t>
            </a: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open bron:	bron, niet zijnde een ingekapselde bron</a:t>
            </a:r>
          </a:p>
          <a:p>
            <a:pPr marL="151200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en niet zijnde een toestel of versneller</a:t>
            </a:r>
            <a:endParaRPr lang="en-US" altLang="en-US" sz="18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5">
            <a:extLst>
              <a:ext uri="{FF2B5EF4-FFF2-40B4-BE49-F238E27FC236}">
                <a16:creationId xmlns:a16="http://schemas.microsoft.com/office/drawing/2014/main" id="{D6827C1C-E368-49D6-AD51-FFD3D239884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B339861-C3BA-4B9F-90EB-9CB229512987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37891" name="Footer Placeholder 6">
            <a:extLst>
              <a:ext uri="{FF2B5EF4-FFF2-40B4-BE49-F238E27FC236}">
                <a16:creationId xmlns:a16="http://schemas.microsoft.com/office/drawing/2014/main" id="{2D2CD51C-88B8-43C9-B3FF-BBDA13465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37892" name="Slide Number Placeholder 7">
            <a:extLst>
              <a:ext uri="{FF2B5EF4-FFF2-40B4-BE49-F238E27FC236}">
                <a16:creationId xmlns:a16="http://schemas.microsoft.com/office/drawing/2014/main" id="{FC49E90F-91A6-4E79-98CA-627F0F9FE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7F7982ED-C1A4-421E-BB91-6761CD6B62B8}" type="slidenum">
              <a:rPr lang="en-US" altLang="en-US" sz="1400" smtClean="0"/>
              <a:pPr>
                <a:buClrTx/>
                <a:buSzTx/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412674" name="Rectangle 2">
            <a:extLst>
              <a:ext uri="{FF2B5EF4-FFF2-40B4-BE49-F238E27FC236}">
                <a16:creationId xmlns:a16="http://schemas.microsoft.com/office/drawing/2014/main" id="{F938F789-3CF9-48EE-B6D2-DEE1F1BEAD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signalering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3FA5B56C-8C56-4A41-B2FC-118E56C1064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7739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plaats bij bewaakte zone een waarschuwingsbord met de tekst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radioactieve stof</a:t>
            </a: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en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bewaakte zone</a:t>
            </a: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plaats bij gecontroleerde zone een waarschuwingsbord met de tekst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radioactieve stof</a:t>
            </a: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en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gecontroleerde zone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9DF07E-4270-4726-BB90-6A99ABCBD3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0" y="1980000"/>
            <a:ext cx="2114043" cy="21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35ACB8-CF7B-4F94-9CD2-F06AF6930C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00" y="1980000"/>
            <a:ext cx="2435744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131753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5">
            <a:extLst>
              <a:ext uri="{FF2B5EF4-FFF2-40B4-BE49-F238E27FC236}">
                <a16:creationId xmlns:a16="http://schemas.microsoft.com/office/drawing/2014/main" id="{D6827C1C-E368-49D6-AD51-FFD3D239884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B339861-C3BA-4B9F-90EB-9CB229512987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37891" name="Footer Placeholder 6">
            <a:extLst>
              <a:ext uri="{FF2B5EF4-FFF2-40B4-BE49-F238E27FC236}">
                <a16:creationId xmlns:a16="http://schemas.microsoft.com/office/drawing/2014/main" id="{2D2CD51C-88B8-43C9-B3FF-BBDA13465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37892" name="Slide Number Placeholder 7">
            <a:extLst>
              <a:ext uri="{FF2B5EF4-FFF2-40B4-BE49-F238E27FC236}">
                <a16:creationId xmlns:a16="http://schemas.microsoft.com/office/drawing/2014/main" id="{FC49E90F-91A6-4E79-98CA-627F0F9FE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7F7982ED-C1A4-421E-BB91-6761CD6B62B8}" type="slidenum">
              <a:rPr lang="en-US" altLang="en-US" sz="1400" smtClean="0"/>
              <a:pPr>
                <a:buClrTx/>
                <a:buSzTx/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412674" name="Rectangle 2">
            <a:extLst>
              <a:ext uri="{FF2B5EF4-FFF2-40B4-BE49-F238E27FC236}">
                <a16:creationId xmlns:a16="http://schemas.microsoft.com/office/drawing/2014/main" id="{F938F789-3CF9-48EE-B6D2-DEE1F1BEAD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signalering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3FA5B56C-8C56-4A41-B2FC-118E56C1064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3988" cy="4327525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voeg (indien relevant) de tekst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dosistempo &gt; 10 μSv/uur</a:t>
            </a: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toe</a:t>
            </a: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plaats verbodsbord met de tekst </a:t>
            </a: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geen toegang voor onbevoegden</a:t>
            </a:r>
            <a:r>
              <a:rPr lang="nl-NL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als fysieke toegangscontrole bij gecontroleerde zone ontbreekt</a:t>
            </a:r>
          </a:p>
          <a:p>
            <a:pPr marL="0" lvl="1" indent="0" eaLnBrk="1" hangingPunct="1">
              <a:buClr>
                <a:schemeClr val="tx2"/>
              </a:buClr>
              <a:buNone/>
            </a:pPr>
            <a:endParaRPr lang="nl-NL" altLang="en-US" sz="24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None/>
            </a:pPr>
            <a:r>
              <a:rPr lang="nl-NL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plaats waarschuwingsetiket op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voorraadpotjes activiteit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besmette oppervlakken (vloeren, tafels, voorwerpen)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vermeld radionuclide, datum en activiteit</a:t>
            </a:r>
            <a:endParaRPr lang="nl-NL" altLang="en-US" sz="1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deuren (voorzover niet gezoneerd)</a:t>
            </a:r>
            <a:endParaRPr lang="nl-NL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4F588C-7DEF-4BAB-9F1A-C489C5C086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825144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087886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5">
            <a:extLst>
              <a:ext uri="{FF2B5EF4-FFF2-40B4-BE49-F238E27FC236}">
                <a16:creationId xmlns:a16="http://schemas.microsoft.com/office/drawing/2014/main" id="{B4E13B3D-AB2D-419B-B6AA-4EEBDDC648C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D40112C-FD36-4DC4-B300-3BB117D888BA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39939" name="Footer Placeholder 6">
            <a:extLst>
              <a:ext uri="{FF2B5EF4-FFF2-40B4-BE49-F238E27FC236}">
                <a16:creationId xmlns:a16="http://schemas.microsoft.com/office/drawing/2014/main" id="{649F484B-BEBA-4127-95F9-09F2BE9D7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39940" name="Slide Number Placeholder 7">
            <a:extLst>
              <a:ext uri="{FF2B5EF4-FFF2-40B4-BE49-F238E27FC236}">
                <a16:creationId xmlns:a16="http://schemas.microsoft.com/office/drawing/2014/main" id="{FEAF2F71-3086-4634-8C42-E05F8A43D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ADBF0D30-24DD-49D8-BCAF-B2FF11DF0A4D}" type="slidenum">
              <a:rPr lang="en-US" altLang="en-US" sz="1400" smtClean="0"/>
              <a:pPr>
                <a:buClrTx/>
                <a:buSzTx/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399362" name="Rectangle 2">
            <a:extLst>
              <a:ext uri="{FF2B5EF4-FFF2-40B4-BE49-F238E27FC236}">
                <a16:creationId xmlns:a16="http://schemas.microsoft.com/office/drawing/2014/main" id="{101F317E-6BA0-4336-B262-C37C7A5306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radionuclidenlaboratorium</a:t>
            </a:r>
            <a:endParaRPr lang="en-GB" sz="2000" b="1"/>
          </a:p>
        </p:txBody>
      </p:sp>
      <p:sp>
        <p:nvSpPr>
          <p:cNvPr id="20486" name="Rectangle 3">
            <a:extLst>
              <a:ext uri="{FF2B5EF4-FFF2-40B4-BE49-F238E27FC236}">
                <a16:creationId xmlns:a16="http://schemas.microsoft.com/office/drawing/2014/main" id="{FC240BFD-4FA2-4ED2-BF33-468D8469001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3988" cy="4327525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open radioactieve stoffen mogen uitsluitend worden toegepast</a:t>
            </a: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 een radionuclidenlaboratorium</a:t>
            </a: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men kent B-, C- en D-laboratoria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inrichtingseisen het meest streng voor een B-laboratorium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inrichtingseisen het minst streng voor een D-laboratorium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toegelaten activiteit het grootst in een B-laboratorium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toegelaten activiteit het kleinst in een D-laboratorium</a:t>
            </a:r>
            <a:endParaRPr lang="en-US" sz="200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5">
            <a:extLst>
              <a:ext uri="{FF2B5EF4-FFF2-40B4-BE49-F238E27FC236}">
                <a16:creationId xmlns:a16="http://schemas.microsoft.com/office/drawing/2014/main" id="{B4E13B3D-AB2D-419B-B6AA-4EEBDDC648C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D40112C-FD36-4DC4-B300-3BB117D888BA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39939" name="Footer Placeholder 6">
            <a:extLst>
              <a:ext uri="{FF2B5EF4-FFF2-40B4-BE49-F238E27FC236}">
                <a16:creationId xmlns:a16="http://schemas.microsoft.com/office/drawing/2014/main" id="{649F484B-BEBA-4127-95F9-09F2BE9D7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39940" name="Slide Number Placeholder 7">
            <a:extLst>
              <a:ext uri="{FF2B5EF4-FFF2-40B4-BE49-F238E27FC236}">
                <a16:creationId xmlns:a16="http://schemas.microsoft.com/office/drawing/2014/main" id="{FEAF2F71-3086-4634-8C42-E05F8A43D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ADBF0D30-24DD-49D8-BCAF-B2FF11DF0A4D}" type="slidenum">
              <a:rPr lang="en-US" altLang="en-US" sz="1400" smtClean="0"/>
              <a:pPr>
                <a:buClrTx/>
                <a:buSzTx/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399362" name="Rectangle 2">
            <a:extLst>
              <a:ext uri="{FF2B5EF4-FFF2-40B4-BE49-F238E27FC236}">
                <a16:creationId xmlns:a16="http://schemas.microsoft.com/office/drawing/2014/main" id="{101F317E-6BA0-4336-B262-C37C7A5306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radionuclidenlaboratorium</a:t>
            </a:r>
            <a:endParaRPr lang="en-GB" sz="2000" b="1"/>
          </a:p>
        </p:txBody>
      </p:sp>
      <p:sp>
        <p:nvSpPr>
          <p:cNvPr id="20486" name="Rectangle 3">
            <a:extLst>
              <a:ext uri="{FF2B5EF4-FFF2-40B4-BE49-F238E27FC236}">
                <a16:creationId xmlns:a16="http://schemas.microsoft.com/office/drawing/2014/main" id="{FC240BFD-4FA2-4ED2-BF33-468D8469001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3988" cy="4327525"/>
          </a:xfrm>
        </p:spPr>
        <p:txBody>
          <a:bodyPr/>
          <a:lstStyle/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er zijn twee verschillende opvattingen over het risico van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werken met open radioactieve stoffen</a:t>
            </a:r>
          </a:p>
          <a:p>
            <a:pPr marL="432000" lvl="1" indent="-43200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AutoNum type="arabicPeriod"/>
              <a:defRPr/>
            </a:pP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het risico wordt bepaald door herhaalde opnames van kleine hoeveelheden radioactieve stof (Gezondheidsraad, 1985)</a:t>
            </a:r>
          </a:p>
          <a:p>
            <a:pPr marL="432000" lvl="1" indent="-43200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AutoNum type="arabicPeriod"/>
              <a:defRPr/>
            </a:pP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het risico wordt bepaald door incidenten (HARAS-rapport, 1997)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de (voormalige) Richtlijn Radionuclidenlaboratoria uit 1994 is gebaseerd op de eerste opvatting</a:t>
            </a:r>
          </a:p>
        </p:txBody>
      </p:sp>
    </p:spTree>
    <p:extLst>
      <p:ext uri="{BB962C8B-B14F-4D97-AF65-F5344CB8AC3E}">
        <p14:creationId xmlns:p14="http://schemas.microsoft.com/office/powerpoint/2010/main" val="2364506623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5">
            <a:extLst>
              <a:ext uri="{FF2B5EF4-FFF2-40B4-BE49-F238E27FC236}">
                <a16:creationId xmlns:a16="http://schemas.microsoft.com/office/drawing/2014/main" id="{6A438E94-07E2-43A4-8F4B-1BD7489F57B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9D51812-92DE-44B8-B57D-987E5897AABF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41987" name="Footer Placeholder 6">
            <a:extLst>
              <a:ext uri="{FF2B5EF4-FFF2-40B4-BE49-F238E27FC236}">
                <a16:creationId xmlns:a16="http://schemas.microsoft.com/office/drawing/2014/main" id="{E7A9D950-C191-46B0-A25D-84D71964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41988" name="Slide Number Placeholder 7">
            <a:extLst>
              <a:ext uri="{FF2B5EF4-FFF2-40B4-BE49-F238E27FC236}">
                <a16:creationId xmlns:a16="http://schemas.microsoft.com/office/drawing/2014/main" id="{738AAC5F-C4FD-490F-9AE0-54AAD1FF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C25E86B-A5D1-4086-904C-F694392F4458}" type="slidenum">
              <a:rPr lang="en-US" altLang="en-US" sz="1400" smtClean="0"/>
              <a:pPr>
                <a:buClrTx/>
                <a:buSzTx/>
                <a:buFontTx/>
                <a:buNone/>
              </a:pPr>
              <a:t>8</a:t>
            </a:fld>
            <a:endParaRPr lang="en-US" altLang="en-US" sz="1400"/>
          </a:p>
        </p:txBody>
      </p:sp>
      <p:sp>
        <p:nvSpPr>
          <p:cNvPr id="433154" name="Rectangle 2">
            <a:extLst>
              <a:ext uri="{FF2B5EF4-FFF2-40B4-BE49-F238E27FC236}">
                <a16:creationId xmlns:a16="http://schemas.microsoft.com/office/drawing/2014/main" id="{6DFAC99F-42F1-41EA-B3BE-236EFC0397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radionuclidenlaboratorium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0FFBF25B-A238-48A2-975E-AB3E044C6A3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3988" cy="4327525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maximaal toegestane activiteit per toepassing / handeling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US" altLang="en-US" sz="2000" baseline="-25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max</a:t>
            </a:r>
            <a:r>
              <a:rPr lang="en-US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0,02 × 10</a:t>
            </a:r>
            <a:r>
              <a:rPr lang="en-US" altLang="en-US" sz="2000" baseline="30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p+q+r</a:t>
            </a:r>
            <a:r>
              <a:rPr lang="en-US" altLang="en-US"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/ e(50)</a:t>
            </a:r>
            <a:r>
              <a:rPr lang="en-US" altLang="en-US" sz="2000" baseline="-25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inhalatie</a:t>
            </a:r>
            <a:endParaRPr lang="en-US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US" altLang="en-US" sz="1800" baseline="-25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max</a:t>
            </a:r>
            <a:r>
              <a:rPr lang="en-US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maximaal toegestane activiteit (Bq)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 = verspreidingsparameter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q = laboratoriumparameter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 = lokale ventilatieparameter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e(50)</a:t>
            </a:r>
            <a:r>
              <a:rPr lang="en-US" altLang="en-US" sz="1800" baseline="-25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inhalatie</a:t>
            </a:r>
            <a:r>
              <a:rPr lang="en-US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effectieve dosiscoëfficiënt voor inhalatie (Sv/Bq)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1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  q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 D-laboratorium  0,2 Re</a:t>
            </a:r>
            <a:r>
              <a:rPr lang="en-US" altLang="en-US" sz="18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inhalatie</a:t>
            </a:r>
            <a:endParaRPr lang="en-US" altLang="en-US" sz="1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>
            <a:extLst>
              <a:ext uri="{FF2B5EF4-FFF2-40B4-BE49-F238E27FC236}">
                <a16:creationId xmlns:a16="http://schemas.microsoft.com/office/drawing/2014/main" id="{805F88EE-B3AE-4793-B341-5F85856E751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5557BD3B-7E18-4154-96F0-DFBD83FDD8B5}" type="datetime8">
              <a:rPr lang="en-US" altLang="en-US" sz="1400" smtClean="0"/>
              <a:t>17-11-21 15:56</a:t>
            </a:fld>
            <a:endParaRPr lang="en-US" altLang="en-US" sz="1400"/>
          </a:p>
        </p:txBody>
      </p:sp>
      <p:sp>
        <p:nvSpPr>
          <p:cNvPr id="44035" name="Footer Placeholder 4">
            <a:extLst>
              <a:ext uri="{FF2B5EF4-FFF2-40B4-BE49-F238E27FC236}">
                <a16:creationId xmlns:a16="http://schemas.microsoft.com/office/drawing/2014/main" id="{95D5EBC6-0A53-4125-90D5-0193CD61E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44036" name="Slide Number Placeholder 5">
            <a:extLst>
              <a:ext uri="{FF2B5EF4-FFF2-40B4-BE49-F238E27FC236}">
                <a16:creationId xmlns:a16="http://schemas.microsoft.com/office/drawing/2014/main" id="{E288E36D-072B-4E63-BE24-AA687C22F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C99B6D48-7F83-457B-A979-E17F1076407B}" type="slidenum">
              <a:rPr lang="en-US" altLang="en-US" sz="1400" smtClean="0"/>
              <a:pPr>
                <a:buClrTx/>
                <a:buSzTx/>
                <a:buFontTx/>
                <a:buNone/>
              </a:pPr>
              <a:t>9</a:t>
            </a:fld>
            <a:endParaRPr lang="en-US" altLang="en-US" sz="1400"/>
          </a:p>
        </p:txBody>
      </p:sp>
      <p:sp>
        <p:nvSpPr>
          <p:cNvPr id="403458" name="Rectangle 2">
            <a:extLst>
              <a:ext uri="{FF2B5EF4-FFF2-40B4-BE49-F238E27FC236}">
                <a16:creationId xmlns:a16="http://schemas.microsoft.com/office/drawing/2014/main" id="{81EA630D-B518-4147-985E-3A0CC6D0E0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Specifieke regelgeving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radionuclidenlaboratorium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03500" name="Group 44">
            <a:extLst>
              <a:ext uri="{FF2B5EF4-FFF2-40B4-BE49-F238E27FC236}">
                <a16:creationId xmlns:a16="http://schemas.microsoft.com/office/drawing/2014/main" id="{E93DD6DF-B88F-4DFF-AA6C-61EE567784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9169810"/>
              </p:ext>
            </p:extLst>
          </p:nvPr>
        </p:nvGraphicFramePr>
        <p:xfrm>
          <a:off x="1476375" y="1981202"/>
          <a:ext cx="5975350" cy="4038525"/>
        </p:xfrm>
        <a:graphic>
          <a:graphicData uri="http://schemas.openxmlformats.org/drawingml/2006/table">
            <a:tbl>
              <a:tblPr/>
              <a:tblGrid>
                <a:gridCol w="107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5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187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49" marB="45716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bewerking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49" marB="45716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8493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-4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49" marB="45716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 / poeders in open system</a:t>
                      </a:r>
                    </a:p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sterk spattende bewerking</a:t>
                      </a:r>
                    </a:p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vloeistof tegen kookpunt</a:t>
                      </a:r>
                    </a:p>
                  </a:txBody>
                  <a:tcPr marT="137149" marB="45716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840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49" marB="45716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labeling met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vluchtig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nuclide</a:t>
                      </a:r>
                    </a:p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koken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in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gesloten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systeem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49" marB="45716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840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49" marB="45716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labeling met niet vluchtig nuclide</a:t>
                      </a:r>
                    </a:p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eenvoudige chemische bewerking (RIA)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49" marB="45716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3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137149" marB="45716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kort, zeer eenvoudig nat werk</a:t>
                      </a:r>
                    </a:p>
                    <a:p>
                      <a:pPr marL="4320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opslag van afval in werkruimte</a:t>
                      </a:r>
                    </a:p>
                  </a:txBody>
                  <a:tcPr marT="137149" marB="45716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6007</TotalTime>
  <Words>849</Words>
  <Application>Microsoft Office PowerPoint</Application>
  <PresentationFormat>On-screen Show (4:3)</PresentationFormat>
  <Paragraphs>202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AZGCaspariT</vt:lpstr>
      <vt:lpstr>Wingdings</vt:lpstr>
      <vt:lpstr>Vliegerdiagram</vt:lpstr>
      <vt:lpstr>Stralingsbescherming verspreidbare radioactieve stoffen - D</vt:lpstr>
      <vt:lpstr>Indeling</vt:lpstr>
      <vt:lpstr>Specifieke regelgeving definitie open bron</vt:lpstr>
      <vt:lpstr>Specifieke regelgeving signalering</vt:lpstr>
      <vt:lpstr>Specifieke regelgeving signalering</vt:lpstr>
      <vt:lpstr>Specifieke regelgeving radionuclidenlaboratorium</vt:lpstr>
      <vt:lpstr>Specifieke regelgeving radionuclidenlaboratorium</vt:lpstr>
      <vt:lpstr>Specifieke regelgeving radionuclidenlaboratorium</vt:lpstr>
      <vt:lpstr>Specifieke regelgeving radionuclidenlaboratorium</vt:lpstr>
      <vt:lpstr>Specifieke regelgeving radionuclidenlaboratorium</vt:lpstr>
      <vt:lpstr>Specifieke regelgeving radionuclidenlaboratorium</vt:lpstr>
      <vt:lpstr>Specifieke regelgeving radionuclidenlaboratorium</vt:lpstr>
      <vt:lpstr>Specifieke regelgeving oppervlaktebesmetting</vt:lpstr>
      <vt:lpstr>Specifieke regelgeving toezicht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Regelgeving</dc:title>
  <dc:creator>Frits Pleiter</dc:creator>
  <cp:lastModifiedBy>Frits Pleiter</cp:lastModifiedBy>
  <cp:revision>212</cp:revision>
  <cp:lastPrinted>2021-10-30T08:22:10Z</cp:lastPrinted>
  <dcterms:created xsi:type="dcterms:W3CDTF">2003-02-28T15:24:51Z</dcterms:created>
  <dcterms:modified xsi:type="dcterms:W3CDTF">2021-11-17T15:07:55Z</dcterms:modified>
</cp:coreProperties>
</file>