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23"/>
  </p:notesMasterIdLst>
  <p:handoutMasterIdLst>
    <p:handoutMasterId r:id="rId24"/>
  </p:handoutMasterIdLst>
  <p:sldIdLst>
    <p:sldId id="268" r:id="rId2"/>
    <p:sldId id="257" r:id="rId3"/>
    <p:sldId id="294" r:id="rId4"/>
    <p:sldId id="286" r:id="rId5"/>
    <p:sldId id="295" r:id="rId6"/>
    <p:sldId id="287" r:id="rId7"/>
    <p:sldId id="304" r:id="rId8"/>
    <p:sldId id="305" r:id="rId9"/>
    <p:sldId id="307" r:id="rId10"/>
    <p:sldId id="298" r:id="rId11"/>
    <p:sldId id="292" r:id="rId12"/>
    <p:sldId id="297" r:id="rId13"/>
    <p:sldId id="308" r:id="rId14"/>
    <p:sldId id="289" r:id="rId15"/>
    <p:sldId id="310" r:id="rId16"/>
    <p:sldId id="290" r:id="rId17"/>
    <p:sldId id="311" r:id="rId18"/>
    <p:sldId id="309" r:id="rId19"/>
    <p:sldId id="303" r:id="rId20"/>
    <p:sldId id="296" r:id="rId21"/>
    <p:sldId id="312" r:id="rId22"/>
  </p:sldIdLst>
  <p:sldSz cx="9144000" cy="6858000" type="screen4x3"/>
  <p:notesSz cx="7099300" cy="10234613"/>
  <p:defaultTextStyle>
    <a:defPPr>
      <a:defRPr lang="en-GB"/>
    </a:defPPr>
    <a:lvl1pPr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anose="05000000000000000000" pitchFamily="2" charset="2"/>
      <a:buChar char="§"/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anose="05000000000000000000" pitchFamily="2" charset="2"/>
      <a:buChar char="§"/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anose="05000000000000000000" pitchFamily="2" charset="2"/>
      <a:buChar char="§"/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anose="05000000000000000000" pitchFamily="2" charset="2"/>
      <a:buChar char="§"/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anose="05000000000000000000" pitchFamily="2" charset="2"/>
      <a:buChar char="§"/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0C0C0"/>
    <a:srgbClr val="0066FF"/>
    <a:srgbClr val="00CC00"/>
    <a:srgbClr val="FFCC00"/>
    <a:srgbClr val="FFFF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53" autoAdjust="0"/>
    <p:restoredTop sz="94683" autoAdjust="0"/>
  </p:normalViewPr>
  <p:slideViewPr>
    <p:cSldViewPr>
      <p:cViewPr varScale="1">
        <p:scale>
          <a:sx n="70" d="100"/>
          <a:sy n="70" d="100"/>
        </p:scale>
        <p:origin x="394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8359E315-6835-4DFA-BE0F-9F4ED5AAB21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1CA655D9-BF2B-43C9-886F-C3B5800FCA5E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4987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2" name="Rectangle 4">
            <a:extLst>
              <a:ext uri="{FF2B5EF4-FFF2-40B4-BE49-F238E27FC236}">
                <a16:creationId xmlns:a16="http://schemas.microsoft.com/office/drawing/2014/main" id="{5BB83AF2-8C72-4794-99AC-8606A8D4C43E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4988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3" name="Rectangle 5">
            <a:extLst>
              <a:ext uri="{FF2B5EF4-FFF2-40B4-BE49-F238E27FC236}">
                <a16:creationId xmlns:a16="http://schemas.microsoft.com/office/drawing/2014/main" id="{1EE80346-24C8-40AC-B4BF-3AD06A5F4B62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9721850"/>
            <a:ext cx="3074987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fld id="{456A716E-5C2E-40E7-89CB-E20BA5387DC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E95FFEE5-700D-4704-8F56-2012975C24E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336D2451-5C62-41BF-BCEA-F9681C2FBE1D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4987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3556" name="Rectangle 4">
            <a:extLst>
              <a:ext uri="{FF2B5EF4-FFF2-40B4-BE49-F238E27FC236}">
                <a16:creationId xmlns:a16="http://schemas.microsoft.com/office/drawing/2014/main" id="{A5C8BF84-4E29-44EA-A934-9A1CC3D792B1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83853F60-EB8C-4252-97AF-925E71A642F9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Klik om de opmaakprofielen van de modeltekst te bewerken</a:t>
            </a:r>
          </a:p>
          <a:p>
            <a:pPr lvl="1"/>
            <a:r>
              <a:rPr lang="en-GB" noProof="0"/>
              <a:t>Tweede niveau</a:t>
            </a:r>
          </a:p>
          <a:p>
            <a:pPr lvl="2"/>
            <a:r>
              <a:rPr lang="en-GB" noProof="0"/>
              <a:t>Derde niveau</a:t>
            </a:r>
          </a:p>
          <a:p>
            <a:pPr lvl="3"/>
            <a:r>
              <a:rPr lang="en-GB" noProof="0"/>
              <a:t>Vierde niveau</a:t>
            </a:r>
          </a:p>
          <a:p>
            <a:pPr lvl="4"/>
            <a:r>
              <a:rPr lang="en-GB" noProof="0"/>
              <a:t>Vijfde niveau</a:t>
            </a:r>
          </a:p>
        </p:txBody>
      </p:sp>
      <p:sp>
        <p:nvSpPr>
          <p:cNvPr id="5126" name="Rectangle 6">
            <a:extLst>
              <a:ext uri="{FF2B5EF4-FFF2-40B4-BE49-F238E27FC236}">
                <a16:creationId xmlns:a16="http://schemas.microsoft.com/office/drawing/2014/main" id="{F9434837-44A8-4D90-AF5F-4BB0348A5E6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4988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>
            <a:extLst>
              <a:ext uri="{FF2B5EF4-FFF2-40B4-BE49-F238E27FC236}">
                <a16:creationId xmlns:a16="http://schemas.microsoft.com/office/drawing/2014/main" id="{06B966BA-5486-4C15-AD49-A5A0B763E7F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9721850"/>
            <a:ext cx="3074987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fld id="{337B6274-7993-49C1-821C-C5C2DC0C8029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BDD94741-D866-497F-9626-DDCE75F63D6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051FDA2-E013-4F9A-9174-66B015C8F2AB}" type="slidenum">
              <a:rPr lang="en-GB" altLang="en-US" sz="1300">
                <a:latin typeface="AZGCaspariT" pitchFamily="2" charset="0"/>
              </a:rPr>
              <a:pPr eaLnBrk="1" hangingPunct="1"/>
              <a:t>1</a:t>
            </a:fld>
            <a:endParaRPr lang="en-GB" altLang="en-US" sz="1300">
              <a:latin typeface="AZGCaspariT" pitchFamily="2" charset="0"/>
            </a:endParaRPr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05C960AE-0634-4FED-8E28-E5B3E6477B9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0FB3A93D-B63A-46CA-9A95-BEB7011D16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9EFFA906-47D7-425F-AFE0-7A6C8F603B2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5B600B3-69EE-4B8C-BB50-CE79B8C4998F}" type="slidenum">
              <a:rPr lang="en-GB" altLang="en-US" sz="1300">
                <a:latin typeface="AZGCaspariT" pitchFamily="2" charset="0"/>
              </a:rPr>
              <a:pPr eaLnBrk="1" hangingPunct="1"/>
              <a:t>10</a:t>
            </a:fld>
            <a:endParaRPr lang="en-GB" altLang="en-US" sz="1300">
              <a:latin typeface="AZGCaspariT" pitchFamily="2" charset="0"/>
            </a:endParaRPr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FF7AE9C7-A710-40CC-BEB5-F5F2E63CEFB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DE278A99-81F4-49CD-82F8-ECEDA13BF73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>
            <a:extLst>
              <a:ext uri="{FF2B5EF4-FFF2-40B4-BE49-F238E27FC236}">
                <a16:creationId xmlns:a16="http://schemas.microsoft.com/office/drawing/2014/main" id="{F7E917F6-EA80-49F3-88FD-744D1606474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636B186-465B-4E5E-A140-6071F8BE49A4}" type="slidenum">
              <a:rPr lang="en-GB" altLang="en-US" sz="1300">
                <a:latin typeface="AZGCaspariT" pitchFamily="2" charset="0"/>
              </a:rPr>
              <a:pPr eaLnBrk="1" hangingPunct="1"/>
              <a:t>11</a:t>
            </a:fld>
            <a:endParaRPr lang="en-GB" altLang="en-US" sz="1300">
              <a:latin typeface="AZGCaspariT" pitchFamily="2" charset="0"/>
            </a:endParaRPr>
          </a:p>
        </p:txBody>
      </p:sp>
      <p:sp>
        <p:nvSpPr>
          <p:cNvPr id="41987" name="Rectangle 2">
            <a:extLst>
              <a:ext uri="{FF2B5EF4-FFF2-40B4-BE49-F238E27FC236}">
                <a16:creationId xmlns:a16="http://schemas.microsoft.com/office/drawing/2014/main" id="{F51E89E1-85B8-4F23-9C21-BA8936AE494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>
            <a:extLst>
              <a:ext uri="{FF2B5EF4-FFF2-40B4-BE49-F238E27FC236}">
                <a16:creationId xmlns:a16="http://schemas.microsoft.com/office/drawing/2014/main" id="{0A375F8B-37F4-4860-8696-853C78097B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9DC2061C-9BFD-43B0-A50D-A8282F874E7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1D991C9-52DB-4B13-B68D-DDE92B817E7A}" type="slidenum">
              <a:rPr lang="en-GB" altLang="en-US" sz="1300">
                <a:latin typeface="AZGCaspariT" pitchFamily="2" charset="0"/>
              </a:rPr>
              <a:pPr eaLnBrk="1" hangingPunct="1"/>
              <a:t>12</a:t>
            </a:fld>
            <a:endParaRPr lang="en-GB" altLang="en-US" sz="1300">
              <a:latin typeface="AZGCaspariT" pitchFamily="2" charset="0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160BA07A-8D0A-4D35-867F-21A0F755ACC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4681B14B-D1F1-4346-AA63-E5ED1CEF588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9DC2061C-9BFD-43B0-A50D-A8282F874E7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1D991C9-52DB-4B13-B68D-DDE92B817E7A}" type="slidenum">
              <a:rPr lang="en-GB" altLang="en-US" sz="1300">
                <a:latin typeface="AZGCaspariT" pitchFamily="2" charset="0"/>
              </a:rPr>
              <a:pPr eaLnBrk="1" hangingPunct="1"/>
              <a:t>13</a:t>
            </a:fld>
            <a:endParaRPr lang="en-GB" altLang="en-US" sz="1300">
              <a:latin typeface="AZGCaspariT" pitchFamily="2" charset="0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160BA07A-8D0A-4D35-867F-21A0F755ACC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4681B14B-D1F1-4346-AA63-E5ED1CEF588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23851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>
            <a:extLst>
              <a:ext uri="{FF2B5EF4-FFF2-40B4-BE49-F238E27FC236}">
                <a16:creationId xmlns:a16="http://schemas.microsoft.com/office/drawing/2014/main" id="{6711B240-00C0-463A-9C38-049F8F37D87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CF195BC-9EFE-43D7-8BDB-CD9BABC3CE89}" type="slidenum">
              <a:rPr lang="en-GB" altLang="en-US" sz="1300">
                <a:latin typeface="AZGCaspariT" pitchFamily="2" charset="0"/>
              </a:rPr>
              <a:pPr eaLnBrk="1" hangingPunct="1"/>
              <a:t>14</a:t>
            </a:fld>
            <a:endParaRPr lang="en-GB" altLang="en-US" sz="1300">
              <a:latin typeface="AZGCaspariT" pitchFamily="2" charset="0"/>
            </a:endParaRPr>
          </a:p>
        </p:txBody>
      </p:sp>
      <p:sp>
        <p:nvSpPr>
          <p:cNvPr id="36867" name="Rectangle 2">
            <a:extLst>
              <a:ext uri="{FF2B5EF4-FFF2-40B4-BE49-F238E27FC236}">
                <a16:creationId xmlns:a16="http://schemas.microsoft.com/office/drawing/2014/main" id="{900B7DEC-368A-4053-B62D-E5C02C44E98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>
            <a:extLst>
              <a:ext uri="{FF2B5EF4-FFF2-40B4-BE49-F238E27FC236}">
                <a16:creationId xmlns:a16="http://schemas.microsoft.com/office/drawing/2014/main" id="{20D4FFBC-F4D6-4F64-BE58-626B66D5412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id="{89DE3897-85A0-4DCB-AEB0-C4AA1E3E49A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F31839B-515F-47F3-A52C-807C30FC2ACF}" type="slidenum">
              <a:rPr lang="en-GB" altLang="en-US" sz="1300">
                <a:latin typeface="AZGCaspariT" pitchFamily="2" charset="0"/>
              </a:rPr>
              <a:pPr eaLnBrk="1" hangingPunct="1"/>
              <a:t>15</a:t>
            </a:fld>
            <a:endParaRPr lang="en-GB" altLang="en-US" sz="1300">
              <a:latin typeface="AZGCaspariT" pitchFamily="2" charset="0"/>
            </a:endParaRPr>
          </a:p>
        </p:txBody>
      </p:sp>
      <p:sp>
        <p:nvSpPr>
          <p:cNvPr id="43011" name="Rectangle 2">
            <a:extLst>
              <a:ext uri="{FF2B5EF4-FFF2-40B4-BE49-F238E27FC236}">
                <a16:creationId xmlns:a16="http://schemas.microsoft.com/office/drawing/2014/main" id="{346AC805-C1D1-4054-84D3-CBC390AC241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>
            <a:extLst>
              <a:ext uri="{FF2B5EF4-FFF2-40B4-BE49-F238E27FC236}">
                <a16:creationId xmlns:a16="http://schemas.microsoft.com/office/drawing/2014/main" id="{520B9EA2-4880-4A2C-9013-532F8023384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56785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id="{89DE3897-85A0-4DCB-AEB0-C4AA1E3E49A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F31839B-515F-47F3-A52C-807C30FC2ACF}" type="slidenum">
              <a:rPr lang="en-GB" altLang="en-US" sz="1300">
                <a:latin typeface="AZGCaspariT" pitchFamily="2" charset="0"/>
              </a:rPr>
              <a:pPr eaLnBrk="1" hangingPunct="1"/>
              <a:t>16</a:t>
            </a:fld>
            <a:endParaRPr lang="en-GB" altLang="en-US" sz="1300">
              <a:latin typeface="AZGCaspariT" pitchFamily="2" charset="0"/>
            </a:endParaRPr>
          </a:p>
        </p:txBody>
      </p:sp>
      <p:sp>
        <p:nvSpPr>
          <p:cNvPr id="43011" name="Rectangle 2">
            <a:extLst>
              <a:ext uri="{FF2B5EF4-FFF2-40B4-BE49-F238E27FC236}">
                <a16:creationId xmlns:a16="http://schemas.microsoft.com/office/drawing/2014/main" id="{346AC805-C1D1-4054-84D3-CBC390AC241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>
            <a:extLst>
              <a:ext uri="{FF2B5EF4-FFF2-40B4-BE49-F238E27FC236}">
                <a16:creationId xmlns:a16="http://schemas.microsoft.com/office/drawing/2014/main" id="{520B9EA2-4880-4A2C-9013-532F8023384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id="{89DE3897-85A0-4DCB-AEB0-C4AA1E3E49A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F31839B-515F-47F3-A52C-807C30FC2ACF}" type="slidenum">
              <a:rPr lang="en-GB" altLang="en-US" sz="1300">
                <a:latin typeface="AZGCaspariT" pitchFamily="2" charset="0"/>
              </a:rPr>
              <a:pPr eaLnBrk="1" hangingPunct="1"/>
              <a:t>17</a:t>
            </a:fld>
            <a:endParaRPr lang="en-GB" altLang="en-US" sz="1300">
              <a:latin typeface="AZGCaspariT" pitchFamily="2" charset="0"/>
            </a:endParaRPr>
          </a:p>
        </p:txBody>
      </p:sp>
      <p:sp>
        <p:nvSpPr>
          <p:cNvPr id="43011" name="Rectangle 2">
            <a:extLst>
              <a:ext uri="{FF2B5EF4-FFF2-40B4-BE49-F238E27FC236}">
                <a16:creationId xmlns:a16="http://schemas.microsoft.com/office/drawing/2014/main" id="{346AC805-C1D1-4054-84D3-CBC390AC241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>
            <a:extLst>
              <a:ext uri="{FF2B5EF4-FFF2-40B4-BE49-F238E27FC236}">
                <a16:creationId xmlns:a16="http://schemas.microsoft.com/office/drawing/2014/main" id="{520B9EA2-4880-4A2C-9013-532F8023384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96341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id="{89DE3897-85A0-4DCB-AEB0-C4AA1E3E49A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F31839B-515F-47F3-A52C-807C30FC2ACF}" type="slidenum">
              <a:rPr lang="en-GB" altLang="en-US" sz="1300">
                <a:latin typeface="AZGCaspariT" pitchFamily="2" charset="0"/>
              </a:rPr>
              <a:pPr eaLnBrk="1" hangingPunct="1"/>
              <a:t>18</a:t>
            </a:fld>
            <a:endParaRPr lang="en-GB" altLang="en-US" sz="1300">
              <a:latin typeface="AZGCaspariT" pitchFamily="2" charset="0"/>
            </a:endParaRPr>
          </a:p>
        </p:txBody>
      </p:sp>
      <p:sp>
        <p:nvSpPr>
          <p:cNvPr id="43011" name="Rectangle 2">
            <a:extLst>
              <a:ext uri="{FF2B5EF4-FFF2-40B4-BE49-F238E27FC236}">
                <a16:creationId xmlns:a16="http://schemas.microsoft.com/office/drawing/2014/main" id="{346AC805-C1D1-4054-84D3-CBC390AC241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>
            <a:extLst>
              <a:ext uri="{FF2B5EF4-FFF2-40B4-BE49-F238E27FC236}">
                <a16:creationId xmlns:a16="http://schemas.microsoft.com/office/drawing/2014/main" id="{520B9EA2-4880-4A2C-9013-532F8023384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95159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>
            <a:extLst>
              <a:ext uri="{FF2B5EF4-FFF2-40B4-BE49-F238E27FC236}">
                <a16:creationId xmlns:a16="http://schemas.microsoft.com/office/drawing/2014/main" id="{BE9CB2DE-893E-4D3B-B4A8-C3FE7A314A6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597D5F60-ACF3-48A9-81CD-6E87DC5BCAE2}" type="slidenum">
              <a:rPr lang="en-GB" altLang="en-US" sz="1300" smtClean="0"/>
              <a:pPr>
                <a:spcBef>
                  <a:spcPct val="0"/>
                </a:spcBef>
              </a:pPr>
              <a:t>19</a:t>
            </a:fld>
            <a:endParaRPr lang="en-GB" altLang="en-US" sz="1300"/>
          </a:p>
        </p:txBody>
      </p:sp>
      <p:sp>
        <p:nvSpPr>
          <p:cNvPr id="55299" name="Rectangle 2">
            <a:extLst>
              <a:ext uri="{FF2B5EF4-FFF2-40B4-BE49-F238E27FC236}">
                <a16:creationId xmlns:a16="http://schemas.microsoft.com/office/drawing/2014/main" id="{6A070F1C-2AB0-41BB-ACC0-2C33F8C4D63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>
            <a:extLst>
              <a:ext uri="{FF2B5EF4-FFF2-40B4-BE49-F238E27FC236}">
                <a16:creationId xmlns:a16="http://schemas.microsoft.com/office/drawing/2014/main" id="{2C0488B5-2CE9-48D0-AEAD-D49F3000029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F387509C-5124-477C-969B-2D955C4A7A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41C8B57-F1D7-4F4A-8DF6-DB39443053AD}" type="slidenum">
              <a:rPr lang="en-GB" altLang="en-US" sz="1300">
                <a:latin typeface="AZGCaspariT" pitchFamily="2" charset="0"/>
              </a:rPr>
              <a:pPr eaLnBrk="1" hangingPunct="1"/>
              <a:t>2</a:t>
            </a:fld>
            <a:endParaRPr lang="en-GB" altLang="en-US" sz="1300">
              <a:latin typeface="AZGCaspariT" pitchFamily="2" charset="0"/>
            </a:endParaRPr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2669527C-24F6-423A-8B51-A80DFAE3975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8C0A8541-F767-42AD-8084-16A868FA16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>
            <a:extLst>
              <a:ext uri="{FF2B5EF4-FFF2-40B4-BE49-F238E27FC236}">
                <a16:creationId xmlns:a16="http://schemas.microsoft.com/office/drawing/2014/main" id="{84961E75-E510-4465-83AA-217C091F348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E7C5E8EA-90AD-40C6-B76C-A752DAEDC7AF}" type="slidenum">
              <a:rPr lang="en-GB" altLang="en-US" sz="1300" smtClean="0"/>
              <a:pPr>
                <a:spcBef>
                  <a:spcPct val="0"/>
                </a:spcBef>
              </a:pPr>
              <a:t>20</a:t>
            </a:fld>
            <a:endParaRPr lang="en-GB" altLang="en-US" sz="1300"/>
          </a:p>
        </p:txBody>
      </p:sp>
      <p:sp>
        <p:nvSpPr>
          <p:cNvPr id="59395" name="Rectangle 2">
            <a:extLst>
              <a:ext uri="{FF2B5EF4-FFF2-40B4-BE49-F238E27FC236}">
                <a16:creationId xmlns:a16="http://schemas.microsoft.com/office/drawing/2014/main" id="{FD8DD891-1E70-4CA9-A860-3CFEC59053F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>
            <a:extLst>
              <a:ext uri="{FF2B5EF4-FFF2-40B4-BE49-F238E27FC236}">
                <a16:creationId xmlns:a16="http://schemas.microsoft.com/office/drawing/2014/main" id="{4F7CBEFA-03F2-4F48-BC30-85B9F6C28AE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>
            <a:extLst>
              <a:ext uri="{FF2B5EF4-FFF2-40B4-BE49-F238E27FC236}">
                <a16:creationId xmlns:a16="http://schemas.microsoft.com/office/drawing/2014/main" id="{84961E75-E510-4465-83AA-217C091F348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E7C5E8EA-90AD-40C6-B76C-A752DAEDC7AF}" type="slidenum">
              <a:rPr lang="en-GB" altLang="en-US" sz="1300" smtClean="0"/>
              <a:pPr>
                <a:spcBef>
                  <a:spcPct val="0"/>
                </a:spcBef>
              </a:pPr>
              <a:t>21</a:t>
            </a:fld>
            <a:endParaRPr lang="en-GB" altLang="en-US" sz="1300"/>
          </a:p>
        </p:txBody>
      </p:sp>
      <p:sp>
        <p:nvSpPr>
          <p:cNvPr id="59395" name="Rectangle 2">
            <a:extLst>
              <a:ext uri="{FF2B5EF4-FFF2-40B4-BE49-F238E27FC236}">
                <a16:creationId xmlns:a16="http://schemas.microsoft.com/office/drawing/2014/main" id="{FD8DD891-1E70-4CA9-A860-3CFEC59053F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>
            <a:extLst>
              <a:ext uri="{FF2B5EF4-FFF2-40B4-BE49-F238E27FC236}">
                <a16:creationId xmlns:a16="http://schemas.microsoft.com/office/drawing/2014/main" id="{4F7CBEFA-03F2-4F48-BC30-85B9F6C28AE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10184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8C95F5A9-7164-43C0-AB33-9E36E296E9F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755E6B9-7513-4122-BAD5-75858288C94D}" type="slidenum">
              <a:rPr lang="en-GB" altLang="en-US" sz="1300">
                <a:latin typeface="AZGCaspariT" pitchFamily="2" charset="0"/>
              </a:rPr>
              <a:pPr eaLnBrk="1" hangingPunct="1"/>
              <a:t>3</a:t>
            </a:fld>
            <a:endParaRPr lang="en-GB" altLang="en-US" sz="1300">
              <a:latin typeface="AZGCaspariT" pitchFamily="2" charset="0"/>
            </a:endParaRPr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F368F432-893A-4065-9660-37B373891D8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797D9FA3-E445-48B7-A1B3-1DFC95D6484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>
            <a:extLst>
              <a:ext uri="{FF2B5EF4-FFF2-40B4-BE49-F238E27FC236}">
                <a16:creationId xmlns:a16="http://schemas.microsoft.com/office/drawing/2014/main" id="{18A46E07-4C93-4E35-9686-274E6211682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E1D96BC-7265-40F8-9011-2A6451DA9235}" type="slidenum">
              <a:rPr lang="en-GB" altLang="en-US" sz="1300">
                <a:latin typeface="AZGCaspariT" pitchFamily="2" charset="0"/>
              </a:rPr>
              <a:pPr eaLnBrk="1" hangingPunct="1"/>
              <a:t>4</a:t>
            </a:fld>
            <a:endParaRPr lang="en-GB" altLang="en-US" sz="1300">
              <a:latin typeface="AZGCaspariT" pitchFamily="2" charset="0"/>
            </a:endParaRPr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7B5836F6-DDD7-4314-933D-390DB6D3BBD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C5F028DD-78F2-4109-9277-E7C034B9F5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>
            <a:extLst>
              <a:ext uri="{FF2B5EF4-FFF2-40B4-BE49-F238E27FC236}">
                <a16:creationId xmlns:a16="http://schemas.microsoft.com/office/drawing/2014/main" id="{E3028E66-483D-4B83-8912-D0D4E3E6746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1DF6542-C5C4-45D0-8002-C670A98E86A5}" type="slidenum">
              <a:rPr lang="en-GB" altLang="en-US" sz="1300">
                <a:latin typeface="AZGCaspariT" pitchFamily="2" charset="0"/>
              </a:rPr>
              <a:pPr eaLnBrk="1" hangingPunct="1"/>
              <a:t>5</a:t>
            </a:fld>
            <a:endParaRPr lang="en-GB" altLang="en-US" sz="1300">
              <a:latin typeface="AZGCaspariT" pitchFamily="2" charset="0"/>
            </a:endParaRPr>
          </a:p>
        </p:txBody>
      </p:sp>
      <p:sp>
        <p:nvSpPr>
          <p:cNvPr id="34819" name="Rectangle 2">
            <a:extLst>
              <a:ext uri="{FF2B5EF4-FFF2-40B4-BE49-F238E27FC236}">
                <a16:creationId xmlns:a16="http://schemas.microsoft.com/office/drawing/2014/main" id="{18F60492-CCA9-49AB-A35B-046A51C45FA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>
            <a:extLst>
              <a:ext uri="{FF2B5EF4-FFF2-40B4-BE49-F238E27FC236}">
                <a16:creationId xmlns:a16="http://schemas.microsoft.com/office/drawing/2014/main" id="{DEBF3945-93E7-4BE6-A231-55B025338A7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>
            <a:extLst>
              <a:ext uri="{FF2B5EF4-FFF2-40B4-BE49-F238E27FC236}">
                <a16:creationId xmlns:a16="http://schemas.microsoft.com/office/drawing/2014/main" id="{F0BA6BC8-B8F8-4208-A098-9115891F5AC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67E1465-C2BB-4850-A7F4-E1B9A1486050}" type="slidenum">
              <a:rPr lang="en-GB" altLang="en-US" sz="1300">
                <a:latin typeface="AZGCaspariT" pitchFamily="2" charset="0"/>
              </a:rPr>
              <a:pPr eaLnBrk="1" hangingPunct="1"/>
              <a:t>6</a:t>
            </a:fld>
            <a:endParaRPr lang="en-GB" altLang="en-US" sz="1300">
              <a:latin typeface="AZGCaspariT" pitchFamily="2" charset="0"/>
            </a:endParaRPr>
          </a:p>
        </p:txBody>
      </p:sp>
      <p:sp>
        <p:nvSpPr>
          <p:cNvPr id="35843" name="Rectangle 2">
            <a:extLst>
              <a:ext uri="{FF2B5EF4-FFF2-40B4-BE49-F238E27FC236}">
                <a16:creationId xmlns:a16="http://schemas.microsoft.com/office/drawing/2014/main" id="{7FE778A0-5607-42E1-81A5-96CDE49D947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>
            <a:extLst>
              <a:ext uri="{FF2B5EF4-FFF2-40B4-BE49-F238E27FC236}">
                <a16:creationId xmlns:a16="http://schemas.microsoft.com/office/drawing/2014/main" id="{EBDF0006-537A-4647-8DFE-E90B22DCED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9EFFA906-47D7-425F-AFE0-7A6C8F603B2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5B600B3-69EE-4B8C-BB50-CE79B8C4998F}" type="slidenum">
              <a:rPr lang="en-GB" altLang="en-US" sz="1300">
                <a:latin typeface="AZGCaspariT" pitchFamily="2" charset="0"/>
              </a:rPr>
              <a:pPr eaLnBrk="1" hangingPunct="1"/>
              <a:t>7</a:t>
            </a:fld>
            <a:endParaRPr lang="en-GB" altLang="en-US" sz="1300">
              <a:latin typeface="AZGCaspariT" pitchFamily="2" charset="0"/>
            </a:endParaRPr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FF7AE9C7-A710-40CC-BEB5-F5F2E63CEFB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DE278A99-81F4-49CD-82F8-ECEDA13BF73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00339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9EFFA906-47D7-425F-AFE0-7A6C8F603B2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5B600B3-69EE-4B8C-BB50-CE79B8C4998F}" type="slidenum">
              <a:rPr lang="en-GB" altLang="en-US" sz="1300">
                <a:latin typeface="AZGCaspariT" pitchFamily="2" charset="0"/>
              </a:rPr>
              <a:pPr eaLnBrk="1" hangingPunct="1"/>
              <a:t>8</a:t>
            </a:fld>
            <a:endParaRPr lang="en-GB" altLang="en-US" sz="1300">
              <a:latin typeface="AZGCaspariT" pitchFamily="2" charset="0"/>
            </a:endParaRPr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FF7AE9C7-A710-40CC-BEB5-F5F2E63CEFB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DE278A99-81F4-49CD-82F8-ECEDA13BF73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41937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9EFFA906-47D7-425F-AFE0-7A6C8F603B2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5B600B3-69EE-4B8C-BB50-CE79B8C4998F}" type="slidenum">
              <a:rPr lang="en-GB" altLang="en-US" sz="1300">
                <a:latin typeface="AZGCaspariT" pitchFamily="2" charset="0"/>
              </a:rPr>
              <a:pPr eaLnBrk="1" hangingPunct="1"/>
              <a:t>9</a:t>
            </a:fld>
            <a:endParaRPr lang="en-GB" altLang="en-US" sz="1300">
              <a:latin typeface="AZGCaspariT" pitchFamily="2" charset="0"/>
            </a:endParaRPr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FF7AE9C7-A710-40CC-BEB5-F5F2E63CEFB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DE278A99-81F4-49CD-82F8-ECEDA13BF73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2236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E39A6A7A-5616-4BB7-A8B7-1883E6CF10E4}"/>
              </a:ext>
            </a:extLst>
          </p:cNvPr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A5ABDCF2-990A-426E-9610-9856D7A88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" name="Arc 4">
              <a:extLst>
                <a:ext uri="{FF2B5EF4-FFF2-40B4-BE49-F238E27FC236}">
                  <a16:creationId xmlns:a16="http://schemas.microsoft.com/office/drawing/2014/main" id="{44FD25A5-3884-414F-905C-F6CC95DFE0AD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T0" fmla="*/ 0 w 21600"/>
                <a:gd name="T1" fmla="*/ 0 h 21231"/>
                <a:gd name="T2" fmla="*/ 0 w 21600"/>
                <a:gd name="T3" fmla="*/ 0 h 21231"/>
                <a:gd name="T4" fmla="*/ 0 w 21600"/>
                <a:gd name="T5" fmla="*/ 0 h 2123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lnTo>
                    <a:pt x="3976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749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 defTabSz="216000">
              <a:defRPr sz="2800">
                <a:latin typeface="Arial" charset="0"/>
              </a:defRPr>
            </a:lvl1pPr>
          </a:lstStyle>
          <a:p>
            <a:pPr lvl="0"/>
            <a:r>
              <a:rPr lang="en-US" noProof="0"/>
              <a:t>Klik om het opmaakprofiel van de modeltitel te bewerken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 defTabSz="216000">
              <a:spcBef>
                <a:spcPts val="0"/>
              </a:spcBef>
              <a:buFont typeface="Wingdings" pitchFamily="2" charset="2"/>
              <a:buNone/>
              <a:defRPr sz="1400">
                <a:latin typeface="Arial" charset="0"/>
              </a:defRPr>
            </a:lvl1pPr>
          </a:lstStyle>
          <a:p>
            <a:pPr lvl="0"/>
            <a:r>
              <a:rPr lang="en-US" noProof="0"/>
              <a:t>Klik om het opmaakprofiel van de modelondertitel te bewerken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6F19744E-C604-46EB-8838-BB9E49E47DF8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D1FE4-C382-4E02-82AF-6A9214412142}" type="datetime8">
              <a:rPr lang="en-US" smtClean="0"/>
              <a:t>14-11-21 13:27</a:t>
            </a:fld>
            <a:endParaRPr lang="en-US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3BA3E959-147E-4D5A-A0E2-BC18F5A4C4E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6FA95BD5-2EF0-4F8A-B415-3F4705F4D87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35EB2C-C26A-45E2-B11F-DE1D0D7002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7079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41E1EC80-53D2-4FF5-9780-428FC1EB1F9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D3E504-2EDA-4959-9419-6CF137277E15}" type="datetime8">
              <a:rPr lang="en-US" smtClean="0"/>
              <a:t>14-11-21 13:27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5A3B63D8-EAF7-47FA-8A7E-3EED00A0809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BF19B409-EF50-4E23-BF54-2B0B2F448F9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EE8BFD-D0C8-4238-86B9-0635AABF29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6250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B48FA68A-F511-4461-9891-E19A5359ABA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488BAE-6D0C-4C42-BD95-64B4BF47208D}" type="datetime8">
              <a:rPr lang="en-US" smtClean="0"/>
              <a:t>14-11-21 13:27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4BEE12E7-E293-482F-A04A-6C9F0D903C3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48616221-2001-42C1-8E57-3736FEE173D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A27D14-1C75-4BC8-82CA-0EA474B0C4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57284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EC2CACC-4FDB-42A6-9023-B6E1E31B070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5912E1-4CEE-4F55-975D-3C7DE90709FD}" type="datetime8">
              <a:rPr lang="en-US" smtClean="0"/>
              <a:t>14-11-21 13:27</a:t>
            </a:fld>
            <a:endParaRPr lang="en-US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4280448B-4D35-4B3B-BB68-AD63AC77417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14E0522D-7715-46C3-9811-5377E22C600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BE7BFD-69B1-4904-BAFD-5359E62AC8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49251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8DBACE9F-BEE4-464C-8BB9-1936A5E1545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DC5129-EAC2-4223-92C1-3C452CCE12F9}" type="datetime8">
              <a:rPr lang="en-US" smtClean="0"/>
              <a:t>14-11-21 13:27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C6F821DE-6517-4C24-A8CB-0BC26D99D80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3D45CBBB-9777-49EF-82B5-34BD167F658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B65626-4883-48B4-AD67-B81308D96BD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2936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F3EF9C85-D134-4B8D-AA26-25970C15934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39601E-01B4-4E04-98AC-C595DE7BEDCF}" type="datetime8">
              <a:rPr lang="en-US" smtClean="0"/>
              <a:t>14-11-21 13:27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2EFA7F40-7A16-4821-9F03-0F3A4155DA3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7DE08036-2CBA-45D7-8171-F0DB6A8EDC3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4605DD-0B0A-4B57-8A68-7C97FB2AC8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7447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E8B51470-A1D4-40B0-98A4-F3EAE14533C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F120AB-07CA-4088-83CA-5B0E0C954F25}" type="datetime8">
              <a:rPr lang="en-US" smtClean="0"/>
              <a:t>14-11-21 13:27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CFB4661A-E8B9-48BF-9089-F4428135B73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ABC90312-E9E4-4250-8560-7E0D8E2AA31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7D3A99-CE64-417A-A6F1-58E0420BE06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2065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313768C6-237C-46EB-BC60-2D4E296D9E0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853AE9-9FD3-40DC-986F-F1D8564F8D81}" type="datetime8">
              <a:rPr lang="en-US" smtClean="0"/>
              <a:t>14-11-21 13:27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9AE906E1-4064-418C-9ABC-0605773E431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1AD621B4-5628-4748-840D-D8AAB1A108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C7FD43-2101-4D87-8682-2A2AA26208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1577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BC47B5F-EA5C-4B92-8813-D5D4F426DF0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43990C-83B5-4B0A-9055-3C38044997A1}" type="datetime8">
              <a:rPr lang="en-US" smtClean="0"/>
              <a:t>14-11-21 13:27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331F86-0D45-447C-90CC-F403A8EA48C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D480BDD-9096-4DF4-98E5-7425DC68666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C4B4AB-E155-410D-987A-237E92EA2A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3550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64393BDC-DF4D-4651-9E04-73EE4E75218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3CED2-1C94-49F5-ABB7-2F1313B895B0}" type="datetime8">
              <a:rPr lang="en-US" smtClean="0"/>
              <a:t>14-11-21 13:27</a:t>
            </a:fld>
            <a:endParaRPr lang="en-US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28FA7743-2999-4CE0-9B96-B417411958E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04238A3F-F7A9-42ED-B236-5B096F3F2F0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DD7131-B28E-47EA-835D-231E69325C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4176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5F54E4DC-B25A-42AC-B01D-2447FEB324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C25C8-7E38-4C6B-AE4E-31746C9FF166}" type="datetime8">
              <a:rPr lang="en-US" smtClean="0"/>
              <a:t>14-11-21 13:27</a:t>
            </a:fld>
            <a:endParaRPr lang="en-US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B05083B6-5DE0-4AC6-AA7B-02C22A79246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BD05EF00-3D5F-4D58-B496-3693A30B56C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94E646-FA7E-4533-9861-027816C824D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9229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E5CCA1FA-10C5-41F4-8317-7E9B65DBD8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A7F674-27D1-40E3-8F23-8E9B54F9706B}" type="datetime8">
              <a:rPr lang="en-US" smtClean="0"/>
              <a:t>14-11-21 13:27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44D5957D-8024-4B3D-B62F-5A60595B2EF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6C5B913F-960B-42B9-BC41-6C369B26EEF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E1324-8A78-4FF7-9FEC-39221EB136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4560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9F84BA73-E477-4AA5-8BE2-770B3E0803C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3EF19A-ED29-4D3E-973C-422274BDC518}" type="datetime8">
              <a:rPr lang="en-US" smtClean="0"/>
              <a:t>14-11-21 13:27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25E3A242-E434-42D7-866D-C1FA65BDEC9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0DA714E4-09E7-47AF-812F-16B7CB0799D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045073-311D-44E2-87A2-65DFCDAC392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0726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7B5DC80A-BFF3-48D7-BF18-035B0A5922E9}"/>
              </a:ext>
            </a:extLst>
          </p:cNvPr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30723" name="Freeform 3">
              <a:extLst>
                <a:ext uri="{FF2B5EF4-FFF2-40B4-BE49-F238E27FC236}">
                  <a16:creationId xmlns:a16="http://schemas.microsoft.com/office/drawing/2014/main" id="{C6BD8633-B654-4650-BBA4-CB6C9D5848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033" name="Arc 4">
              <a:extLst>
                <a:ext uri="{FF2B5EF4-FFF2-40B4-BE49-F238E27FC236}">
                  <a16:creationId xmlns:a16="http://schemas.microsoft.com/office/drawing/2014/main" id="{66E9AC3A-EF47-4CDB-A719-737C6309BB4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25" name="Rectangle 5">
            <a:extLst>
              <a:ext uri="{FF2B5EF4-FFF2-40B4-BE49-F238E27FC236}">
                <a16:creationId xmlns:a16="http://schemas.microsoft.com/office/drawing/2014/main" id="{3820317F-0878-4A66-8BCE-79DA370149A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Klik om het opmaakprofiel van de modeltitel te bewerken</a:t>
            </a:r>
          </a:p>
        </p:txBody>
      </p:sp>
      <p:sp>
        <p:nvSpPr>
          <p:cNvPr id="30726" name="Rectangle 6">
            <a:extLst>
              <a:ext uri="{FF2B5EF4-FFF2-40B4-BE49-F238E27FC236}">
                <a16:creationId xmlns:a16="http://schemas.microsoft.com/office/drawing/2014/main" id="{76D82DE3-2D0E-4971-A104-E6A64D9548EF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400">
                <a:latin typeface="Arial" charset="0"/>
              </a:defRPr>
            </a:lvl1pPr>
          </a:lstStyle>
          <a:p>
            <a:pPr>
              <a:defRPr/>
            </a:pPr>
            <a:fld id="{F14603A5-3308-4B83-856D-CD11E5C9021C}" type="datetime8">
              <a:rPr lang="en-US" smtClean="0"/>
              <a:t>14-11-21 13:27</a:t>
            </a:fld>
            <a:endParaRPr lang="en-US"/>
          </a:p>
        </p:txBody>
      </p:sp>
      <p:sp>
        <p:nvSpPr>
          <p:cNvPr id="30727" name="Rectangle 7">
            <a:extLst>
              <a:ext uri="{FF2B5EF4-FFF2-40B4-BE49-F238E27FC236}">
                <a16:creationId xmlns:a16="http://schemas.microsoft.com/office/drawing/2014/main" id="{326B2204-C63C-4F52-8EF2-D80D05F9F67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27313" y="6248400"/>
            <a:ext cx="3889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30728" name="Rectangle 8">
            <a:extLst>
              <a:ext uri="{FF2B5EF4-FFF2-40B4-BE49-F238E27FC236}">
                <a16:creationId xmlns:a16="http://schemas.microsoft.com/office/drawing/2014/main" id="{F3444797-A471-442E-9A45-32D55ED8FF9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/>
            </a:lvl1pPr>
          </a:lstStyle>
          <a:p>
            <a:fld id="{D29010C3-7F31-4853-AA50-2E548D40FDD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1" name="Rectangle 9">
            <a:extLst>
              <a:ext uri="{FF2B5EF4-FFF2-40B4-BE49-F238E27FC236}">
                <a16:creationId xmlns:a16="http://schemas.microsoft.com/office/drawing/2014/main" id="{C8922FE5-49AB-47D7-AA32-D7B3BE2C8C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Klik om de opmaakprofielen van de modeltekst te bewerken</a:t>
            </a:r>
          </a:p>
          <a:p>
            <a:pPr lvl="1"/>
            <a:r>
              <a:rPr lang="en-US" altLang="en-US"/>
              <a:t>Tweede niveau</a:t>
            </a:r>
          </a:p>
          <a:p>
            <a:pPr lvl="2"/>
            <a:r>
              <a:rPr lang="en-US" altLang="en-US"/>
              <a:t>Derde niveau</a:t>
            </a:r>
          </a:p>
          <a:p>
            <a:pPr lvl="3"/>
            <a:r>
              <a:rPr lang="en-US" altLang="en-US"/>
              <a:t>Vierde niveau</a:t>
            </a:r>
          </a:p>
          <a:p>
            <a:pPr lvl="4"/>
            <a:r>
              <a:rPr lang="en-US" altLang="en-US"/>
              <a:t>Vijfde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  <p:sldLayoutId id="2147483820" r:id="rId12"/>
    <p:sldLayoutId id="2147483821" r:id="rId13"/>
  </p:sldLayoutIdLst>
  <p:hf hdr="0"/>
  <p:txStyles>
    <p:titleStyle>
      <a:lvl1pPr algn="ctr" defTabSz="2159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defTabSz="2159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2pPr>
      <a:lvl3pPr algn="ctr" defTabSz="2159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3pPr>
      <a:lvl4pPr algn="ctr" defTabSz="2159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4pPr>
      <a:lvl5pPr algn="ctr" defTabSz="2159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9pPr>
    </p:titleStyle>
    <p:bodyStyle>
      <a:lvl1pPr marL="431800" indent="-431800" algn="l" defTabSz="215900" rtl="0" eaLnBrk="0" fontAlgn="base" hangingPunct="0">
        <a:spcBef>
          <a:spcPct val="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431800" indent="25400" algn="l" defTabSz="215900" rtl="0" eaLnBrk="0" fontAlgn="base" hangingPunct="0">
        <a:spcBef>
          <a:spcPct val="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+mn-lt"/>
        </a:defRPr>
      </a:lvl2pPr>
      <a:lvl3pPr marL="431800" indent="482600" algn="l" defTabSz="215900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2400">
          <a:solidFill>
            <a:schemeClr val="tx1"/>
          </a:solidFill>
          <a:latin typeface="+mn-lt"/>
        </a:defRPr>
      </a:lvl3pPr>
      <a:lvl4pPr marL="431800" indent="939800" algn="l" defTabSz="215900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431800" indent="1397000" algn="l" defTabSz="215900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7331073B-D22E-496C-A255-CF3F0A0483B3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B93D3ED-A0A6-4630-AFA9-3CCE0574CE88}" type="datetime8">
              <a:rPr lang="en-US" altLang="en-US" sz="1400" smtClean="0"/>
              <a:t>14-11-21 13:27</a:t>
            </a:fld>
            <a:endParaRPr lang="en-US" altLang="en-US" sz="1400"/>
          </a:p>
        </p:txBody>
      </p:sp>
      <p:sp>
        <p:nvSpPr>
          <p:cNvPr id="3075" name="Rectangle 8">
            <a:extLst>
              <a:ext uri="{FF2B5EF4-FFF2-40B4-BE49-F238E27FC236}">
                <a16:creationId xmlns:a16="http://schemas.microsoft.com/office/drawing/2014/main" id="{DC340983-1F82-4F71-A73D-F45D94A1C74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627312" y="6248400"/>
            <a:ext cx="414000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mr &amp; vrs-D</a:t>
            </a:r>
          </a:p>
        </p:txBody>
      </p:sp>
      <p:sp>
        <p:nvSpPr>
          <p:cNvPr id="3076" name="Rectangle 9">
            <a:extLst>
              <a:ext uri="{FF2B5EF4-FFF2-40B4-BE49-F238E27FC236}">
                <a16:creationId xmlns:a16="http://schemas.microsoft.com/office/drawing/2014/main" id="{1401AA4E-8E52-4A15-B37E-7403169E8B6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414DD4E-78A9-4766-B3E0-8091312500A3}" type="slidenum">
              <a:rPr lang="en-US" altLang="en-US" sz="1400"/>
              <a:pPr eaLnBrk="1" hangingPunct="1"/>
              <a:t>1</a:t>
            </a:fld>
            <a:endParaRPr lang="en-US" altLang="en-US" sz="1400"/>
          </a:p>
        </p:txBody>
      </p:sp>
      <p:sp>
        <p:nvSpPr>
          <p:cNvPr id="203778" name="Rectangle 2">
            <a:extLst>
              <a:ext uri="{FF2B5EF4-FFF2-40B4-BE49-F238E27FC236}">
                <a16:creationId xmlns:a16="http://schemas.microsoft.com/office/drawing/2014/main" id="{CDB0DBF0-1213-4242-9EA0-2602C8966FA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4213" y="765175"/>
            <a:ext cx="7772400" cy="1143000"/>
          </a:xfrm>
        </p:spPr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en-US" sz="3200" b="1">
                <a:cs typeface="Arial" panose="020B0604020202020204" pitchFamily="34" charset="0"/>
              </a:rPr>
              <a:t>Stralingsbescherming</a:t>
            </a:r>
            <a:br>
              <a:rPr lang="en-US" sz="3200" b="1">
                <a:cs typeface="Arial" panose="020B0604020202020204" pitchFamily="34" charset="0"/>
              </a:rPr>
            </a:br>
            <a:r>
              <a:rPr lang="en-US" sz="2000" b="1">
                <a:cs typeface="Arial" panose="020B0604020202020204" pitchFamily="34" charset="0"/>
              </a:rPr>
              <a:t>meet- en regeltoepassingen</a:t>
            </a:r>
            <a:br>
              <a:rPr lang="en-US" sz="2000" b="1">
                <a:cs typeface="Arial" panose="020B0604020202020204" pitchFamily="34" charset="0"/>
              </a:rPr>
            </a:br>
            <a:r>
              <a:rPr lang="en-US" sz="2000" b="1">
                <a:cs typeface="Arial" panose="020B0604020202020204" pitchFamily="34" charset="0"/>
              </a:rPr>
              <a:t>verspreidbare radioactieve stoffen - D</a:t>
            </a:r>
            <a:endParaRPr lang="en-GB" sz="2000" b="1"/>
          </a:p>
        </p:txBody>
      </p:sp>
      <p:sp>
        <p:nvSpPr>
          <p:cNvPr id="3078" name="Rectangle 3">
            <a:extLst>
              <a:ext uri="{FF2B5EF4-FFF2-40B4-BE49-F238E27FC236}">
                <a16:creationId xmlns:a16="http://schemas.microsoft.com/office/drawing/2014/main" id="{0D2DDB98-1523-4DBF-8565-F58C58A111B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4213" y="2420938"/>
            <a:ext cx="7773987" cy="3816350"/>
          </a:xfrm>
        </p:spPr>
        <p:txBody>
          <a:bodyPr/>
          <a:lstStyle/>
          <a:p>
            <a:pPr defTabSz="215900" eaLnBrk="1" hangingPunct="1">
              <a:spcBef>
                <a:spcPct val="0"/>
              </a:spcBef>
            </a:pPr>
            <a:r>
              <a:rPr lang="en-US" altLang="en-US" sz="3200" b="1"/>
              <a:t>Algemene regelgeving</a:t>
            </a:r>
            <a:endParaRPr lang="en-US" altLang="en-US" sz="32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r>
              <a:rPr lang="en-US" altLang="en-US" sz="2000"/>
              <a:t>Frits Pleiter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3EDBF98-D7E7-44B9-A7BD-169C24CFAC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675" y="3586559"/>
            <a:ext cx="1714649" cy="171464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5">
            <a:extLst>
              <a:ext uri="{FF2B5EF4-FFF2-40B4-BE49-F238E27FC236}">
                <a16:creationId xmlns:a16="http://schemas.microsoft.com/office/drawing/2014/main" id="{8E49EA2B-08BB-4B53-B814-5A21550E059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A981844-A5A3-47E0-A9C0-04FE3C3A2444}" type="datetime8">
              <a:rPr lang="en-US" altLang="en-US" sz="1400" smtClean="0"/>
              <a:t>14-11-21 13:27</a:t>
            </a:fld>
            <a:endParaRPr lang="en-US" altLang="en-US" sz="1400"/>
          </a:p>
        </p:txBody>
      </p:sp>
      <p:sp>
        <p:nvSpPr>
          <p:cNvPr id="11267" name="Footer Placeholder 6">
            <a:extLst>
              <a:ext uri="{FF2B5EF4-FFF2-40B4-BE49-F238E27FC236}">
                <a16:creationId xmlns:a16="http://schemas.microsoft.com/office/drawing/2014/main" id="{FC370553-C399-4B0D-B031-00543CDC5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27312" y="6248400"/>
            <a:ext cx="414000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mr &amp; vrs-D</a:t>
            </a:r>
          </a:p>
        </p:txBody>
      </p:sp>
      <p:sp>
        <p:nvSpPr>
          <p:cNvPr id="11268" name="Slide Number Placeholder 7">
            <a:extLst>
              <a:ext uri="{FF2B5EF4-FFF2-40B4-BE49-F238E27FC236}">
                <a16:creationId xmlns:a16="http://schemas.microsoft.com/office/drawing/2014/main" id="{19DA6492-DE6C-45C7-A4E3-4FD84D2E4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BD10179-E5BE-496C-888A-62315CFA2C05}" type="slidenum">
              <a:rPr lang="en-US" altLang="en-US" sz="1400"/>
              <a:pPr eaLnBrk="1" hangingPunct="1"/>
              <a:t>10</a:t>
            </a:fld>
            <a:endParaRPr lang="en-US" altLang="en-US" sz="1400"/>
          </a:p>
        </p:txBody>
      </p:sp>
      <p:sp>
        <p:nvSpPr>
          <p:cNvPr id="369666" name="Rectangle 2">
            <a:extLst>
              <a:ext uri="{FF2B5EF4-FFF2-40B4-BE49-F238E27FC236}">
                <a16:creationId xmlns:a16="http://schemas.microsoft.com/office/drawing/2014/main" id="{39367D92-B8F6-4593-96DE-957C4A0717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Algemene regelgeving</a:t>
            </a:r>
            <a:br>
              <a:rPr lang="en-US" sz="2000" b="1">
                <a:latin typeface="Arial" charset="0"/>
              </a:rPr>
            </a:br>
            <a:r>
              <a:rPr lang="en-US" sz="2000" b="1">
                <a:latin typeface="Arial" charset="0"/>
              </a:rPr>
              <a:t>blootgestelde </a:t>
            </a:r>
            <a:r>
              <a:rPr lang="nl-NL" sz="2000" b="1">
                <a:latin typeface="Arial" charset="0"/>
                <a:sym typeface="Symbol" pitchFamily="18" charset="2"/>
              </a:rPr>
              <a:t>werknemer</a:t>
            </a:r>
            <a:endParaRPr lang="en-GB" b="1">
              <a:latin typeface="Arial" charset="0"/>
            </a:endParaRPr>
          </a:p>
        </p:txBody>
      </p:sp>
      <p:sp>
        <p:nvSpPr>
          <p:cNvPr id="8198" name="Rectangle 3">
            <a:extLst>
              <a:ext uri="{FF2B5EF4-FFF2-40B4-BE49-F238E27FC236}">
                <a16:creationId xmlns:a16="http://schemas.microsoft.com/office/drawing/2014/main" id="{B4A6EEAB-CAE1-472E-B7CF-46E501A31CC6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918450" cy="4114800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SzTx/>
              <a:buFont typeface="Wingdings" pitchFamily="2" charset="2"/>
              <a:buNone/>
              <a:defRPr/>
            </a:pPr>
            <a:r>
              <a:rPr lang="nl-NL" sz="2000">
                <a:solidFill>
                  <a:schemeClr val="tx2"/>
                </a:solidFill>
                <a:latin typeface="Arial" charset="0"/>
                <a:sym typeface="Symbol" pitchFamily="18" charset="2"/>
              </a:rPr>
              <a:t>werknemers moeten als blootgestelde werknemer aangemerkt worden als zij </a:t>
            </a:r>
            <a:r>
              <a:rPr lang="nl-NL" sz="2000" u="sng">
                <a:solidFill>
                  <a:schemeClr val="tx2"/>
                </a:solidFill>
                <a:latin typeface="Arial" charset="0"/>
                <a:sym typeface="Symbol" pitchFamily="18" charset="2"/>
              </a:rPr>
              <a:t>beroepshalve</a:t>
            </a:r>
            <a:r>
              <a:rPr lang="nl-NL" sz="2000">
                <a:solidFill>
                  <a:schemeClr val="tx2"/>
                </a:solidFill>
                <a:latin typeface="Arial" charset="0"/>
                <a:sym typeface="Symbol" pitchFamily="18" charset="2"/>
              </a:rPr>
              <a:t> meer dan 1 mSv per jaar </a:t>
            </a:r>
            <a:r>
              <a:rPr lang="nl-NL" sz="2000" u="sng">
                <a:solidFill>
                  <a:schemeClr val="tx2"/>
                </a:solidFill>
                <a:latin typeface="Arial" charset="0"/>
                <a:sym typeface="Symbol" pitchFamily="18" charset="2"/>
              </a:rPr>
              <a:t>kunnen</a:t>
            </a:r>
            <a:r>
              <a:rPr lang="nl-NL" sz="2000">
                <a:solidFill>
                  <a:schemeClr val="tx2"/>
                </a:solidFill>
                <a:latin typeface="Arial" charset="0"/>
                <a:sym typeface="Symbol" pitchFamily="18" charset="2"/>
              </a:rPr>
              <a:t> ontvangen</a:t>
            </a:r>
          </a:p>
          <a:p>
            <a:pPr marL="0" lvl="1" indent="0" eaLnBrk="1" hangingPunct="1">
              <a:buClr>
                <a:schemeClr val="tx2"/>
              </a:buClr>
              <a:buSzTx/>
              <a:buFont typeface="Wingdings" pitchFamily="2" charset="2"/>
              <a:buNone/>
              <a:defRPr/>
            </a:pPr>
            <a:endParaRPr lang="nl-NL" sz="2000">
              <a:solidFill>
                <a:schemeClr val="tx2"/>
              </a:solidFill>
              <a:latin typeface="Arial" charset="0"/>
              <a:sym typeface="Symbol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Tx/>
              <a:buFont typeface="Wingdings" pitchFamily="2" charset="2"/>
              <a:buNone/>
              <a:defRPr/>
            </a:pPr>
            <a:r>
              <a:rPr lang="nl-NL" sz="2000">
                <a:solidFill>
                  <a:schemeClr val="tx2"/>
                </a:solidFill>
                <a:latin typeface="Arial" charset="0"/>
                <a:sym typeface="Symbol" pitchFamily="18" charset="2"/>
              </a:rPr>
              <a:t>blootgestelde werknemers moeten worden ingedeeld in categorieën</a:t>
            </a:r>
          </a:p>
          <a:p>
            <a:pPr marL="0" lvl="1" indent="0" eaLnBrk="1" hangingPunct="1">
              <a:buClr>
                <a:schemeClr val="tx2"/>
              </a:buClr>
              <a:buSzTx/>
              <a:buFont typeface="Wingdings" pitchFamily="2" charset="2"/>
              <a:buNone/>
              <a:defRPr/>
            </a:pPr>
            <a:endParaRPr lang="nl-NL" sz="2000">
              <a:latin typeface="Arial" charset="0"/>
              <a:sym typeface="Symbol" pitchFamily="18" charset="2"/>
            </a:endParaRPr>
          </a:p>
          <a:p>
            <a:pPr marL="432000" lvl="1" indent="0" eaLnBrk="1" hangingPunct="1">
              <a:buClr>
                <a:schemeClr val="tx2"/>
              </a:buClr>
              <a:buSzTx/>
              <a:buFont typeface="Wingdings" pitchFamily="2" charset="2"/>
              <a:buNone/>
              <a:defRPr/>
            </a:pPr>
            <a:r>
              <a:rPr lang="nl-NL" sz="1800" b="1">
                <a:latin typeface="Arial" charset="0"/>
                <a:sym typeface="Symbol" pitchFamily="18" charset="2"/>
              </a:rPr>
              <a:t>categorie			mogelijke jaardosis			medische keuring</a:t>
            </a:r>
          </a:p>
          <a:p>
            <a:pPr marL="432000" lvl="1" indent="0" eaLnBrk="1" hangingPunct="1">
              <a:buClr>
                <a:schemeClr val="tx2"/>
              </a:buClr>
              <a:buSzTx/>
              <a:buFont typeface="Wingdings" pitchFamily="2" charset="2"/>
              <a:buNone/>
              <a:defRPr/>
            </a:pPr>
            <a:r>
              <a:rPr lang="nl-NL" sz="1800">
                <a:latin typeface="Arial" charset="0"/>
                <a:sym typeface="Symbol" pitchFamily="18" charset="2"/>
              </a:rPr>
              <a:t>A							6 - 20 mSv							ja</a:t>
            </a:r>
          </a:p>
          <a:p>
            <a:pPr marL="432000" lvl="1" indent="0" eaLnBrk="1" hangingPunct="1">
              <a:buClr>
                <a:schemeClr val="tx2"/>
              </a:buClr>
              <a:buSzTx/>
              <a:buFont typeface="Wingdings" pitchFamily="2" charset="2"/>
              <a:buNone/>
              <a:defRPr/>
            </a:pPr>
            <a:r>
              <a:rPr lang="nl-NL" sz="1800">
                <a:latin typeface="Arial" charset="0"/>
                <a:sym typeface="Symbol" pitchFamily="18" charset="2"/>
              </a:rPr>
              <a:t>B							1 - 6 mSv								nee</a:t>
            </a:r>
            <a:endParaRPr lang="nl-NL" sz="2000">
              <a:latin typeface="Arial" charset="0"/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4">
            <a:extLst>
              <a:ext uri="{FF2B5EF4-FFF2-40B4-BE49-F238E27FC236}">
                <a16:creationId xmlns:a16="http://schemas.microsoft.com/office/drawing/2014/main" id="{AA4B8AC9-6C2F-45D5-9A67-B2ABB206493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A26FF80-8562-4CFB-BC61-62142D15BAA1}" type="datetime8">
              <a:rPr lang="en-US" altLang="en-US" sz="1400" smtClean="0"/>
              <a:t>14-11-21 13:27</a:t>
            </a:fld>
            <a:endParaRPr lang="en-US" altLang="en-US" sz="1400"/>
          </a:p>
        </p:txBody>
      </p:sp>
      <p:sp>
        <p:nvSpPr>
          <p:cNvPr id="20483" name="Footer Placeholder 5">
            <a:extLst>
              <a:ext uri="{FF2B5EF4-FFF2-40B4-BE49-F238E27FC236}">
                <a16:creationId xmlns:a16="http://schemas.microsoft.com/office/drawing/2014/main" id="{787E5E76-F484-41B7-B855-92500F215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27312" y="6248400"/>
            <a:ext cx="414000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mr &amp; vrs-D</a:t>
            </a:r>
          </a:p>
        </p:txBody>
      </p:sp>
      <p:sp>
        <p:nvSpPr>
          <p:cNvPr id="20484" name="Slide Number Placeholder 6">
            <a:extLst>
              <a:ext uri="{FF2B5EF4-FFF2-40B4-BE49-F238E27FC236}">
                <a16:creationId xmlns:a16="http://schemas.microsoft.com/office/drawing/2014/main" id="{F61F6DFE-EACC-4A6F-BBC0-F1B313249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1AB4ABD-9C11-4E15-98B5-732F0D572748}" type="slidenum">
              <a:rPr lang="en-US" altLang="en-US" sz="1400"/>
              <a:pPr eaLnBrk="1" hangingPunct="1"/>
              <a:t>11</a:t>
            </a:fld>
            <a:endParaRPr lang="en-US" altLang="en-US" sz="1400"/>
          </a:p>
        </p:txBody>
      </p:sp>
      <p:sp>
        <p:nvSpPr>
          <p:cNvPr id="386050" name="Rectangle 2">
            <a:extLst>
              <a:ext uri="{FF2B5EF4-FFF2-40B4-BE49-F238E27FC236}">
                <a16:creationId xmlns:a16="http://schemas.microsoft.com/office/drawing/2014/main" id="{5862A0A7-C3C1-416F-A3D1-99D49445527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Algemene regelgeving</a:t>
            </a:r>
            <a:br>
              <a:rPr lang="en-US" sz="2000" b="1">
                <a:latin typeface="Arial" charset="0"/>
              </a:rPr>
            </a:br>
            <a:r>
              <a:rPr lang="en-US" sz="2000" b="1">
                <a:latin typeface="Arial" charset="0"/>
              </a:rPr>
              <a:t>werkruimte</a:t>
            </a:r>
            <a:endParaRPr lang="en-GB" sz="2000" b="1">
              <a:latin typeface="Arial" charset="0"/>
            </a:endParaRPr>
          </a:p>
        </p:txBody>
      </p:sp>
      <p:sp>
        <p:nvSpPr>
          <p:cNvPr id="20486" name="Rectangle 3">
            <a:extLst>
              <a:ext uri="{FF2B5EF4-FFF2-40B4-BE49-F238E27FC236}">
                <a16:creationId xmlns:a16="http://schemas.microsoft.com/office/drawing/2014/main" id="{E6241FC4-BDC0-4FBD-8B95-5740D9521F35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847013" cy="4112095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solidFill>
                  <a:schemeClr val="tx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werkruimtes moeten worden ingedeeld in zones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solidFill>
                <a:schemeClr val="tx2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 b="1">
                <a:solidFill>
                  <a:schemeClr val="tx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zone						mogelijke dosis			signalering			verbodsbord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solidFill>
                  <a:schemeClr val="tx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gecontroleerd		6 - 20 mSv/j					verplicht					ja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solidFill>
                  <a:schemeClr val="tx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bewaakt					1 - 6 mSv/j					verplicht					nee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4389C6F-B4D0-454B-BF52-0C6F4D8400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000" y="3600000"/>
            <a:ext cx="2114043" cy="216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5FDC42E-AE36-489C-8F38-692CD11A27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00" y="3600000"/>
            <a:ext cx="2435745" cy="2160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5">
            <a:extLst>
              <a:ext uri="{FF2B5EF4-FFF2-40B4-BE49-F238E27FC236}">
                <a16:creationId xmlns:a16="http://schemas.microsoft.com/office/drawing/2014/main" id="{698E9C68-6712-4DA0-9D77-D294E42AB01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F9627D7-CCD8-4F61-B056-ADD384E194E9}" type="datetime8">
              <a:rPr lang="en-US" altLang="en-US" sz="1400" smtClean="0"/>
              <a:t>14-11-21 13:27</a:t>
            </a:fld>
            <a:endParaRPr lang="en-US" altLang="en-US" sz="1400"/>
          </a:p>
        </p:txBody>
      </p:sp>
      <p:sp>
        <p:nvSpPr>
          <p:cNvPr id="17411" name="Footer Placeholder 6">
            <a:extLst>
              <a:ext uri="{FF2B5EF4-FFF2-40B4-BE49-F238E27FC236}">
                <a16:creationId xmlns:a16="http://schemas.microsoft.com/office/drawing/2014/main" id="{60736CFD-2CA1-4151-838A-C4933F220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27312" y="6248400"/>
            <a:ext cx="414000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mr &amp; vrs-D</a:t>
            </a:r>
          </a:p>
        </p:txBody>
      </p:sp>
      <p:sp>
        <p:nvSpPr>
          <p:cNvPr id="17412" name="Slide Number Placeholder 7">
            <a:extLst>
              <a:ext uri="{FF2B5EF4-FFF2-40B4-BE49-F238E27FC236}">
                <a16:creationId xmlns:a16="http://schemas.microsoft.com/office/drawing/2014/main" id="{C36604B0-22E1-48BF-B268-640F17E2F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690D476-C182-401A-994D-E1D9AA25FD5A}" type="slidenum">
              <a:rPr lang="en-US" altLang="en-US" sz="1400"/>
              <a:pPr eaLnBrk="1" hangingPunct="1"/>
              <a:t>12</a:t>
            </a:fld>
            <a:endParaRPr lang="en-US" altLang="en-US" sz="1400"/>
          </a:p>
        </p:txBody>
      </p:sp>
      <p:sp>
        <p:nvSpPr>
          <p:cNvPr id="377858" name="Rectangle 2">
            <a:extLst>
              <a:ext uri="{FF2B5EF4-FFF2-40B4-BE49-F238E27FC236}">
                <a16:creationId xmlns:a16="http://schemas.microsoft.com/office/drawing/2014/main" id="{66BC953B-6ECE-44C1-93FD-5D1E300458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Algemene regelgeving</a:t>
            </a:r>
            <a:br>
              <a:rPr lang="en-US" sz="2000" b="1">
                <a:latin typeface="Arial" charset="0"/>
              </a:rPr>
            </a:br>
            <a:r>
              <a:rPr lang="en-US" sz="2000" b="1">
                <a:latin typeface="Arial" charset="0"/>
              </a:rPr>
              <a:t>risicoanalyse</a:t>
            </a:r>
            <a:endParaRPr lang="en-GB" sz="2000" b="1" dirty="0">
              <a:latin typeface="Arial" charset="0"/>
            </a:endParaRPr>
          </a:p>
        </p:txBody>
      </p:sp>
      <p:sp>
        <p:nvSpPr>
          <p:cNvPr id="17414" name="Rectangle 3">
            <a:extLst>
              <a:ext uri="{FF2B5EF4-FFF2-40B4-BE49-F238E27FC236}">
                <a16:creationId xmlns:a16="http://schemas.microsoft.com/office/drawing/2014/main" id="{F3DD9923-9169-4376-8434-A18E60374159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631113" cy="4184104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Tx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voor elke nieuwe toepassing van ioniserende straling moet de toezichthouder (TS) een risicoanalyse (laten) maken</a:t>
            </a: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eaLnBrk="1" hangingPunct="1">
              <a:buClr>
                <a:schemeClr val="tx2"/>
              </a:buClr>
              <a:buFontTx/>
              <a:buNone/>
            </a:pPr>
            <a:r>
              <a:rPr lang="nl-NL" altLang="en-US" sz="1800">
                <a:latin typeface="Arial" panose="020B0604020202020204" pitchFamily="34" charset="0"/>
                <a:sym typeface="Symbol" panose="05050102010706020507" pitchFamily="18" charset="2"/>
              </a:rPr>
              <a:t>er wordt meestal uitgegaan van nominale werktijden:</a:t>
            </a:r>
          </a:p>
          <a:p>
            <a:pPr marL="864000" lvl="1" indent="-432000" eaLnBrk="1" hangingPunct="1">
              <a:buClr>
                <a:schemeClr val="tx2"/>
              </a:buClr>
            </a:pPr>
            <a:r>
              <a:rPr lang="nl-NL" altLang="en-US" sz="1800">
                <a:latin typeface="Arial" panose="020B0604020202020204" pitchFamily="34" charset="0"/>
                <a:sym typeface="Symbol" panose="05050102010706020507" pitchFamily="18" charset="2"/>
              </a:rPr>
              <a:t>8 werkuren per dag gedurende 5 dagen per week</a:t>
            </a:r>
          </a:p>
          <a:p>
            <a:pPr marL="864000" lvl="1" indent="-432000" eaLnBrk="1" hangingPunct="1">
              <a:buClr>
                <a:schemeClr val="tx2"/>
              </a:buClr>
            </a:pPr>
            <a:r>
              <a:rPr lang="nl-NL" altLang="en-US" sz="1800">
                <a:latin typeface="Arial" panose="020B0604020202020204" pitchFamily="34" charset="0"/>
                <a:sym typeface="Symbol" panose="05050102010706020507" pitchFamily="18" charset="2"/>
              </a:rPr>
              <a:t>40 werkuren per week gedurende 50 weken per jaar</a:t>
            </a:r>
          </a:p>
          <a:p>
            <a:pPr marL="864000" lvl="1" indent="-432000" eaLnBrk="1" hangingPunct="1">
              <a:buClr>
                <a:schemeClr val="tx2"/>
              </a:buClr>
            </a:pPr>
            <a:r>
              <a:rPr lang="nl-NL" altLang="en-US" sz="1800">
                <a:latin typeface="Arial" panose="020B0604020202020204" pitchFamily="34" charset="0"/>
                <a:sym typeface="Symbol" panose="05050102010706020507" pitchFamily="18" charset="2"/>
              </a:rPr>
              <a:t>2000 werkuren per jaar</a:t>
            </a: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eaLnBrk="1" hangingPunct="1">
              <a:buClr>
                <a:schemeClr val="tx2"/>
              </a:buClr>
              <a:buFontTx/>
              <a:buNone/>
            </a:pPr>
            <a:r>
              <a:rPr lang="nl-NL" altLang="en-US" sz="1800">
                <a:latin typeface="Arial" panose="020B0604020202020204" pitchFamily="34" charset="0"/>
                <a:sym typeface="Symbol" panose="05050102010706020507" pitchFamily="18" charset="2"/>
              </a:rPr>
              <a:t>bij mogelijke blootstelling van de bevolking moeten alle uren in een jaar worden meegeteld:</a:t>
            </a:r>
          </a:p>
          <a:p>
            <a:pPr marL="864000" lvl="1" indent="-432000" eaLnBrk="1" hangingPunct="1">
              <a:buClr>
                <a:schemeClr val="tx2"/>
              </a:buClr>
            </a:pPr>
            <a:r>
              <a:rPr lang="nl-NL" altLang="en-US" sz="1800">
                <a:latin typeface="Arial" panose="020B0604020202020204" pitchFamily="34" charset="0"/>
                <a:sym typeface="Symbol" panose="05050102010706020507" pitchFamily="18" charset="2"/>
              </a:rPr>
              <a:t>8760 uren per jaar voor de bevolking</a:t>
            </a: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de risico-inventarisatie en -evaluatie moet worden vastgesteld door een </a:t>
            </a:r>
            <a:r>
              <a:rPr lang="en-GB" altLang="en-US" sz="2000" u="sng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geregistreerd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coördinerend stralingsdeskundige (CD)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5">
            <a:extLst>
              <a:ext uri="{FF2B5EF4-FFF2-40B4-BE49-F238E27FC236}">
                <a16:creationId xmlns:a16="http://schemas.microsoft.com/office/drawing/2014/main" id="{698E9C68-6712-4DA0-9D77-D294E42AB01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F9627D7-CCD8-4F61-B056-ADD384E194E9}" type="datetime8">
              <a:rPr lang="en-US" altLang="en-US" sz="1400" smtClean="0"/>
              <a:t>14-11-21 13:27</a:t>
            </a:fld>
            <a:endParaRPr lang="en-US" altLang="en-US" sz="1400"/>
          </a:p>
        </p:txBody>
      </p:sp>
      <p:sp>
        <p:nvSpPr>
          <p:cNvPr id="17411" name="Footer Placeholder 6">
            <a:extLst>
              <a:ext uri="{FF2B5EF4-FFF2-40B4-BE49-F238E27FC236}">
                <a16:creationId xmlns:a16="http://schemas.microsoft.com/office/drawing/2014/main" id="{60736CFD-2CA1-4151-838A-C4933F220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27312" y="6248400"/>
            <a:ext cx="414000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mr &amp; vrs-D</a:t>
            </a:r>
          </a:p>
        </p:txBody>
      </p:sp>
      <p:sp>
        <p:nvSpPr>
          <p:cNvPr id="17412" name="Slide Number Placeholder 7">
            <a:extLst>
              <a:ext uri="{FF2B5EF4-FFF2-40B4-BE49-F238E27FC236}">
                <a16:creationId xmlns:a16="http://schemas.microsoft.com/office/drawing/2014/main" id="{C36604B0-22E1-48BF-B268-640F17E2F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690D476-C182-401A-994D-E1D9AA25FD5A}" type="slidenum">
              <a:rPr lang="en-US" altLang="en-US" sz="1400"/>
              <a:pPr eaLnBrk="1" hangingPunct="1"/>
              <a:t>13</a:t>
            </a:fld>
            <a:endParaRPr lang="en-US" altLang="en-US" sz="1400"/>
          </a:p>
        </p:txBody>
      </p:sp>
      <p:sp>
        <p:nvSpPr>
          <p:cNvPr id="377858" name="Rectangle 2">
            <a:extLst>
              <a:ext uri="{FF2B5EF4-FFF2-40B4-BE49-F238E27FC236}">
                <a16:creationId xmlns:a16="http://schemas.microsoft.com/office/drawing/2014/main" id="{66BC953B-6ECE-44C1-93FD-5D1E300458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Algemene regelgeving</a:t>
            </a:r>
            <a:br>
              <a:rPr lang="en-US" sz="2000" b="1">
                <a:latin typeface="Arial" charset="0"/>
              </a:rPr>
            </a:br>
            <a:r>
              <a:rPr lang="en-US" sz="2000" b="1">
                <a:latin typeface="Arial" charset="0"/>
              </a:rPr>
              <a:t>kernenergiewetdossier</a:t>
            </a:r>
            <a:endParaRPr lang="en-GB" sz="2000" b="1" dirty="0">
              <a:latin typeface="Arial" charset="0"/>
            </a:endParaRPr>
          </a:p>
        </p:txBody>
      </p:sp>
      <p:sp>
        <p:nvSpPr>
          <p:cNvPr id="17414" name="Rectangle 3">
            <a:extLst>
              <a:ext uri="{FF2B5EF4-FFF2-40B4-BE49-F238E27FC236}">
                <a16:creationId xmlns:a16="http://schemas.microsoft.com/office/drawing/2014/main" id="{F3DD9923-9169-4376-8434-A18E60374159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631113" cy="4112096"/>
          </a:xfrm>
        </p:spPr>
        <p:txBody>
          <a:bodyPr/>
          <a:lstStyle/>
          <a:p>
            <a:pPr marL="0" indent="0" algn="l">
              <a:buNone/>
            </a:pPr>
            <a:r>
              <a:rPr lang="en-GB" altLang="en-US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de toezichthouder (TS)</a:t>
            </a:r>
            <a:r>
              <a:rPr lang="nl-NL" b="0" i="0" u="none" strike="noStrike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beheert het kernenergiewetdossier </a:t>
            </a:r>
            <a:r>
              <a:rPr lang="en-US" b="0" i="0" u="none" strike="noStrike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houdt dit actueel</a:t>
            </a:r>
          </a:p>
          <a:p>
            <a:pPr marL="0" indent="0" algn="l">
              <a:buNone/>
            </a:pPr>
            <a:endParaRPr lang="en-US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>
              <a:buNone/>
            </a:pPr>
            <a:endParaRPr lang="en-US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>
              <a:buNone/>
            </a:pPr>
            <a:endParaRPr lang="en-US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>
              <a:buNone/>
            </a:pPr>
            <a:endParaRPr lang="en-US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>
              <a:buNone/>
            </a:pPr>
            <a:endParaRPr lang="en-US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>
              <a:buNone/>
            </a:pPr>
            <a:r>
              <a:rPr lang="en-US" b="0" i="0" u="none" strike="noStrike" baseline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inspectie stelt het op prijs als dossier (voor hen) </a:t>
            </a:r>
            <a:r>
              <a:rPr lang="en-US" b="0" i="0" u="sng" strike="noStrike" baseline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overzichtelijk</a:t>
            </a:r>
            <a:r>
              <a:rPr lang="en-US" b="0" i="0" u="none" strike="noStrike" baseline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</a:t>
            </a:r>
          </a:p>
          <a:p>
            <a:pPr marL="0" indent="0" algn="l">
              <a:buNone/>
            </a:pPr>
            <a:endParaRPr lang="en-US" altLang="en-US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indent="0" algn="l">
              <a:buNone/>
            </a:pPr>
            <a:r>
              <a:rPr lang="en-US" altLang="en-US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zie de syllabus voor gedetailleerde inhoud van dat dossier</a:t>
            </a:r>
            <a:endParaRPr lang="en-GB" altLang="en-US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464CF8-E7A2-48A6-B325-128C295387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5192" y="2743140"/>
            <a:ext cx="105000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6617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5">
            <a:extLst>
              <a:ext uri="{FF2B5EF4-FFF2-40B4-BE49-F238E27FC236}">
                <a16:creationId xmlns:a16="http://schemas.microsoft.com/office/drawing/2014/main" id="{D923A912-2CE9-4A88-93D8-DD36DF2E48F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5B0C900-A283-49B5-8B02-F5AD9A7CEE93}" type="datetime8">
              <a:rPr lang="en-US" altLang="en-US" sz="1400" smtClean="0"/>
              <a:t>14-11-21 13:27</a:t>
            </a:fld>
            <a:endParaRPr lang="en-US" altLang="en-US" sz="1400"/>
          </a:p>
        </p:txBody>
      </p:sp>
      <p:sp>
        <p:nvSpPr>
          <p:cNvPr id="15363" name="Footer Placeholder 6">
            <a:extLst>
              <a:ext uri="{FF2B5EF4-FFF2-40B4-BE49-F238E27FC236}">
                <a16:creationId xmlns:a16="http://schemas.microsoft.com/office/drawing/2014/main" id="{889247EB-F520-43C5-ADF1-9AE9CED1B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27312" y="6248400"/>
            <a:ext cx="414000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mr &amp; vrs-D</a:t>
            </a:r>
          </a:p>
        </p:txBody>
      </p:sp>
      <p:sp>
        <p:nvSpPr>
          <p:cNvPr id="15364" name="Slide Number Placeholder 7">
            <a:extLst>
              <a:ext uri="{FF2B5EF4-FFF2-40B4-BE49-F238E27FC236}">
                <a16:creationId xmlns:a16="http://schemas.microsoft.com/office/drawing/2014/main" id="{D54A3066-5697-49A2-93D4-79F25E63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A9D2E49-8949-4873-BE95-831BFDDBA93A}" type="slidenum">
              <a:rPr lang="en-US" altLang="en-US" sz="1400"/>
              <a:pPr eaLnBrk="1" hangingPunct="1"/>
              <a:t>14</a:t>
            </a:fld>
            <a:endParaRPr lang="en-US" altLang="en-US" sz="1400"/>
          </a:p>
        </p:txBody>
      </p:sp>
      <p:sp>
        <p:nvSpPr>
          <p:cNvPr id="379906" name="Rectangle 2">
            <a:extLst>
              <a:ext uri="{FF2B5EF4-FFF2-40B4-BE49-F238E27FC236}">
                <a16:creationId xmlns:a16="http://schemas.microsoft.com/office/drawing/2014/main" id="{25E709BD-5BDB-48E0-A277-44C8C4D7A20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Algemene regelgeving</a:t>
            </a:r>
            <a:br>
              <a:rPr lang="en-US" sz="2000" b="1">
                <a:latin typeface="Arial" charset="0"/>
              </a:rPr>
            </a:br>
            <a:r>
              <a:rPr lang="en-US" sz="2000" b="1">
                <a:latin typeface="Arial" charset="0"/>
              </a:rPr>
              <a:t>vergunning en registratie</a:t>
            </a:r>
            <a:endParaRPr lang="en-GB" sz="2000" b="1">
              <a:latin typeface="Arial" charset="0"/>
            </a:endParaRPr>
          </a:p>
        </p:txBody>
      </p:sp>
      <p:sp>
        <p:nvSpPr>
          <p:cNvPr id="15366" name="Rectangle 3">
            <a:extLst>
              <a:ext uri="{FF2B5EF4-FFF2-40B4-BE49-F238E27FC236}">
                <a16:creationId xmlns:a16="http://schemas.microsoft.com/office/drawing/2014/main" id="{2352FBF2-8409-4921-9C76-8004EF1DA2D3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773988" cy="4112096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solidFill>
                  <a:schemeClr val="tx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bezitten en toepassen van radioactieve stoffen is vrijgesteld indien </a:t>
            </a:r>
            <a:r>
              <a:rPr lang="en-GB" altLang="en-US" sz="2000" u="sng">
                <a:solidFill>
                  <a:schemeClr val="tx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hetzij</a:t>
            </a:r>
            <a:r>
              <a:rPr lang="en-GB" altLang="en-US" sz="2000">
                <a:solidFill>
                  <a:schemeClr val="tx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de activiteitsconcentratie </a:t>
            </a:r>
            <a:r>
              <a:rPr lang="en-US" altLang="en-US" sz="2000" u="sng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hetzij</a:t>
            </a:r>
            <a:r>
              <a:rPr lang="en-US" altLang="en-US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de</a:t>
            </a:r>
            <a:r>
              <a:rPr lang="en-GB" altLang="en-US" sz="2000">
                <a:solidFill>
                  <a:schemeClr val="tx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activiteit onder de 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vrijstellingswaarden voor matige hoeveelheden </a:t>
            </a:r>
            <a:r>
              <a:rPr lang="en-GB" altLang="en-US" sz="2000">
                <a:solidFill>
                  <a:schemeClr val="tx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(1000 kg) ligt</a:t>
            </a: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2" indent="0" eaLnBrk="1" hangingPunct="1">
              <a:buClr>
                <a:schemeClr val="tx2"/>
              </a:buClr>
              <a:buFont typeface="Arial" panose="020B0604020202020204" pitchFamily="34" charset="0"/>
              <a:buNone/>
            </a:pPr>
            <a:r>
              <a:rPr lang="en-GB" altLang="en-US" sz="1800" b="1">
                <a:latin typeface="Arial" panose="020B0604020202020204" pitchFamily="34" charset="0"/>
                <a:sym typeface="Symbol" panose="05050102010706020507" pitchFamily="18" charset="2"/>
              </a:rPr>
              <a:t>						vrijstellingswaarden</a:t>
            </a:r>
          </a:p>
          <a:p>
            <a:pPr lvl="2" indent="0" eaLnBrk="1" hangingPunct="1">
              <a:buClr>
                <a:schemeClr val="tx2"/>
              </a:buClr>
              <a:buFont typeface="Arial" panose="020B0604020202020204" pitchFamily="34" charset="0"/>
              <a:buNone/>
            </a:pPr>
            <a:r>
              <a:rPr lang="en-GB" altLang="en-US" sz="1800" b="1">
                <a:latin typeface="Arial" panose="020B0604020202020204" pitchFamily="34" charset="0"/>
                <a:sym typeface="Symbol" panose="05050102010706020507" pitchFamily="18" charset="2"/>
              </a:rPr>
              <a:t>nuclide			concentratie (Bq/g) 			activiteit (Bq)</a:t>
            </a:r>
          </a:p>
          <a:p>
            <a:pPr lvl="2" indent="0" eaLnBrk="1" hangingPunct="1">
              <a:buClr>
                <a:schemeClr val="tx2"/>
              </a:buClr>
              <a:buFont typeface="Arial" panose="020B0604020202020204" pitchFamily="34" charset="0"/>
              <a:buNone/>
            </a:pP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3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H					10</a:t>
            </a: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6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											10</a:t>
            </a: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9</a:t>
            </a:r>
          </a:p>
          <a:p>
            <a:pPr lvl="2" indent="0" eaLnBrk="1" hangingPunct="1">
              <a:buClr>
                <a:schemeClr val="tx2"/>
              </a:buClr>
              <a:buFont typeface="Arial" panose="020B0604020202020204" pitchFamily="34" charset="0"/>
              <a:buNone/>
            </a:pP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14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C					10</a:t>
            </a: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4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											10</a:t>
            </a: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7</a:t>
            </a:r>
          </a:p>
          <a:p>
            <a:pPr lvl="2" indent="0" eaLnBrk="1" hangingPunct="1">
              <a:buClr>
                <a:schemeClr val="tx2"/>
              </a:buClr>
              <a:buFont typeface="Arial" panose="020B0604020202020204" pitchFamily="34" charset="0"/>
              <a:buNone/>
            </a:pP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32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P					10</a:t>
            </a: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3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											10</a:t>
            </a: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5</a:t>
            </a:r>
            <a:endParaRPr lang="en-GB" altLang="en-US" sz="18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2" indent="0" eaLnBrk="1" hangingPunct="1">
              <a:buClr>
                <a:schemeClr val="tx2"/>
              </a:buClr>
              <a:buFont typeface="Arial" panose="020B0604020202020204" pitchFamily="34" charset="0"/>
              <a:buNone/>
            </a:pP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35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S					10</a:t>
            </a: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5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											10</a:t>
            </a: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8</a:t>
            </a:r>
            <a:endParaRPr lang="en-GB" altLang="en-US" sz="18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2" indent="0" eaLnBrk="1" hangingPunct="1">
              <a:buClr>
                <a:schemeClr val="tx2"/>
              </a:buClr>
              <a:buFont typeface="Arial" panose="020B0604020202020204" pitchFamily="34" charset="0"/>
              <a:buNone/>
            </a:pP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99m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Tc				10</a:t>
            </a: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											10</a:t>
            </a: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7</a:t>
            </a:r>
            <a:endParaRPr lang="en-GB" altLang="en-US" sz="18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2" indent="0" eaLnBrk="1" hangingPunct="1">
              <a:buClr>
                <a:schemeClr val="tx2"/>
              </a:buClr>
              <a:buFont typeface="Arial" panose="020B0604020202020204" pitchFamily="34" charset="0"/>
              <a:buNone/>
            </a:pP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125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I					10</a:t>
            </a: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3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											10</a:t>
            </a: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6</a:t>
            </a:r>
            <a:endParaRPr lang="en-GB" altLang="en-US" sz="18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2" indent="0" eaLnBrk="1" hangingPunct="1">
              <a:buClr>
                <a:schemeClr val="tx2"/>
              </a:buClr>
              <a:buFont typeface="Arial" panose="020B0604020202020204" pitchFamily="34" charset="0"/>
              <a:buNone/>
            </a:pP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131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I					10</a:t>
            </a: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											10</a:t>
            </a: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6</a:t>
            </a:r>
            <a:endParaRPr lang="en-GB" altLang="en-US" sz="18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2" indent="0" eaLnBrk="1" hangingPunct="1">
              <a:buClr>
                <a:schemeClr val="tx2"/>
              </a:buClr>
              <a:buFont typeface="Arial" panose="020B0604020202020204" pitchFamily="34" charset="0"/>
              <a:buNone/>
            </a:pP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226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Ra				10</a:t>
            </a: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1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											10</a:t>
            </a: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4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5">
            <a:extLst>
              <a:ext uri="{FF2B5EF4-FFF2-40B4-BE49-F238E27FC236}">
                <a16:creationId xmlns:a16="http://schemas.microsoft.com/office/drawing/2014/main" id="{68E6F313-6F11-41E0-B1F4-DE6AE03E3DA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C82E49F-30A0-44CB-9FA7-443C6E9DD876}" type="datetime8">
              <a:rPr lang="en-US" altLang="en-US" sz="1400" smtClean="0"/>
              <a:t>14-11-21 13:27</a:t>
            </a:fld>
            <a:endParaRPr lang="en-US" altLang="en-US" sz="1400"/>
          </a:p>
        </p:txBody>
      </p:sp>
      <p:sp>
        <p:nvSpPr>
          <p:cNvPr id="21507" name="Footer Placeholder 6">
            <a:extLst>
              <a:ext uri="{FF2B5EF4-FFF2-40B4-BE49-F238E27FC236}">
                <a16:creationId xmlns:a16="http://schemas.microsoft.com/office/drawing/2014/main" id="{05AC5B48-7527-4B55-B572-B77973951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27312" y="6248400"/>
            <a:ext cx="414000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mr &amp; vrs-D</a:t>
            </a:r>
          </a:p>
        </p:txBody>
      </p:sp>
      <p:sp>
        <p:nvSpPr>
          <p:cNvPr id="21508" name="Slide Number Placeholder 7">
            <a:extLst>
              <a:ext uri="{FF2B5EF4-FFF2-40B4-BE49-F238E27FC236}">
                <a16:creationId xmlns:a16="http://schemas.microsoft.com/office/drawing/2014/main" id="{FA178BA0-6152-40FE-98E7-CCF34020E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5DEE8AE-F2F0-4A33-8E1A-3B9C106EC642}" type="slidenum">
              <a:rPr lang="en-US" altLang="en-US" sz="1400"/>
              <a:pPr eaLnBrk="1" hangingPunct="1"/>
              <a:t>15</a:t>
            </a:fld>
            <a:endParaRPr lang="en-US" altLang="en-US" sz="1400"/>
          </a:p>
        </p:txBody>
      </p:sp>
      <p:sp>
        <p:nvSpPr>
          <p:cNvPr id="381954" name="Rectangle 2">
            <a:extLst>
              <a:ext uri="{FF2B5EF4-FFF2-40B4-BE49-F238E27FC236}">
                <a16:creationId xmlns:a16="http://schemas.microsoft.com/office/drawing/2014/main" id="{5258166F-6925-44F4-892A-CD9B149242D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Algemene regelgeving</a:t>
            </a:r>
            <a:br>
              <a:rPr lang="en-US" sz="2000" b="1">
                <a:latin typeface="Arial" charset="0"/>
              </a:rPr>
            </a:br>
            <a:r>
              <a:rPr lang="en-US" sz="2000" b="1">
                <a:latin typeface="Arial" charset="0"/>
              </a:rPr>
              <a:t>transport</a:t>
            </a:r>
            <a:endParaRPr lang="en-GB" sz="2000" b="1">
              <a:latin typeface="Arial" charset="0"/>
            </a:endParaRPr>
          </a:p>
        </p:txBody>
      </p:sp>
      <p:sp>
        <p:nvSpPr>
          <p:cNvPr id="21510" name="Rectangle 3">
            <a:extLst>
              <a:ext uri="{FF2B5EF4-FFF2-40B4-BE49-F238E27FC236}">
                <a16:creationId xmlns:a16="http://schemas.microsoft.com/office/drawing/2014/main" id="{9FE77289-E4C7-488A-AA3E-78A8619EC5E5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918450" cy="4114800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None/>
            </a:pPr>
            <a:r>
              <a:rPr lang="nl-NL" altLang="en-US" sz="2000">
                <a:latin typeface="Arial" panose="020B0604020202020204" pitchFamily="34" charset="0"/>
                <a:sym typeface="Symbol" panose="05050102010706020507" pitchFamily="18" charset="2"/>
              </a:rPr>
              <a:t>Besluit vervoer splijtstoffen, ertsen en radioactieve</a:t>
            </a:r>
          </a:p>
          <a:p>
            <a:pPr marL="432000" lvl="1" indent="0" eaLnBrk="1" hangingPunct="1">
              <a:buClr>
                <a:schemeClr val="tx2"/>
              </a:buClr>
              <a:buNone/>
            </a:pPr>
            <a:r>
              <a:rPr lang="nl-NL" altLang="en-US" sz="1800">
                <a:latin typeface="Arial" panose="020B0604020202020204" pitchFamily="34" charset="0"/>
                <a:sym typeface="Symbol" panose="05050102010706020507" pitchFamily="18" charset="2"/>
              </a:rPr>
              <a:t>afzender moet zich ervan vergewissen dat ontvanger de benodigde vergunning heeft</a:t>
            </a:r>
          </a:p>
          <a:p>
            <a:pPr marL="432000" lvl="1" indent="0" eaLnBrk="1" hangingPunct="1">
              <a:buClr>
                <a:schemeClr val="tx2"/>
              </a:buClr>
              <a:buNone/>
            </a:pPr>
            <a:endParaRPr lang="nl-NL" altLang="en-US" sz="18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eaLnBrk="1" hangingPunct="1">
              <a:buClr>
                <a:schemeClr val="tx2"/>
              </a:buClr>
              <a:buNone/>
            </a:pPr>
            <a:r>
              <a:rPr lang="nl-NL" altLang="en-US" sz="1800">
                <a:latin typeface="Arial" panose="020B0604020202020204" pitchFamily="34" charset="0"/>
                <a:sym typeface="Symbol" panose="05050102010706020507" pitchFamily="18" charset="2"/>
              </a:rPr>
              <a:t>transport moet 3 weken van te voren gemeld worden via website van ANVS, tenzij de activiteitsconcentratie kleiner is dan de vrijstellingswaarde voor matige hoeveelheden (1000 kg)</a:t>
            </a:r>
          </a:p>
          <a:p>
            <a:pPr marL="432000" lvl="1" indent="0" eaLnBrk="1" hangingPunct="1">
              <a:buClr>
                <a:schemeClr val="tx2"/>
              </a:buClr>
              <a:buNone/>
            </a:pPr>
            <a:endParaRPr lang="en-GB" altLang="en-US" sz="18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eaLnBrk="1" hangingPunct="1">
              <a:buClr>
                <a:schemeClr val="tx2"/>
              </a:buClr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toezichthouder (TS)</a:t>
            </a:r>
            <a:r>
              <a:rPr lang="nl-NL" altLang="en-US" sz="1800">
                <a:latin typeface="Arial" panose="020B0604020202020204" pitchFamily="34" charset="0"/>
                <a:sym typeface="Symbol" panose="05050102010706020507" pitchFamily="18" charset="2"/>
              </a:rPr>
              <a:t> moet juiste formulieren bijvoegen en oppervlak van verpakking controleren op radioactieve besmetting</a:t>
            </a:r>
          </a:p>
          <a:p>
            <a:pPr marL="432000" lvl="1" indent="0" eaLnBrk="1" hangingPunct="1">
              <a:buClr>
                <a:schemeClr val="tx2"/>
              </a:buClr>
              <a:buNone/>
            </a:pPr>
            <a:endParaRPr lang="nl-NL" altLang="en-US" sz="18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eaLnBrk="1" hangingPunct="1">
              <a:buClr>
                <a:schemeClr val="tx2"/>
              </a:buClr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verantwoordelijkheid ligt bij afzender</a:t>
            </a: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eaLnBrk="1" hangingPunct="1">
              <a:buClr>
                <a:schemeClr val="tx2"/>
              </a:buClr>
              <a:buNone/>
            </a:pPr>
            <a:r>
              <a:rPr lang="en-GB" altLang="en-US" sz="18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laat transport over aan een professioneel vervoersbedrijf</a:t>
            </a:r>
          </a:p>
          <a:p>
            <a:pPr marL="432000" lvl="1" indent="0" eaLnBrk="1" hangingPunct="1">
              <a:buClr>
                <a:schemeClr val="tx2"/>
              </a:buClr>
              <a:buNone/>
            </a:pPr>
            <a:r>
              <a:rPr lang="en-GB" altLang="en-US" sz="18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vervoer per post is niet toegestaan</a:t>
            </a:r>
            <a:endParaRPr lang="en-GB" altLang="en-US" sz="2000">
              <a:solidFill>
                <a:srgbClr val="FF00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361141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5">
            <a:extLst>
              <a:ext uri="{FF2B5EF4-FFF2-40B4-BE49-F238E27FC236}">
                <a16:creationId xmlns:a16="http://schemas.microsoft.com/office/drawing/2014/main" id="{68E6F313-6F11-41E0-B1F4-DE6AE03E3DA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C82E49F-30A0-44CB-9FA7-443C6E9DD876}" type="datetime8">
              <a:rPr lang="en-US" altLang="en-US" sz="1400" smtClean="0"/>
              <a:t>14-11-21 13:27</a:t>
            </a:fld>
            <a:endParaRPr lang="en-US" altLang="en-US" sz="1400"/>
          </a:p>
        </p:txBody>
      </p:sp>
      <p:sp>
        <p:nvSpPr>
          <p:cNvPr id="21507" name="Footer Placeholder 6">
            <a:extLst>
              <a:ext uri="{FF2B5EF4-FFF2-40B4-BE49-F238E27FC236}">
                <a16:creationId xmlns:a16="http://schemas.microsoft.com/office/drawing/2014/main" id="{05AC5B48-7527-4B55-B572-B77973951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27312" y="6248400"/>
            <a:ext cx="414000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mr &amp; vrs-D</a:t>
            </a:r>
          </a:p>
        </p:txBody>
      </p:sp>
      <p:sp>
        <p:nvSpPr>
          <p:cNvPr id="21508" name="Slide Number Placeholder 7">
            <a:extLst>
              <a:ext uri="{FF2B5EF4-FFF2-40B4-BE49-F238E27FC236}">
                <a16:creationId xmlns:a16="http://schemas.microsoft.com/office/drawing/2014/main" id="{FA178BA0-6152-40FE-98E7-CCF34020E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5DEE8AE-F2F0-4A33-8E1A-3B9C106EC642}" type="slidenum">
              <a:rPr lang="en-US" altLang="en-US" sz="1400"/>
              <a:pPr eaLnBrk="1" hangingPunct="1"/>
              <a:t>16</a:t>
            </a:fld>
            <a:endParaRPr lang="en-US" altLang="en-US" sz="1400"/>
          </a:p>
        </p:txBody>
      </p:sp>
      <p:sp>
        <p:nvSpPr>
          <p:cNvPr id="381954" name="Rectangle 2">
            <a:extLst>
              <a:ext uri="{FF2B5EF4-FFF2-40B4-BE49-F238E27FC236}">
                <a16:creationId xmlns:a16="http://schemas.microsoft.com/office/drawing/2014/main" id="{5258166F-6925-44F4-892A-CD9B149242D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Algemene regelgeving</a:t>
            </a:r>
            <a:br>
              <a:rPr lang="en-US" sz="2000" b="1">
                <a:latin typeface="Arial" charset="0"/>
              </a:rPr>
            </a:br>
            <a:r>
              <a:rPr lang="en-US" sz="2000" b="1">
                <a:latin typeface="Arial" charset="0"/>
              </a:rPr>
              <a:t>transport</a:t>
            </a:r>
            <a:endParaRPr lang="en-GB" sz="2000" b="1">
              <a:latin typeface="Arial" charset="0"/>
            </a:endParaRPr>
          </a:p>
        </p:txBody>
      </p:sp>
      <p:sp>
        <p:nvSpPr>
          <p:cNvPr id="21510" name="Rectangle 3">
            <a:extLst>
              <a:ext uri="{FF2B5EF4-FFF2-40B4-BE49-F238E27FC236}">
                <a16:creationId xmlns:a16="http://schemas.microsoft.com/office/drawing/2014/main" id="{9FE77289-E4C7-488A-AA3E-78A8619EC5E5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918450" cy="4114800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None/>
            </a:pPr>
            <a:r>
              <a:rPr lang="nl-NL" altLang="en-US" sz="2000">
                <a:latin typeface="Arial" panose="020B0604020202020204" pitchFamily="34" charset="0"/>
                <a:sym typeface="Symbol" panose="05050102010706020507" pitchFamily="18" charset="2"/>
              </a:rPr>
              <a:t>op het collo moet een voorgeschreven etiket worden aangebracht,</a:t>
            </a:r>
          </a:p>
          <a:p>
            <a:pPr marL="0" lvl="1" indent="0" eaLnBrk="1" hangingPunct="1">
              <a:buClr>
                <a:schemeClr val="tx2"/>
              </a:buClr>
              <a:buNone/>
            </a:pPr>
            <a:r>
              <a:rPr lang="nl-NL" altLang="en-US" sz="2000">
                <a:latin typeface="Arial" panose="020B0604020202020204" pitchFamily="34" charset="0"/>
                <a:sym typeface="Symbol" panose="05050102010706020507" pitchFamily="18" charset="2"/>
              </a:rPr>
              <a:t>tenzij </a:t>
            </a:r>
            <a:r>
              <a:rPr lang="nl-NL" altLang="en-US" sz="2000" u="sng">
                <a:latin typeface="Arial" panose="020B0604020202020204" pitchFamily="34" charset="0"/>
                <a:sym typeface="Symbol" panose="05050102010706020507" pitchFamily="18" charset="2"/>
              </a:rPr>
              <a:t>zowel</a:t>
            </a:r>
            <a:r>
              <a:rPr lang="nl-NL" altLang="en-US" sz="2000">
                <a:latin typeface="Arial" panose="020B0604020202020204" pitchFamily="34" charset="0"/>
                <a:sym typeface="Symbol" panose="05050102010706020507" pitchFamily="18" charset="2"/>
              </a:rPr>
              <a:t> de activiteit </a:t>
            </a:r>
            <a:r>
              <a:rPr lang="nl-NL" altLang="en-US" sz="2000" u="sng">
                <a:latin typeface="Arial" panose="020B0604020202020204" pitchFamily="34" charset="0"/>
                <a:sym typeface="Symbol" panose="05050102010706020507" pitchFamily="18" charset="2"/>
              </a:rPr>
              <a:t>als</a:t>
            </a:r>
            <a:r>
              <a:rPr lang="nl-NL" altLang="en-US" sz="2000">
                <a:latin typeface="Arial" panose="020B0604020202020204" pitchFamily="34" charset="0"/>
                <a:sym typeface="Symbol" panose="05050102010706020507" pitchFamily="18" charset="2"/>
              </a:rPr>
              <a:t> het equivalente dosistempo op het</a:t>
            </a:r>
          </a:p>
          <a:p>
            <a:pPr marL="0" lvl="1" indent="0" eaLnBrk="1" hangingPunct="1">
              <a:buClr>
                <a:schemeClr val="tx2"/>
              </a:buClr>
              <a:buNone/>
            </a:pPr>
            <a:r>
              <a:rPr lang="nl-NL" altLang="en-US" sz="2000">
                <a:latin typeface="Arial" panose="020B0604020202020204" pitchFamily="34" charset="0"/>
                <a:sym typeface="Symbol" panose="05050102010706020507" pitchFamily="18" charset="2"/>
              </a:rPr>
              <a:t>oppervlak van de verpakking voldoende klein is (vrijgesteld collo)</a:t>
            </a:r>
          </a:p>
          <a:p>
            <a:pPr marL="0" lvl="1" indent="0" eaLnBrk="1" hangingPunct="1">
              <a:buClr>
                <a:schemeClr val="tx2"/>
              </a:buClr>
              <a:buNone/>
            </a:pPr>
            <a:endParaRPr lang="nl-NL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None/>
            </a:pPr>
            <a:r>
              <a:rPr lang="nl-NL" altLang="en-US" sz="2000">
                <a:latin typeface="Arial" panose="020B0604020202020204" pitchFamily="34" charset="0"/>
                <a:sym typeface="Symbol" panose="05050102010706020507" pitchFamily="18" charset="2"/>
              </a:rPr>
              <a:t>transportindex (TI) is equivalente dosistempo op 1 m van oppervlak van de verpakking, in eenheden van 10 μSv/uur en afgerond naar boven op 1 decimaal achter de komma</a:t>
            </a:r>
          </a:p>
          <a:p>
            <a:pPr marL="0" lvl="1" indent="0" eaLnBrk="1" hangingPunct="1">
              <a:buClr>
                <a:schemeClr val="tx2"/>
              </a:buClr>
              <a:buNone/>
            </a:pPr>
            <a:endParaRPr lang="nl-NL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eaLnBrk="1" hangingPunct="1">
              <a:buClr>
                <a:schemeClr val="tx2"/>
              </a:buClr>
              <a:buNone/>
            </a:pPr>
            <a:r>
              <a:rPr lang="nl-NL" altLang="en-US" sz="1600" b="1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etiket				dosistempo op			dosistempo op				TI</a:t>
            </a:r>
          </a:p>
          <a:p>
            <a:pPr marL="432000" lvl="1" indent="0" eaLnBrk="1" hangingPunct="1">
              <a:buClr>
                <a:schemeClr val="tx2"/>
              </a:buClr>
              <a:buNone/>
            </a:pPr>
            <a:r>
              <a:rPr lang="nl-NL" altLang="en-US" sz="1600" b="1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						oppervlak					1 m van oppervlak</a:t>
            </a:r>
          </a:p>
          <a:p>
            <a:pPr marL="432000" lvl="1" indent="0" eaLnBrk="1" hangingPunct="1">
              <a:buClr>
                <a:schemeClr val="tx2"/>
              </a:buClr>
              <a:buNone/>
            </a:pPr>
            <a:r>
              <a:rPr lang="nl-NL" altLang="en-US" sz="1600" b="1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						(in μSv/uur)				(in μSv/uur)</a:t>
            </a:r>
          </a:p>
          <a:p>
            <a:pPr marL="432000" lvl="1" indent="0" eaLnBrk="1" hangingPunct="1">
              <a:buClr>
                <a:schemeClr val="tx2"/>
              </a:buClr>
              <a:buNone/>
            </a:pPr>
            <a:r>
              <a:rPr lang="nl-NL" altLang="en-US" sz="16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I-WIT				&lt; 5								&lt; 0,5								0</a:t>
            </a:r>
          </a:p>
          <a:p>
            <a:pPr marL="432000" lvl="1" indent="0" eaLnBrk="1" hangingPunct="1">
              <a:buClr>
                <a:schemeClr val="tx2"/>
              </a:buClr>
              <a:buNone/>
            </a:pPr>
            <a:r>
              <a:rPr lang="nl-NL" altLang="en-US" sz="16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II-GEEL			&gt; 5 en &lt; 500				&gt; 0,5 en &lt; 10					&gt; 0 en &lt; 1,0</a:t>
            </a:r>
          </a:p>
          <a:p>
            <a:pPr marL="432000" lvl="1" indent="0" eaLnBrk="1" hangingPunct="1">
              <a:buClr>
                <a:schemeClr val="tx2"/>
              </a:buClr>
              <a:buNone/>
            </a:pPr>
            <a:r>
              <a:rPr lang="nl-NL" altLang="en-US" sz="16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III-GEEL			&gt; 500 en &lt; 2000 		&gt; 10 en &lt; 100 				&gt; 1,0 en &lt; 10,0</a:t>
            </a: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5">
            <a:extLst>
              <a:ext uri="{FF2B5EF4-FFF2-40B4-BE49-F238E27FC236}">
                <a16:creationId xmlns:a16="http://schemas.microsoft.com/office/drawing/2014/main" id="{68E6F313-6F11-41E0-B1F4-DE6AE03E3DA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C82E49F-30A0-44CB-9FA7-443C6E9DD876}" type="datetime8">
              <a:rPr lang="en-US" altLang="en-US" sz="1400" smtClean="0"/>
              <a:t>14-11-21 13:27</a:t>
            </a:fld>
            <a:endParaRPr lang="en-US" altLang="en-US" sz="1400"/>
          </a:p>
        </p:txBody>
      </p:sp>
      <p:sp>
        <p:nvSpPr>
          <p:cNvPr id="21507" name="Footer Placeholder 6">
            <a:extLst>
              <a:ext uri="{FF2B5EF4-FFF2-40B4-BE49-F238E27FC236}">
                <a16:creationId xmlns:a16="http://schemas.microsoft.com/office/drawing/2014/main" id="{05AC5B48-7527-4B55-B572-B77973951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27312" y="6248400"/>
            <a:ext cx="414000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mr &amp; vrs-D</a:t>
            </a:r>
          </a:p>
        </p:txBody>
      </p:sp>
      <p:sp>
        <p:nvSpPr>
          <p:cNvPr id="21508" name="Slide Number Placeholder 7">
            <a:extLst>
              <a:ext uri="{FF2B5EF4-FFF2-40B4-BE49-F238E27FC236}">
                <a16:creationId xmlns:a16="http://schemas.microsoft.com/office/drawing/2014/main" id="{FA178BA0-6152-40FE-98E7-CCF34020E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5DEE8AE-F2F0-4A33-8E1A-3B9C106EC642}" type="slidenum">
              <a:rPr lang="en-US" altLang="en-US" sz="1400"/>
              <a:pPr eaLnBrk="1" hangingPunct="1"/>
              <a:t>17</a:t>
            </a:fld>
            <a:endParaRPr lang="en-US" altLang="en-US" sz="1400"/>
          </a:p>
        </p:txBody>
      </p:sp>
      <p:sp>
        <p:nvSpPr>
          <p:cNvPr id="381954" name="Rectangle 2">
            <a:extLst>
              <a:ext uri="{FF2B5EF4-FFF2-40B4-BE49-F238E27FC236}">
                <a16:creationId xmlns:a16="http://schemas.microsoft.com/office/drawing/2014/main" id="{5258166F-6925-44F4-892A-CD9B149242D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Algemene regelgeving</a:t>
            </a:r>
            <a:br>
              <a:rPr lang="en-US" sz="2000" b="1">
                <a:latin typeface="Arial" charset="0"/>
              </a:rPr>
            </a:br>
            <a:r>
              <a:rPr lang="en-US" sz="2000" b="1">
                <a:latin typeface="Arial" charset="0"/>
              </a:rPr>
              <a:t>transport</a:t>
            </a:r>
            <a:endParaRPr lang="en-GB" sz="2000" b="1">
              <a:latin typeface="Arial" charset="0"/>
            </a:endParaRPr>
          </a:p>
        </p:txBody>
      </p:sp>
      <p:sp>
        <p:nvSpPr>
          <p:cNvPr id="21510" name="Rectangle 3">
            <a:extLst>
              <a:ext uri="{FF2B5EF4-FFF2-40B4-BE49-F238E27FC236}">
                <a16:creationId xmlns:a16="http://schemas.microsoft.com/office/drawing/2014/main" id="{9FE77289-E4C7-488A-AA3E-78A8619EC5E5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918450" cy="4114800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None/>
            </a:pPr>
            <a:r>
              <a:rPr lang="nl-NL" altLang="en-US" sz="2000">
                <a:latin typeface="Arial" panose="020B0604020202020204" pitchFamily="34" charset="0"/>
                <a:sym typeface="Symbol" panose="05050102010706020507" pitchFamily="18" charset="2"/>
              </a:rPr>
              <a:t>het etiket moet de volgende gegevens vermelden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nl-NL" altLang="en-US" sz="1800">
                <a:latin typeface="Arial" panose="020B0604020202020204" pitchFamily="34" charset="0"/>
                <a:sym typeface="Symbol" panose="05050102010706020507" pitchFamily="18" charset="2"/>
              </a:rPr>
              <a:t>radionuclide en samenstelling stof</a:t>
            </a:r>
          </a:p>
          <a:p>
            <a:pPr marL="432000" lvl="1" indent="-432000" eaLnBrk="1" hangingPunct="1">
              <a:buClr>
                <a:schemeClr val="tx2"/>
              </a:buClr>
              <a:buFont typeface="+mj-lt"/>
              <a:buAutoNum type="arabicPeriod"/>
            </a:pPr>
            <a:r>
              <a:rPr lang="nl-NL" altLang="en-US" sz="1800">
                <a:latin typeface="Arial" panose="020B0604020202020204" pitchFamily="34" charset="0"/>
                <a:sym typeface="Symbol" panose="05050102010706020507" pitchFamily="18" charset="2"/>
              </a:rPr>
              <a:t>activiteit</a:t>
            </a:r>
          </a:p>
          <a:p>
            <a:pPr marL="432000" lvl="1" indent="-432000" eaLnBrk="1" hangingPunct="1">
              <a:buClr>
                <a:schemeClr val="tx2"/>
              </a:buClr>
              <a:buFont typeface="+mj-lt"/>
              <a:buAutoNum type="arabicPeriod"/>
            </a:pPr>
            <a:r>
              <a:rPr lang="nl-NL" altLang="en-US" sz="1800">
                <a:latin typeface="Arial" panose="020B0604020202020204" pitchFamily="34" charset="0"/>
                <a:sym typeface="Symbol" panose="05050102010706020507" pitchFamily="18" charset="2"/>
              </a:rPr>
              <a:t>transportindex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962DBC-5A36-4B00-9B65-A09FA156A9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000" y="3645024"/>
            <a:ext cx="648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8577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5">
            <a:extLst>
              <a:ext uri="{FF2B5EF4-FFF2-40B4-BE49-F238E27FC236}">
                <a16:creationId xmlns:a16="http://schemas.microsoft.com/office/drawing/2014/main" id="{68E6F313-6F11-41E0-B1F4-DE6AE03E3DA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C82E49F-30A0-44CB-9FA7-443C6E9DD876}" type="datetime8">
              <a:rPr lang="en-US" altLang="en-US" sz="1400" smtClean="0"/>
              <a:t>14-11-21 13:27</a:t>
            </a:fld>
            <a:endParaRPr lang="en-US" altLang="en-US" sz="1400"/>
          </a:p>
        </p:txBody>
      </p:sp>
      <p:sp>
        <p:nvSpPr>
          <p:cNvPr id="21507" name="Footer Placeholder 6">
            <a:extLst>
              <a:ext uri="{FF2B5EF4-FFF2-40B4-BE49-F238E27FC236}">
                <a16:creationId xmlns:a16="http://schemas.microsoft.com/office/drawing/2014/main" id="{05AC5B48-7527-4B55-B572-B77973951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27312" y="6248400"/>
            <a:ext cx="414000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mr &amp; vrs-D</a:t>
            </a:r>
          </a:p>
        </p:txBody>
      </p:sp>
      <p:sp>
        <p:nvSpPr>
          <p:cNvPr id="21508" name="Slide Number Placeholder 7">
            <a:extLst>
              <a:ext uri="{FF2B5EF4-FFF2-40B4-BE49-F238E27FC236}">
                <a16:creationId xmlns:a16="http://schemas.microsoft.com/office/drawing/2014/main" id="{FA178BA0-6152-40FE-98E7-CCF34020E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5DEE8AE-F2F0-4A33-8E1A-3B9C106EC642}" type="slidenum">
              <a:rPr lang="en-US" altLang="en-US" sz="1400"/>
              <a:pPr eaLnBrk="1" hangingPunct="1"/>
              <a:t>18</a:t>
            </a:fld>
            <a:endParaRPr lang="en-US" altLang="en-US" sz="1400"/>
          </a:p>
        </p:txBody>
      </p:sp>
      <p:sp>
        <p:nvSpPr>
          <p:cNvPr id="381954" name="Rectangle 2">
            <a:extLst>
              <a:ext uri="{FF2B5EF4-FFF2-40B4-BE49-F238E27FC236}">
                <a16:creationId xmlns:a16="http://schemas.microsoft.com/office/drawing/2014/main" id="{5258166F-6925-44F4-892A-CD9B149242D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Algemene regelgeving</a:t>
            </a:r>
            <a:br>
              <a:rPr lang="en-US" sz="2000" b="1">
                <a:latin typeface="Arial" charset="0"/>
              </a:rPr>
            </a:br>
            <a:r>
              <a:rPr lang="en-GB" altLang="en-US" sz="2000" b="1">
                <a:latin typeface="Arial" panose="020B0604020202020204" pitchFamily="34" charset="0"/>
                <a:sym typeface="Symbol" panose="05050102010706020507" pitchFamily="18" charset="2"/>
              </a:rPr>
              <a:t>overdracht, lozing en afval</a:t>
            </a:r>
            <a:endParaRPr lang="en-GB" sz="2000" b="1">
              <a:latin typeface="Arial" charset="0"/>
            </a:endParaRPr>
          </a:p>
        </p:txBody>
      </p:sp>
      <p:sp>
        <p:nvSpPr>
          <p:cNvPr id="21510" name="Rectangle 3">
            <a:extLst>
              <a:ext uri="{FF2B5EF4-FFF2-40B4-BE49-F238E27FC236}">
                <a16:creationId xmlns:a16="http://schemas.microsoft.com/office/drawing/2014/main" id="{9FE77289-E4C7-488A-AA3E-78A8619EC5E5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918450" cy="4114800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chemeClr val="tx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overdracht</a:t>
            </a:r>
          </a:p>
          <a:p>
            <a:pPr marL="432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1800">
                <a:solidFill>
                  <a:schemeClr val="tx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radioactieve stoffen mogen worden overgedragen of afgevoerd als gewoon bedrijfsafval als </a:t>
            </a:r>
            <a:r>
              <a:rPr lang="nl-NL" altLang="en-US" sz="1800" u="sng">
                <a:solidFill>
                  <a:schemeClr val="tx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hetzij</a:t>
            </a:r>
            <a:r>
              <a:rPr lang="nl-NL" altLang="en-US" sz="1800">
                <a:solidFill>
                  <a:schemeClr val="tx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de activiteitsconcentratie </a:t>
            </a:r>
            <a:r>
              <a:rPr lang="nl-NL" altLang="en-US" sz="1800" u="sng">
                <a:solidFill>
                  <a:schemeClr val="tx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hetzij</a:t>
            </a:r>
            <a:r>
              <a:rPr lang="nl-NL" altLang="en-US" sz="1800">
                <a:solidFill>
                  <a:schemeClr val="tx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de activiteit per jaar kleiner is dan de (specifieke) </a:t>
            </a:r>
            <a:r>
              <a:rPr lang="nl-NL" altLang="en-US" sz="18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vrijgavewaarde voor onbeperkte hoeveelheden vast materiaal</a:t>
            </a:r>
            <a:endParaRPr lang="en-GB" altLang="en-US" sz="1600">
              <a:solidFill>
                <a:srgbClr val="FF00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2" indent="0" eaLnBrk="1" hangingPunct="1">
              <a:buClr>
                <a:schemeClr val="tx2"/>
              </a:buClr>
              <a:buFont typeface="Arial" panose="020B0604020202020204" pitchFamily="34" charset="0"/>
              <a:buNone/>
            </a:pPr>
            <a:r>
              <a:rPr lang="en-GB" altLang="en-US" sz="1800" b="1">
                <a:latin typeface="Arial" panose="020B0604020202020204" pitchFamily="34" charset="0"/>
                <a:sym typeface="Symbol" panose="05050102010706020507" pitchFamily="18" charset="2"/>
              </a:rPr>
              <a:t>						(specifieke) vrijgavewaarden</a:t>
            </a:r>
          </a:p>
          <a:p>
            <a:pPr lvl="2" indent="0" eaLnBrk="1" hangingPunct="1">
              <a:buClr>
                <a:schemeClr val="tx2"/>
              </a:buClr>
              <a:buFont typeface="Arial" panose="020B0604020202020204" pitchFamily="34" charset="0"/>
              <a:buNone/>
            </a:pPr>
            <a:r>
              <a:rPr lang="en-GB" altLang="en-US" sz="1800" b="1">
                <a:latin typeface="Arial" panose="020B0604020202020204" pitchFamily="34" charset="0"/>
                <a:sym typeface="Symbol" panose="05050102010706020507" pitchFamily="18" charset="2"/>
              </a:rPr>
              <a:t>nuclide			concentratie (Bq/g)			activiteit (Bq per jaar)</a:t>
            </a:r>
          </a:p>
          <a:p>
            <a:pPr lvl="2" indent="0" eaLnBrk="1" hangingPunct="1">
              <a:buClr>
                <a:schemeClr val="tx2"/>
              </a:buClr>
              <a:buFont typeface="Arial" panose="020B0604020202020204" pitchFamily="34" charset="0"/>
              <a:buNone/>
            </a:pP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3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H					  100										  4000</a:t>
            </a:r>
            <a:endParaRPr lang="en-GB" altLang="en-US" sz="1800" baseline="30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2" indent="0" eaLnBrk="1" hangingPunct="1">
              <a:buClr>
                <a:schemeClr val="tx2"/>
              </a:buClr>
              <a:buFont typeface="Arial" panose="020B0604020202020204" pitchFamily="34" charset="0"/>
              <a:buNone/>
            </a:pP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14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C					      1										    200</a:t>
            </a:r>
          </a:p>
          <a:p>
            <a:pPr lvl="2" indent="0" eaLnBrk="1" hangingPunct="1">
              <a:buClr>
                <a:schemeClr val="tx2"/>
              </a:buClr>
              <a:buFont typeface="Arial" panose="020B0604020202020204" pitchFamily="34" charset="0"/>
              <a:buNone/>
            </a:pP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32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P					1000										    300</a:t>
            </a:r>
          </a:p>
          <a:p>
            <a:pPr lvl="2" indent="0" eaLnBrk="1" hangingPunct="1">
              <a:buClr>
                <a:schemeClr val="tx2"/>
              </a:buClr>
              <a:buFont typeface="Arial" panose="020B0604020202020204" pitchFamily="34" charset="0"/>
              <a:buNone/>
            </a:pP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35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S					  100										    500</a:t>
            </a:r>
          </a:p>
          <a:p>
            <a:pPr lvl="2" indent="0" eaLnBrk="1" hangingPunct="1">
              <a:buClr>
                <a:schemeClr val="tx2"/>
              </a:buClr>
              <a:buFont typeface="Arial" panose="020B0604020202020204" pitchFamily="34" charset="0"/>
              <a:buNone/>
            </a:pP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99m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Tc				  100										30000</a:t>
            </a:r>
          </a:p>
          <a:p>
            <a:pPr lvl="2" indent="0" eaLnBrk="1" hangingPunct="1">
              <a:buClr>
                <a:schemeClr val="tx2"/>
              </a:buClr>
              <a:buFont typeface="Arial" panose="020B0604020202020204" pitchFamily="34" charset="0"/>
              <a:buNone/>
            </a:pP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125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I					  100										      70</a:t>
            </a:r>
          </a:p>
          <a:p>
            <a:pPr lvl="2" indent="0" eaLnBrk="1" hangingPunct="1">
              <a:buClr>
                <a:schemeClr val="tx2"/>
              </a:buClr>
              <a:buFont typeface="Arial" panose="020B0604020202020204" pitchFamily="34" charset="0"/>
              <a:buNone/>
            </a:pP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131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I					    10											   50</a:t>
            </a:r>
          </a:p>
        </p:txBody>
      </p:sp>
    </p:spTree>
    <p:extLst>
      <p:ext uri="{BB962C8B-B14F-4D97-AF65-F5344CB8AC3E}">
        <p14:creationId xmlns:p14="http://schemas.microsoft.com/office/powerpoint/2010/main" val="36333157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Date Placeholder 5">
            <a:extLst>
              <a:ext uri="{FF2B5EF4-FFF2-40B4-BE49-F238E27FC236}">
                <a16:creationId xmlns:a16="http://schemas.microsoft.com/office/drawing/2014/main" id="{1CCD9286-0D04-461C-8344-AB01A9254BE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3B263B36-29C7-4346-9B4D-41B136D4DA38}" type="datetime8">
              <a:rPr lang="en-US" altLang="en-US" sz="1400" smtClean="0"/>
              <a:t>14-11-21 13:27</a:t>
            </a:fld>
            <a:endParaRPr lang="en-US" altLang="en-US" sz="1400"/>
          </a:p>
        </p:txBody>
      </p:sp>
      <p:sp>
        <p:nvSpPr>
          <p:cNvPr id="54275" name="Footer Placeholder 6">
            <a:extLst>
              <a:ext uri="{FF2B5EF4-FFF2-40B4-BE49-F238E27FC236}">
                <a16:creationId xmlns:a16="http://schemas.microsoft.com/office/drawing/2014/main" id="{73DAAA10-54BD-49FA-B82F-C68717DFD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27312" y="6248400"/>
            <a:ext cx="41400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mr &amp; vrs-D</a:t>
            </a:r>
          </a:p>
        </p:txBody>
      </p:sp>
      <p:sp>
        <p:nvSpPr>
          <p:cNvPr id="54276" name="Slide Number Placeholder 7">
            <a:extLst>
              <a:ext uri="{FF2B5EF4-FFF2-40B4-BE49-F238E27FC236}">
                <a16:creationId xmlns:a16="http://schemas.microsoft.com/office/drawing/2014/main" id="{A5A8889B-6B84-43D0-B009-5C0BA369F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413EB1ED-AF7F-46A5-874D-689E56D346AC}" type="slidenum">
              <a:rPr lang="en-US" altLang="en-US" sz="1400" smtClean="0"/>
              <a:pPr>
                <a:buClrTx/>
                <a:buSzTx/>
                <a:buFontTx/>
                <a:buNone/>
              </a:pPr>
              <a:t>19</a:t>
            </a:fld>
            <a:endParaRPr lang="en-US" altLang="en-US" sz="1400"/>
          </a:p>
        </p:txBody>
      </p:sp>
      <p:sp>
        <p:nvSpPr>
          <p:cNvPr id="435202" name="Rectangle 2">
            <a:extLst>
              <a:ext uri="{FF2B5EF4-FFF2-40B4-BE49-F238E27FC236}">
                <a16:creationId xmlns:a16="http://schemas.microsoft.com/office/drawing/2014/main" id="{6068FC8A-078D-4420-A256-A430674200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Algemene regelgeving</a:t>
            </a:r>
            <a:br>
              <a:rPr lang="en-US" sz="2000" b="1">
                <a:latin typeface="Arial" charset="0"/>
              </a:rPr>
            </a:br>
            <a:r>
              <a:rPr lang="en-GB" altLang="en-US" sz="2000" b="1">
                <a:latin typeface="Arial" panose="020B0604020202020204" pitchFamily="34" charset="0"/>
                <a:sym typeface="Symbol" panose="05050102010706020507" pitchFamily="18" charset="2"/>
              </a:rPr>
              <a:t>overdracht, lozing en afval</a:t>
            </a:r>
            <a:endParaRPr lang="en-GB" sz="3200" b="1" dirty="0"/>
          </a:p>
        </p:txBody>
      </p:sp>
      <p:sp>
        <p:nvSpPr>
          <p:cNvPr id="54278" name="Rectangle 3">
            <a:extLst>
              <a:ext uri="{FF2B5EF4-FFF2-40B4-BE49-F238E27FC236}">
                <a16:creationId xmlns:a16="http://schemas.microsoft.com/office/drawing/2014/main" id="{CC56EC85-C3ED-40F5-AC64-9AE38D8B08D0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8134350" cy="4112096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chemeClr val="tx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lozing</a:t>
            </a:r>
          </a:p>
          <a:p>
            <a:pPr marL="432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1800">
                <a:solidFill>
                  <a:schemeClr val="tx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de jaarlijkse activiteitslozing naar lucht of riool moet onder het zogenaamde secundaire niveau blijven</a:t>
            </a:r>
          </a:p>
          <a:p>
            <a:pPr marL="864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1800">
                <a:solidFill>
                  <a:schemeClr val="tx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1 Re</a:t>
            </a:r>
            <a:r>
              <a:rPr lang="nl-NL" altLang="en-US" sz="1800" baseline="-25000">
                <a:solidFill>
                  <a:schemeClr val="tx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inhalatie</a:t>
            </a:r>
            <a:r>
              <a:rPr lang="nl-NL" altLang="en-US" sz="1800">
                <a:solidFill>
                  <a:schemeClr val="tx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voor de lucht</a:t>
            </a:r>
          </a:p>
          <a:p>
            <a:pPr marL="864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1800">
                <a:solidFill>
                  <a:schemeClr val="tx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10 Re</a:t>
            </a:r>
            <a:r>
              <a:rPr lang="nl-NL" altLang="en-US" sz="1800" baseline="-25000">
                <a:solidFill>
                  <a:schemeClr val="tx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ingestie</a:t>
            </a:r>
            <a:r>
              <a:rPr lang="nl-NL" altLang="en-US" sz="1800">
                <a:solidFill>
                  <a:schemeClr val="tx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voor het riool</a:t>
            </a:r>
          </a:p>
          <a:p>
            <a:pPr marL="432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1800">
              <a:solidFill>
                <a:schemeClr val="tx2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1800">
                <a:solidFill>
                  <a:schemeClr val="tx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in de vergunning kunnen afwijkende lozingslimieten staan</a:t>
            </a:r>
          </a:p>
          <a:p>
            <a:pPr marL="432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1800">
              <a:solidFill>
                <a:schemeClr val="tx2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1800">
                <a:solidFill>
                  <a:schemeClr val="tx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een gedetailleerde berekening van de geloosde activiteit valt buiten het bestek van deze cursus</a:t>
            </a:r>
            <a:endParaRPr lang="nl-NL" altLang="en-US" sz="2000">
              <a:solidFill>
                <a:schemeClr val="tx2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olidFill>
                <a:schemeClr val="tx2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schadelijke vloeistoffen mogen nooit op het riool worden geloosd, maar moeten altijd als chemisch of biologisch afval worden afgevoerd</a:t>
            </a:r>
            <a:endParaRPr lang="en-GB" altLang="en-US" sz="2000">
              <a:solidFill>
                <a:srgbClr val="FF00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>
            <a:extLst>
              <a:ext uri="{FF2B5EF4-FFF2-40B4-BE49-F238E27FC236}">
                <a16:creationId xmlns:a16="http://schemas.microsoft.com/office/drawing/2014/main" id="{6406CA60-008E-45B6-BB71-B7A473B71D0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A3254BD-3C9F-4F8F-98AA-6855180ED6E2}" type="datetime8">
              <a:rPr lang="en-US" altLang="en-US" sz="1400" smtClean="0"/>
              <a:t>14-11-21 13:27</a:t>
            </a:fld>
            <a:endParaRPr lang="en-US" altLang="en-US" sz="1400"/>
          </a:p>
        </p:txBody>
      </p:sp>
      <p:sp>
        <p:nvSpPr>
          <p:cNvPr id="4099" name="Footer Placeholder 4">
            <a:extLst>
              <a:ext uri="{FF2B5EF4-FFF2-40B4-BE49-F238E27FC236}">
                <a16:creationId xmlns:a16="http://schemas.microsoft.com/office/drawing/2014/main" id="{039A8327-A977-4759-A7D0-ED6ED8F8E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27312" y="6248400"/>
            <a:ext cx="4140000" cy="4320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mr &amp; vrs-D</a:t>
            </a:r>
          </a:p>
        </p:txBody>
      </p:sp>
      <p:sp>
        <p:nvSpPr>
          <p:cNvPr id="4100" name="Slide Number Placeholder 5">
            <a:extLst>
              <a:ext uri="{FF2B5EF4-FFF2-40B4-BE49-F238E27FC236}">
                <a16:creationId xmlns:a16="http://schemas.microsoft.com/office/drawing/2014/main" id="{E9E269BE-1643-4758-9332-C2F00BC62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9969422-BC51-41DB-AF87-134232F888AA}" type="slidenum">
              <a:rPr lang="en-US" altLang="en-US" sz="1400"/>
              <a:pPr eaLnBrk="1" hangingPunct="1"/>
              <a:t>2</a:t>
            </a:fld>
            <a:endParaRPr lang="en-US" altLang="en-US" sz="1400"/>
          </a:p>
        </p:txBody>
      </p:sp>
      <p:sp>
        <p:nvSpPr>
          <p:cNvPr id="3074" name="Rectangle 2">
            <a:extLst>
              <a:ext uri="{FF2B5EF4-FFF2-40B4-BE49-F238E27FC236}">
                <a16:creationId xmlns:a16="http://schemas.microsoft.com/office/drawing/2014/main" id="{57BBB553-55ED-4E55-AD85-A3FF191215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Indeling</a:t>
            </a:r>
            <a:endParaRPr lang="en-GB" sz="3200" b="1">
              <a:latin typeface="Arial" charset="0"/>
            </a:endParaRPr>
          </a:p>
        </p:txBody>
      </p:sp>
      <p:sp>
        <p:nvSpPr>
          <p:cNvPr id="4102" name="Rectangle 3">
            <a:extLst>
              <a:ext uri="{FF2B5EF4-FFF2-40B4-BE49-F238E27FC236}">
                <a16:creationId xmlns:a16="http://schemas.microsoft.com/office/drawing/2014/main" id="{F46A8A91-228D-49B2-B6EF-3A6CD5CFDB9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Algemene regelgeving								mr				vrs-D			mr &amp; vrs-D</a:t>
            </a: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ontstaan													(13.1)			(11.1)			(14.1)</a:t>
            </a: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systeem van dosisbeperking				(13.2)			(11.2)			(14.2)</a:t>
            </a: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nationale wet- en regelgeving				(13.3.1)		(11.3.1)		(14.3.1)</a:t>
            </a: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deskundige en toezichthouder			(13.3.2)		(11.3.2)		(14.3.2) 		</a:t>
            </a: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blootgestelde werknemer						(13.3.3)		(11.3.3)		(14.3.3) 		</a:t>
            </a: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werkruimte												(13.3.4)		(11.3.4)		(14.3.4) 		</a:t>
            </a: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risicoanalyse											(13.3.5)		(11.3.5)		(14.3.5) 		</a:t>
            </a: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kernenergiewetdossier 							(13.3.6)		(11.3.6)		(14.3.6) 		</a:t>
            </a: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vergunning en registratie						(13.3.7)		(11.3.7)		(14.3.7) 		</a:t>
            </a: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transport						 							(13.3.8)		(11.3.8)		(14.3.8) 		</a:t>
            </a: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overdracht, lozing en afval					(13.3.9)		(11.3.9)		(14.3.9) 		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Date Placeholder 5">
            <a:extLst>
              <a:ext uri="{FF2B5EF4-FFF2-40B4-BE49-F238E27FC236}">
                <a16:creationId xmlns:a16="http://schemas.microsoft.com/office/drawing/2014/main" id="{E04CF182-4669-4778-A434-158B7E34FCF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53B33FF5-5775-4F95-89A2-8526F67210D9}" type="datetime8">
              <a:rPr lang="en-US" altLang="en-US" sz="1400" smtClean="0"/>
              <a:t>14-11-21 13:27</a:t>
            </a:fld>
            <a:endParaRPr lang="en-US" altLang="en-US" sz="1400"/>
          </a:p>
        </p:txBody>
      </p:sp>
      <p:sp>
        <p:nvSpPr>
          <p:cNvPr id="58371" name="Footer Placeholder 6">
            <a:extLst>
              <a:ext uri="{FF2B5EF4-FFF2-40B4-BE49-F238E27FC236}">
                <a16:creationId xmlns:a16="http://schemas.microsoft.com/office/drawing/2014/main" id="{DE4A39B0-83EA-4E66-A77C-12C6E8853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27312" y="6248400"/>
            <a:ext cx="41400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mr &amp; vrs-D</a:t>
            </a:r>
          </a:p>
        </p:txBody>
      </p:sp>
      <p:sp>
        <p:nvSpPr>
          <p:cNvPr id="58372" name="Slide Number Placeholder 7">
            <a:extLst>
              <a:ext uri="{FF2B5EF4-FFF2-40B4-BE49-F238E27FC236}">
                <a16:creationId xmlns:a16="http://schemas.microsoft.com/office/drawing/2014/main" id="{1F10847F-5040-40CC-9F50-E56A198A0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C4C3077B-1D52-4013-A943-595B524037EB}" type="slidenum">
              <a:rPr lang="en-US" altLang="en-US" sz="1400" smtClean="0"/>
              <a:pPr>
                <a:buClrTx/>
                <a:buSzTx/>
                <a:buFontTx/>
                <a:buNone/>
              </a:pPr>
              <a:t>20</a:t>
            </a:fld>
            <a:endParaRPr lang="en-US" altLang="en-US" sz="1400"/>
          </a:p>
        </p:txBody>
      </p:sp>
      <p:sp>
        <p:nvSpPr>
          <p:cNvPr id="420866" name="Rectangle 2">
            <a:extLst>
              <a:ext uri="{FF2B5EF4-FFF2-40B4-BE49-F238E27FC236}">
                <a16:creationId xmlns:a16="http://schemas.microsoft.com/office/drawing/2014/main" id="{CE78FFE0-B52A-4424-8411-D01D9A508EA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Algemene regelgeving</a:t>
            </a:r>
            <a:br>
              <a:rPr lang="en-US" sz="2000" b="1">
                <a:latin typeface="Arial" charset="0"/>
              </a:rPr>
            </a:br>
            <a:r>
              <a:rPr lang="en-GB" altLang="en-US" sz="2000" b="1">
                <a:latin typeface="Arial" panose="020B0604020202020204" pitchFamily="34" charset="0"/>
                <a:sym typeface="Symbol" panose="05050102010706020507" pitchFamily="18" charset="2"/>
              </a:rPr>
              <a:t>overdracht, lozing en afval</a:t>
            </a:r>
            <a:endParaRPr lang="en-GB" sz="1200" b="1" dirty="0"/>
          </a:p>
        </p:txBody>
      </p:sp>
      <p:sp>
        <p:nvSpPr>
          <p:cNvPr id="58374" name="Rectangle 3">
            <a:extLst>
              <a:ext uri="{FF2B5EF4-FFF2-40B4-BE49-F238E27FC236}">
                <a16:creationId xmlns:a16="http://schemas.microsoft.com/office/drawing/2014/main" id="{35BF8AD1-25F2-441C-86E7-16EBD1FE38A3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7600" y="1980001"/>
            <a:ext cx="7773988" cy="4041288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Tx/>
              <a:buNone/>
            </a:pPr>
            <a:r>
              <a:rPr lang="nl-NL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afval</a:t>
            </a:r>
          </a:p>
          <a:p>
            <a:pPr marL="432000" lvl="1" indent="0" eaLnBrk="1" hangingPunct="1">
              <a:buClr>
                <a:schemeClr val="tx2"/>
              </a:buClr>
              <a:buFontTx/>
              <a:buNone/>
            </a:pPr>
            <a:r>
              <a:rPr lang="nl-NL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radioactieve stoffen die niet mogen worden overgedragen of geloosd, maar moeten als radioactief afval worden afgevoerd</a:t>
            </a:r>
          </a:p>
          <a:p>
            <a:pPr marL="432000" lvl="1" indent="0" eaLnBrk="1" hangingPunct="1">
              <a:buClr>
                <a:schemeClr val="tx2"/>
              </a:buClr>
              <a:buFontTx/>
              <a:buNone/>
            </a:pPr>
            <a:endParaRPr lang="nl-NL" altLang="en-US" sz="18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eaLnBrk="1" hangingPunct="1">
              <a:buClr>
                <a:schemeClr val="tx2"/>
              </a:buClr>
              <a:buFontTx/>
              <a:buNone/>
            </a:pPr>
            <a:r>
              <a:rPr lang="nl-NL" altLang="en-US" sz="1800" u="sng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vloeibaar</a:t>
            </a:r>
            <a:r>
              <a:rPr lang="nl-NL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afval moet in een afvalverbrandingsinstallatie (AVI) worden verbrand</a:t>
            </a:r>
          </a:p>
          <a:p>
            <a:pPr marL="432000" lvl="1" indent="0" eaLnBrk="1" hangingPunct="1">
              <a:buClr>
                <a:schemeClr val="tx2"/>
              </a:buClr>
              <a:buFontTx/>
              <a:buNone/>
            </a:pPr>
            <a:endParaRPr lang="nl-NL" altLang="en-US" sz="18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eaLnBrk="1" hangingPunct="1">
              <a:buClr>
                <a:schemeClr val="tx2"/>
              </a:buClr>
              <a:buFontTx/>
              <a:buNone/>
            </a:pPr>
            <a:r>
              <a:rPr lang="nl-NL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besmette voorwerpen mogen worden opgeslagen voor hergebruik of om te laten 'uitstralen' als </a:t>
            </a:r>
            <a:r>
              <a:rPr lang="nl-NL" altLang="en-US" sz="1800" u="sng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zowel</a:t>
            </a:r>
            <a:r>
              <a:rPr lang="nl-NL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de halveringstijd T</a:t>
            </a:r>
            <a:r>
              <a:rPr lang="nl-NL" altLang="en-US" sz="18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½</a:t>
            </a:r>
            <a:r>
              <a:rPr lang="nl-NL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&lt; 100 dagen </a:t>
            </a:r>
            <a:r>
              <a:rPr lang="nl-NL" altLang="en-US" sz="1800" u="sng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als</a:t>
            </a:r>
            <a:r>
              <a:rPr lang="nl-NL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de opslagtijd &lt; 2 jaar</a:t>
            </a: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endParaRPr lang="nl-NL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r>
              <a:rPr lang="nl-NL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afval dat lijkt op radioactief afval moet ook bij radioactief afval</a:t>
            </a:r>
          </a:p>
        </p:txBody>
      </p:sp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Date Placeholder 5">
            <a:extLst>
              <a:ext uri="{FF2B5EF4-FFF2-40B4-BE49-F238E27FC236}">
                <a16:creationId xmlns:a16="http://schemas.microsoft.com/office/drawing/2014/main" id="{E04CF182-4669-4778-A434-158B7E34FCF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53B33FF5-5775-4F95-89A2-8526F67210D9}" type="datetime8">
              <a:rPr lang="en-US" altLang="en-US" sz="1400" smtClean="0"/>
              <a:t>14-11-21 13:27</a:t>
            </a:fld>
            <a:endParaRPr lang="en-US" altLang="en-US" sz="1400"/>
          </a:p>
        </p:txBody>
      </p:sp>
      <p:sp>
        <p:nvSpPr>
          <p:cNvPr id="58371" name="Footer Placeholder 6">
            <a:extLst>
              <a:ext uri="{FF2B5EF4-FFF2-40B4-BE49-F238E27FC236}">
                <a16:creationId xmlns:a16="http://schemas.microsoft.com/office/drawing/2014/main" id="{DE4A39B0-83EA-4E66-A77C-12C6E8853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27312" y="6248400"/>
            <a:ext cx="41400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mr &amp; vrs-D</a:t>
            </a:r>
          </a:p>
        </p:txBody>
      </p:sp>
      <p:sp>
        <p:nvSpPr>
          <p:cNvPr id="58372" name="Slide Number Placeholder 7">
            <a:extLst>
              <a:ext uri="{FF2B5EF4-FFF2-40B4-BE49-F238E27FC236}">
                <a16:creationId xmlns:a16="http://schemas.microsoft.com/office/drawing/2014/main" id="{1F10847F-5040-40CC-9F50-E56A198A0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C4C3077B-1D52-4013-A943-595B524037EB}" type="slidenum">
              <a:rPr lang="en-US" altLang="en-US" sz="1400" smtClean="0"/>
              <a:pPr>
                <a:buClrTx/>
                <a:buSzTx/>
                <a:buFontTx/>
                <a:buNone/>
              </a:pPr>
              <a:t>21</a:t>
            </a:fld>
            <a:endParaRPr lang="en-US" altLang="en-US" sz="1400"/>
          </a:p>
        </p:txBody>
      </p:sp>
      <p:sp>
        <p:nvSpPr>
          <p:cNvPr id="420866" name="Rectangle 2">
            <a:extLst>
              <a:ext uri="{FF2B5EF4-FFF2-40B4-BE49-F238E27FC236}">
                <a16:creationId xmlns:a16="http://schemas.microsoft.com/office/drawing/2014/main" id="{CE78FFE0-B52A-4424-8411-D01D9A508EA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Algemene regelgeving</a:t>
            </a:r>
            <a:br>
              <a:rPr lang="en-US" sz="2000" b="1">
                <a:latin typeface="Arial" charset="0"/>
              </a:rPr>
            </a:br>
            <a:r>
              <a:rPr lang="en-GB" altLang="en-US" sz="2000" b="1">
                <a:latin typeface="Arial" panose="020B0604020202020204" pitchFamily="34" charset="0"/>
                <a:sym typeface="Symbol" panose="05050102010706020507" pitchFamily="18" charset="2"/>
              </a:rPr>
              <a:t>overdracht, lozing en afval</a:t>
            </a:r>
            <a:endParaRPr lang="en-GB" sz="1200" b="1" dirty="0"/>
          </a:p>
        </p:txBody>
      </p:sp>
      <p:sp>
        <p:nvSpPr>
          <p:cNvPr id="58374" name="Rectangle 3">
            <a:extLst>
              <a:ext uri="{FF2B5EF4-FFF2-40B4-BE49-F238E27FC236}">
                <a16:creationId xmlns:a16="http://schemas.microsoft.com/office/drawing/2014/main" id="{35BF8AD1-25F2-441C-86E7-16EBD1FE38A3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773988" cy="4040088"/>
          </a:xfrm>
        </p:spPr>
        <p:txBody>
          <a:bodyPr/>
          <a:lstStyle/>
          <a:p>
            <a:pPr marL="0" lvl="1" indent="-304800" eaLnBrk="1" hangingPunct="1">
              <a:buClr>
                <a:schemeClr val="tx2"/>
              </a:buClr>
              <a:buFontTx/>
              <a:buNone/>
            </a:pPr>
            <a:r>
              <a:rPr lang="nl-NL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COVRA</a:t>
            </a:r>
          </a:p>
          <a:p>
            <a:pPr marL="432000" lvl="1" indent="0" eaLnBrk="1" hangingPunct="1">
              <a:buClr>
                <a:schemeClr val="tx2"/>
              </a:buClr>
              <a:buFontTx/>
              <a:buNone/>
            </a:pPr>
            <a:r>
              <a:rPr lang="nl-NL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radioactief afval moet worden afgegeven aan de </a:t>
            </a:r>
            <a:r>
              <a:rPr lang="nl-NL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Centrale Organisatie Voor Radioactief Afval</a:t>
            </a:r>
            <a:r>
              <a:rPr lang="nl-NL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(COVRA) te Borssele</a:t>
            </a:r>
          </a:p>
          <a:p>
            <a:pPr marL="432000" lvl="1" indent="0" eaLnBrk="1" hangingPunct="1">
              <a:buClr>
                <a:schemeClr val="tx2"/>
              </a:buClr>
              <a:buFontTx/>
              <a:buNone/>
            </a:pPr>
            <a:endParaRPr lang="nl-NL" altLang="en-US" sz="18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eaLnBrk="1" hangingPunct="1">
              <a:buClr>
                <a:schemeClr val="tx2"/>
              </a:buClr>
              <a:buFontTx/>
              <a:buNone/>
            </a:pPr>
            <a:r>
              <a:rPr lang="nl-NL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afval moet aan de COVRA worden aangeboden in door de COVRA verstrekte vaten</a:t>
            </a:r>
          </a:p>
          <a:p>
            <a:pPr marL="432000" lvl="1" indent="0" eaLnBrk="1" hangingPunct="1">
              <a:buClr>
                <a:schemeClr val="tx2"/>
              </a:buClr>
              <a:buFontTx/>
              <a:buNone/>
            </a:pPr>
            <a:endParaRPr lang="nl-NL" altLang="en-US" sz="18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eaLnBrk="1" hangingPunct="1">
              <a:buClr>
                <a:schemeClr val="tx2"/>
              </a:buClr>
              <a:buFontTx/>
              <a:buNone/>
            </a:pPr>
            <a:r>
              <a:rPr lang="nl-NL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COVRA onderscheidt vast afval, vloeibaar afval, afval van telpotjes en telmatjes, kadavers en vaste bronnen</a:t>
            </a:r>
          </a:p>
          <a:p>
            <a:pPr marL="432000" lvl="1" indent="0" eaLnBrk="1" hangingPunct="1">
              <a:buClr>
                <a:schemeClr val="tx2"/>
              </a:buClr>
              <a:buFontTx/>
              <a:buNone/>
            </a:pPr>
            <a:endParaRPr lang="nl-NL" altLang="en-US" sz="18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eaLnBrk="1" hangingPunct="1">
              <a:buClr>
                <a:schemeClr val="tx2"/>
              </a:buClr>
              <a:buFontTx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toezichthouder (TS)</a:t>
            </a:r>
            <a:r>
              <a:rPr lang="nl-NL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kan daarnaast voorschrijven dat afval per nuclide wordt ingezameld, en eisen dat lang, kort en zeer kort levend afval wordt gescheiden</a:t>
            </a: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505004661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5">
            <a:extLst>
              <a:ext uri="{FF2B5EF4-FFF2-40B4-BE49-F238E27FC236}">
                <a16:creationId xmlns:a16="http://schemas.microsoft.com/office/drawing/2014/main" id="{A4D13AEF-92D7-4E6C-A1BA-5369132E0FC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2C3F5B5-7B4E-471E-934D-1C5CA774285E}" type="datetime8">
              <a:rPr lang="en-US" altLang="en-US" sz="1400" smtClean="0"/>
              <a:t>14-11-21 13:27</a:t>
            </a:fld>
            <a:endParaRPr lang="en-US" altLang="en-US" sz="1400"/>
          </a:p>
        </p:txBody>
      </p:sp>
      <p:sp>
        <p:nvSpPr>
          <p:cNvPr id="7171" name="Footer Placeholder 6">
            <a:extLst>
              <a:ext uri="{FF2B5EF4-FFF2-40B4-BE49-F238E27FC236}">
                <a16:creationId xmlns:a16="http://schemas.microsoft.com/office/drawing/2014/main" id="{700F45B1-2A79-4A03-80F5-37977DE1C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27312" y="6248400"/>
            <a:ext cx="414000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mr &amp; vrs-D</a:t>
            </a:r>
          </a:p>
        </p:txBody>
      </p:sp>
      <p:sp>
        <p:nvSpPr>
          <p:cNvPr id="7172" name="Slide Number Placeholder 7">
            <a:extLst>
              <a:ext uri="{FF2B5EF4-FFF2-40B4-BE49-F238E27FC236}">
                <a16:creationId xmlns:a16="http://schemas.microsoft.com/office/drawing/2014/main" id="{B81F86A0-EE3B-42CB-8F4A-913F9D937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06F0992-4455-4254-97AC-E73DECB61DEF}" type="slidenum">
              <a:rPr lang="en-US" altLang="en-US" sz="1400"/>
              <a:pPr eaLnBrk="1" hangingPunct="1"/>
              <a:t>3</a:t>
            </a:fld>
            <a:endParaRPr lang="en-US" altLang="en-US" sz="1400"/>
          </a:p>
        </p:txBody>
      </p:sp>
      <p:sp>
        <p:nvSpPr>
          <p:cNvPr id="391170" name="Rectangle 2">
            <a:extLst>
              <a:ext uri="{FF2B5EF4-FFF2-40B4-BE49-F238E27FC236}">
                <a16:creationId xmlns:a16="http://schemas.microsoft.com/office/drawing/2014/main" id="{92F21D67-3E39-49C5-8982-01474E4C5BC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Algemene regelgeving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latin typeface="Arial" charset="0"/>
              </a:rPr>
              <a:t>ontstaan</a:t>
            </a:r>
            <a:endParaRPr lang="en-GB" b="1">
              <a:latin typeface="Arial" charset="0"/>
            </a:endParaRPr>
          </a:p>
        </p:txBody>
      </p:sp>
      <p:sp>
        <p:nvSpPr>
          <p:cNvPr id="7174" name="Rectangle 3">
            <a:extLst>
              <a:ext uri="{FF2B5EF4-FFF2-40B4-BE49-F238E27FC236}">
                <a16:creationId xmlns:a16="http://schemas.microsoft.com/office/drawing/2014/main" id="{E15CB8E4-CAB7-4C55-8C61-F97D12F1105E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918450" cy="4114800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ICRP-adviezen</a:t>
            </a:r>
          </a:p>
          <a:p>
            <a:pPr marL="432000" lvl="2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international commission on radiological protection</a:t>
            </a:r>
          </a:p>
          <a:p>
            <a:pPr marL="432000" lvl="2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onafhankelijke commissie</a:t>
            </a:r>
          </a:p>
          <a:p>
            <a:pPr marL="432000" lvl="2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adviezen vrijwel altijd overgenomen</a:t>
            </a:r>
          </a:p>
          <a:p>
            <a:pPr marL="0" lvl="2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Europese richtlijnen</a:t>
            </a:r>
          </a:p>
          <a:p>
            <a:pPr marL="432000" lvl="2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richtlijnen moeten in nationale wetgeving worden ge</a:t>
            </a: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ïmplementeerd</a:t>
            </a:r>
          </a:p>
          <a:p>
            <a:pPr marL="0" lvl="2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Nederlandse wet- en regelgeving</a:t>
            </a:r>
          </a:p>
          <a:p>
            <a:pPr marL="432000" lvl="2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kernenergiewet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5">
            <a:extLst>
              <a:ext uri="{FF2B5EF4-FFF2-40B4-BE49-F238E27FC236}">
                <a16:creationId xmlns:a16="http://schemas.microsoft.com/office/drawing/2014/main" id="{26377897-3A68-4B10-B220-63FED328C9F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6EA4E26-1B15-49DB-94FA-32B861D41647}" type="datetime8">
              <a:rPr lang="en-US" altLang="en-US" sz="1400" smtClean="0"/>
              <a:t>14-11-21 13:27</a:t>
            </a:fld>
            <a:endParaRPr lang="en-US" altLang="en-US" sz="1400"/>
          </a:p>
        </p:txBody>
      </p:sp>
      <p:sp>
        <p:nvSpPr>
          <p:cNvPr id="12291" name="Footer Placeholder 6">
            <a:extLst>
              <a:ext uri="{FF2B5EF4-FFF2-40B4-BE49-F238E27FC236}">
                <a16:creationId xmlns:a16="http://schemas.microsoft.com/office/drawing/2014/main" id="{6EFAC8A9-420C-4D92-9700-06D693D99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27312" y="6248400"/>
            <a:ext cx="414000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mr &amp; vrs-D</a:t>
            </a:r>
          </a:p>
        </p:txBody>
      </p:sp>
      <p:sp>
        <p:nvSpPr>
          <p:cNvPr id="12292" name="Slide Number Placeholder 7">
            <a:extLst>
              <a:ext uri="{FF2B5EF4-FFF2-40B4-BE49-F238E27FC236}">
                <a16:creationId xmlns:a16="http://schemas.microsoft.com/office/drawing/2014/main" id="{0FF37E10-A387-4C80-BF6B-CAF2541F7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ECC2B4C-9BAF-4756-8797-B94AC753FC19}" type="slidenum">
              <a:rPr lang="en-US" altLang="en-US" sz="1400"/>
              <a:pPr eaLnBrk="1" hangingPunct="1"/>
              <a:t>4</a:t>
            </a:fld>
            <a:endParaRPr lang="en-US" altLang="en-US" sz="1400"/>
          </a:p>
        </p:txBody>
      </p:sp>
      <p:sp>
        <p:nvSpPr>
          <p:cNvPr id="373762" name="Rectangle 2">
            <a:extLst>
              <a:ext uri="{FF2B5EF4-FFF2-40B4-BE49-F238E27FC236}">
                <a16:creationId xmlns:a16="http://schemas.microsoft.com/office/drawing/2014/main" id="{C50542F6-DF0A-4352-8D86-6A1E88925B8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Algemene regelgeving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latin typeface="Arial" charset="0"/>
              </a:rPr>
              <a:t>systeem van dosisbeperking</a:t>
            </a:r>
            <a:endParaRPr lang="en-GB" b="1">
              <a:latin typeface="Arial" charset="0"/>
            </a:endParaRPr>
          </a:p>
        </p:txBody>
      </p:sp>
      <p:sp>
        <p:nvSpPr>
          <p:cNvPr id="12294" name="Rectangle 3">
            <a:extLst>
              <a:ext uri="{FF2B5EF4-FFF2-40B4-BE49-F238E27FC236}">
                <a16:creationId xmlns:a16="http://schemas.microsoft.com/office/drawing/2014/main" id="{AD58A3DB-1D54-49F8-B8D5-EF982924AC43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918450" cy="4114800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rechtvaardiging</a:t>
            </a:r>
          </a:p>
          <a:p>
            <a:pPr marL="432000" lvl="2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voordelen moeten opwegen tegen nadelen</a:t>
            </a: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18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in de regeling basisveiligheidsnormen stralingsbescherming is voor een aantal toepassingen aangegeven of ze al dan niet gerechtvaardigd zijn</a:t>
            </a:r>
            <a:endParaRPr lang="en-GB" altLang="en-US" sz="2000">
              <a:solidFill>
                <a:srgbClr val="FF00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optimalisering</a:t>
            </a:r>
          </a:p>
          <a:p>
            <a:pPr marL="432000" lvl="2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ALARA = as low as reasonably achievable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limitering</a:t>
            </a:r>
          </a:p>
          <a:p>
            <a:pPr marL="432000" lvl="2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solidFill>
                  <a:schemeClr val="tx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limiet mag nimmer worden overschreden</a:t>
            </a:r>
          </a:p>
          <a:p>
            <a:pPr marL="432000" lvl="2" indent="0" eaLnBrk="1" hangingPunct="1">
              <a:buClr>
                <a:schemeClr val="tx2"/>
              </a:buClr>
              <a:buNone/>
            </a:pPr>
            <a:r>
              <a:rPr lang="en-GB" altLang="en-US" sz="1800">
                <a:solidFill>
                  <a:schemeClr val="tx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dosislimiet is niet bedoeld om regelmatig te worden opgevuld</a:t>
            </a:r>
            <a:endParaRPr lang="en-GB" altLang="en-US" sz="1600">
              <a:solidFill>
                <a:schemeClr val="tx2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2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180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5">
            <a:extLst>
              <a:ext uri="{FF2B5EF4-FFF2-40B4-BE49-F238E27FC236}">
                <a16:creationId xmlns:a16="http://schemas.microsoft.com/office/drawing/2014/main" id="{131A6249-BB0A-473E-9BB9-286CF5B677F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0826EBD-24DF-48FA-B5D5-81FE7EA878C8}" type="datetime8">
              <a:rPr lang="en-US" altLang="en-US" sz="1400" smtClean="0"/>
              <a:t>14-11-21 13:27</a:t>
            </a:fld>
            <a:endParaRPr lang="en-US" altLang="en-US" sz="1400"/>
          </a:p>
        </p:txBody>
      </p:sp>
      <p:sp>
        <p:nvSpPr>
          <p:cNvPr id="13315" name="Footer Placeholder 6">
            <a:extLst>
              <a:ext uri="{FF2B5EF4-FFF2-40B4-BE49-F238E27FC236}">
                <a16:creationId xmlns:a16="http://schemas.microsoft.com/office/drawing/2014/main" id="{449FDEE0-D6ED-4456-8B2B-596E35D6F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27312" y="6248400"/>
            <a:ext cx="414000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mr &amp; vrs-D</a:t>
            </a:r>
          </a:p>
        </p:txBody>
      </p:sp>
      <p:sp>
        <p:nvSpPr>
          <p:cNvPr id="13316" name="Slide Number Placeholder 7">
            <a:extLst>
              <a:ext uri="{FF2B5EF4-FFF2-40B4-BE49-F238E27FC236}">
                <a16:creationId xmlns:a16="http://schemas.microsoft.com/office/drawing/2014/main" id="{B7E48EE9-C056-429A-8737-21A16E70E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8DB5D26-9F8C-47D0-916B-EF96FEBA8567}" type="slidenum">
              <a:rPr lang="en-US" altLang="en-US" sz="1400"/>
              <a:pPr eaLnBrk="1" hangingPunct="1"/>
              <a:t>5</a:t>
            </a:fld>
            <a:endParaRPr lang="en-US" altLang="en-US" sz="1400"/>
          </a:p>
        </p:txBody>
      </p:sp>
      <p:sp>
        <p:nvSpPr>
          <p:cNvPr id="393218" name="Rectangle 2">
            <a:extLst>
              <a:ext uri="{FF2B5EF4-FFF2-40B4-BE49-F238E27FC236}">
                <a16:creationId xmlns:a16="http://schemas.microsoft.com/office/drawing/2014/main" id="{1FDFF402-0639-4CD2-8BA1-9CDD5135A1A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Algemene regelgeving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latin typeface="Arial" charset="0"/>
              </a:rPr>
              <a:t>systeem van dosisbeperking</a:t>
            </a:r>
            <a:endParaRPr lang="en-GB" sz="2000" b="1">
              <a:latin typeface="Arial" charset="0"/>
            </a:endParaRPr>
          </a:p>
        </p:txBody>
      </p:sp>
      <p:sp>
        <p:nvSpPr>
          <p:cNvPr id="13318" name="Rectangle 3">
            <a:extLst>
              <a:ext uri="{FF2B5EF4-FFF2-40B4-BE49-F238E27FC236}">
                <a16:creationId xmlns:a16="http://schemas.microsoft.com/office/drawing/2014/main" id="{2E98D81D-97D8-4186-8FC3-B777129844E6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918450" cy="4114800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jaarlimiet voor kansgebonden effecten</a:t>
            </a:r>
          </a:p>
          <a:p>
            <a:pPr marL="432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blootgesteld A-werknemer				20 mSv</a:t>
            </a:r>
          </a:p>
          <a:p>
            <a:pPr lvl="2" indent="0" eaLnBrk="1" hangingPunct="1">
              <a:buClr>
                <a:schemeClr val="tx2"/>
              </a:buClr>
              <a:buFont typeface="Arial" panose="020B0604020202020204" pitchFamily="34" charset="0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blootgesteld B-werknemer				  6 mSv</a:t>
            </a:r>
          </a:p>
          <a:p>
            <a:pPr lvl="2" indent="0" eaLnBrk="1" hangingPunct="1">
              <a:buClr>
                <a:schemeClr val="tx2"/>
              </a:buClr>
              <a:buFont typeface="Arial" panose="020B0604020202020204" pitchFamily="34" charset="0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gewone werknemer							  1 mSv</a:t>
            </a:r>
          </a:p>
          <a:p>
            <a:pPr lvl="2" indent="0" eaLnBrk="1" hangingPunct="1">
              <a:buClr>
                <a:schemeClr val="tx2"/>
              </a:buClr>
              <a:buFont typeface="Arial" panose="020B0604020202020204" pitchFamily="34" charset="0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lid van bevolking									  1 mSv</a:t>
            </a:r>
          </a:p>
          <a:p>
            <a:pPr lvl="2" indent="0" eaLnBrk="1" hangingPunct="1">
              <a:buClr>
                <a:schemeClr val="tx2"/>
              </a:buClr>
              <a:buFont typeface="Arial" panose="020B0604020202020204" pitchFamily="34" charset="0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ongeboren kind *								  1 mSv</a:t>
            </a:r>
          </a:p>
          <a:p>
            <a:pPr lvl="2" indent="0" eaLnBrk="1" hangingPunct="1">
              <a:buClr>
                <a:schemeClr val="tx2"/>
              </a:buClr>
              <a:buFont typeface="Arial" panose="020B0604020202020204" pitchFamily="34" charset="0"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eis voor vergunninghouder				  0,1 mSv buiten terreingrens</a:t>
            </a:r>
          </a:p>
          <a:p>
            <a:pPr lvl="1" indent="0" eaLnBrk="1" hangingPunct="1">
              <a:buClr>
                <a:schemeClr val="tx2"/>
              </a:buClr>
              <a:buFontTx/>
              <a:buNone/>
            </a:pPr>
            <a:endParaRPr lang="en-GB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FontTx/>
              <a:buNone/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*	</a:t>
            </a:r>
            <a:r>
              <a:rPr lang="nl-NL" sz="1800" b="0" i="0" u="none" strike="noStrike" baseline="0">
                <a:latin typeface="Arial" panose="020B0604020202020204" pitchFamily="34" charset="0"/>
                <a:cs typeface="Arial" panose="020B0604020202020204" pitchFamily="34" charset="0"/>
              </a:rPr>
              <a:t>voor de resterende periode na melding van de zwangerschap</a:t>
            </a:r>
            <a:endParaRPr lang="en-GB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FontTx/>
              <a:buNone/>
            </a:pPr>
            <a:endParaRPr lang="en-GB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dient om risico van kansgebonden effecten te minimaliseren</a:t>
            </a:r>
            <a:endParaRPr lang="en-GB" altLang="en-US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5">
            <a:extLst>
              <a:ext uri="{FF2B5EF4-FFF2-40B4-BE49-F238E27FC236}">
                <a16:creationId xmlns:a16="http://schemas.microsoft.com/office/drawing/2014/main" id="{781FE496-5D1B-4279-93E3-D447D5CF41C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6EF55F3-ED54-456A-98E4-3F0E4E2FEF42}" type="datetime8">
              <a:rPr lang="en-US" altLang="en-US" sz="1400" smtClean="0"/>
              <a:t>14-11-21 13:27</a:t>
            </a:fld>
            <a:endParaRPr lang="en-US" altLang="en-US" sz="1400"/>
          </a:p>
        </p:txBody>
      </p:sp>
      <p:sp>
        <p:nvSpPr>
          <p:cNvPr id="14339" name="Footer Placeholder 6">
            <a:extLst>
              <a:ext uri="{FF2B5EF4-FFF2-40B4-BE49-F238E27FC236}">
                <a16:creationId xmlns:a16="http://schemas.microsoft.com/office/drawing/2014/main" id="{171E2B32-DA18-4BA6-8C43-0943CC3F6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27312" y="6248400"/>
            <a:ext cx="414000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mr &amp; vrs-D</a:t>
            </a:r>
          </a:p>
        </p:txBody>
      </p:sp>
      <p:sp>
        <p:nvSpPr>
          <p:cNvPr id="14340" name="Slide Number Placeholder 7">
            <a:extLst>
              <a:ext uri="{FF2B5EF4-FFF2-40B4-BE49-F238E27FC236}">
                <a16:creationId xmlns:a16="http://schemas.microsoft.com/office/drawing/2014/main" id="{D5B532AA-D3F9-47DA-A55A-70B7D64F5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0DF0CBC-22E5-4F07-86CD-E2C7A2FEE07F}" type="slidenum">
              <a:rPr lang="en-US" altLang="en-US" sz="1400"/>
              <a:pPr eaLnBrk="1" hangingPunct="1"/>
              <a:t>6</a:t>
            </a:fld>
            <a:endParaRPr lang="en-US" altLang="en-US" sz="1400"/>
          </a:p>
        </p:txBody>
      </p:sp>
      <p:sp>
        <p:nvSpPr>
          <p:cNvPr id="375810" name="Rectangle 2">
            <a:extLst>
              <a:ext uri="{FF2B5EF4-FFF2-40B4-BE49-F238E27FC236}">
                <a16:creationId xmlns:a16="http://schemas.microsoft.com/office/drawing/2014/main" id="{7AFDAEB2-4ED7-43DB-BD2E-8DE9924690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Algemene regelgeving</a:t>
            </a:r>
            <a:br>
              <a:rPr lang="en-US" sz="3600" b="1">
                <a:latin typeface="Arial" charset="0"/>
              </a:rPr>
            </a:br>
            <a:r>
              <a:rPr lang="en-US" sz="2000" b="1">
                <a:latin typeface="Arial" charset="0"/>
              </a:rPr>
              <a:t>systeem van dosisbeperking</a:t>
            </a:r>
            <a:endParaRPr lang="en-GB" sz="2000" b="1" dirty="0">
              <a:latin typeface="Arial" charset="0"/>
            </a:endParaRPr>
          </a:p>
        </p:txBody>
      </p:sp>
      <p:sp>
        <p:nvSpPr>
          <p:cNvPr id="14342" name="Rectangle 3">
            <a:extLst>
              <a:ext uri="{FF2B5EF4-FFF2-40B4-BE49-F238E27FC236}">
                <a16:creationId xmlns:a16="http://schemas.microsoft.com/office/drawing/2014/main" id="{57DB1FB0-E5D8-45A8-9D4A-B1A016EC075B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918450" cy="4114800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Tx/>
              <a:buNone/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jaarlimiet voor weefselreacties</a:t>
            </a: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endParaRPr lang="en-GB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eaLnBrk="1" hangingPunct="1">
              <a:buClr>
                <a:schemeClr val="tx2"/>
              </a:buClr>
              <a:buFontTx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										</a:t>
            </a:r>
            <a:r>
              <a:rPr lang="en-GB" altLang="en-US" sz="18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ooglens			huid *					ledematen</a:t>
            </a:r>
          </a:p>
          <a:p>
            <a:pPr marL="432000" lvl="1" indent="0" eaLnBrk="1" hangingPunct="1">
              <a:buClr>
                <a:schemeClr val="tx2"/>
              </a:buClr>
              <a:buFontTx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A-werknemer					20 mSv				500 mSv			500 mSv</a:t>
            </a:r>
          </a:p>
          <a:p>
            <a:pPr marL="432000" lvl="1" indent="0" eaLnBrk="1" hangingPunct="1">
              <a:buClr>
                <a:schemeClr val="tx2"/>
              </a:buClr>
              <a:buFontTx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B-werknemer					15 mSv				150 mSv			150 mSv</a:t>
            </a:r>
          </a:p>
          <a:p>
            <a:pPr marL="432000" lvl="1" indent="0" eaLnBrk="1" hangingPunct="1">
              <a:buClr>
                <a:schemeClr val="tx2"/>
              </a:buClr>
              <a:buFontTx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gewone werknemer		15 mSv				  50 mSv			  50 mSv</a:t>
            </a:r>
          </a:p>
          <a:p>
            <a:pPr marL="432000" lvl="1" indent="0" eaLnBrk="1" hangingPunct="1">
              <a:buClr>
                <a:schemeClr val="tx2"/>
              </a:buClr>
              <a:buFontTx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lid van bevolking				15 mSv				  50 mSv			  50 mSv</a:t>
            </a:r>
          </a:p>
          <a:p>
            <a:pPr marL="432000" lvl="1" indent="0" eaLnBrk="1" hangingPunct="1">
              <a:buClr>
                <a:schemeClr val="tx2"/>
              </a:buClr>
              <a:buFontTx/>
              <a:buNone/>
            </a:pPr>
            <a:endParaRPr lang="en-GB" altLang="en-US" sz="18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eaLnBrk="1" hangingPunct="1">
              <a:buClr>
                <a:schemeClr val="tx2"/>
              </a:buClr>
              <a:buFontTx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*	</a:t>
            </a:r>
            <a:r>
              <a:rPr lang="nl-NL" sz="1800" b="0" i="0" u="none" strike="noStrike" baseline="0">
                <a:latin typeface="Arial" panose="020B0604020202020204" pitchFamily="34" charset="0"/>
                <a:cs typeface="Arial" panose="020B0604020202020204" pitchFamily="34" charset="0"/>
              </a:rPr>
              <a:t>gemiddeld over 1 cm</a:t>
            </a:r>
            <a:r>
              <a:rPr lang="nl-NL" sz="1800" b="0" i="0" u="none" strike="noStrike" baseline="3000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nl-NL" sz="1800" b="0" i="0" u="none" strike="noStrike" baseline="0">
                <a:latin typeface="Arial" panose="020B0604020202020204" pitchFamily="34" charset="0"/>
                <a:cs typeface="Arial" panose="020B0604020202020204" pitchFamily="34" charset="0"/>
              </a:rPr>
              <a:t> van enig deel van de huid</a:t>
            </a:r>
            <a:endParaRPr lang="en-GB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endParaRPr lang="en-GB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dient om weefselreacties te voorkomen</a:t>
            </a:r>
            <a:endParaRPr lang="en-GB" altLang="en-US" sz="18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5">
            <a:extLst>
              <a:ext uri="{FF2B5EF4-FFF2-40B4-BE49-F238E27FC236}">
                <a16:creationId xmlns:a16="http://schemas.microsoft.com/office/drawing/2014/main" id="{8E49EA2B-08BB-4B53-B814-5A21550E059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A981844-A5A3-47E0-A9C0-04FE3C3A2444}" type="datetime8">
              <a:rPr lang="en-US" altLang="en-US" sz="1400" smtClean="0"/>
              <a:t>14-11-21 13:27</a:t>
            </a:fld>
            <a:endParaRPr lang="en-US" altLang="en-US" sz="1400"/>
          </a:p>
        </p:txBody>
      </p:sp>
      <p:sp>
        <p:nvSpPr>
          <p:cNvPr id="11267" name="Footer Placeholder 6">
            <a:extLst>
              <a:ext uri="{FF2B5EF4-FFF2-40B4-BE49-F238E27FC236}">
                <a16:creationId xmlns:a16="http://schemas.microsoft.com/office/drawing/2014/main" id="{FC370553-C399-4B0D-B031-00543CDC5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27312" y="6248400"/>
            <a:ext cx="414000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mr &amp; vrs-D</a:t>
            </a:r>
          </a:p>
        </p:txBody>
      </p:sp>
      <p:sp>
        <p:nvSpPr>
          <p:cNvPr id="11268" name="Slide Number Placeholder 7">
            <a:extLst>
              <a:ext uri="{FF2B5EF4-FFF2-40B4-BE49-F238E27FC236}">
                <a16:creationId xmlns:a16="http://schemas.microsoft.com/office/drawing/2014/main" id="{19DA6492-DE6C-45C7-A4E3-4FD84D2E4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BD10179-E5BE-496C-888A-62315CFA2C05}" type="slidenum">
              <a:rPr lang="en-US" altLang="en-US" sz="1400"/>
              <a:pPr eaLnBrk="1" hangingPunct="1"/>
              <a:t>7</a:t>
            </a:fld>
            <a:endParaRPr lang="en-US" altLang="en-US" sz="1400"/>
          </a:p>
        </p:txBody>
      </p:sp>
      <p:sp>
        <p:nvSpPr>
          <p:cNvPr id="369666" name="Rectangle 2">
            <a:extLst>
              <a:ext uri="{FF2B5EF4-FFF2-40B4-BE49-F238E27FC236}">
                <a16:creationId xmlns:a16="http://schemas.microsoft.com/office/drawing/2014/main" id="{39367D92-B8F6-4593-96DE-957C4A0717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Algemene regelgeving</a:t>
            </a:r>
            <a:br>
              <a:rPr lang="en-US" sz="2000" b="1">
                <a:latin typeface="Arial" charset="0"/>
              </a:rPr>
            </a:br>
            <a:r>
              <a:rPr lang="en-GB" altLang="en-US" sz="2000" b="1">
                <a:latin typeface="Arial" panose="020B0604020202020204" pitchFamily="34" charset="0"/>
                <a:sym typeface="Symbol" panose="05050102010706020507" pitchFamily="18" charset="2"/>
              </a:rPr>
              <a:t>nationale wet- en regelgeving</a:t>
            </a:r>
            <a:endParaRPr lang="en-GB" b="1">
              <a:latin typeface="Arial" charset="0"/>
            </a:endParaRPr>
          </a:p>
        </p:txBody>
      </p:sp>
      <p:sp>
        <p:nvSpPr>
          <p:cNvPr id="8198" name="Rectangle 3">
            <a:extLst>
              <a:ext uri="{FF2B5EF4-FFF2-40B4-BE49-F238E27FC236}">
                <a16:creationId xmlns:a16="http://schemas.microsoft.com/office/drawing/2014/main" id="{B4A6EEAB-CAE1-472E-B7CF-46E501A31CC6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918450" cy="4114800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Nederlandse wet- en regelgeving (graduele aanpak)</a:t>
            </a:r>
          </a:p>
          <a:p>
            <a:pPr marL="432000" lvl="2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kernenergiewet</a:t>
            </a:r>
          </a:p>
          <a:p>
            <a:pPr marL="432000" lvl="2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uitvoeringsbesluit</a:t>
            </a:r>
          </a:p>
          <a:p>
            <a:pPr marL="864000" lvl="2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besluit basisveiligheidsnormen stralingsbescherming (Bbs)</a:t>
            </a:r>
          </a:p>
          <a:p>
            <a:pPr marL="864000" lvl="2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18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besluit vervoer splijtstoffen, ertsen en radioactieve stoffen</a:t>
            </a:r>
            <a:endParaRPr lang="en-GB" altLang="en-US" sz="18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2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ministeri</a:t>
            </a: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ë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le regeling</a:t>
            </a:r>
            <a:endParaRPr lang="en-GB" altLang="en-US" sz="1800">
              <a:solidFill>
                <a:srgbClr val="FF00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864000" lvl="2" indent="0" eaLnBrk="1" hangingPunct="1">
              <a:buClr>
                <a:schemeClr val="tx2"/>
              </a:buClr>
              <a:buNone/>
            </a:pPr>
            <a:r>
              <a:rPr lang="en-GB" altLang="en-US" sz="18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regeling basisveiligheidsnormen stralingsbescherming (Rbs)</a:t>
            </a:r>
          </a:p>
          <a:p>
            <a:pPr marL="864000" lvl="2" indent="0" eaLnBrk="1" hangingPunct="1">
              <a:buClr>
                <a:schemeClr val="tx2"/>
              </a:buClr>
              <a:buNone/>
            </a:pPr>
            <a:r>
              <a:rPr lang="nl-NL" altLang="en-US" sz="18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regeling stralingsbescherming beroepsmatige blootstelling 2018</a:t>
            </a:r>
            <a:endParaRPr lang="en-GB" altLang="en-US" sz="18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2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ANVS-verordening</a:t>
            </a:r>
          </a:p>
          <a:p>
            <a:pPr marL="864000" lvl="2" indent="0" eaLnBrk="1" hangingPunct="1">
              <a:buClr>
                <a:schemeClr val="tx2"/>
              </a:buClr>
              <a:buNone/>
            </a:pPr>
            <a:r>
              <a:rPr lang="en-GB" altLang="en-US" sz="18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verordening basisveiligheidsnormen stralingsbescherming (Vbs)</a:t>
            </a:r>
            <a:endParaRPr lang="en-GB" sz="2000">
              <a:solidFill>
                <a:srgbClr val="FF0000"/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6880794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5">
            <a:extLst>
              <a:ext uri="{FF2B5EF4-FFF2-40B4-BE49-F238E27FC236}">
                <a16:creationId xmlns:a16="http://schemas.microsoft.com/office/drawing/2014/main" id="{8E49EA2B-08BB-4B53-B814-5A21550E059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A981844-A5A3-47E0-A9C0-04FE3C3A2444}" type="datetime8">
              <a:rPr lang="en-US" altLang="en-US" sz="1400" smtClean="0"/>
              <a:t>14-11-21 13:27</a:t>
            </a:fld>
            <a:endParaRPr lang="en-US" altLang="en-US" sz="1400"/>
          </a:p>
        </p:txBody>
      </p:sp>
      <p:sp>
        <p:nvSpPr>
          <p:cNvPr id="11267" name="Footer Placeholder 6">
            <a:extLst>
              <a:ext uri="{FF2B5EF4-FFF2-40B4-BE49-F238E27FC236}">
                <a16:creationId xmlns:a16="http://schemas.microsoft.com/office/drawing/2014/main" id="{FC370553-C399-4B0D-B031-00543CDC5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27312" y="6248400"/>
            <a:ext cx="414000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mr &amp; vrs-D</a:t>
            </a:r>
          </a:p>
        </p:txBody>
      </p:sp>
      <p:sp>
        <p:nvSpPr>
          <p:cNvPr id="11268" name="Slide Number Placeholder 7">
            <a:extLst>
              <a:ext uri="{FF2B5EF4-FFF2-40B4-BE49-F238E27FC236}">
                <a16:creationId xmlns:a16="http://schemas.microsoft.com/office/drawing/2014/main" id="{19DA6492-DE6C-45C7-A4E3-4FD84D2E4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BD10179-E5BE-496C-888A-62315CFA2C05}" type="slidenum">
              <a:rPr lang="en-US" altLang="en-US" sz="1400"/>
              <a:pPr eaLnBrk="1" hangingPunct="1"/>
              <a:t>8</a:t>
            </a:fld>
            <a:endParaRPr lang="en-US" altLang="en-US" sz="1400"/>
          </a:p>
        </p:txBody>
      </p:sp>
      <p:sp>
        <p:nvSpPr>
          <p:cNvPr id="369666" name="Rectangle 2">
            <a:extLst>
              <a:ext uri="{FF2B5EF4-FFF2-40B4-BE49-F238E27FC236}">
                <a16:creationId xmlns:a16="http://schemas.microsoft.com/office/drawing/2014/main" id="{39367D92-B8F6-4593-96DE-957C4A0717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Algemene regelgeving</a:t>
            </a:r>
            <a:br>
              <a:rPr lang="en-US" sz="2000" b="1">
                <a:latin typeface="Arial" charset="0"/>
              </a:rPr>
            </a:br>
            <a:r>
              <a:rPr lang="en-GB" altLang="en-US" sz="2000" b="1">
                <a:latin typeface="Arial" panose="020B0604020202020204" pitchFamily="34" charset="0"/>
                <a:sym typeface="Symbol" panose="05050102010706020507" pitchFamily="18" charset="2"/>
              </a:rPr>
              <a:t>deskundige en toezichthouder</a:t>
            </a:r>
            <a:endParaRPr lang="en-GB" b="1">
              <a:latin typeface="Arial" charset="0"/>
            </a:endParaRPr>
          </a:p>
        </p:txBody>
      </p:sp>
      <p:sp>
        <p:nvSpPr>
          <p:cNvPr id="8198" name="Rectangle 3">
            <a:extLst>
              <a:ext uri="{FF2B5EF4-FFF2-40B4-BE49-F238E27FC236}">
                <a16:creationId xmlns:a16="http://schemas.microsoft.com/office/drawing/2014/main" id="{B4A6EEAB-CAE1-472E-B7CF-46E501A31CC6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918450" cy="4114800"/>
          </a:xfrm>
        </p:spPr>
        <p:txBody>
          <a:bodyPr/>
          <a:lstStyle/>
          <a:p>
            <a:pPr marL="0" lvl="2" indent="0" eaLnBrk="1" hangingPunct="1">
              <a:buClr>
                <a:schemeClr val="tx2"/>
              </a:buClr>
              <a:buFont typeface="Wingdings" panose="05000000000000000000" pitchFamily="2" charset="2"/>
              <a:buNone/>
              <a:defRPr/>
            </a:pPr>
            <a:r>
              <a:rPr lang="en-US" sz="2000">
                <a:solidFill>
                  <a:schemeClr val="tx2"/>
                </a:solidFill>
                <a:latin typeface="Arial" charset="0"/>
                <a:sym typeface="Symbol" pitchFamily="18" charset="2"/>
              </a:rPr>
              <a:t>stralingsbeschermingsdeskundige (CD)</a:t>
            </a:r>
          </a:p>
          <a:p>
            <a:pPr marL="432000" lvl="2" indent="0" eaLnBrk="1" hangingPunct="1">
              <a:buClr>
                <a:schemeClr val="tx2"/>
              </a:buClr>
              <a:buNone/>
              <a:defRPr/>
            </a:pPr>
            <a:r>
              <a:rPr lang="en-GB" sz="1800">
                <a:solidFill>
                  <a:schemeClr val="tx2"/>
                </a:solidFill>
                <a:latin typeface="Arial" charset="0"/>
                <a:sym typeface="Symbol" pitchFamily="18" charset="2"/>
              </a:rPr>
              <a:t>sommige taken zijn voorbehouden aan een CD</a:t>
            </a:r>
            <a:endParaRPr lang="en-GB" sz="2000">
              <a:solidFill>
                <a:schemeClr val="tx2"/>
              </a:solidFill>
              <a:latin typeface="Arial" charset="0"/>
              <a:sym typeface="Symbol" pitchFamily="18" charset="2"/>
            </a:endParaRPr>
          </a:p>
          <a:p>
            <a:pPr marL="0" lvl="2" indent="0" eaLnBrk="1" hangingPunct="1">
              <a:buClr>
                <a:schemeClr val="tx2"/>
              </a:buClr>
              <a:buFont typeface="Wingdings" panose="05000000000000000000" pitchFamily="2" charset="2"/>
              <a:buNone/>
              <a:defRPr/>
            </a:pPr>
            <a:endParaRPr lang="en-GB" sz="2000">
              <a:solidFill>
                <a:schemeClr val="tx2"/>
              </a:solidFill>
              <a:latin typeface="Arial" charset="0"/>
              <a:sym typeface="Symbol" pitchFamily="18" charset="2"/>
            </a:endParaRPr>
          </a:p>
          <a:p>
            <a:pPr marL="0" lvl="2" indent="0" eaLnBrk="1" hangingPunct="1">
              <a:buClr>
                <a:schemeClr val="tx2"/>
              </a:buClr>
              <a:buFont typeface="Wingdings" panose="05000000000000000000" pitchFamily="2" charset="2"/>
              <a:buNone/>
              <a:defRPr/>
            </a:pPr>
            <a:r>
              <a:rPr lang="en-GB" sz="2000">
                <a:solidFill>
                  <a:schemeClr val="tx2"/>
                </a:solidFill>
                <a:latin typeface="Arial" charset="0"/>
                <a:sym typeface="Symbol" pitchFamily="18" charset="2"/>
              </a:rPr>
              <a:t>toezichthoudend medewerker stralingsbescherming (TS)</a:t>
            </a:r>
          </a:p>
          <a:p>
            <a:pPr marL="432000" lvl="2" indent="0" eaLnBrk="1" hangingPunct="1">
              <a:buClr>
                <a:schemeClr val="tx2"/>
              </a:buClr>
              <a:buFont typeface="Wingdings" panose="05000000000000000000" pitchFamily="2" charset="2"/>
              <a:buNone/>
              <a:defRPr/>
            </a:pPr>
            <a:r>
              <a:rPr lang="en-GB" sz="1800">
                <a:solidFill>
                  <a:schemeClr val="tx2"/>
                </a:solidFill>
                <a:latin typeface="Arial" charset="0"/>
                <a:sym typeface="Symbol" pitchFamily="18" charset="2"/>
              </a:rPr>
              <a:t>een TS werkt onder supervisie van een CD</a:t>
            </a:r>
          </a:p>
          <a:p>
            <a:pPr marL="432000" lvl="2" indent="0" eaLnBrk="1" hangingPunct="1">
              <a:buClr>
                <a:schemeClr val="tx2"/>
              </a:buClr>
              <a:buFont typeface="Wingdings" panose="05000000000000000000" pitchFamily="2" charset="2"/>
              <a:buNone/>
              <a:defRPr/>
            </a:pPr>
            <a:r>
              <a:rPr lang="en-GB" sz="1800">
                <a:solidFill>
                  <a:schemeClr val="tx2"/>
                </a:solidFill>
                <a:latin typeface="Arial" charset="0"/>
                <a:sym typeface="Symbol" pitchFamily="18" charset="2"/>
              </a:rPr>
              <a:t>de opleiding tot TS is toepassingsgericht</a:t>
            </a:r>
          </a:p>
          <a:p>
            <a:pPr marL="432000" lvl="2" indent="0" eaLnBrk="1" hangingPunct="1">
              <a:buClr>
                <a:schemeClr val="tx2"/>
              </a:buClr>
              <a:buFont typeface="Wingdings" panose="05000000000000000000" pitchFamily="2" charset="2"/>
              <a:buNone/>
              <a:defRPr/>
            </a:pPr>
            <a:r>
              <a:rPr lang="en-GB" sz="1800">
                <a:solidFill>
                  <a:schemeClr val="tx2"/>
                </a:solidFill>
                <a:latin typeface="Arial" charset="0"/>
                <a:sym typeface="Symbol" pitchFamily="18" charset="2"/>
              </a:rPr>
              <a:t>er zijn tegenwoordig 9 toepassingsgebieden</a:t>
            </a:r>
          </a:p>
          <a:p>
            <a:pPr marL="432000" lvl="2" indent="0" eaLnBrk="1" hangingPunct="1">
              <a:buClr>
                <a:schemeClr val="tx2"/>
              </a:buClr>
              <a:buFont typeface="Wingdings" panose="05000000000000000000" pitchFamily="2" charset="2"/>
              <a:buNone/>
              <a:defRPr/>
            </a:pPr>
            <a:r>
              <a:rPr lang="en-GB" sz="1800">
                <a:solidFill>
                  <a:schemeClr val="tx2"/>
                </a:solidFill>
                <a:latin typeface="Arial" charset="0"/>
                <a:sym typeface="Symbol" pitchFamily="18" charset="2"/>
              </a:rPr>
              <a:t>voor sommige toepassingsgebieden zijn er meerdere niveaus</a:t>
            </a:r>
            <a:endParaRPr lang="en-GB" sz="2000">
              <a:solidFill>
                <a:schemeClr val="tx2"/>
              </a:solidFill>
              <a:latin typeface="Arial" charset="0"/>
              <a:sym typeface="Symbol" pitchFamily="18" charset="2"/>
            </a:endParaRPr>
          </a:p>
          <a:p>
            <a:pPr marL="0" lvl="2" indent="0" eaLnBrk="1" hangingPunct="1">
              <a:buClr>
                <a:schemeClr val="tx2"/>
              </a:buClr>
              <a:buFont typeface="Wingdings" panose="05000000000000000000" pitchFamily="2" charset="2"/>
              <a:buNone/>
              <a:defRPr/>
            </a:pPr>
            <a:endParaRPr lang="en-GB" sz="2000">
              <a:solidFill>
                <a:schemeClr val="tx2"/>
              </a:solidFill>
              <a:latin typeface="Arial" charset="0"/>
              <a:sym typeface="Symbol" pitchFamily="18" charset="2"/>
            </a:endParaRPr>
          </a:p>
          <a:p>
            <a:pPr marL="0" lvl="2" indent="0" eaLnBrk="1" hangingPunct="1">
              <a:buClr>
                <a:schemeClr val="tx2"/>
              </a:buClr>
              <a:buFont typeface="Wingdings" panose="05000000000000000000" pitchFamily="2" charset="2"/>
              <a:buNone/>
              <a:defRPr/>
            </a:pPr>
            <a:r>
              <a:rPr lang="en-GB" sz="2000">
                <a:solidFill>
                  <a:srgbClr val="FF0000"/>
                </a:solidFill>
                <a:latin typeface="Arial" charset="0"/>
                <a:sym typeface="Symbol" pitchFamily="18" charset="2"/>
              </a:rPr>
              <a:t>MR			meet- en regeltoepassingen (bron/toestel met gering risico)</a:t>
            </a:r>
          </a:p>
          <a:p>
            <a:pPr marL="0" lvl="2" indent="0" eaLnBrk="1" hangingPunct="1">
              <a:buClr>
                <a:schemeClr val="tx2"/>
              </a:buClr>
              <a:buNone/>
              <a:defRPr/>
            </a:pPr>
            <a:r>
              <a:rPr lang="en-GB" sz="2000">
                <a:solidFill>
                  <a:srgbClr val="FF0000"/>
                </a:solidFill>
                <a:latin typeface="Arial" charset="0"/>
                <a:sym typeface="Symbol" pitchFamily="18" charset="2"/>
              </a:rPr>
              <a:t>VRS-D	verspreidbare radioactieve stoffen (maximaal 0,2 Re</a:t>
            </a:r>
            <a:r>
              <a:rPr lang="en-GB" sz="2000" baseline="-25000">
                <a:solidFill>
                  <a:srgbClr val="FF0000"/>
                </a:solidFill>
                <a:latin typeface="Arial" charset="0"/>
                <a:sym typeface="Symbol" pitchFamily="18" charset="2"/>
              </a:rPr>
              <a:t>inhalatie</a:t>
            </a:r>
            <a:r>
              <a:rPr lang="en-GB" sz="2000">
                <a:solidFill>
                  <a:srgbClr val="FF0000"/>
                </a:solidFill>
                <a:latin typeface="Arial" charset="0"/>
                <a:sym typeface="Symbol" pitchFamily="18" charset="2"/>
              </a:rPr>
              <a:t>)</a:t>
            </a:r>
            <a:endParaRPr lang="en-GB" sz="1800">
              <a:solidFill>
                <a:srgbClr val="FF0000"/>
              </a:solidFill>
              <a:latin typeface="Arial" charset="0"/>
              <a:sym typeface="Symbol" pitchFamily="18" charset="2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3C5CCD4-A5BD-424D-ACF7-98B0037723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1547" y="1340768"/>
            <a:ext cx="1668925" cy="127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931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5">
            <a:extLst>
              <a:ext uri="{FF2B5EF4-FFF2-40B4-BE49-F238E27FC236}">
                <a16:creationId xmlns:a16="http://schemas.microsoft.com/office/drawing/2014/main" id="{8E49EA2B-08BB-4B53-B814-5A21550E059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685800" y="6284168"/>
            <a:ext cx="190500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A981844-A5A3-47E0-A9C0-04FE3C3A2444}" type="datetime8">
              <a:rPr lang="en-US" altLang="en-US" sz="1400" smtClean="0"/>
              <a:t>14-11-21 13:27</a:t>
            </a:fld>
            <a:endParaRPr lang="en-US" altLang="en-US" sz="1400"/>
          </a:p>
        </p:txBody>
      </p:sp>
      <p:sp>
        <p:nvSpPr>
          <p:cNvPr id="11267" name="Footer Placeholder 6">
            <a:extLst>
              <a:ext uri="{FF2B5EF4-FFF2-40B4-BE49-F238E27FC236}">
                <a16:creationId xmlns:a16="http://schemas.microsoft.com/office/drawing/2014/main" id="{FC370553-C399-4B0D-B031-00543CDC5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27312" y="6248400"/>
            <a:ext cx="414000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mr &amp; vrs-D</a:t>
            </a:r>
          </a:p>
        </p:txBody>
      </p:sp>
      <p:sp>
        <p:nvSpPr>
          <p:cNvPr id="11268" name="Slide Number Placeholder 7">
            <a:extLst>
              <a:ext uri="{FF2B5EF4-FFF2-40B4-BE49-F238E27FC236}">
                <a16:creationId xmlns:a16="http://schemas.microsoft.com/office/drawing/2014/main" id="{19DA6492-DE6C-45C7-A4E3-4FD84D2E4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BD10179-E5BE-496C-888A-62315CFA2C05}" type="slidenum">
              <a:rPr lang="en-US" altLang="en-US" sz="1400"/>
              <a:pPr eaLnBrk="1" hangingPunct="1"/>
              <a:t>9</a:t>
            </a:fld>
            <a:endParaRPr lang="en-US" altLang="en-US" sz="1400"/>
          </a:p>
        </p:txBody>
      </p:sp>
      <p:sp>
        <p:nvSpPr>
          <p:cNvPr id="369666" name="Rectangle 2">
            <a:extLst>
              <a:ext uri="{FF2B5EF4-FFF2-40B4-BE49-F238E27FC236}">
                <a16:creationId xmlns:a16="http://schemas.microsoft.com/office/drawing/2014/main" id="{39367D92-B8F6-4593-96DE-957C4A0717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Algemene regelgeving</a:t>
            </a:r>
            <a:br>
              <a:rPr lang="en-US" sz="2000" b="1">
                <a:latin typeface="Arial" charset="0"/>
              </a:rPr>
            </a:br>
            <a:r>
              <a:rPr lang="en-GB" altLang="en-US" sz="2000" b="1">
                <a:latin typeface="Arial" panose="020B0604020202020204" pitchFamily="34" charset="0"/>
                <a:sym typeface="Symbol" panose="05050102010706020507" pitchFamily="18" charset="2"/>
              </a:rPr>
              <a:t>deskundige en toezichthouder</a:t>
            </a:r>
            <a:endParaRPr lang="en-GB" b="1">
              <a:latin typeface="Arial" charset="0"/>
            </a:endParaRPr>
          </a:p>
        </p:txBody>
      </p:sp>
      <p:sp>
        <p:nvSpPr>
          <p:cNvPr id="8198" name="Rectangle 3">
            <a:extLst>
              <a:ext uri="{FF2B5EF4-FFF2-40B4-BE49-F238E27FC236}">
                <a16:creationId xmlns:a16="http://schemas.microsoft.com/office/drawing/2014/main" id="{B4A6EEAB-CAE1-472E-B7CF-46E501A31CC6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918450" cy="4114800"/>
          </a:xfrm>
        </p:spPr>
        <p:txBody>
          <a:bodyPr/>
          <a:lstStyle/>
          <a:p>
            <a:pPr marL="0" lvl="2" indent="0" eaLnBrk="1" hangingPunct="1">
              <a:buClr>
                <a:schemeClr val="tx2"/>
              </a:buClr>
              <a:buNone/>
              <a:defRPr/>
            </a:pPr>
            <a:r>
              <a:rPr lang="en-GB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taken van de toezichthouder</a:t>
            </a:r>
          </a:p>
          <a:p>
            <a:pPr marL="432000" lvl="1" indent="-432000" eaLnBrk="1" hangingPunct="1">
              <a:buClr>
                <a:schemeClr val="tx2"/>
              </a:buClr>
              <a:buSzTx/>
              <a:defRPr/>
            </a:pPr>
            <a:r>
              <a:rPr lang="nl-NL" sz="18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onderrichten van blootgestelde werknemers</a:t>
            </a:r>
          </a:p>
          <a:p>
            <a:pPr marL="432000" lvl="1" indent="-432000" eaLnBrk="1" hangingPunct="1">
              <a:buClr>
                <a:schemeClr val="tx2"/>
              </a:buClr>
              <a:buSzTx/>
              <a:defRPr/>
            </a:pPr>
            <a:r>
              <a:rPr lang="nl-NL" sz="18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voorlichting geven aan vrouwen in geval van zwangerschap</a:t>
            </a:r>
          </a:p>
          <a:p>
            <a:pPr marL="432000" lvl="1" indent="-432000" eaLnBrk="1" hangingPunct="1">
              <a:buClr>
                <a:schemeClr val="tx2"/>
              </a:buClr>
              <a:buSzTx/>
              <a:defRPr/>
            </a:pPr>
            <a:r>
              <a:rPr lang="nl-NL" sz="18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toezien op bij- en nascholing van blootgestelde werknemers</a:t>
            </a:r>
          </a:p>
          <a:p>
            <a:pPr marL="432000" lvl="1" indent="-432000" eaLnBrk="1" hangingPunct="1">
              <a:buClr>
                <a:schemeClr val="tx2"/>
              </a:buClr>
              <a:buSzTx/>
              <a:defRPr/>
            </a:pPr>
            <a:r>
              <a:rPr lang="nl-NL" sz="18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uitreiken van en toezien op persoonlijke beschermingsmiddelen</a:t>
            </a:r>
          </a:p>
          <a:p>
            <a:pPr marL="432000" lvl="1" indent="-432000" eaLnBrk="1" hangingPunct="1">
              <a:buClr>
                <a:schemeClr val="tx2"/>
              </a:buClr>
              <a:buSzTx/>
              <a:defRPr/>
            </a:pPr>
            <a:r>
              <a:rPr lang="nl-NL" sz="18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uitreiken van een persoonlijk dosisregistratiemiddel en toezien dat deze tijdens het werk (zichtbaar) wordt gedragen</a:t>
            </a:r>
          </a:p>
          <a:p>
            <a:pPr marL="432000" indent="0" algn="l">
              <a:buNone/>
            </a:pPr>
            <a:r>
              <a:rPr lang="en-US" sz="1800" b="0" i="0" u="none" strike="noStrike" baseline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registratie in Nationaal Dosisregistratie en -Informatiesysteem (NDRIS)</a:t>
            </a:r>
            <a:endParaRPr lang="en-US" sz="1600" b="0" i="0" u="none" strike="noStrike" baseline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>
              <a:buNone/>
            </a:pPr>
            <a:endParaRPr lang="nl-NL" sz="180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  <a:p>
            <a:pPr marL="432000" lvl="1" indent="-432000" eaLnBrk="1" hangingPunct="1">
              <a:buClr>
                <a:schemeClr val="tx2"/>
              </a:buClr>
              <a:buSzTx/>
              <a:defRPr/>
            </a:pPr>
            <a:r>
              <a:rPr lang="nl-NL" sz="18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(doen) opstellen van categorie-indeling van blootgestelde wernemers</a:t>
            </a:r>
          </a:p>
          <a:p>
            <a:pPr marL="432000" lvl="1" indent="-432000" eaLnBrk="1" hangingPunct="1">
              <a:buClr>
                <a:schemeClr val="tx2"/>
              </a:buClr>
              <a:buSzTx/>
              <a:defRPr/>
            </a:pPr>
            <a:r>
              <a:rPr lang="nl-NL" sz="18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(doen) opstellen van zone-indeling van werkruimtes</a:t>
            </a:r>
          </a:p>
          <a:p>
            <a:pPr marL="432000" lvl="1" indent="-432000" eaLnBrk="1" hangingPunct="1">
              <a:buClr>
                <a:schemeClr val="tx2"/>
              </a:buClr>
              <a:buSzTx/>
              <a:defRPr/>
            </a:pPr>
            <a:r>
              <a:rPr lang="nl-NL" sz="18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toezien op vereiste signalering</a:t>
            </a:r>
          </a:p>
          <a:p>
            <a:pPr marL="432000" lvl="1" indent="-432000" eaLnBrk="1" hangingPunct="1">
              <a:buClr>
                <a:schemeClr val="tx2"/>
              </a:buClr>
              <a:buSzTx/>
              <a:defRPr/>
            </a:pPr>
            <a:r>
              <a:rPr lang="nl-NL"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actueel houden van kernenergiewetdossier</a:t>
            </a:r>
          </a:p>
          <a:p>
            <a:pPr marL="432000" lvl="1" indent="-432000" eaLnBrk="1" hangingPunct="1">
              <a:buClr>
                <a:schemeClr val="tx2"/>
              </a:buClr>
              <a:buSzTx/>
              <a:defRPr/>
            </a:pPr>
            <a:r>
              <a:rPr lang="nl-NL"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CD waarschuwen in geval van incident of calamiteit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691FF81-6A55-45D7-B204-D8A5A82F07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653" y="44624"/>
            <a:ext cx="2895851" cy="224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48586"/>
      </p:ext>
    </p:extLst>
  </p:cSld>
  <p:clrMapOvr>
    <a:masterClrMapping/>
  </p:clrMapOvr>
</p:sld>
</file>

<file path=ppt/theme/theme1.xml><?xml version="1.0" encoding="utf-8"?>
<a:theme xmlns:a="http://schemas.openxmlformats.org/drawingml/2006/main" name="Vliegerdiagram">
  <a:themeElements>
    <a:clrScheme name="">
      <a:dk1>
        <a:srgbClr val="000066"/>
      </a:dk1>
      <a:lt1>
        <a:srgbClr val="FFFFFF"/>
      </a:lt1>
      <a:dk2>
        <a:srgbClr val="000066"/>
      </a:dk2>
      <a:lt2>
        <a:srgbClr val="CCECFF"/>
      </a:lt2>
      <a:accent1>
        <a:srgbClr val="6699FF"/>
      </a:accent1>
      <a:accent2>
        <a:srgbClr val="66CCFF"/>
      </a:accent2>
      <a:accent3>
        <a:srgbClr val="FFFFFF"/>
      </a:accent3>
      <a:accent4>
        <a:srgbClr val="000056"/>
      </a:accent4>
      <a:accent5>
        <a:srgbClr val="B8CAFF"/>
      </a:accent5>
      <a:accent6>
        <a:srgbClr val="5CB9E7"/>
      </a:accent6>
      <a:hlink>
        <a:srgbClr val="CC99FF"/>
      </a:hlink>
      <a:folHlink>
        <a:srgbClr val="00CCCC"/>
      </a:folHlink>
    </a:clrScheme>
    <a:fontScheme name="Vliegerdiagram">
      <a:majorFont>
        <a:latin typeface="AZGCaspariT"/>
        <a:ea typeface=""/>
        <a:cs typeface=""/>
      </a:majorFont>
      <a:minorFont>
        <a:latin typeface="AZGCaspari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liegerdiagram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Designs\Vliegerdiagram.pot</Template>
  <TotalTime>6248</TotalTime>
  <Words>2269</Words>
  <Application>Microsoft Office PowerPoint</Application>
  <PresentationFormat>On-screen Show (4:3)</PresentationFormat>
  <Paragraphs>311</Paragraphs>
  <Slides>21</Slides>
  <Notes>21</Notes>
  <HiddenSlides>2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AZGCaspariT</vt:lpstr>
      <vt:lpstr>Wingdings</vt:lpstr>
      <vt:lpstr>Vliegerdiagram</vt:lpstr>
      <vt:lpstr>Stralingsbescherming meet- en regeltoepassingen verspreidbare radioactieve stoffen - D</vt:lpstr>
      <vt:lpstr>Indeling</vt:lpstr>
      <vt:lpstr>Algemene regelgeving ontstaan</vt:lpstr>
      <vt:lpstr>Algemene regelgeving systeem van dosisbeperking</vt:lpstr>
      <vt:lpstr>Algemene regelgeving systeem van dosisbeperking</vt:lpstr>
      <vt:lpstr>Algemene regelgeving systeem van dosisbeperking</vt:lpstr>
      <vt:lpstr>Algemene regelgeving nationale wet- en regelgeving</vt:lpstr>
      <vt:lpstr>Algemene regelgeving deskundige en toezichthouder</vt:lpstr>
      <vt:lpstr>Algemene regelgeving deskundige en toezichthouder</vt:lpstr>
      <vt:lpstr>Algemene regelgeving blootgestelde werknemer</vt:lpstr>
      <vt:lpstr>Algemene regelgeving werkruimte</vt:lpstr>
      <vt:lpstr>Algemene regelgeving risicoanalyse</vt:lpstr>
      <vt:lpstr>Algemene regelgeving kernenergiewetdossier</vt:lpstr>
      <vt:lpstr>Algemene regelgeving vergunning en registratie</vt:lpstr>
      <vt:lpstr>Algemene regelgeving transport</vt:lpstr>
      <vt:lpstr>Algemene regelgeving transport</vt:lpstr>
      <vt:lpstr>Algemene regelgeving transport</vt:lpstr>
      <vt:lpstr>Algemene regelgeving overdracht, lozing en afval</vt:lpstr>
      <vt:lpstr>Algemene regelgeving overdracht, lozing en afval</vt:lpstr>
      <vt:lpstr>Algemene regelgeving overdracht, lozing en afval</vt:lpstr>
      <vt:lpstr>Algemene regelgeving overdracht, lozing en afval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Regelgeving</dc:title>
  <dc:creator>Frits Pleiter</dc:creator>
  <cp:lastModifiedBy>Frits Pleiter</cp:lastModifiedBy>
  <cp:revision>210</cp:revision>
  <cp:lastPrinted>2021-10-30T08:22:10Z</cp:lastPrinted>
  <dcterms:created xsi:type="dcterms:W3CDTF">2003-02-28T15:24:51Z</dcterms:created>
  <dcterms:modified xsi:type="dcterms:W3CDTF">2021-11-14T12:27:08Z</dcterms:modified>
</cp:coreProperties>
</file>