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8"/>
  </p:notesMasterIdLst>
  <p:handoutMasterIdLst>
    <p:handoutMasterId r:id="rId29"/>
  </p:handoutMasterIdLst>
  <p:sldIdLst>
    <p:sldId id="268" r:id="rId2"/>
    <p:sldId id="257" r:id="rId3"/>
    <p:sldId id="306" r:id="rId4"/>
    <p:sldId id="307" r:id="rId5"/>
    <p:sldId id="309" r:id="rId6"/>
    <p:sldId id="311" r:id="rId7"/>
    <p:sldId id="313" r:id="rId8"/>
    <p:sldId id="312" r:id="rId9"/>
    <p:sldId id="314" r:id="rId10"/>
    <p:sldId id="315" r:id="rId11"/>
    <p:sldId id="316" r:id="rId12"/>
    <p:sldId id="317" r:id="rId13"/>
    <p:sldId id="326" r:id="rId14"/>
    <p:sldId id="305" r:id="rId15"/>
    <p:sldId id="318" r:id="rId16"/>
    <p:sldId id="319" r:id="rId17"/>
    <p:sldId id="321" r:id="rId18"/>
    <p:sldId id="320" r:id="rId19"/>
    <p:sldId id="286" r:id="rId20"/>
    <p:sldId id="304" r:id="rId21"/>
    <p:sldId id="322" r:id="rId22"/>
    <p:sldId id="288" r:id="rId23"/>
    <p:sldId id="323" r:id="rId24"/>
    <p:sldId id="300" r:id="rId25"/>
    <p:sldId id="324" r:id="rId26"/>
    <p:sldId id="325" r:id="rId27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91" autoAdjust="0"/>
    <p:restoredTop sz="94683" autoAdjust="0"/>
  </p:normalViewPr>
  <p:slideViewPr>
    <p:cSldViewPr>
      <p:cViewPr varScale="1">
        <p:scale>
          <a:sx n="67" d="100"/>
          <a:sy n="67" d="100"/>
        </p:scale>
        <p:origin x="490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9A8C2A16-107C-4827-9714-BDDA025B553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D0A59EE-EAFC-4BBD-AEED-6A5C5CCD873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>
            <a:extLst>
              <a:ext uri="{FF2B5EF4-FFF2-40B4-BE49-F238E27FC236}">
                <a16:creationId xmlns:a16="http://schemas.microsoft.com/office/drawing/2014/main" id="{1533C525-5A2D-4EA1-A548-7CBD8B0BCA4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>
            <a:extLst>
              <a:ext uri="{FF2B5EF4-FFF2-40B4-BE49-F238E27FC236}">
                <a16:creationId xmlns:a16="http://schemas.microsoft.com/office/drawing/2014/main" id="{862546F6-8711-40DA-888D-A96FD216BD1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2F71EE8A-C579-410B-8A8C-D3C181145D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A33F47A-237E-4B52-B1AA-000310298CA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6E1C87AB-7F08-464B-AE54-C139C512A9F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56C90554-6696-4AC0-B0CA-52689ED521D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BDA7CE25-11B7-4C0A-9DF7-A55ED5B8110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B5F77697-B5E0-4AAA-88A8-00A2B0E73C1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FBEACCBB-9B0F-481F-956A-28E3963278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300">
                <a:latin typeface="AZGCaspariT" pitchFamily="2" charset="0"/>
              </a:defRPr>
            </a:lvl1pPr>
          </a:lstStyle>
          <a:p>
            <a:pPr>
              <a:defRPr/>
            </a:pPr>
            <a:fld id="{D554A5D8-E97D-4A88-9924-5AA92D2E7C1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411C4A80-7380-4520-8245-32C3068BDDF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BD9DA74E-BC17-4C30-8FE6-E9F30057EA88}" type="slidenum">
              <a:rPr lang="en-GB" altLang="en-US" sz="1300" smtClean="0"/>
              <a:pPr>
                <a:spcBef>
                  <a:spcPct val="0"/>
                </a:spcBef>
              </a:pPr>
              <a:t>1</a:t>
            </a:fld>
            <a:endParaRPr lang="en-GB" altLang="en-US" sz="1300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E58842AC-441D-4033-9A89-3E4D6585662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4953291E-DDB1-4072-816F-DE019D0F22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10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5213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11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29083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12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9190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13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7137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85EA03E5-5847-4D9A-BC41-5B66716B5C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CF5617D-789D-424E-AE0E-7D2FA0B695A3}" type="slidenum">
              <a:rPr lang="en-GB" altLang="en-US" sz="1300" smtClean="0"/>
              <a:pPr>
                <a:spcBef>
                  <a:spcPct val="0"/>
                </a:spcBef>
              </a:pPr>
              <a:t>14</a:t>
            </a:fld>
            <a:endParaRPr lang="en-GB" altLang="en-US" sz="13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B63C2C70-2E3B-46BA-B715-6A4D47EF24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52888AAE-3D04-458A-8F37-0D41FC2387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96863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15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7740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16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3295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17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42976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18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89058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10E917B-19FA-4FD5-9511-14330D78EE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1B7833C7-7673-4A08-88E9-B85BC2637199}" type="slidenum">
              <a:rPr lang="en-GB" altLang="en-US" sz="1300" smtClean="0"/>
              <a:pPr>
                <a:spcBef>
                  <a:spcPct val="0"/>
                </a:spcBef>
              </a:pPr>
              <a:t>19</a:t>
            </a:fld>
            <a:endParaRPr lang="en-GB" altLang="en-US" sz="1300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624D5B16-8190-4EA7-A818-1F7586F92B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DF71932B-A6F4-4C14-8244-C5BC0E1412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85EA03E5-5847-4D9A-BC41-5B66716B5C1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DCF5617D-789D-424E-AE0E-7D2FA0B695A3}" type="slidenum">
              <a:rPr lang="en-GB" altLang="en-US" sz="1300" smtClean="0"/>
              <a:pPr>
                <a:spcBef>
                  <a:spcPct val="0"/>
                </a:spcBef>
              </a:pPr>
              <a:t>2</a:t>
            </a:fld>
            <a:endParaRPr lang="en-GB" altLang="en-US" sz="130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B63C2C70-2E3B-46BA-B715-6A4D47EF24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52888AAE-3D04-458A-8F37-0D41FC2387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5CBDA879-E68A-4DB4-AB2B-9EB6EA33C5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2DBBEF7E-DFE7-4065-9CAB-6BA2ADE4688A}" type="slidenum">
              <a:rPr lang="en-GB" altLang="en-US" sz="1300" smtClean="0"/>
              <a:pPr>
                <a:spcBef>
                  <a:spcPct val="0"/>
                </a:spcBef>
              </a:pPr>
              <a:t>20</a:t>
            </a:fld>
            <a:endParaRPr lang="en-GB" altLang="en-US" sz="1300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5153A791-BA24-49AB-8EC5-407324845F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0C956844-FDBC-4901-98E7-E85FE6E210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E4AD4A2-D3C7-4E2F-877E-8A2C283ADD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A9131C0-AD43-4F26-95E6-B7102D2445AE}" type="slidenum">
              <a:rPr lang="en-GB" altLang="en-US" sz="1300" smtClean="0"/>
              <a:pPr>
                <a:spcBef>
                  <a:spcPct val="0"/>
                </a:spcBef>
              </a:pPr>
              <a:t>21</a:t>
            </a:fld>
            <a:endParaRPr lang="en-GB" altLang="en-US" sz="13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0389C9B9-368E-4869-BBAF-D8B9C7B383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AF24500D-4834-4F34-B5D1-21FF108E06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9377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E4AD4A2-D3C7-4E2F-877E-8A2C283ADD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A9131C0-AD43-4F26-95E6-B7102D2445AE}" type="slidenum">
              <a:rPr lang="en-GB" altLang="en-US" sz="1300" smtClean="0"/>
              <a:pPr>
                <a:spcBef>
                  <a:spcPct val="0"/>
                </a:spcBef>
              </a:pPr>
              <a:t>22</a:t>
            </a:fld>
            <a:endParaRPr lang="en-GB" altLang="en-US" sz="1300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0389C9B9-368E-4869-BBAF-D8B9C7B383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AF24500D-4834-4F34-B5D1-21FF108E06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C82FAD9C-3EC8-4665-8C69-B5AC7D08AC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F4CD0659-957A-4B37-90B6-2901D414C464}" type="slidenum">
              <a:rPr lang="en-GB" altLang="en-US" sz="1300" smtClean="0"/>
              <a:pPr>
                <a:spcBef>
                  <a:spcPct val="0"/>
                </a:spcBef>
              </a:pPr>
              <a:t>23</a:t>
            </a:fld>
            <a:endParaRPr lang="en-GB" altLang="en-US" sz="130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081E8044-2A27-4EB2-AFDB-BC5A2F116D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4179933A-F48E-43D3-961D-8B546D7BE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89210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C82FAD9C-3EC8-4665-8C69-B5AC7D08ACD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F4CD0659-957A-4B37-90B6-2901D414C464}" type="slidenum">
              <a:rPr lang="en-GB" altLang="en-US" sz="1300" smtClean="0"/>
              <a:pPr>
                <a:spcBef>
                  <a:spcPct val="0"/>
                </a:spcBef>
              </a:pPr>
              <a:t>24</a:t>
            </a:fld>
            <a:endParaRPr lang="en-GB" altLang="en-US" sz="1300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081E8044-2A27-4EB2-AFDB-BC5A2F116D6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4179933A-F48E-43D3-961D-8B546D7BEC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C86F0020-1D04-46E0-BE19-E95EB10FD8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3B4DD02-59E8-4C81-91E6-9F5DB7FA03CB}" type="slidenum">
              <a:rPr lang="en-GB" altLang="en-US" sz="1300" smtClean="0"/>
              <a:pPr>
                <a:spcBef>
                  <a:spcPct val="0"/>
                </a:spcBef>
              </a:pPr>
              <a:t>25</a:t>
            </a:fld>
            <a:endParaRPr lang="en-GB" altLang="en-US" sz="13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5C9C138B-1579-4262-8BE7-E18DBCF288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96B8AA97-9840-46E0-9B13-63D39EFC3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6131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C86F0020-1D04-46E0-BE19-E95EB10FD8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73B4DD02-59E8-4C81-91E6-9F5DB7FA03CB}" type="slidenum">
              <a:rPr lang="en-GB" altLang="en-US" sz="1300" smtClean="0"/>
              <a:pPr>
                <a:spcBef>
                  <a:spcPct val="0"/>
                </a:spcBef>
              </a:pPr>
              <a:t>26</a:t>
            </a:fld>
            <a:endParaRPr lang="en-GB" altLang="en-US" sz="1300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5C9C138B-1579-4262-8BE7-E18DBCF288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96B8AA97-9840-46E0-9B13-63D39EFC34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4869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3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1857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4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198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5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6578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6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112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7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0245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8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7908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A8555D17-49E8-4826-A4D4-80C0738CD5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ZGCaspariT" pitchFamily="2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ZGCaspariT" pitchFamily="2" charset="0"/>
              </a:defRPr>
            </a:lvl9pPr>
          </a:lstStyle>
          <a:p>
            <a:pPr>
              <a:spcBef>
                <a:spcPct val="0"/>
              </a:spcBef>
            </a:pPr>
            <a:fld id="{950EE4CA-9F05-4DAF-840E-56B1DF910389}" type="slidenum">
              <a:rPr lang="en-GB" altLang="en-US" sz="1300" smtClean="0"/>
              <a:pPr>
                <a:spcBef>
                  <a:spcPct val="0"/>
                </a:spcBef>
              </a:pPr>
              <a:t>9</a:t>
            </a:fld>
            <a:endParaRPr lang="en-GB" altLang="en-US" sz="130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8631F692-273A-4CAF-8D3C-4F50D16A76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80AFF01-BCD0-4158-A07F-52B0E91B7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148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36626894-DD89-4E41-B4BF-D0D3E4396EAA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E9AEB0EA-2CB1-4FA7-8B97-A3C9DFE0C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6" name="Arc 4">
              <a:extLst>
                <a:ext uri="{FF2B5EF4-FFF2-40B4-BE49-F238E27FC236}">
                  <a16:creationId xmlns:a16="http://schemas.microsoft.com/office/drawing/2014/main" id="{2DCBA626-B783-40EB-9899-62AD6C39D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 sz="2800"/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 sz="1400"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13397BAA-83F2-4F6F-BA91-2F535AD791DE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160CF-64AC-413A-947E-9230EC8455BF}" type="datetime8">
              <a:rPr lang="en-US" smtClean="0"/>
              <a:t>17-11-21 14:46</a:t>
            </a:fld>
            <a:endParaRPr lang="en-US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3A8C00E4-2F07-48F2-A28C-ECC1E0466B7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A18D4E21-AE73-457C-8E94-3FFFF7E6AA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C17BE-4557-4D78-B84A-DBC758C75A6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4569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9CDDC48-B694-41DE-A948-EAA7B490C01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8F58E-2DB1-4470-8CA4-87B09606B394}" type="datetime8">
              <a:rPr lang="en-US" smtClean="0"/>
              <a:t>17-11-21 14:46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F45AA1D-EF97-4E19-A10D-B4DAA26A9A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978605E3-E946-4222-9FFF-0EA96F2DF0B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0C08BB-CE12-43F1-8EF9-DED9C4C0209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3833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C179C01C-564C-4651-830B-3A8CF8CCF21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78D1A-7088-4C71-A796-476B81B227E6}" type="datetime8">
              <a:rPr lang="en-US" smtClean="0"/>
              <a:t>17-11-21 14:46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2CE7253-A5F3-4980-973F-84B963A787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99A4551-0580-4FF7-A413-F40DE893D9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2B23D-77F6-48AF-9CB8-38D0AB33D9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5368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EC730DD-5904-46F6-A6EE-765DC9DB9E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7260CB-4496-435F-93AA-2780073847D6}" type="datetime8">
              <a:rPr lang="en-US" smtClean="0"/>
              <a:t>17-11-21 14:46</a:t>
            </a:fld>
            <a:endParaRPr lang="en-US"/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D2B2F7A0-7199-4969-8711-D1C30209CF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F121F411-ADB0-42E6-A13B-58AEB4FD98B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02C43-0EF6-466D-8DAE-A62B0C40B02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3418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9C1E461-CDCA-4985-B701-D403BC02E2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E8561-1687-46AD-9BE0-AF0037F676A2}" type="datetime8">
              <a:rPr lang="en-US" smtClean="0"/>
              <a:t>17-11-21 14:46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E7456EB-C36B-4FBE-9567-B68A889C3D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58ABC51-59A8-46F3-8AE1-B3C20092186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87BA5-1133-48BA-B3EC-69E3608567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710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5BBC7C52-9483-4B20-B5CF-3314F0CFD60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84C66-D8AE-42CC-BD59-61583D1680E9}" type="datetime8">
              <a:rPr lang="en-US" smtClean="0"/>
              <a:t>17-11-21 14:46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4C4BF01-21F8-4BC4-9151-D8D7D24D6F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079FB4B0-2777-4ED2-92DD-794E220BAD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C5FDA-87B1-4951-91E1-1619A09919B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61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51A6754-EA6F-4B95-A568-27E240135B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5CE22-2923-469C-997B-CC830F432B0E}" type="datetime8">
              <a:rPr lang="en-US" smtClean="0"/>
              <a:t>17-11-21 14:46</a:t>
            </a:fld>
            <a:endParaRPr lang="en-US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5B98725-2502-4D59-9731-A2E066D817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41F10055-F3B1-4996-A882-156C12A16E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9757F-A96B-4EB1-A28A-396D470E9C6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2591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1915E69-AC61-4236-A3DC-34B8585031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4475EE-BB28-4B16-BB45-8A0C9AE2BD08}" type="datetime8">
              <a:rPr lang="en-US" smtClean="0"/>
              <a:t>17-11-21 14:46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9061AA0-18B4-4938-B65A-DBC2BD7AF32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E2CBB61-34B7-4F4E-A88E-D2B40183D7D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9356F-50B5-42D2-83BA-510C1801A3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57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6DD439-7F52-4E5E-A22B-7CA0227A348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C6901-0C51-4F3C-A14C-C180146B2AEC}" type="datetime8">
              <a:rPr lang="en-US" smtClean="0"/>
              <a:t>17-11-21 14:46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AF3C0E-9C43-47FA-BC16-BCA7FEA91D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62CCBA-9EBF-4C8E-9802-59CE332B7E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48E8F-DB53-436C-9D14-13835F31A2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277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1E1DD69-1477-4816-81CC-941C372B011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9C489C-ABE4-4EC5-9FB6-87DAA0C7CEC1}" type="datetime8">
              <a:rPr lang="en-US" smtClean="0"/>
              <a:t>17-11-21 14:46</a:t>
            </a:fld>
            <a:endParaRPr lang="en-US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BE4D89E-C895-48AA-AC44-E65009EC8E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3F994830-4B9D-44ED-8CC1-35CC3C4FB0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3D16-A8F5-4B7A-BAD5-6F836E9672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5375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6571D835-BE1D-4659-ADA5-2C7D0A7969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876B2-1BA2-4C5F-811F-87246C432F65}" type="datetime8">
              <a:rPr lang="en-US" smtClean="0"/>
              <a:t>17-11-21 14:46</a:t>
            </a:fld>
            <a:endParaRPr lang="en-US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24A1153B-5C9B-4684-88FD-C1D229D80CF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C51507BD-0556-4314-8F30-53778ED2D8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A7C23-3ACC-4BE3-AC37-4B887C4FC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616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3F40084-ECF2-4463-B470-B0BEB2BC801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22180-3C01-470F-A44B-00B4EF03A403}" type="datetime8">
              <a:rPr lang="en-US" smtClean="0"/>
              <a:t>17-11-21 14:46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8249F8F-99F3-4973-8265-9144DF3F29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4D0E5F24-82AC-40C2-AC53-160D356B44D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A8EAE-AD7C-4DD3-B2F4-E5B1F9074EC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909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DA91BE7-30C2-4EB3-8781-3A11DE8B6A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6F80B-AFD2-4CFA-B35C-F070F8457C3F}" type="datetime8">
              <a:rPr lang="en-US" smtClean="0"/>
              <a:t>17-11-21 14:46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247D903-0AB9-48F9-96E3-50C7B967CD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BEDAAF14-1E92-492E-BED5-96C3343818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0A00C-0BD6-48D8-A4DE-D6CE5BA34B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23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E9CBC02E-0C5F-48EF-8BAD-10A988FF1FF2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>
              <a:extLst>
                <a:ext uri="{FF2B5EF4-FFF2-40B4-BE49-F238E27FC236}">
                  <a16:creationId xmlns:a16="http://schemas.microsoft.com/office/drawing/2014/main" id="{5304FAF1-3BFD-4074-992D-831A3BBDE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</p:spPr>
          <p:txBody>
            <a:bodyPr/>
            <a:lstStyle/>
            <a:p>
              <a:pPr eaLnBrk="1" hangingPunct="1">
                <a:spcBef>
                  <a:spcPct val="20000"/>
                </a:spcBef>
                <a:buClr>
                  <a:schemeClr val="tx2"/>
                </a:buClr>
                <a:buSzPct val="80000"/>
                <a:buFont typeface="Wingdings" panose="05000000000000000000" pitchFamily="2" charset="2"/>
                <a:buChar char="§"/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033" name="Arc 4">
              <a:extLst>
                <a:ext uri="{FF2B5EF4-FFF2-40B4-BE49-F238E27FC236}">
                  <a16:creationId xmlns:a16="http://schemas.microsoft.com/office/drawing/2014/main" id="{8D74A4D4-A41E-4C6B-ABF6-086B7934A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>
            <a:extLst>
              <a:ext uri="{FF2B5EF4-FFF2-40B4-BE49-F238E27FC236}">
                <a16:creationId xmlns:a16="http://schemas.microsoft.com/office/drawing/2014/main" id="{DDA192FA-2F2B-45CD-9603-5D55091948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3EDFF12F-2290-45D4-8536-BB9DBB1E1CB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fld id="{3516D4A8-F560-4A9B-AC6B-B965FEC4B42B}" type="datetime8">
              <a:rPr lang="en-US" smtClean="0"/>
              <a:t>17-11-21 14:46</a:t>
            </a:fld>
            <a:endParaRPr lang="en-US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ED896EAD-8CE2-4EAA-BFA9-E38B893F7AA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8400"/>
            <a:ext cx="3889375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toezichthouder stralingsbescherming - vrs-D</a:t>
            </a:r>
          </a:p>
        </p:txBody>
      </p:sp>
      <p:sp>
        <p:nvSpPr>
          <p:cNvPr id="30728" name="Rectangle 8">
            <a:extLst>
              <a:ext uri="{FF2B5EF4-FFF2-40B4-BE49-F238E27FC236}">
                <a16:creationId xmlns:a16="http://schemas.microsoft.com/office/drawing/2014/main" id="{469D4665-E8F6-4C64-9F85-494B7E44D16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40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7E7FE848-FFB9-4F1B-91F6-A07732A73E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Rectangle 9">
            <a:extLst>
              <a:ext uri="{FF2B5EF4-FFF2-40B4-BE49-F238E27FC236}">
                <a16:creationId xmlns:a16="http://schemas.microsoft.com/office/drawing/2014/main" id="{081B2722-02B0-423D-8CF6-DE1027BED8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Klik om de opmaakprofielen van de modeltekst te bewerken</a:t>
            </a:r>
          </a:p>
          <a:p>
            <a:pPr lvl="1"/>
            <a:r>
              <a:rPr lang="en-US" altLang="en-US"/>
              <a:t>Tweede niveau</a:t>
            </a:r>
          </a:p>
          <a:p>
            <a:pPr lvl="2"/>
            <a:r>
              <a:rPr lang="en-US" altLang="en-US"/>
              <a:t>Derde niveau</a:t>
            </a:r>
          </a:p>
          <a:p>
            <a:pPr lvl="3"/>
            <a:r>
              <a:rPr lang="en-US" altLang="en-US"/>
              <a:t>Vierde niveau</a:t>
            </a:r>
          </a:p>
          <a:p>
            <a:pPr lvl="4"/>
            <a:r>
              <a:rPr lang="en-US" alt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6EF23588-6BF5-448B-9854-B597E31A838F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F2BCA75-CC17-4B6B-91C0-B8A793125176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5123" name="Rectangle 8">
            <a:extLst>
              <a:ext uri="{FF2B5EF4-FFF2-40B4-BE49-F238E27FC236}">
                <a16:creationId xmlns:a16="http://schemas.microsoft.com/office/drawing/2014/main" id="{A08721B2-876B-4BE9-AB23-6712532406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5124" name="Rectangle 9">
            <a:extLst>
              <a:ext uri="{FF2B5EF4-FFF2-40B4-BE49-F238E27FC236}">
                <a16:creationId xmlns:a16="http://schemas.microsoft.com/office/drawing/2014/main" id="{EDC3FB78-ACE5-4B39-91FD-D7FFF34BFD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31A21D1-65A6-4573-990B-B86BE1AAC989}" type="slidenum">
              <a:rPr lang="en-US" altLang="en-US" sz="1400" smtClean="0"/>
              <a:pPr>
                <a:buClrTx/>
                <a:buSzTx/>
                <a:buFontTx/>
                <a:buNone/>
              </a:pPr>
              <a:t>1</a:t>
            </a:fld>
            <a:endParaRPr lang="en-US" altLang="en-US" sz="1400"/>
          </a:p>
        </p:txBody>
      </p:sp>
      <p:sp>
        <p:nvSpPr>
          <p:cNvPr id="203778" name="Rectangle 2">
            <a:extLst>
              <a:ext uri="{FF2B5EF4-FFF2-40B4-BE49-F238E27FC236}">
                <a16:creationId xmlns:a16="http://schemas.microsoft.com/office/drawing/2014/main" id="{7E0F3FE9-B308-49E3-8BC7-609CD61BBAD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  <a:t>Stralingsbescherming</a:t>
            </a:r>
            <a:br>
              <a:rPr lang="en-US" sz="32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verspreidbare radioactieve stoffen - D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DAFC267A-0D83-4038-82EB-AE38EA8D514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altLang="en-US" sz="3200" b="1"/>
              <a:t>Praktische stralingsbescherming</a:t>
            </a:r>
            <a:endParaRPr lang="en-US" altLang="en-US" sz="32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endParaRPr lang="en-US" altLang="en-US" sz="2000"/>
          </a:p>
          <a:p>
            <a:pPr defTabSz="215900" eaLnBrk="1" hangingPunct="1">
              <a:spcBef>
                <a:spcPct val="0"/>
              </a:spcBef>
            </a:pPr>
            <a:r>
              <a:rPr lang="en-US" altLang="en-US" sz="2000"/>
              <a:t>Frits Pleiter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DE78BFD-D803-49FE-94DA-BE5559783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risicoanalyse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stelt voor elke handeling een protocol op en controleert</a:t>
            </a:r>
            <a:endParaRPr lang="nl-NL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is activiteit &lt; maximaal toegestane activiteit per handeling?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is belastingfactor &lt; 1 rekening houdend met andere handelingen in hetzelfde laboratorium en in dezelfde week?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worden lozingsnormen overschreden?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voert dosisberekeningen uit voor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werknemers die met de open bronnen werken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houd hierbij rekening met mogelijke dosis door inwendige besmetting en met op te lopen huiddosis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 startAt="2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naastgelegen ruimtes binnen het gebouw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 startAt="2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terreingrens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doe dit voor dichtstbijgelegen terreingrens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herhaal berekening indien in andere richting minder afscherming is</a:t>
            </a: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13012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risicoanalyse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maak altijd behoudende schatting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neem altijd incidentsituaties mee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neem altijd gevolgen van inwendige besmetting mee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bij meerdere afschermingen kan meestal volstaan worden met de afscherming die grootste stralingsreductie oplevert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sommeer bijdragen van alle aanwezige bronnen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vergelijk resultaten met dosislimieten</a:t>
            </a: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zorgt dat de risicoanalyse actueel blijft: als uitgangspunten voor de analyse veranderen, moet de analyse worden aangepast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overleg altijd met CD voor aan risicoanalyse te beginnen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risicoanalyse moeten getoetst en goedgekeurd worden door CD</a:t>
            </a:r>
            <a:endParaRPr lang="nl-NL" altLang="en-US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9678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12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kernenergiewetdossier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TS beheert kernenergiewetdossier en houdt dit actueel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globale inhoud van dossier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bedrijfsgegevens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gegevens per bestelling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organisatorische gegevens</a:t>
            </a:r>
          </a:p>
          <a:p>
            <a:pPr marL="0" indent="0" algn="l">
              <a:buNone/>
            </a:pPr>
            <a:endParaRPr lang="en-US" altLang="en-US" sz="16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l">
              <a:buNone/>
            </a:pPr>
            <a:r>
              <a:rPr lang="en-US" altLang="en-US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zie syllabus voor gedetailleerde inhoud van dossier</a:t>
            </a:r>
            <a:endParaRPr lang="nl-NL" altLang="en-US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90396E-C3CD-41A1-97C7-DDE778B3D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152" y="2636912"/>
            <a:ext cx="105000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174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koffie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18FF49-940C-4D9F-99AF-1477743F7F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934" y="2666934"/>
            <a:ext cx="1524132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743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B5E57B3-CE2E-4BAF-8D7F-0038769B2A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0F18D7D-9FA5-4CC5-B775-7F2B3D632486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812618CF-45D5-4050-8C05-E2EAC360E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03C501C5-9A56-4C27-921F-263154D6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07CFFDB-C7A1-4A42-A192-C2C252717000}" type="slidenum">
              <a:rPr lang="en-US" altLang="en-US" sz="1400" smtClean="0"/>
              <a:pPr>
                <a:buClrTx/>
                <a:buSzTx/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33388C3-4333-4231-AE88-5AF3444C78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Indeling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0156A334-CFCC-4D65-8E0E-8AB57D5DF8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sym typeface="Symbol" panose="05050102010706020507" pitchFamily="18" charset="2"/>
              </a:rPr>
              <a:t>Praktische stralingsbescherming voor werknemer</a:t>
            </a:r>
          </a:p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endParaRPr lang="en-GB" altLang="en-US" sz="2000"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ym typeface="Symbol" panose="05050102010706020507" pitchFamily="18" charset="2"/>
              </a:rPr>
              <a:t>																		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organisatorische maatregelen									(15.2.1)		(20.2.1)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principes van veilig werken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(15.2.2)		(20.2.2)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voorkom verspreiding van activiteit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(15.2.3)		(20.2.3)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afscherming						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(15.2.4)		(20.2.4)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persoonlijke beschermingsmaatregelen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(15.2.5)		(20.2.5)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specifieke maatregelen	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(15.2.6)		(20.2.6)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787272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organisatorische maatregelen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zie organisatorische maatregelen voor ingekapselde bronnen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sla werkvoorraden van verspreidbare radioactieve stoffen op in afsluitbare, geventileerde (chemie)kast of in afsluitbare koelkast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haal voor elke handeling de volgens het protocol benodigde activiteit uit de werkvoorraad en noteer activiteit in het uitgifteregister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en-US" altLang="en-US" sz="180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5577873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principes van veilig werken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olidFill>
                  <a:srgbClr val="FF0000"/>
                </a:solidFill>
                <a:sym typeface="Symbol" panose="05050102010706020507" pitchFamily="18" charset="2"/>
              </a:rPr>
              <a:t>voorkom verspreiding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daarnaast dezelfde principes als voor ingekapselde bronnen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hou afstand tot stralingsbron door reageerbuis niet met de handen vast te pakken, maar met een hulpmiddel (pincet, tang, ...)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in D-laboratorium is dit niet (altijd) nodig: bekerglas kan uit pincet glippen, waardoor besmetting ontstaat en middel erger is dan kwaal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gebruik smal en hoog bekerglas: bij overschenken zal de activiteit slechts een fractie van een seconde in de buurt van de vingers komen en de huiddosis verwaarloosbaar klein zijn</a:t>
            </a:r>
          </a:p>
        </p:txBody>
      </p:sp>
    </p:spTree>
    <p:extLst>
      <p:ext uri="{BB962C8B-B14F-4D97-AF65-F5344CB8AC3E}">
        <p14:creationId xmlns:p14="http://schemas.microsoft.com/office/powerpoint/2010/main" val="2893968716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principes van veilig werken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leg vooraf alles klaar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handschoenen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pincetten, scharen, stickers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reageerbuisjes, houder voor reageerbuisjes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tissues, kleine afvalvaten voor vast en vloeibaar afval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decontaminatiemiddelen</a:t>
            </a:r>
            <a:endParaRPr lang="nl-NL" altLang="en-US" sz="2000"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C53B11-1FAB-42B8-9BB5-FFED2CD3F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4097" y="1916832"/>
            <a:ext cx="3942119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4032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voorkom verspreiding van activiteit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veiligheidsmaatregelen bij open radioactieve stoffen zijn gebaseerd op principe van een-doosje-in-een-doosje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werk in radionuclidenlaboratorium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werk binnen radionuclidenlaboratorium in een morsbak (opstaande rand, groot genoeg om lekkage op te vangen, vocht absorberende laag)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bewaar binnen morsbak de activiteit in een bekerglas of voorraadfles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activiteit mag zich tijdens het werk niet ongewild verspreiden vanuit flessen, morsbak, afvalvat, radionuclidenlaboratorium, ...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beperkt verspreiding zoveel mogelijk als de verspreiding eenmaal heeft plaatsgevonden door breuk, lekkage, besmetting, ...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200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69815849"/>
      </p:ext>
    </p:extLst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5">
            <a:extLst>
              <a:ext uri="{FF2B5EF4-FFF2-40B4-BE49-F238E27FC236}">
                <a16:creationId xmlns:a16="http://schemas.microsoft.com/office/drawing/2014/main" id="{FB4A319B-8F4D-4752-9C60-23D88486FF2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5DDC484-5273-4E3E-9DF2-84674571F6C4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27651" name="Footer Placeholder 6">
            <a:extLst>
              <a:ext uri="{FF2B5EF4-FFF2-40B4-BE49-F238E27FC236}">
                <a16:creationId xmlns:a16="http://schemas.microsoft.com/office/drawing/2014/main" id="{9661A3E0-8A0C-4630-8457-B2BDC3D5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27652" name="Slide Number Placeholder 7">
            <a:extLst>
              <a:ext uri="{FF2B5EF4-FFF2-40B4-BE49-F238E27FC236}">
                <a16:creationId xmlns:a16="http://schemas.microsoft.com/office/drawing/2014/main" id="{0C09F1B7-9243-46B1-9A70-D682A7D29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F31CFE6F-20A4-47FC-846D-2F0E71CEF2C1}" type="slidenum">
              <a:rPr lang="en-US" altLang="en-US" sz="1400" smtClean="0"/>
              <a:pPr>
                <a:buClrTx/>
                <a:buSzTx/>
                <a:buFontTx/>
                <a:buNone/>
              </a:pPr>
              <a:t>19</a:t>
            </a:fld>
            <a:endParaRPr lang="en-US" altLang="en-US" sz="1400"/>
          </a:p>
        </p:txBody>
      </p:sp>
      <p:sp>
        <p:nvSpPr>
          <p:cNvPr id="397314" name="Rectangle 2">
            <a:extLst>
              <a:ext uri="{FF2B5EF4-FFF2-40B4-BE49-F238E27FC236}">
                <a16:creationId xmlns:a16="http://schemas.microsoft.com/office/drawing/2014/main" id="{D7CF76D5-81F0-4CB1-B8BB-CEDFB9CEB1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voorkom verspreiding van activiteit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654" name="Rectangle 3">
            <a:extLst>
              <a:ext uri="{FF2B5EF4-FFF2-40B4-BE49-F238E27FC236}">
                <a16:creationId xmlns:a16="http://schemas.microsoft.com/office/drawing/2014/main" id="{DA3E51E7-6805-4816-A2FB-D82C94CC177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89888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aerosolen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kleine vloeistofdeeltjes in de lucht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kunnen ontstaan bij werk met open radioactiviteit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kunnen inwendige besmetting via longen veroorzaken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afvoer zo dicht mogelijk bij de werkplek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1800">
                <a:sym typeface="Symbol" panose="05050102010706020507" pitchFamily="18" charset="2"/>
              </a:rPr>
              <a:t>(laminaire luchtstroomkast, zuurkast)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controleer werking van zuurkast</a:t>
            </a:r>
          </a:p>
          <a:p>
            <a:pPr marL="43200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1800">
                <a:sym typeface="Symbol" panose="05050102010706020507" pitchFamily="18" charset="2"/>
              </a:rPr>
              <a:t>(met strookje papier aan de opening van  zuurkastraam)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na afloop</a:t>
            </a:r>
          </a:p>
          <a:p>
            <a:pPr marL="342900" lvl="1" indent="-3429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ruim alles op</a:t>
            </a:r>
          </a:p>
          <a:p>
            <a:pPr marL="342900" lvl="1" indent="-3429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controleer werkplek op besmetting</a:t>
            </a:r>
          </a:p>
          <a:p>
            <a:pPr marL="342900" lvl="1" indent="-3429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trek laboratoriumjas uit en was handen</a:t>
            </a:r>
          </a:p>
          <a:p>
            <a:pPr marL="342900" lvl="1" indent="-3429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controleer lichaam op besmetting</a:t>
            </a: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5A1F57-BC9A-4FB8-814A-9FE1626A64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5963" y="3933056"/>
            <a:ext cx="1372501" cy="21600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DB5E57B3-CE2E-4BAF-8D7F-0038769B2AB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0F18D7D-9FA5-4CC5-B775-7F2B3D632486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812618CF-45D5-4050-8C05-E2EAC360E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7172" name="Slide Number Placeholder 5">
            <a:extLst>
              <a:ext uri="{FF2B5EF4-FFF2-40B4-BE49-F238E27FC236}">
                <a16:creationId xmlns:a16="http://schemas.microsoft.com/office/drawing/2014/main" id="{03C501C5-9A56-4C27-921F-263154D6C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07CFFDB-C7A1-4A42-A192-C2C252717000}" type="slidenum">
              <a:rPr lang="en-US" altLang="en-US" sz="1400" smtClean="0"/>
              <a:pPr>
                <a:buClrTx/>
                <a:buSzTx/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533388C3-4333-4231-AE88-5AF3444C78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 dirty="0" err="1">
                <a:latin typeface="Arial" panose="020B0604020202020204" pitchFamily="34" charset="0"/>
                <a:cs typeface="Arial" panose="020B0604020202020204" pitchFamily="34" charset="0"/>
              </a:rPr>
              <a:t>Indeling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0156A334-CFCC-4D65-8E0E-8AB57D5DF87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2000">
                <a:sym typeface="Symbol" panose="05050102010706020507" pitchFamily="18" charset="2"/>
              </a:rPr>
              <a:t>Praktische stralingsbescherming voor toezichthouder</a:t>
            </a:r>
          </a:p>
          <a:p>
            <a:pPr marL="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endParaRPr lang="en-GB" altLang="en-US" sz="2000"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ym typeface="Symbol" panose="05050102010706020507" pitchFamily="18" charset="2"/>
              </a:rPr>
              <a:t>																						vrs-D			mr &amp; vrs-D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voorlichting, instructie, bijscholing							(15.1.1)		(20.1.1)</a:t>
            </a: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signalering						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(15.1.2)		(20.1.2)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besmettingscontrole, decontaminatie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(15.1.3)		(20.1.3)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radioactief afval				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(15.1.4)		(20.1.4)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risicoanalyse					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(15.1.5)		(20.1.5)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432000" lvl="1" indent="0" eaLnBrk="1" hangingPunct="1">
              <a:spcBef>
                <a:spcPts val="300"/>
              </a:spcBef>
              <a:buClr>
                <a:schemeClr val="tx2"/>
              </a:buClr>
              <a:buSz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kernenergiewetdossier												</a:t>
            </a:r>
            <a:r>
              <a:rPr lang="en-GB" altLang="en-US" sz="1800">
                <a:solidFill>
                  <a:schemeClr val="tx2"/>
                </a:solidFill>
                <a:sym typeface="Symbol" panose="05050102010706020507" pitchFamily="18" charset="2"/>
              </a:rPr>
              <a:t>(15.1.6)		(20.1.6)</a:t>
            </a: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61D93BC0-1D5A-4BEE-98BC-AE56A735AE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902" y="5158135"/>
            <a:ext cx="7191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3">
            <a:extLst>
              <a:ext uri="{FF2B5EF4-FFF2-40B4-BE49-F238E27FC236}">
                <a16:creationId xmlns:a16="http://schemas.microsoft.com/office/drawing/2014/main" id="{B7C94FED-E03A-428D-A566-8E7DDB14DA1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8840"/>
            <a:ext cx="8134350" cy="4177010"/>
          </a:xfrm>
        </p:spPr>
        <p:txBody>
          <a:bodyPr/>
          <a:lstStyle/>
          <a:p>
            <a:pPr marL="237600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solidFill>
                  <a:schemeClr val="tx2"/>
                </a:solidFill>
                <a:sym typeface="Symbol" panose="05050102010706020507" pitchFamily="18" charset="2"/>
              </a:rPr>
              <a:t>afscherming β-straling</a:t>
            </a:r>
          </a:p>
          <a:p>
            <a:pPr marL="280800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gebruik perspex</a:t>
            </a:r>
          </a:p>
          <a:p>
            <a:pPr marL="280800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1800" baseline="30000">
                <a:solidFill>
                  <a:schemeClr val="tx2"/>
                </a:solidFill>
                <a:sym typeface="Symbol" panose="05050102010706020507" pitchFamily="18" charset="2"/>
              </a:rPr>
              <a:t>3</a:t>
            </a: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H en </a:t>
            </a:r>
            <a:r>
              <a:rPr lang="en-US" altLang="en-US" sz="1800" baseline="30000">
                <a:solidFill>
                  <a:schemeClr val="tx2"/>
                </a:solidFill>
                <a:sym typeface="Symbol" panose="05050102010706020507" pitchFamily="18" charset="2"/>
              </a:rPr>
              <a:t>14</a:t>
            </a: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C		→   1 mm of 50 cm lucht</a:t>
            </a:r>
          </a:p>
          <a:p>
            <a:pPr marL="280800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1800" baseline="30000">
                <a:solidFill>
                  <a:schemeClr val="tx2"/>
                </a:solidFill>
                <a:sym typeface="Symbol" panose="05050102010706020507" pitchFamily="18" charset="2"/>
              </a:rPr>
              <a:t>32</a:t>
            </a: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P					→   1 cm of 10 m lucht</a:t>
            </a:r>
          </a:p>
          <a:p>
            <a:pPr marL="280800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afscherming is 100%</a:t>
            </a:r>
            <a:endParaRPr lang="en-US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2232000" lvl="1" indent="0" eaLnBrk="1" hangingPunct="1">
              <a:buClr>
                <a:schemeClr val="tx2"/>
              </a:buClr>
              <a:buFontTx/>
              <a:buNone/>
            </a:pPr>
            <a:endParaRPr lang="en-US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237600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solidFill>
                  <a:schemeClr val="tx2"/>
                </a:solidFill>
                <a:sym typeface="Symbol" panose="05050102010706020507" pitchFamily="18" charset="2"/>
              </a:rPr>
              <a:t>afscherming </a:t>
            </a:r>
            <a:r>
              <a:rPr lang="el-GR" altLang="en-US" sz="2000">
                <a:solidFill>
                  <a:schemeClr val="tx2"/>
                </a:solidFill>
                <a:sym typeface="Symbol" panose="05050102010706020507" pitchFamily="18" charset="2"/>
              </a:rPr>
              <a:t>γ</a:t>
            </a:r>
            <a:r>
              <a:rPr lang="en-US" altLang="en-US" sz="2000">
                <a:solidFill>
                  <a:schemeClr val="tx2"/>
                </a:solidFill>
                <a:sym typeface="Symbol" panose="05050102010706020507" pitchFamily="18" charset="2"/>
              </a:rPr>
              <a:t>-straling</a:t>
            </a:r>
          </a:p>
          <a:p>
            <a:pPr marL="280800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gebruik lood, ijzer, beton</a:t>
            </a:r>
          </a:p>
          <a:p>
            <a:pPr marL="280800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dikte lood (in cm) &gt; dikte beton (in cm)</a:t>
            </a:r>
          </a:p>
          <a:p>
            <a:pPr marL="280800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afscherming is nooit 100%</a:t>
            </a:r>
            <a:endParaRPr lang="en-US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2376000" lvl="1" indent="0" eaLnBrk="1" hangingPunct="1">
              <a:buClr>
                <a:schemeClr val="tx2"/>
              </a:buClr>
              <a:buFontTx/>
              <a:buNone/>
            </a:pPr>
            <a:endParaRPr lang="en-US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sym typeface="Symbol" panose="05050102010706020507" pitchFamily="18" charset="2"/>
              </a:rPr>
              <a:t>pas in radionuclidenlaboratorium altijd alzijdige afscherming toe</a:t>
            </a:r>
          </a:p>
          <a:p>
            <a:pPr marL="2376000" lvl="1" indent="0" eaLnBrk="1" hangingPunct="1">
              <a:buClr>
                <a:schemeClr val="tx2"/>
              </a:buClr>
              <a:buFontTx/>
              <a:buNone/>
            </a:pPr>
            <a:endParaRPr lang="en-US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  <p:sp>
        <p:nvSpPr>
          <p:cNvPr id="29698" name="Date Placeholder 5">
            <a:extLst>
              <a:ext uri="{FF2B5EF4-FFF2-40B4-BE49-F238E27FC236}">
                <a16:creationId xmlns:a16="http://schemas.microsoft.com/office/drawing/2014/main" id="{39BC101D-88A2-4E31-894B-67EDD9D09AC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4DCACCCF-A7F7-4EB4-9604-CEE8E014CCD8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29699" name="Footer Placeholder 6">
            <a:extLst>
              <a:ext uri="{FF2B5EF4-FFF2-40B4-BE49-F238E27FC236}">
                <a16:creationId xmlns:a16="http://schemas.microsoft.com/office/drawing/2014/main" id="{EC54CDBA-9E80-4681-882C-E1BCA639E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29700" name="Slide Number Placeholder 7">
            <a:extLst>
              <a:ext uri="{FF2B5EF4-FFF2-40B4-BE49-F238E27FC236}">
                <a16:creationId xmlns:a16="http://schemas.microsoft.com/office/drawing/2014/main" id="{F8C74E5D-78BC-4F32-A43B-9BA5FDE96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BC986991-E82F-4392-AE57-429AE330BBD2}" type="slidenum">
              <a:rPr lang="en-US" altLang="en-US" sz="1400" smtClean="0"/>
              <a:pPr>
                <a:buClrTx/>
                <a:buSzTx/>
                <a:buFontTx/>
                <a:buNone/>
              </a:pPr>
              <a:t>20</a:t>
            </a:fld>
            <a:endParaRPr lang="en-US" altLang="en-US" sz="1400"/>
          </a:p>
        </p:txBody>
      </p:sp>
      <p:sp>
        <p:nvSpPr>
          <p:cNvPr id="401410" name="Rectangle 2">
            <a:extLst>
              <a:ext uri="{FF2B5EF4-FFF2-40B4-BE49-F238E27FC236}">
                <a16:creationId xmlns:a16="http://schemas.microsoft.com/office/drawing/2014/main" id="{549838B0-C2C6-40E5-AF82-B52DD5623D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afscherming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3A9598-1770-4EF9-923B-826F1543AE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40"/>
            <a:ext cx="2160000" cy="288186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5">
            <a:extLst>
              <a:ext uri="{FF2B5EF4-FFF2-40B4-BE49-F238E27FC236}">
                <a16:creationId xmlns:a16="http://schemas.microsoft.com/office/drawing/2014/main" id="{1DB975DB-69CB-40CA-88C0-78EBC450FF3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1EF8467-4BA3-48E9-9F4B-FA23DDC8875C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31747" name="Footer Placeholder 6">
            <a:extLst>
              <a:ext uri="{FF2B5EF4-FFF2-40B4-BE49-F238E27FC236}">
                <a16:creationId xmlns:a16="http://schemas.microsoft.com/office/drawing/2014/main" id="{6181780E-9848-4297-9884-B9D4B1EF1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1748" name="Slide Number Placeholder 7">
            <a:extLst>
              <a:ext uri="{FF2B5EF4-FFF2-40B4-BE49-F238E27FC236}">
                <a16:creationId xmlns:a16="http://schemas.microsoft.com/office/drawing/2014/main" id="{EB0CFF44-801A-42ED-957E-86B76C0CD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2FAC2E6-D46C-4070-8193-7DE5E89777CF}" type="slidenum">
              <a:rPr lang="en-US" altLang="en-US" sz="1400" smtClean="0"/>
              <a:pPr>
                <a:buClrTx/>
                <a:buSzTx/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401410" name="Rectangle 2">
            <a:extLst>
              <a:ext uri="{FF2B5EF4-FFF2-40B4-BE49-F238E27FC236}">
                <a16:creationId xmlns:a16="http://schemas.microsoft.com/office/drawing/2014/main" id="{619357D0-1702-42E7-AA32-A6EE03094E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persoonlijke beschermingsmaatregelen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50" name="Rectangle 3">
            <a:extLst>
              <a:ext uri="{FF2B5EF4-FFF2-40B4-BE49-F238E27FC236}">
                <a16:creationId xmlns:a16="http://schemas.microsoft.com/office/drawing/2014/main" id="{85F9F549-A093-4AF3-A146-69661D4782C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040088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eten, drinken en make-up aanbrengen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verboden in radionuclidenlaboratorium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draag tijdens het werk in radionuclidenlaboratorium altijd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veiligheidsbril (controleer dikte)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laboratoriumjas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wegwerphandschoenen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handschoenen kunnen leiden tot huid- of ademhalingsproblemen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buiten radionuclidenlaboratorium geen laboratoriumjas of handschoen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43ED15-D90A-4A14-9F95-5F59BF387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224" y="1808920"/>
            <a:ext cx="900000" cy="9000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0CA7290-BD89-42D2-B086-12375CAF29C3}"/>
              </a:ext>
            </a:extLst>
          </p:cNvPr>
          <p:cNvGrpSpPr/>
          <p:nvPr/>
        </p:nvGrpSpPr>
        <p:grpSpPr>
          <a:xfrm>
            <a:off x="5904000" y="2088000"/>
            <a:ext cx="540060" cy="541229"/>
            <a:chOff x="7200000" y="1979971"/>
            <a:chExt cx="540060" cy="54122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6040027-9F1D-41D7-9482-952C38EF8913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>
              <a:off x="7200000" y="1981200"/>
              <a:ext cx="540060" cy="540000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B8CEF7D-8D55-4CBC-BA9D-34FEA51D84EA}"/>
                </a:ext>
              </a:extLst>
            </p:cNvPr>
            <p:cNvCxnSpPr>
              <a:cxnSpLocks noChangeAspect="1"/>
            </p:cNvCxnSpPr>
            <p:nvPr/>
          </p:nvCxnSpPr>
          <p:spPr bwMode="auto">
            <a:xfrm rot="5400000">
              <a:off x="7200000" y="1980000"/>
              <a:ext cx="540057" cy="540000"/>
            </a:xfrm>
            <a:prstGeom prst="line">
              <a:avLst/>
            </a:prstGeom>
            <a:noFill/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163053015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5">
            <a:extLst>
              <a:ext uri="{FF2B5EF4-FFF2-40B4-BE49-F238E27FC236}">
                <a16:creationId xmlns:a16="http://schemas.microsoft.com/office/drawing/2014/main" id="{1DB975DB-69CB-40CA-88C0-78EBC450FF3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1EF8467-4BA3-48E9-9F4B-FA23DDC8875C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31747" name="Footer Placeholder 6">
            <a:extLst>
              <a:ext uri="{FF2B5EF4-FFF2-40B4-BE49-F238E27FC236}">
                <a16:creationId xmlns:a16="http://schemas.microsoft.com/office/drawing/2014/main" id="{6181780E-9848-4297-9884-B9D4B1EF1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1748" name="Slide Number Placeholder 7">
            <a:extLst>
              <a:ext uri="{FF2B5EF4-FFF2-40B4-BE49-F238E27FC236}">
                <a16:creationId xmlns:a16="http://schemas.microsoft.com/office/drawing/2014/main" id="{EB0CFF44-801A-42ED-957E-86B76C0CD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82FAC2E6-D46C-4070-8193-7DE5E89777CF}" type="slidenum">
              <a:rPr lang="en-US" altLang="en-US" sz="1400" smtClean="0"/>
              <a:pPr>
                <a:buClrTx/>
                <a:buSzTx/>
                <a:buFontTx/>
                <a:buNone/>
              </a:pPr>
              <a:t>22</a:t>
            </a:fld>
            <a:endParaRPr lang="en-US" altLang="en-US" sz="1400"/>
          </a:p>
        </p:txBody>
      </p:sp>
      <p:sp>
        <p:nvSpPr>
          <p:cNvPr id="401410" name="Rectangle 2">
            <a:extLst>
              <a:ext uri="{FF2B5EF4-FFF2-40B4-BE49-F238E27FC236}">
                <a16:creationId xmlns:a16="http://schemas.microsoft.com/office/drawing/2014/main" id="{619357D0-1702-42E7-AA32-A6EE03094E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persoonlijke beschermingsmaatregelen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50" name="Rectangle 3">
            <a:extLst>
              <a:ext uri="{FF2B5EF4-FFF2-40B4-BE49-F238E27FC236}">
                <a16:creationId xmlns:a16="http://schemas.microsoft.com/office/drawing/2014/main" id="{85F9F549-A093-4AF3-A146-69661D4782C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040088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wegwerphandschoenen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vraag aan TS: 1 of 2 handschoenen?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zorgvuldig aan- en uittrekken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pak pipet, telefoon, deurknop, ... nooit met handschoen aan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pak rand afvalvat, apparatuur in zuurkast, ... altijd met handschoen aan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gebruik tissue om zeer besmette voorwerpen aan te pakken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controleer en vervang handschoenen regelmatig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nl-NL" altLang="en-US" sz="18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ym typeface="Symbol" panose="05050102010706020507" pitchFamily="18" charset="2"/>
              </a:rPr>
              <a:t>TLD-badge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draag deze zichtbaar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heeft geen afschermende werking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waarschuwt wanneer slordig wordt gewerkt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is voor TS middel om ALARA te controleren</a:t>
            </a:r>
            <a:endParaRPr lang="en-US" altLang="en-US" sz="1800"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1AAE3E-45F5-409B-B6C2-626AE9159C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365104"/>
            <a:ext cx="898186" cy="126000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5">
            <a:extLst>
              <a:ext uri="{FF2B5EF4-FFF2-40B4-BE49-F238E27FC236}">
                <a16:creationId xmlns:a16="http://schemas.microsoft.com/office/drawing/2014/main" id="{77EFD45F-74BE-4407-869A-B2CD358025D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35F8856F-C044-476D-9152-81E7BB764F5C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33795" name="Footer Placeholder 6">
            <a:extLst>
              <a:ext uri="{FF2B5EF4-FFF2-40B4-BE49-F238E27FC236}">
                <a16:creationId xmlns:a16="http://schemas.microsoft.com/office/drawing/2014/main" id="{47E8D5E5-CDD0-46F7-BF4C-2D6B30E7B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3796" name="Slide Number Placeholder 7">
            <a:extLst>
              <a:ext uri="{FF2B5EF4-FFF2-40B4-BE49-F238E27FC236}">
                <a16:creationId xmlns:a16="http://schemas.microsoft.com/office/drawing/2014/main" id="{AA1F2040-2EC2-4063-A929-72DDA6AC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9F1E8AA-64F0-44B9-93EE-1A52A83BA469}" type="slidenum">
              <a:rPr lang="en-US" altLang="en-US" sz="1400" smtClean="0"/>
              <a:pPr>
                <a:buClrTx/>
                <a:buSzTx/>
                <a:buFontTx/>
                <a:buNone/>
              </a:pPr>
              <a:t>23</a:t>
            </a:fld>
            <a:endParaRPr lang="en-US" altLang="en-US" sz="1400"/>
          </a:p>
        </p:txBody>
      </p:sp>
      <p:sp>
        <p:nvSpPr>
          <p:cNvPr id="429058" name="Rectangle 2">
            <a:extLst>
              <a:ext uri="{FF2B5EF4-FFF2-40B4-BE49-F238E27FC236}">
                <a16:creationId xmlns:a16="http://schemas.microsoft.com/office/drawing/2014/main" id="{82765DF1-F3FA-421A-AC25-BCF4C09AF2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specifieke maatregelen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8" name="Rectangle 3">
            <a:extLst>
              <a:ext uri="{FF2B5EF4-FFF2-40B4-BE49-F238E27FC236}">
                <a16:creationId xmlns:a16="http://schemas.microsoft.com/office/drawing/2014/main" id="{B5FF7516-0DF2-4437-8655-8D893F6F1A1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sym typeface="Symbol" panose="05050102010706020507" pitchFamily="18" charset="2"/>
              </a:rPr>
              <a:t>voorkom opname via de mond</a:t>
            </a:r>
          </a:p>
          <a:p>
            <a:pPr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niet eten</a:t>
            </a:r>
          </a:p>
          <a:p>
            <a:pPr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niet drinken</a:t>
            </a:r>
          </a:p>
          <a:p>
            <a:pPr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geen make-up aanbrengen</a:t>
            </a:r>
            <a:endParaRPr lang="en-US" altLang="en-US" sz="200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14266693"/>
      </p:ext>
    </p:extLst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5">
            <a:extLst>
              <a:ext uri="{FF2B5EF4-FFF2-40B4-BE49-F238E27FC236}">
                <a16:creationId xmlns:a16="http://schemas.microsoft.com/office/drawing/2014/main" id="{77EFD45F-74BE-4407-869A-B2CD358025D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35F8856F-C044-476D-9152-81E7BB764F5C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33795" name="Footer Placeholder 6">
            <a:extLst>
              <a:ext uri="{FF2B5EF4-FFF2-40B4-BE49-F238E27FC236}">
                <a16:creationId xmlns:a16="http://schemas.microsoft.com/office/drawing/2014/main" id="{47E8D5E5-CDD0-46F7-BF4C-2D6B30E7B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3796" name="Slide Number Placeholder 7">
            <a:extLst>
              <a:ext uri="{FF2B5EF4-FFF2-40B4-BE49-F238E27FC236}">
                <a16:creationId xmlns:a16="http://schemas.microsoft.com/office/drawing/2014/main" id="{AA1F2040-2EC2-4063-A929-72DDA6ACA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99F1E8AA-64F0-44B9-93EE-1A52A83BA469}" type="slidenum">
              <a:rPr lang="en-US" altLang="en-US" sz="1400" smtClean="0"/>
              <a:pPr>
                <a:buClrTx/>
                <a:buSzTx/>
                <a:buFontTx/>
                <a:buNone/>
              </a:pPr>
              <a:t>24</a:t>
            </a:fld>
            <a:endParaRPr lang="en-US" altLang="en-US" sz="1400"/>
          </a:p>
        </p:txBody>
      </p:sp>
      <p:sp>
        <p:nvSpPr>
          <p:cNvPr id="429058" name="Rectangle 2">
            <a:extLst>
              <a:ext uri="{FF2B5EF4-FFF2-40B4-BE49-F238E27FC236}">
                <a16:creationId xmlns:a16="http://schemas.microsoft.com/office/drawing/2014/main" id="{82765DF1-F3FA-421A-AC25-BCF4C09AF2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specifieke maatregelen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8" name="Rectangle 3">
            <a:extLst>
              <a:ext uri="{FF2B5EF4-FFF2-40B4-BE49-F238E27FC236}">
                <a16:creationId xmlns:a16="http://schemas.microsoft.com/office/drawing/2014/main" id="{B5FF7516-0DF2-4437-8655-8D893F6F1A1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sym typeface="Symbol" panose="05050102010706020507" pitchFamily="18" charset="2"/>
              </a:rPr>
              <a:t>voorkom opname via de longen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risico van aerosolvorming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ym typeface="Symbol" panose="05050102010706020507" pitchFamily="18" charset="2"/>
              </a:rPr>
              <a:t>schudden en vortexen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ym typeface="Symbol" panose="05050102010706020507" pitchFamily="18" charset="2"/>
              </a:rPr>
              <a:t>centrifugeren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ym typeface="Symbol" panose="05050102010706020507" pitchFamily="18" charset="2"/>
              </a:rPr>
              <a:t>openen van flesje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ym typeface="Symbol" panose="05050102010706020507" pitchFamily="18" charset="2"/>
              </a:rPr>
              <a:t>leegdrukken van injectiespuit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ym typeface="Symbol" panose="05050102010706020507" pitchFamily="18" charset="2"/>
              </a:rPr>
              <a:t>overschenken van vloeistof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olidFill>
                  <a:srgbClr val="FF0000"/>
                </a:solidFill>
                <a:sym typeface="Symbol" panose="05050102010706020507" pitchFamily="18" charset="2"/>
              </a:rPr>
              <a:t>zorg dat luchtcirculatie in zuurkast niet geblokkeerd wordt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risico van tritiumdamp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ym typeface="Symbol" panose="05050102010706020507" pitchFamily="18" charset="2"/>
              </a:rPr>
              <a:t>bij opwarmen van koelkast verdampt condens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risico van jodiumdamp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ym typeface="Symbol" panose="05050102010706020507" pitchFamily="18" charset="2"/>
              </a:rPr>
              <a:t>voorkom vorming van jodiumdamp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olidFill>
                  <a:srgbClr val="FF0000"/>
                </a:solidFill>
                <a:sym typeface="Symbol" panose="05050102010706020507" pitchFamily="18" charset="2"/>
              </a:rPr>
              <a:t>zorg dat zuurgraad pH &gt; 4 (basisch milieu)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ym typeface="Symbol" panose="05050102010706020507" pitchFamily="18" charset="2"/>
              </a:rPr>
              <a:t>bij opwarmen koude kamer verdampt condens</a:t>
            </a:r>
          </a:p>
          <a:p>
            <a:pPr marL="864000" lvl="3" indent="0" eaLnBrk="1" hangingPunct="1">
              <a:buClr>
                <a:schemeClr val="tx2"/>
              </a:buClr>
              <a:buNone/>
            </a:pPr>
            <a:r>
              <a:rPr lang="en-US" altLang="en-US" sz="1800">
                <a:sym typeface="Symbol" panose="05050102010706020507" pitchFamily="18" charset="2"/>
              </a:rPr>
              <a:t>houd afvalvat gesloten</a:t>
            </a:r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5">
            <a:extLst>
              <a:ext uri="{FF2B5EF4-FFF2-40B4-BE49-F238E27FC236}">
                <a16:creationId xmlns:a16="http://schemas.microsoft.com/office/drawing/2014/main" id="{1F020D46-29C0-493B-9ABE-488C01E09E5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46F0DC7-B117-490F-9E47-F366B1457E9E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35843" name="Footer Placeholder 6">
            <a:extLst>
              <a:ext uri="{FF2B5EF4-FFF2-40B4-BE49-F238E27FC236}">
                <a16:creationId xmlns:a16="http://schemas.microsoft.com/office/drawing/2014/main" id="{D3841C1D-4ADE-498B-B16A-6E3A4B3E3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5844" name="Slide Number Placeholder 7">
            <a:extLst>
              <a:ext uri="{FF2B5EF4-FFF2-40B4-BE49-F238E27FC236}">
                <a16:creationId xmlns:a16="http://schemas.microsoft.com/office/drawing/2014/main" id="{7D280786-59BD-40A6-9435-9DB03B1AC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587177DE-1A0F-49A2-863E-EC7BB3DB8187}" type="slidenum">
              <a:rPr lang="en-US" altLang="en-US" sz="1400" smtClean="0"/>
              <a:pPr>
                <a:buClrTx/>
                <a:buSzTx/>
                <a:buFontTx/>
                <a:buNone/>
              </a:pPr>
              <a:t>25</a:t>
            </a:fld>
            <a:endParaRPr lang="en-US" altLang="en-US" sz="1400"/>
          </a:p>
        </p:txBody>
      </p:sp>
      <p:sp>
        <p:nvSpPr>
          <p:cNvPr id="431106" name="Rectangle 2">
            <a:extLst>
              <a:ext uri="{FF2B5EF4-FFF2-40B4-BE49-F238E27FC236}">
                <a16:creationId xmlns:a16="http://schemas.microsoft.com/office/drawing/2014/main" id="{2F78DF4C-1A31-4A3B-B9D7-C13BA10D75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specifieke maatregelen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46" name="Rectangle 3">
            <a:extLst>
              <a:ext uri="{FF2B5EF4-FFF2-40B4-BE49-F238E27FC236}">
                <a16:creationId xmlns:a16="http://schemas.microsoft.com/office/drawing/2014/main" id="{8290FEA7-DE9B-45E2-9069-81C3D3062D1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040088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en-US" altLang="en-US" sz="2000">
                <a:sym typeface="Symbol" panose="05050102010706020507" pitchFamily="18" charset="2"/>
              </a:rPr>
              <a:t>voorkom rechtstreekse opname in de bloedbaan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werk niet met open wonden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krab niet bij jeuk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voorkom opname van </a:t>
            </a:r>
            <a:r>
              <a:rPr lang="en-US" altLang="en-US" sz="1800" baseline="30000">
                <a:sym typeface="Symbol" panose="05050102010706020507" pitchFamily="18" charset="2"/>
              </a:rPr>
              <a:t>3</a:t>
            </a:r>
            <a:r>
              <a:rPr lang="en-US" altLang="en-US" sz="1800">
                <a:sym typeface="Symbol" panose="05050102010706020507" pitchFamily="18" charset="2"/>
              </a:rPr>
              <a:t>H via huid</a:t>
            </a:r>
          </a:p>
          <a:p>
            <a:pPr marL="432000" lvl="1" indent="0" eaLnBrk="1" hangingPunct="1">
              <a:buClr>
                <a:schemeClr val="tx2"/>
              </a:buClr>
              <a:buSzPct val="100000"/>
              <a:buNone/>
            </a:pPr>
            <a:r>
              <a:rPr lang="en-US" altLang="en-US" sz="1800">
                <a:solidFill>
                  <a:srgbClr val="FF0000"/>
                </a:solidFill>
                <a:sym typeface="Symbol" panose="05050102010706020507" pitchFamily="18" charset="2"/>
              </a:rPr>
              <a:t>gebruik dubbele handschoenen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en-US" altLang="en-US" sz="1800">
                <a:sym typeface="Symbol" panose="05050102010706020507" pitchFamily="18" charset="2"/>
              </a:rPr>
              <a:t>wees voorzichtig met injectienaalden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gelabelde eiwitten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na inname kunnen moleculen zich hechten op specifieke plaatsen in de menselijke cel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e(50) kan factor 10 groter zijn dan voor andere stoffen</a:t>
            </a: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SzPct val="100000"/>
              <a:buNone/>
            </a:pPr>
            <a:endParaRPr lang="en-US" altLang="en-US" sz="1800">
              <a:solidFill>
                <a:schemeClr val="tx2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82814878"/>
      </p:ext>
    </p:extLst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5">
            <a:extLst>
              <a:ext uri="{FF2B5EF4-FFF2-40B4-BE49-F238E27FC236}">
                <a16:creationId xmlns:a16="http://schemas.microsoft.com/office/drawing/2014/main" id="{1F020D46-29C0-493B-9ABE-488C01E09E5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E46F0DC7-B117-490F-9E47-F366B1457E9E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35843" name="Footer Placeholder 6">
            <a:extLst>
              <a:ext uri="{FF2B5EF4-FFF2-40B4-BE49-F238E27FC236}">
                <a16:creationId xmlns:a16="http://schemas.microsoft.com/office/drawing/2014/main" id="{D3841C1D-4ADE-498B-B16A-6E3A4B3E3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35844" name="Slide Number Placeholder 7">
            <a:extLst>
              <a:ext uri="{FF2B5EF4-FFF2-40B4-BE49-F238E27FC236}">
                <a16:creationId xmlns:a16="http://schemas.microsoft.com/office/drawing/2014/main" id="{7D280786-59BD-40A6-9435-9DB03B1AC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587177DE-1A0F-49A2-863E-EC7BB3DB8187}" type="slidenum">
              <a:rPr lang="en-US" altLang="en-US" sz="1400" smtClean="0"/>
              <a:pPr>
                <a:buClrTx/>
                <a:buSzTx/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431106" name="Rectangle 2">
            <a:extLst>
              <a:ext uri="{FF2B5EF4-FFF2-40B4-BE49-F238E27FC236}">
                <a16:creationId xmlns:a16="http://schemas.microsoft.com/office/drawing/2014/main" id="{2F78DF4C-1A31-4A3B-B9D7-C13BA10D75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  <a:t>specifieke maatregelen</a:t>
            </a:r>
            <a:endParaRPr lang="en-GB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46" name="Rectangle 3">
            <a:extLst>
              <a:ext uri="{FF2B5EF4-FFF2-40B4-BE49-F238E27FC236}">
                <a16:creationId xmlns:a16="http://schemas.microsoft.com/office/drawing/2014/main" id="{8290FEA7-DE9B-45E2-9069-81C3D3062D1A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8134350" cy="4040088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ym typeface="Symbol" panose="05050102010706020507" pitchFamily="18" charset="2"/>
              </a:rPr>
              <a:t>controleer regelmatig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besmetting van kleding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besmetting van handschoenen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besmetting van werkplek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stralingsniveau</a:t>
            </a: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kijk of de monitor geschikt is voor doel (raadpleeg TS bij twijfel)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controleer batterijspanning van monitor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gebruik geen dosistempometer voor besmettingscontrole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gebruik geen besmettingsmonitor voor meting stralingsniveau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Tx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waarschuw onmiddellijk TS als een persoon besmet of bestraald is</a:t>
            </a:r>
            <a:endParaRPr lang="en-US" altLang="en-US" sz="180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022935-5E46-4A4C-B59A-A67487A3D5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904" y="1844824"/>
            <a:ext cx="1427312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963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3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voorlichting, instructie en bijscholing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zie taken van TS voor ingekapselde bronnen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wijst werknemer er op dat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open radioactieve stoffen zich gemakkelijk kunnen verspreiden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daardoor inwendige besmetting kan optreden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gebruikt glaswerk (reageerbuizen, bekerglazen, telpotjes, ...) met waarschuwingsteken voor radioactiviteit bij radioactief afval hoort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open radioactieve stoffen alleen mogen worden toegepast in een radionuclidenlaboratorium dat expliciet in de vergunning wordt genoemd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eten, drinken en make-up verboden zijn in radionuclidenlaboratorium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ziet toe op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(inhoud van) kluis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uitgifteregister van radioactieve stoffen</a:t>
            </a:r>
            <a:endParaRPr lang="en-US" altLang="en-US" sz="1800"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BF2108-E1C2-48C0-83AB-3270B15A64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132" y="692936"/>
            <a:ext cx="278237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604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voorlichting, instructie en bijscholing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draagt zorg voor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schriftelijke werk- en veiligheidsinstructies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periodieke bijscholing van hemzelf</a:t>
            </a:r>
          </a:p>
          <a:p>
            <a:pPr marL="432000" lvl="1" indent="-432000" eaLnBrk="1" hangingPunct="1">
              <a:buClr>
                <a:schemeClr val="tx2"/>
              </a:buClr>
            </a:pPr>
            <a:r>
              <a:rPr lang="nl-NL" altLang="en-US" sz="1800">
                <a:sym typeface="Symbol" panose="05050102010706020507" pitchFamily="18" charset="2"/>
              </a:rPr>
              <a:t>periodieke bijscholing van werknemers voor wie hij verantwoordelijk is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en-US" altLang="en-US" sz="18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en-US" altLang="en-US" sz="2000">
                <a:solidFill>
                  <a:srgbClr val="FF0000"/>
                </a:solidFill>
                <a:sym typeface="Symbol" panose="05050102010706020507" pitchFamily="18" charset="2"/>
              </a:rPr>
              <a:t>weet wat je niet weet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57AC3E-623E-485C-8EE5-F21263ADF2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745" y="2260709"/>
            <a:ext cx="1958510" cy="16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740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besmettingscontrole en decontaminatie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ziet toe dat na afloop van iedere handeling de werkplek wordt gecontroleert op besmetting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controleert periodiek (bijvoorbeeld eens per maand) alle werkplekken op besmetting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neemt resultaten van besmettingscontroles op in kernenergiewetdossier</a:t>
            </a:r>
          </a:p>
        </p:txBody>
      </p:sp>
    </p:spTree>
    <p:extLst>
      <p:ext uri="{BB962C8B-B14F-4D97-AF65-F5344CB8AC3E}">
        <p14:creationId xmlns:p14="http://schemas.microsoft.com/office/powerpoint/2010/main" val="1307550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6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besmettingscontrole en decontaminatie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waarschuwt onmiddellijk CD in geval van besmetting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CD beslist over maatregelen die genomen moeten worden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CD zal (waarschijnlijk) uitvoerende taak delegeren aan TS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zal (waarschijnliijk) uitvoerende taak delegeren aan veroorzaker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ontsmettingsprocedure (in deze volgorde)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betrokken laboratoriumgedeelte ontruimen en afsluiten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personeel bij het verlaten controleren op besmetting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laboratoriumgedeelte systematisch nazoeken op besmetting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+mj-lt"/>
              <a:buAutoNum type="arabicPeriod"/>
            </a:pPr>
            <a:r>
              <a:rPr lang="nl-NL" altLang="en-US" sz="1800">
                <a:sym typeface="Symbol" panose="05050102010706020507" pitchFamily="18" charset="2"/>
              </a:rPr>
              <a:t>besmette plekken voorzichtig (laten) schoonpoetsen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ym typeface="Symbol" panose="05050102010706020507" pitchFamily="18" charset="2"/>
              </a:rPr>
              <a:t>altijd van buiten naar binnen werken</a:t>
            </a:r>
            <a:endParaRPr lang="nl-NL" altLang="en-US" sz="2000">
              <a:sym typeface="Symbol" panose="05050102010706020507" pitchFamily="18" charset="2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0E15C8-2D8A-4757-B2EB-5C19DBE569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557" y="4805404"/>
            <a:ext cx="1584851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900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7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besmettingscontrole en decontaminatie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als medewerker mogelijk inwendig is besmet, moet TS zo snel mogelijk uitsluitsel zien te verkrijgen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methodes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ym typeface="Symbol" panose="05050102010706020507" pitchFamily="18" charset="2"/>
              </a:rPr>
              <a:t>medewerker snuit neus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ym typeface="Symbol" panose="05050102010706020507" pitchFamily="18" charset="2"/>
              </a:rPr>
              <a:t>medewerker verzamelt 24-uursurine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ym typeface="Symbol" panose="05050102010706020507" pitchFamily="18" charset="2"/>
              </a:rPr>
              <a:t>medewerker verzamelt 24-uursontlasting</a:t>
            </a: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handelt onmiddellijk want uitscheiding komt snel op gang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TS neem zo snel mogelijk contact op met CD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CD bepaalt of incident moet worden gerapporteerd aan overheid</a:t>
            </a:r>
          </a:p>
        </p:txBody>
      </p:sp>
    </p:spTree>
    <p:extLst>
      <p:ext uri="{BB962C8B-B14F-4D97-AF65-F5344CB8AC3E}">
        <p14:creationId xmlns:p14="http://schemas.microsoft.com/office/powerpoint/2010/main" val="3041323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radioactief afval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afvoer van radioactief afval is erg duur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kosten voor vast afval in standaard 90-litervat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kan oplopen tot meer dan € 8000, afhankelijk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van stralingsniveau en persresidu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ym typeface="Symbol" panose="05050102010706020507" pitchFamily="18" charset="2"/>
              </a:rPr>
              <a:t>beperk afval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gebruik zo weinig mogelijk activiteit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gebruik (indien mogelijk) kortlevende nucliden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bewaar (indien mogelijk) afval om te laten vervallen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ym typeface="Symbol" panose="05050102010706020507" pitchFamily="18" charset="2"/>
              </a:rPr>
              <a:t>scheid actieve en niet actieve materialen</a:t>
            </a: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waarschuwingsteken voor radioactiviteit niet bij gewoon bedrijfsafval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rgbClr val="FF0000"/>
                </a:solidFill>
                <a:sym typeface="Symbol" panose="05050102010706020507" pitchFamily="18" charset="2"/>
              </a:rPr>
              <a:t>afvoer naar de COVRA altijd door of in opdracht van CD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957B2C-55C7-4483-9C45-F67ACB3A1B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903" y="2132856"/>
            <a:ext cx="141230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54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5">
            <a:extLst>
              <a:ext uri="{FF2B5EF4-FFF2-40B4-BE49-F238E27FC236}">
                <a16:creationId xmlns:a16="http://schemas.microsoft.com/office/drawing/2014/main" id="{37BF9464-94DB-4935-A62A-6CA83F3CC00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6556DCE-3022-4084-B6FC-F9C047DD6C0B}" type="datetime8">
              <a:rPr lang="en-US" altLang="en-US" sz="1400" smtClean="0"/>
              <a:t>17-11-21 14:46</a:t>
            </a:fld>
            <a:endParaRPr lang="en-US" altLang="en-US" sz="1400"/>
          </a:p>
        </p:txBody>
      </p:sp>
      <p:sp>
        <p:nvSpPr>
          <p:cNvPr id="9219" name="Footer Placeholder 6">
            <a:extLst>
              <a:ext uri="{FF2B5EF4-FFF2-40B4-BE49-F238E27FC236}">
                <a16:creationId xmlns:a16="http://schemas.microsoft.com/office/drawing/2014/main" id="{B2BB59CA-C69A-4AF4-8FF0-B161F70AA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r>
              <a:rPr lang="en-US" altLang="en-US" sz="1400"/>
              <a:t>toezichthouder stralingsbescherming - vrs-D</a:t>
            </a:r>
          </a:p>
        </p:txBody>
      </p:sp>
      <p:sp>
        <p:nvSpPr>
          <p:cNvPr id="9220" name="Slide Number Placeholder 7">
            <a:extLst>
              <a:ext uri="{FF2B5EF4-FFF2-40B4-BE49-F238E27FC236}">
                <a16:creationId xmlns:a16="http://schemas.microsoft.com/office/drawing/2014/main" id="{799B3FB5-FC99-4525-9723-0545956FD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SzTx/>
              <a:buFontTx/>
              <a:buNone/>
            </a:pPr>
            <a:fld id="{6C257185-247C-4D89-B82B-7A4684AB1707}" type="slidenum">
              <a:rPr lang="en-US" altLang="en-US" sz="1400" smtClean="0"/>
              <a:pPr>
                <a:buClrTx/>
                <a:buSzTx/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353282" name="Rectangle 2">
            <a:extLst>
              <a:ext uri="{FF2B5EF4-FFF2-40B4-BE49-F238E27FC236}">
                <a16:creationId xmlns:a16="http://schemas.microsoft.com/office/drawing/2014/main" id="{F66169E5-D2AE-4586-B742-8FC3999BB5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GB" altLang="en-US" sz="3200" b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Praktische stralingsbescherming</a:t>
            </a:r>
            <a:br>
              <a:rPr lang="en-US" sz="20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b="1">
                <a:solidFill>
                  <a:schemeClr val="tx2"/>
                </a:solidFill>
                <a:sym typeface="Symbol" panose="05050102010706020507" pitchFamily="18" charset="2"/>
              </a:rPr>
              <a:t>risicoanalyse</a:t>
            </a:r>
            <a:endParaRPr lang="en-GB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5DB11CE3-2B11-477E-8AF4-39DCBC66BD7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1"/>
            <a:ext cx="7918450" cy="4112096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benodigde gegevens voor elke voorraad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nuclide, activiteit (Bq), bronconstante, effectieve dosiscoëfficiënt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emissiegegevens (α, β, γ, energie)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fysische en chemiche eigenschappen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aantal gebruiksuren per jaar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afstand tot alle naastgelegen ruimtes (m)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materiaal en dikte van eventuele afschermingen (cm)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afstand tot de terreingrens (m)</a:t>
            </a:r>
          </a:p>
          <a:p>
            <a:pPr marL="43200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1800">
                <a:solidFill>
                  <a:schemeClr val="tx2"/>
                </a:solidFill>
                <a:sym typeface="Symbol" panose="05050102010706020507" pitchFamily="18" charset="2"/>
              </a:rPr>
              <a:t>dit kan ook de muur van naastgelegen ruimte of plafond zijn</a:t>
            </a: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endParaRPr lang="nl-NL" altLang="en-US" sz="2000">
              <a:solidFill>
                <a:schemeClr val="tx2"/>
              </a:solidFill>
              <a:sym typeface="Symbol" panose="05050102010706020507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anose="05000000000000000000" pitchFamily="2" charset="2"/>
              <a:buNone/>
            </a:pPr>
            <a:r>
              <a:rPr lang="nl-NL" altLang="en-US" sz="2000">
                <a:solidFill>
                  <a:schemeClr val="tx2"/>
                </a:solidFill>
                <a:sym typeface="Symbol" panose="05050102010706020507" pitchFamily="18" charset="2"/>
              </a:rPr>
              <a:t>deze gegevens zijn te vinden in het kernenergiewetdossier</a:t>
            </a:r>
          </a:p>
        </p:txBody>
      </p:sp>
    </p:spTree>
    <p:extLst>
      <p:ext uri="{BB962C8B-B14F-4D97-AF65-F5344CB8AC3E}">
        <p14:creationId xmlns:p14="http://schemas.microsoft.com/office/powerpoint/2010/main" val="3471484228"/>
      </p:ext>
    </p:extLst>
  </p:cSld>
  <p:clrMapOvr>
    <a:masterClrMapping/>
  </p:clrMapOvr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rial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6817</TotalTime>
  <Words>1913</Words>
  <Application>Microsoft Office PowerPoint</Application>
  <PresentationFormat>On-screen Show (4:3)</PresentationFormat>
  <Paragraphs>391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AZGCaspariT</vt:lpstr>
      <vt:lpstr>Wingdings</vt:lpstr>
      <vt:lpstr>Vliegerdiagram</vt:lpstr>
      <vt:lpstr>Stralingsbescherming verspreidbare radioactieve stoffen - D</vt:lpstr>
      <vt:lpstr>Indeling</vt:lpstr>
      <vt:lpstr>Praktische stralingsbescherming voorlichting, instructie en bijscholing</vt:lpstr>
      <vt:lpstr>Praktische stralingsbescherming voorlichting, instructie en bijscholing</vt:lpstr>
      <vt:lpstr>Praktische stralingsbescherming besmettingscontrole en decontaminatie</vt:lpstr>
      <vt:lpstr>Praktische stralingsbescherming besmettingscontrole en decontaminatie</vt:lpstr>
      <vt:lpstr>Praktische stralingsbescherming besmettingscontrole en decontaminatie</vt:lpstr>
      <vt:lpstr>Praktische stralingsbescherming radioactief afval</vt:lpstr>
      <vt:lpstr>Praktische stralingsbescherming risicoanalyse</vt:lpstr>
      <vt:lpstr>Praktische stralingsbescherming risicoanalyse</vt:lpstr>
      <vt:lpstr>Praktische stralingsbescherming risicoanalyse</vt:lpstr>
      <vt:lpstr>Praktische stralingsbescherming kernenergiewetdossier</vt:lpstr>
      <vt:lpstr>Praktische stralingsbescherming koffie</vt:lpstr>
      <vt:lpstr>Indeling</vt:lpstr>
      <vt:lpstr>Praktische stralingsbescherming organisatorische maatregelen</vt:lpstr>
      <vt:lpstr>Praktische stralingsbescherming principes van veilig werken</vt:lpstr>
      <vt:lpstr>Praktische stralingsbescherming principes van veilig werken</vt:lpstr>
      <vt:lpstr>Praktische stralingsbescherming voorkom verspreiding van activiteit</vt:lpstr>
      <vt:lpstr>Praktische stralingsbescherming voorkom verspreiding van activiteit</vt:lpstr>
      <vt:lpstr>Praktische stralingsbescherming afscherming</vt:lpstr>
      <vt:lpstr>Praktische stralingsbescherming persoonlijke beschermingsmaatregelen</vt:lpstr>
      <vt:lpstr>Praktische stralingsbescherming persoonlijke beschermingsmaatregelen</vt:lpstr>
      <vt:lpstr>Praktische stralingsbescherming specifieke maatregelen</vt:lpstr>
      <vt:lpstr>Praktische stralingsbescherming specifieke maatregelen</vt:lpstr>
      <vt:lpstr>Praktische stralingsbescherming specifieke maatregelen</vt:lpstr>
      <vt:lpstr>Praktische stralingsbescherming specifieke maatregelen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Praktijk</dc:title>
  <dc:creator>Frits Pleiter</dc:creator>
  <cp:lastModifiedBy>Frits Pleiter</cp:lastModifiedBy>
  <cp:revision>220</cp:revision>
  <cp:lastPrinted>2017-11-23T11:09:07Z</cp:lastPrinted>
  <dcterms:created xsi:type="dcterms:W3CDTF">2003-02-28T15:24:51Z</dcterms:created>
  <dcterms:modified xsi:type="dcterms:W3CDTF">2021-11-17T13:54:37Z</dcterms:modified>
</cp:coreProperties>
</file>