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27"/>
  </p:notesMasterIdLst>
  <p:handoutMasterIdLst>
    <p:handoutMasterId r:id="rId28"/>
  </p:handoutMasterIdLst>
  <p:sldIdLst>
    <p:sldId id="268" r:id="rId2"/>
    <p:sldId id="257" r:id="rId3"/>
    <p:sldId id="328" r:id="rId4"/>
    <p:sldId id="299" r:id="rId5"/>
    <p:sldId id="331" r:id="rId6"/>
    <p:sldId id="287" r:id="rId7"/>
    <p:sldId id="327" r:id="rId8"/>
    <p:sldId id="292" r:id="rId9"/>
    <p:sldId id="291" r:id="rId10"/>
    <p:sldId id="293" r:id="rId11"/>
    <p:sldId id="294" r:id="rId12"/>
    <p:sldId id="333" r:id="rId13"/>
    <p:sldId id="295" r:id="rId14"/>
    <p:sldId id="334" r:id="rId15"/>
    <p:sldId id="296" r:id="rId16"/>
    <p:sldId id="297" r:id="rId17"/>
    <p:sldId id="337" r:id="rId18"/>
    <p:sldId id="307" r:id="rId19"/>
    <p:sldId id="308" r:id="rId20"/>
    <p:sldId id="311" r:id="rId21"/>
    <p:sldId id="309" r:id="rId22"/>
    <p:sldId id="319" r:id="rId23"/>
    <p:sldId id="318" r:id="rId24"/>
    <p:sldId id="329" r:id="rId25"/>
    <p:sldId id="338" r:id="rId26"/>
  </p:sldIdLst>
  <p:sldSz cx="9144000" cy="6858000" type="screen4x3"/>
  <p:notesSz cx="6669088" cy="9926638"/>
  <p:defaultTextStyle>
    <a:defPPr>
      <a:defRPr lang="en-GB"/>
    </a:defPPr>
    <a:lvl1pPr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itchFamily="2" charset="2"/>
      <a:buChar char="§"/>
      <a:defRPr sz="3200" kern="1200" baseline="300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itchFamily="2" charset="2"/>
      <a:buChar char="§"/>
      <a:defRPr sz="3200" kern="1200" baseline="300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itchFamily="2" charset="2"/>
      <a:buChar char="§"/>
      <a:defRPr sz="3200" kern="1200" baseline="300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itchFamily="2" charset="2"/>
      <a:buChar char="§"/>
      <a:defRPr sz="3200" kern="1200" baseline="300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itchFamily="2" charset="2"/>
      <a:buChar char="§"/>
      <a:defRPr sz="3200" kern="1200" baseline="300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200" kern="1200" baseline="300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200" kern="1200" baseline="300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200" kern="1200" baseline="300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200" kern="1200" baseline="300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0066FF"/>
    <a:srgbClr val="00CC00"/>
    <a:srgbClr val="FFCC00"/>
    <a:srgbClr val="FFFF00"/>
    <a:srgbClr val="FF00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93" autoAdjust="0"/>
    <p:restoredTop sz="94662" autoAdjust="0"/>
  </p:normalViewPr>
  <p:slideViewPr>
    <p:cSldViewPr snapToGrid="0">
      <p:cViewPr varScale="1">
        <p:scale>
          <a:sx n="70" d="100"/>
          <a:sy n="70" d="100"/>
        </p:scale>
        <p:origin x="470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571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baseline="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9838" y="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baseline="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baseline="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9838" y="942975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baseline="0">
                <a:latin typeface="AZGCaspariT" pitchFamily="2" charset="0"/>
              </a:defRPr>
            </a:lvl1pPr>
          </a:lstStyle>
          <a:p>
            <a:pPr>
              <a:defRPr/>
            </a:pPr>
            <a:fld id="{F3DD4F13-A1CF-4827-80D0-0AD223A2C27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56437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baseline="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9838" y="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baseline="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2488" y="744538"/>
            <a:ext cx="4964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000" y="4714875"/>
            <a:ext cx="4891088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Klik om de opmaakprofielen van de modeltekst te bewerken</a:t>
            </a:r>
          </a:p>
          <a:p>
            <a:pPr lvl="1"/>
            <a:r>
              <a:rPr lang="en-GB" noProof="0"/>
              <a:t>Tweede niveau</a:t>
            </a:r>
          </a:p>
          <a:p>
            <a:pPr lvl="2"/>
            <a:r>
              <a:rPr lang="en-GB" noProof="0"/>
              <a:t>Derde niveau</a:t>
            </a:r>
          </a:p>
          <a:p>
            <a:pPr lvl="3"/>
            <a:r>
              <a:rPr lang="en-GB" noProof="0"/>
              <a:t>Vierde niveau</a:t>
            </a:r>
          </a:p>
          <a:p>
            <a:pPr lvl="4"/>
            <a:r>
              <a:rPr lang="en-GB" noProof="0"/>
              <a:t>Vijfde niveau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baseline="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9838" y="942975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baseline="0">
                <a:latin typeface="AZGCaspariT" pitchFamily="2" charset="0"/>
              </a:defRPr>
            </a:lvl1pPr>
          </a:lstStyle>
          <a:p>
            <a:pPr>
              <a:defRPr/>
            </a:pPr>
            <a:fld id="{EBBA509F-2DB5-4025-B326-88B74F8A1BB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81008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77871A0-B0E1-4174-AC43-95D66100276B}" type="slidenum">
              <a:rPr lang="en-GB" sz="1200" baseline="0" smtClean="0">
                <a:latin typeface="AZGCaspariT" pitchFamily="2" charset="0"/>
              </a:rPr>
              <a:pPr eaLnBrk="1" hangingPunct="1"/>
              <a:t>1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451A04D-FBED-4AA4-A46E-B957C5CB698E}" type="slidenum">
              <a:rPr lang="en-GB" sz="1200" baseline="0" smtClean="0">
                <a:latin typeface="AZGCaspariT" pitchFamily="2" charset="0"/>
              </a:rPr>
              <a:pPr eaLnBrk="1" hangingPunct="1"/>
              <a:t>10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9748E01-18C3-4379-8CB0-1A6554871DA7}" type="slidenum">
              <a:rPr lang="en-GB" sz="1200" baseline="0" smtClean="0">
                <a:latin typeface="AZGCaspariT" pitchFamily="2" charset="0"/>
              </a:rPr>
              <a:pPr eaLnBrk="1" hangingPunct="1"/>
              <a:t>11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9748E01-18C3-4379-8CB0-1A6554871DA7}" type="slidenum">
              <a:rPr lang="en-GB" sz="1200" baseline="0" smtClean="0">
                <a:latin typeface="AZGCaspariT" pitchFamily="2" charset="0"/>
              </a:rPr>
              <a:pPr eaLnBrk="1" hangingPunct="1"/>
              <a:t>12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159C5A8-A103-4196-9056-5085C7A3BB2B}" type="slidenum">
              <a:rPr lang="en-GB" sz="1200" baseline="0" smtClean="0">
                <a:latin typeface="AZGCaspariT" pitchFamily="2" charset="0"/>
              </a:rPr>
              <a:pPr eaLnBrk="1" hangingPunct="1"/>
              <a:t>13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DF93625-3380-4BC4-AA1A-602423940AEB}" type="slidenum">
              <a:rPr lang="en-GB" sz="1200" baseline="0" smtClean="0">
                <a:latin typeface="AZGCaspariT" pitchFamily="2" charset="0"/>
              </a:rPr>
              <a:pPr eaLnBrk="1" hangingPunct="1"/>
              <a:t>14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DF93625-3380-4BC4-AA1A-602423940AEB}" type="slidenum">
              <a:rPr lang="en-GB" sz="1200" baseline="0" smtClean="0">
                <a:latin typeface="AZGCaspariT" pitchFamily="2" charset="0"/>
              </a:rPr>
              <a:pPr eaLnBrk="1" hangingPunct="1"/>
              <a:t>15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396F7C6-8803-4579-B5B0-D56A1EA83040}" type="slidenum">
              <a:rPr lang="en-GB" sz="1200" baseline="0" smtClean="0">
                <a:latin typeface="AZGCaspariT" pitchFamily="2" charset="0"/>
              </a:rPr>
              <a:pPr eaLnBrk="1" hangingPunct="1"/>
              <a:t>16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9706A44-F295-4FB7-9B72-9375ED4EE14A}" type="slidenum">
              <a:rPr lang="en-GB" sz="1200" baseline="0" smtClean="0">
                <a:latin typeface="AZGCaspariT" pitchFamily="2" charset="0"/>
              </a:rPr>
              <a:pPr eaLnBrk="1" hangingPunct="1"/>
              <a:t>17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8954EB4-7E4F-4615-898F-FEA9C9E0FB1B}" type="slidenum">
              <a:rPr lang="en-GB" sz="1200" baseline="0" smtClean="0">
                <a:latin typeface="AZGCaspariT" pitchFamily="2" charset="0"/>
              </a:rPr>
              <a:pPr eaLnBrk="1" hangingPunct="1"/>
              <a:t>18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7CF3433-48F8-4605-B2CF-2C2A91B93366}" type="slidenum">
              <a:rPr lang="en-GB" sz="1200" baseline="0" smtClean="0">
                <a:latin typeface="AZGCaspariT" pitchFamily="2" charset="0"/>
              </a:rPr>
              <a:pPr eaLnBrk="1" hangingPunct="1"/>
              <a:t>19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64BFF17-335A-494F-8C97-7F2FBA1AD437}" type="slidenum">
              <a:rPr lang="en-GB" sz="1200" baseline="0" smtClean="0">
                <a:latin typeface="AZGCaspariT" pitchFamily="2" charset="0"/>
              </a:rPr>
              <a:pPr eaLnBrk="1" hangingPunct="1"/>
              <a:t>2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58E2AFF-D234-4500-8E21-2B3ADC0A7AA3}" type="slidenum">
              <a:rPr lang="en-GB" sz="1200" baseline="0" smtClean="0">
                <a:latin typeface="AZGCaspariT" pitchFamily="2" charset="0"/>
              </a:rPr>
              <a:pPr eaLnBrk="1" hangingPunct="1"/>
              <a:t>20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63F3E91-F900-4B96-9E7F-666EAB1FEBF3}" type="slidenum">
              <a:rPr lang="en-GB" sz="1200" baseline="0" smtClean="0">
                <a:latin typeface="AZGCaspariT" pitchFamily="2" charset="0"/>
              </a:rPr>
              <a:pPr eaLnBrk="1" hangingPunct="1"/>
              <a:t>21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0E8B88E-4CB0-4C20-AC06-124855F5A330}" type="slidenum">
              <a:rPr lang="en-GB" sz="1200" baseline="0" smtClean="0">
                <a:latin typeface="AZGCaspariT" pitchFamily="2" charset="0"/>
              </a:rPr>
              <a:pPr eaLnBrk="1" hangingPunct="1"/>
              <a:t>22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912A1F4-AEBC-4416-B2BC-C3FEF88216DE}" type="slidenum">
              <a:rPr lang="en-GB" sz="1200" baseline="0" smtClean="0">
                <a:latin typeface="AZGCaspariT" pitchFamily="2" charset="0"/>
              </a:rPr>
              <a:pPr eaLnBrk="1" hangingPunct="1"/>
              <a:t>23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0AE9956-6D67-48FA-99D7-6273FC096210}" type="slidenum">
              <a:rPr lang="en-GB" sz="1200" baseline="0" smtClean="0">
                <a:latin typeface="AZGCaspariT" pitchFamily="2" charset="0"/>
              </a:rPr>
              <a:pPr eaLnBrk="1" hangingPunct="1"/>
              <a:t>24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2D65FCD-537D-4E6D-86C9-9DA5551B7897}" type="slidenum">
              <a:rPr lang="en-GB" sz="1200" baseline="0" smtClean="0">
                <a:latin typeface="AZGCaspariT" pitchFamily="2" charset="0"/>
              </a:rPr>
              <a:pPr eaLnBrk="1" hangingPunct="1"/>
              <a:t>25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A0360D6-E713-4F02-98D0-0C1FE97B4E49}" type="slidenum">
              <a:rPr lang="en-GB" sz="1200" baseline="0" smtClean="0">
                <a:latin typeface="AZGCaspariT" pitchFamily="2" charset="0"/>
              </a:rPr>
              <a:pPr eaLnBrk="1" hangingPunct="1"/>
              <a:t>3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604339E-4154-4116-89F6-E51C34F81EA6}" type="slidenum">
              <a:rPr lang="en-GB" sz="1200" baseline="0" smtClean="0">
                <a:latin typeface="AZGCaspariT" pitchFamily="2" charset="0"/>
              </a:rPr>
              <a:pPr eaLnBrk="1" hangingPunct="1"/>
              <a:t>4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604339E-4154-4116-89F6-E51C34F81EA6}" type="slidenum">
              <a:rPr lang="en-GB" sz="1200" baseline="0" smtClean="0">
                <a:latin typeface="AZGCaspariT" pitchFamily="2" charset="0"/>
              </a:rPr>
              <a:pPr eaLnBrk="1" hangingPunct="1"/>
              <a:t>5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61A7B66-956B-4D91-8BCD-6435F2934229}" type="slidenum">
              <a:rPr lang="en-GB" sz="1200" baseline="0" smtClean="0">
                <a:latin typeface="AZGCaspariT" pitchFamily="2" charset="0"/>
              </a:rPr>
              <a:pPr eaLnBrk="1" hangingPunct="1"/>
              <a:t>6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4B97989-3602-4017-AFC3-BE1DC55B2ADB}" type="slidenum">
              <a:rPr lang="en-GB" sz="1200" baseline="0" smtClean="0">
                <a:latin typeface="AZGCaspariT" pitchFamily="2" charset="0"/>
              </a:rPr>
              <a:pPr eaLnBrk="1" hangingPunct="1"/>
              <a:t>7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DA66A1B-0BC5-4A6F-9E61-AEF7DEA77ABC}" type="slidenum">
              <a:rPr lang="en-GB" sz="1200" baseline="0" smtClean="0">
                <a:latin typeface="AZGCaspariT" pitchFamily="2" charset="0"/>
              </a:rPr>
              <a:pPr eaLnBrk="1" hangingPunct="1"/>
              <a:t>8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52B43BE-34F1-432D-BD78-220FAE89FEC0}" type="slidenum">
              <a:rPr lang="en-GB" sz="1200" baseline="0" smtClean="0">
                <a:latin typeface="AZGCaspariT" pitchFamily="2" charset="0"/>
              </a:rPr>
              <a:pPr eaLnBrk="1" hangingPunct="1"/>
              <a:t>9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1035050" y="1552575"/>
            <a:ext cx="10179050" cy="5305425"/>
            <a:chOff x="-652" y="978"/>
            <a:chExt cx="6412" cy="3342"/>
          </a:xfrm>
        </p:grpSpPr>
        <p:sp>
          <p:nvSpPr>
            <p:cNvPr id="5" name="Freeform 3"/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>
                <a:gd name="T0" fmla="*/ 1523 w 3699"/>
                <a:gd name="T1" fmla="*/ 2611 h 2613"/>
                <a:gd name="T2" fmla="*/ 3698 w 3699"/>
                <a:gd name="T3" fmla="*/ 2612 h 2613"/>
                <a:gd name="T4" fmla="*/ 3698 w 3699"/>
                <a:gd name="T5" fmla="*/ 2228 h 2613"/>
                <a:gd name="T6" fmla="*/ 0 w 3699"/>
                <a:gd name="T7" fmla="*/ 0 h 2613"/>
                <a:gd name="T8" fmla="*/ 160 w 3699"/>
                <a:gd name="T9" fmla="*/ 118 h 2613"/>
                <a:gd name="T10" fmla="*/ 292 w 3699"/>
                <a:gd name="T11" fmla="*/ 219 h 2613"/>
                <a:gd name="T12" fmla="*/ 441 w 3699"/>
                <a:gd name="T13" fmla="*/ 347 h 2613"/>
                <a:gd name="T14" fmla="*/ 585 w 3699"/>
                <a:gd name="T15" fmla="*/ 482 h 2613"/>
                <a:gd name="T16" fmla="*/ 796 w 3699"/>
                <a:gd name="T17" fmla="*/ 711 h 2613"/>
                <a:gd name="T18" fmla="*/ 983 w 3699"/>
                <a:gd name="T19" fmla="*/ 955 h 2613"/>
                <a:gd name="T20" fmla="*/ 1119 w 3699"/>
                <a:gd name="T21" fmla="*/ 1168 h 2613"/>
                <a:gd name="T22" fmla="*/ 1238 w 3699"/>
                <a:gd name="T23" fmla="*/ 1388 h 2613"/>
                <a:gd name="T24" fmla="*/ 1331 w 3699"/>
                <a:gd name="T25" fmla="*/ 1608 h 2613"/>
                <a:gd name="T26" fmla="*/ 1400 w 3699"/>
                <a:gd name="T27" fmla="*/ 1809 h 2613"/>
                <a:gd name="T28" fmla="*/ 1447 w 3699"/>
                <a:gd name="T29" fmla="*/ 1979 h 2613"/>
                <a:gd name="T30" fmla="*/ 1490 w 3699"/>
                <a:gd name="T31" fmla="*/ 2190 h 2613"/>
                <a:gd name="T32" fmla="*/ 1511 w 3699"/>
                <a:gd name="T33" fmla="*/ 2374 h 2613"/>
                <a:gd name="T34" fmla="*/ 1523 w 3699"/>
                <a:gd name="T35" fmla="*/ 2611 h 2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Arc 4"/>
            <p:cNvSpPr>
              <a:spLocks/>
            </p:cNvSpPr>
            <p:nvPr/>
          </p:nvSpPr>
          <p:spPr bwMode="auto">
            <a:xfrm>
              <a:off x="-652" y="978"/>
              <a:ext cx="4237" cy="3342"/>
            </a:xfrm>
            <a:custGeom>
              <a:avLst/>
              <a:gdLst>
                <a:gd name="T0" fmla="*/ 0 w 21600"/>
                <a:gd name="T1" fmla="*/ 0 h 21231"/>
                <a:gd name="T2" fmla="*/ 0 w 21600"/>
                <a:gd name="T3" fmla="*/ 0 h 21231"/>
                <a:gd name="T4" fmla="*/ 0 w 21600"/>
                <a:gd name="T5" fmla="*/ 0 h 2123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231" fill="none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</a:path>
                <a:path w="21600" h="21231" stroke="0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  <a:lnTo>
                    <a:pt x="0" y="21231"/>
                  </a:lnTo>
                  <a:lnTo>
                    <a:pt x="3976" y="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1749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 defTabSz="216000">
              <a:defRPr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noProof="0"/>
              <a:t>Klik om het opmaakprofiel van de modeltitel te bewerken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3429000"/>
            <a:ext cx="6400800" cy="1752600"/>
          </a:xfrm>
        </p:spPr>
        <p:txBody>
          <a:bodyPr lIns="92075" tIns="46038" rIns="92075" bIns="46038" anchor="ctr"/>
          <a:lstStyle>
            <a:lvl1pPr marL="0" indent="0" algn="ctr" defTabSz="216000">
              <a:spcBef>
                <a:spcPts val="0"/>
              </a:spcBef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/>
              <a:t>Klik om het opmaakprofiel van de modelondertitel te bewerken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3525209-FF4E-4390-9ADA-5DEA0C1CEC80}" type="datetime8">
              <a:rPr lang="en-US" smtClean="0"/>
              <a:t>14-11-21 13:26</a:t>
            </a:fld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2609850" y="6248400"/>
            <a:ext cx="391318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C7C81D5-B696-463D-BB3B-1ED05DBD77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628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305A58-B10A-4437-8591-51F92D97C551}" type="datetime8">
              <a:rPr lang="en-US" smtClean="0"/>
              <a:t>14-11-21 13:26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73AD46-75B7-48C2-B3AE-6D345ACD9F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200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35CB11-7703-4033-9E93-CE3F28997E20}" type="datetime8">
              <a:rPr lang="en-US" smtClean="0"/>
              <a:t>14-11-21 13:26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2E36AA-6F7A-4126-9F87-5E2807A936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7074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5BCC75-4DDA-4185-9B26-28BC5AA56AE2}" type="datetime8">
              <a:rPr lang="en-US" smtClean="0"/>
              <a:t>14-11-21 13:26</a:t>
            </a:fld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287525-ADC6-4064-9C2B-EC84F6B7F8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9028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9C4A32-721E-4E75-92DE-43DE2FEB932D}" type="datetime8">
              <a:rPr lang="en-US" smtClean="0"/>
              <a:t>14-11-21 13:26</a:t>
            </a:fld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ACD94-9E59-4C53-A73B-734B649489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154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defTabSz="216000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32000" indent="0" defTabSz="216000">
              <a:spcBef>
                <a:spcPts val="0"/>
              </a:spcBef>
              <a:defRPr/>
            </a:lvl1pPr>
            <a:lvl2pPr marL="432000" indent="0" defTabSz="216000">
              <a:spcBef>
                <a:spcPts val="0"/>
              </a:spcBef>
              <a:defRPr/>
            </a:lvl2pPr>
            <a:lvl3pPr marL="432000" indent="0" defTabSz="216000">
              <a:spcBef>
                <a:spcPts val="0"/>
              </a:spcBef>
              <a:defRPr/>
            </a:lvl3pPr>
            <a:lvl4pPr marL="432000" indent="0" defTabSz="216000">
              <a:spcBef>
                <a:spcPts val="0"/>
              </a:spcBef>
              <a:defRPr/>
            </a:lvl4pPr>
            <a:lvl5pPr marL="432000" indent="0" defTabSz="216000">
              <a:spcBef>
                <a:spcPts val="0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4E149C-D8E1-468A-AFBE-B52C9542EE3E}" type="datetime8">
              <a:rPr lang="en-US" smtClean="0"/>
              <a:t>14-11-21 13:26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AB79A-477A-4170-9CE4-1BD56286B0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179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26238B-8B11-4B92-A93F-9750AEBB4EAA}" type="datetime8">
              <a:rPr lang="en-US" smtClean="0"/>
              <a:t>14-11-21 13:26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12BCCF-8A31-4F05-887A-7EC709EB77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1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5A1EB2-5D16-4C0E-AB82-7137C1A41F5D}" type="datetime8">
              <a:rPr lang="en-US" smtClean="0"/>
              <a:t>14-11-21 13:26</a:t>
            </a:fld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20624-CBCE-42C3-A62A-6940DB6249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470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D77F95-744A-4D6C-8991-8355E5978DC8}" type="datetime8">
              <a:rPr lang="en-US" smtClean="0"/>
              <a:t>14-11-21 13:26</a:t>
            </a:fld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871C17-9C97-46E2-B000-50FA49051C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682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DEB81E-BEEA-42D7-83C0-6AB43DBEC9CF}" type="datetime8">
              <a:rPr lang="en-US" smtClean="0"/>
              <a:t>14-11-21 13:26</a:t>
            </a:fld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D7E2C5-1AD5-4F29-920C-EE92FCD63B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382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327942-6DC7-4A9F-9BE7-F5EF06AD3F65}" type="datetime8">
              <a:rPr lang="en-US" smtClean="0"/>
              <a:t>14-11-21 13:26</a:t>
            </a:fld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42F6CD-45D5-4F9F-9EEB-4BE6A57946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705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9BB3F1-B5F8-4DF7-95DE-3431DF477B25}" type="datetime8">
              <a:rPr lang="en-US" smtClean="0"/>
              <a:t>14-11-21 13:26</a:t>
            </a:fld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426E8B-0E08-43A6-A0AC-5B414CCD98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508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08C1A0-5A52-4735-8021-E9089D62DAC7}" type="datetime8">
              <a:rPr lang="en-US" smtClean="0"/>
              <a:t>14-11-21 13:26</a:t>
            </a:fld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C74B90-C745-4B0E-B755-B8B28B6C13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017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588"/>
            <a:ext cx="9132888" cy="6845300"/>
            <a:chOff x="0" y="1"/>
            <a:chExt cx="5753" cy="4312"/>
          </a:xfrm>
        </p:grpSpPr>
        <p:sp>
          <p:nvSpPr>
            <p:cNvPr id="30723" name="Freeform 3"/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>
                <a:gd name="T0" fmla="*/ 1905 w 2359"/>
                <a:gd name="T1" fmla="*/ 3312 h 3314"/>
                <a:gd name="T2" fmla="*/ 2358 w 2359"/>
                <a:gd name="T3" fmla="*/ 3313 h 3314"/>
                <a:gd name="T4" fmla="*/ 2358 w 2359"/>
                <a:gd name="T5" fmla="*/ 1437 h 3314"/>
                <a:gd name="T6" fmla="*/ 0 w 2359"/>
                <a:gd name="T7" fmla="*/ 0 h 3314"/>
                <a:gd name="T8" fmla="*/ 201 w 2359"/>
                <a:gd name="T9" fmla="*/ 150 h 3314"/>
                <a:gd name="T10" fmla="*/ 366 w 2359"/>
                <a:gd name="T11" fmla="*/ 279 h 3314"/>
                <a:gd name="T12" fmla="*/ 552 w 2359"/>
                <a:gd name="T13" fmla="*/ 441 h 3314"/>
                <a:gd name="T14" fmla="*/ 732 w 2359"/>
                <a:gd name="T15" fmla="*/ 612 h 3314"/>
                <a:gd name="T16" fmla="*/ 996 w 2359"/>
                <a:gd name="T17" fmla="*/ 903 h 3314"/>
                <a:gd name="T18" fmla="*/ 1230 w 2359"/>
                <a:gd name="T19" fmla="*/ 1212 h 3314"/>
                <a:gd name="T20" fmla="*/ 1400 w 2359"/>
                <a:gd name="T21" fmla="*/ 1482 h 3314"/>
                <a:gd name="T22" fmla="*/ 1548 w 2359"/>
                <a:gd name="T23" fmla="*/ 1761 h 3314"/>
                <a:gd name="T24" fmla="*/ 1665 w 2359"/>
                <a:gd name="T25" fmla="*/ 2040 h 3314"/>
                <a:gd name="T26" fmla="*/ 1751 w 2359"/>
                <a:gd name="T27" fmla="*/ 2295 h 3314"/>
                <a:gd name="T28" fmla="*/ 1809 w 2359"/>
                <a:gd name="T29" fmla="*/ 2511 h 3314"/>
                <a:gd name="T30" fmla="*/ 1863 w 2359"/>
                <a:gd name="T31" fmla="*/ 2778 h 3314"/>
                <a:gd name="T32" fmla="*/ 1890 w 2359"/>
                <a:gd name="T33" fmla="*/ 3012 h 3314"/>
                <a:gd name="T34" fmla="*/ 1905 w 2359"/>
                <a:gd name="T35" fmla="*/ 3312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3" name="Arc 4"/>
            <p:cNvSpPr>
              <a:spLocks/>
            </p:cNvSpPr>
            <p:nvPr/>
          </p:nvSpPr>
          <p:spPr bwMode="auto">
            <a:xfrm>
              <a:off x="0" y="1"/>
              <a:ext cx="5298" cy="431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72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Klik om het opmaakprofiel van de modeltitel te bewerken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400" baseline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A750E00-2294-4AA2-89FA-E9C80816C4F3}" type="datetime8">
              <a:rPr lang="en-US" smtClean="0"/>
              <a:t>14-11-21 13:26</a:t>
            </a:fld>
            <a:endParaRPr lang="en-US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35250" y="6248400"/>
            <a:ext cx="3873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SzTx/>
              <a:buFontTx/>
              <a:buNone/>
              <a:defRPr sz="1400" baseline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3072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400" baseline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BB9DC59-1840-4A78-8F0B-D1DDC6B75D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Klik om de opmaakprofielen van de modeltekst te bewerken</a:t>
            </a:r>
          </a:p>
          <a:p>
            <a:pPr lvl="1"/>
            <a:r>
              <a:rPr lang="en-US"/>
              <a:t>Tweede niveau</a:t>
            </a:r>
          </a:p>
          <a:p>
            <a:pPr lvl="2"/>
            <a:r>
              <a:rPr lang="en-US"/>
              <a:t>Derde niveau</a:t>
            </a:r>
          </a:p>
          <a:p>
            <a:pPr lvl="3"/>
            <a:r>
              <a:rPr lang="en-US"/>
              <a:t>Vierde niveau</a:t>
            </a:r>
          </a:p>
          <a:p>
            <a:pPr lvl="4"/>
            <a:r>
              <a:rPr lang="en-US"/>
              <a:t>Vijfde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889" r:id="rId2"/>
    <p:sldLayoutId id="2147483890" r:id="rId3"/>
    <p:sldLayoutId id="2147483891" r:id="rId4"/>
    <p:sldLayoutId id="2147483892" r:id="rId5"/>
    <p:sldLayoutId id="2147483893" r:id="rId6"/>
    <p:sldLayoutId id="2147483894" r:id="rId7"/>
    <p:sldLayoutId id="2147483895" r:id="rId8"/>
    <p:sldLayoutId id="2147483896" r:id="rId9"/>
    <p:sldLayoutId id="2147483897" r:id="rId10"/>
    <p:sldLayoutId id="2147483898" r:id="rId11"/>
    <p:sldLayoutId id="2147483899" r:id="rId12"/>
    <p:sldLayoutId id="2147483900" r:id="rId13"/>
  </p:sldLayoutIdLst>
  <p:hf hdr="0"/>
  <p:txStyles>
    <p:titleStyle>
      <a:lvl1pPr algn="ctr" defTabSz="2159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+mj-ea"/>
          <a:cs typeface="Arial" pitchFamily="34" charset="0"/>
        </a:defRPr>
      </a:lvl1pPr>
      <a:lvl2pPr algn="ctr" defTabSz="2159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2pPr>
      <a:lvl3pPr algn="ctr" defTabSz="2159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3pPr>
      <a:lvl4pPr algn="ctr" defTabSz="2159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4pPr>
      <a:lvl5pPr algn="ctr" defTabSz="2159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9pPr>
    </p:titleStyle>
    <p:bodyStyle>
      <a:lvl1pPr marL="431800" indent="-431800" algn="l" defTabSz="215900" rtl="0" eaLnBrk="0" fontAlgn="base" hangingPunct="0">
        <a:spcBef>
          <a:spcPct val="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31800" indent="25400" algn="l" defTabSz="215900" rtl="0" eaLnBrk="0" fontAlgn="base" hangingPunct="0">
        <a:spcBef>
          <a:spcPct val="0"/>
        </a:spcBef>
        <a:spcAft>
          <a:spcPct val="0"/>
        </a:spcAft>
        <a:buClr>
          <a:schemeClr val="tx1"/>
        </a:buClr>
        <a:buSzPct val="90000"/>
        <a:buChar char="–"/>
        <a:defRPr sz="2800">
          <a:solidFill>
            <a:schemeClr val="tx1"/>
          </a:solidFill>
          <a:latin typeface="Arial" pitchFamily="34" charset="0"/>
          <a:cs typeface="Arial" pitchFamily="34" charset="0"/>
        </a:defRPr>
      </a:lvl2pPr>
      <a:lvl3pPr marL="431800" indent="482600" algn="l" defTabSz="215900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400">
          <a:solidFill>
            <a:schemeClr val="tx1"/>
          </a:solidFill>
          <a:latin typeface="Arial" pitchFamily="34" charset="0"/>
          <a:cs typeface="Arial" pitchFamily="34" charset="0"/>
        </a:defRPr>
      </a:lvl3pPr>
      <a:lvl4pPr marL="431800" indent="939800" algn="l" defTabSz="215900" rtl="0" eaLnBrk="0" fontAlgn="base" hangingPunct="0">
        <a:spcBef>
          <a:spcPct val="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4pPr>
      <a:lvl5pPr marL="431800" indent="1397000" algn="l" defTabSz="215900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" Target="slide4.xml"/><Relationship Id="rId7" Type="http://schemas.openxmlformats.org/officeDocument/2006/relationships/slide" Target="slide2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8.xml"/><Relationship Id="rId5" Type="http://schemas.openxmlformats.org/officeDocument/2006/relationships/slide" Target="slide11.xml"/><Relationship Id="rId4" Type="http://schemas.openxmlformats.org/officeDocument/2006/relationships/slide" Target="slide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ug.nl/education/other-study-opportunities/radiation-protection/strCursusmateriaal/strCurmDataPresentatie/Piggy/diashow.html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slide" Target="slide2.xml"/><Relationship Id="rId5" Type="http://schemas.openxmlformats.org/officeDocument/2006/relationships/image" Target="../media/image13.e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C0FEA9F-022F-40A9-A4F7-19322EF7F95E}" type="datetime8">
              <a:rPr lang="en-US" sz="1400" baseline="0" smtClean="0">
                <a:cs typeface="Arial" charset="0"/>
              </a:rPr>
              <a:t>14-11-21 13:26</a:t>
            </a:fld>
            <a:endParaRPr lang="en-US" sz="1400" baseline="0">
              <a:cs typeface="Arial" charset="0"/>
            </a:endParaRPr>
          </a:p>
        </p:txBody>
      </p:sp>
      <p:sp>
        <p:nvSpPr>
          <p:cNvPr id="3075" name="Rectangle 8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cs typeface="Arial" charset="0"/>
              </a:rPr>
              <a:t>toezichthouder stralingsbescherming - vrs-D</a:t>
            </a:r>
          </a:p>
        </p:txBody>
      </p:sp>
      <p:sp>
        <p:nvSpPr>
          <p:cNvPr id="3076" name="Rectangle 9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30691DD-EAE1-4EBF-A30F-DFE7235EDEA7}" type="slidenum">
              <a:rPr lang="en-US" sz="1400" baseline="0" smtClean="0">
                <a:cs typeface="Arial" charset="0"/>
              </a:rPr>
              <a:pPr eaLnBrk="1" hangingPunct="1"/>
              <a:t>1</a:t>
            </a:fld>
            <a:endParaRPr lang="en-US" sz="1400" baseline="0">
              <a:cs typeface="Arial" charset="0"/>
            </a:endParaRPr>
          </a:p>
        </p:txBody>
      </p:sp>
      <p:sp>
        <p:nvSpPr>
          <p:cNvPr id="2037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765175"/>
            <a:ext cx="7772400" cy="1143000"/>
          </a:xfrm>
        </p:spPr>
        <p:txBody>
          <a:bodyPr/>
          <a:lstStyle/>
          <a:p>
            <a:pPr eaLnBrk="1" hangingPunct="1">
              <a:spcBef>
                <a:spcPts val="0"/>
              </a:spcBef>
              <a:defRPr/>
            </a:pPr>
            <a:r>
              <a:rPr lang="en-US" sz="3200" b="1"/>
              <a:t>Stralingsbescherming</a:t>
            </a:r>
            <a:br>
              <a:rPr lang="en-US" sz="3600" b="1"/>
            </a:br>
            <a:r>
              <a:rPr lang="en-US" sz="2400" b="1"/>
              <a:t>verspreidbare radioactieve stoffen - D</a:t>
            </a:r>
            <a:endParaRPr lang="en-GB" sz="3600" b="1"/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2420938"/>
            <a:ext cx="7773987" cy="3816350"/>
          </a:xfrm>
        </p:spPr>
        <p:txBody>
          <a:bodyPr/>
          <a:lstStyle/>
          <a:p>
            <a:pPr defTabSz="215900" eaLnBrk="1" hangingPunct="1">
              <a:spcBef>
                <a:spcPct val="0"/>
              </a:spcBef>
            </a:pPr>
            <a:r>
              <a:rPr lang="en-US" b="1">
                <a:latin typeface="Arial" charset="0"/>
                <a:cs typeface="Arial" charset="0"/>
              </a:rPr>
              <a:t>Casus</a:t>
            </a:r>
            <a:endParaRPr lang="en-US">
              <a:latin typeface="Arial" charset="0"/>
              <a:cs typeface="Arial" charset="0"/>
            </a:endParaRPr>
          </a:p>
          <a:p>
            <a:pPr defTabSz="215900" eaLnBrk="1" hangingPunct="1">
              <a:spcBef>
                <a:spcPct val="0"/>
              </a:spcBef>
            </a:pPr>
            <a:endParaRPr lang="en-US" sz="2000">
              <a:latin typeface="Arial" charset="0"/>
              <a:cs typeface="Arial" charset="0"/>
            </a:endParaRPr>
          </a:p>
          <a:p>
            <a:pPr defTabSz="215900" eaLnBrk="1" hangingPunct="1">
              <a:spcBef>
                <a:spcPct val="0"/>
              </a:spcBef>
            </a:pPr>
            <a:endParaRPr lang="en-US" sz="2000">
              <a:latin typeface="Arial" charset="0"/>
              <a:cs typeface="Arial" charset="0"/>
            </a:endParaRPr>
          </a:p>
          <a:p>
            <a:pPr defTabSz="215900" eaLnBrk="1" hangingPunct="1">
              <a:spcBef>
                <a:spcPct val="0"/>
              </a:spcBef>
            </a:pPr>
            <a:endParaRPr lang="en-US" sz="2000">
              <a:latin typeface="Arial" charset="0"/>
              <a:cs typeface="Arial" charset="0"/>
            </a:endParaRPr>
          </a:p>
          <a:p>
            <a:pPr defTabSz="215900" eaLnBrk="1" hangingPunct="1">
              <a:spcBef>
                <a:spcPct val="0"/>
              </a:spcBef>
            </a:pPr>
            <a:endParaRPr lang="en-US" sz="2000">
              <a:latin typeface="Arial" charset="0"/>
              <a:cs typeface="Arial" charset="0"/>
            </a:endParaRPr>
          </a:p>
          <a:p>
            <a:pPr defTabSz="215900" eaLnBrk="1" hangingPunct="1">
              <a:spcBef>
                <a:spcPct val="0"/>
              </a:spcBef>
            </a:pPr>
            <a:endParaRPr lang="en-US" sz="2000">
              <a:latin typeface="Arial" charset="0"/>
              <a:cs typeface="Arial" charset="0"/>
            </a:endParaRPr>
          </a:p>
          <a:p>
            <a:pPr defTabSz="215900" eaLnBrk="1" hangingPunct="1">
              <a:spcBef>
                <a:spcPct val="0"/>
              </a:spcBef>
            </a:pPr>
            <a:endParaRPr lang="en-US" sz="2000">
              <a:latin typeface="Arial" charset="0"/>
              <a:cs typeface="Arial" charset="0"/>
            </a:endParaRPr>
          </a:p>
          <a:p>
            <a:pPr defTabSz="215900" eaLnBrk="1" hangingPunct="1">
              <a:spcBef>
                <a:spcPct val="0"/>
              </a:spcBef>
            </a:pPr>
            <a:endParaRPr lang="en-US" sz="2000">
              <a:latin typeface="Arial" charset="0"/>
              <a:cs typeface="Arial" charset="0"/>
            </a:endParaRPr>
          </a:p>
          <a:p>
            <a:pPr defTabSz="215900" eaLnBrk="1" hangingPunct="1">
              <a:spcBef>
                <a:spcPct val="0"/>
              </a:spcBef>
            </a:pPr>
            <a:endParaRPr lang="en-US" sz="2000">
              <a:latin typeface="Arial" charset="0"/>
              <a:cs typeface="Arial" charset="0"/>
            </a:endParaRPr>
          </a:p>
          <a:p>
            <a:pPr defTabSz="215900" eaLnBrk="1" hangingPunct="1">
              <a:spcBef>
                <a:spcPct val="0"/>
              </a:spcBef>
            </a:pPr>
            <a:r>
              <a:rPr lang="en-US" sz="2000">
                <a:latin typeface="Arial" charset="0"/>
                <a:cs typeface="Arial" charset="0"/>
              </a:rPr>
              <a:t>Frits Pleiter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B4D7D46-B9EF-4F4C-8A7D-DEFDAEE1A2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675" y="3586559"/>
            <a:ext cx="1714649" cy="171464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E6E87EB-B0A5-4047-A929-BB4110C0EBC4}" type="datetime8">
              <a:rPr lang="en-US" sz="1400" baseline="0" smtClean="0">
                <a:cs typeface="Arial" charset="0"/>
              </a:rPr>
              <a:t>14-11-21 13:26</a:t>
            </a:fld>
            <a:endParaRPr lang="en-US" sz="1400" baseline="0">
              <a:cs typeface="Arial" charset="0"/>
            </a:endParaRPr>
          </a:p>
        </p:txBody>
      </p:sp>
      <p:sp>
        <p:nvSpPr>
          <p:cNvPr id="1229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cs typeface="Arial" charset="0"/>
              </a:rPr>
              <a:t>toezichthouder stralingsbescherming - vrs-D</a:t>
            </a:r>
          </a:p>
        </p:txBody>
      </p:sp>
      <p:sp>
        <p:nvSpPr>
          <p:cNvPr id="1229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54FC3BD-0B69-40BE-A0DB-9C26B7977664}" type="slidenum">
              <a:rPr lang="en-US" sz="1400" baseline="0" smtClean="0">
                <a:cs typeface="Arial" charset="0"/>
              </a:rPr>
              <a:pPr eaLnBrk="1" hangingPunct="1"/>
              <a:t>10</a:t>
            </a:fld>
            <a:endParaRPr lang="en-US" sz="1400" baseline="0">
              <a:cs typeface="Arial" charset="0"/>
            </a:endParaRPr>
          </a:p>
        </p:txBody>
      </p:sp>
      <p:sp>
        <p:nvSpPr>
          <p:cNvPr id="398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Angioscan</a:t>
            </a:r>
            <a:endParaRPr lang="en-GB" sz="1800" b="1" dirty="0">
              <a:latin typeface="Arial" charset="0"/>
            </a:endParaRPr>
          </a:p>
        </p:txBody>
      </p:sp>
      <p:sp>
        <p:nvSpPr>
          <p:cNvPr id="12294" name="Rectangle 5"/>
          <p:cNvSpPr>
            <a:spLocks noChangeArrowheads="1"/>
          </p:cNvSpPr>
          <p:nvPr/>
        </p:nvSpPr>
        <p:spPr bwMode="auto">
          <a:xfrm>
            <a:off x="684000" y="1980000"/>
            <a:ext cx="8280000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r>
              <a:rPr lang="en-US" sz="2000" b="1" baseline="0">
                <a:sym typeface="Symbol" pitchFamily="18" charset="2"/>
              </a:rPr>
              <a:t>pati</a:t>
            </a:r>
            <a:r>
              <a:rPr lang="en-US" sz="2000" b="1" baseline="0">
                <a:cs typeface="Arial" charset="0"/>
                <a:sym typeface="Symbol" pitchFamily="18" charset="2"/>
              </a:rPr>
              <a:t>ënt en partner gaan na afloop gezellig naar de bioscoop</a:t>
            </a:r>
          </a:p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r>
              <a:rPr lang="en-US" sz="2000" b="1" baseline="0">
                <a:sym typeface="Symbol" pitchFamily="18" charset="2"/>
              </a:rPr>
              <a:t>bereken de effectieve dosis van de partner</a:t>
            </a:r>
            <a:endParaRPr lang="en-US" sz="2000" b="1" baseline="0">
              <a:cs typeface="Arial" charset="0"/>
              <a:sym typeface="Symbol" pitchFamily="18" charset="2"/>
            </a:endParaRPr>
          </a:p>
        </p:txBody>
      </p:sp>
      <p:sp>
        <p:nvSpPr>
          <p:cNvPr id="398342" name="Rectangle 6"/>
          <p:cNvSpPr>
            <a:spLocks noChangeArrowheads="1"/>
          </p:cNvSpPr>
          <p:nvPr/>
        </p:nvSpPr>
        <p:spPr bwMode="auto">
          <a:xfrm>
            <a:off x="684000" y="2879999"/>
            <a:ext cx="8280000" cy="2867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cs typeface="Arial" charset="0"/>
                <a:sym typeface="Symbol" pitchFamily="18" charset="2"/>
              </a:rPr>
              <a:t>bronconstante				0,02 </a:t>
            </a:r>
            <a:r>
              <a:rPr lang="el-GR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μ</a:t>
            </a:r>
            <a:r>
              <a:rPr lang="en-US" sz="2000" baseline="0">
                <a:cs typeface="Arial" charset="0"/>
                <a:sym typeface="Symbol" pitchFamily="18" charset="2"/>
              </a:rPr>
              <a:t>Sv h</a:t>
            </a:r>
            <a:r>
              <a:rPr lang="en-US" sz="2000">
                <a:cs typeface="Arial" charset="0"/>
                <a:sym typeface="Symbol" pitchFamily="18" charset="2"/>
              </a:rPr>
              <a:t>-1</a:t>
            </a:r>
            <a:r>
              <a:rPr lang="en-US" sz="2000" baseline="0">
                <a:cs typeface="Arial" charset="0"/>
                <a:sym typeface="Symbol" pitchFamily="18" charset="2"/>
              </a:rPr>
              <a:t> MBq</a:t>
            </a:r>
            <a:r>
              <a:rPr lang="en-US" sz="2000">
                <a:cs typeface="Arial" charset="0"/>
                <a:sym typeface="Symbol" pitchFamily="18" charset="2"/>
              </a:rPr>
              <a:t>-1</a:t>
            </a:r>
            <a:r>
              <a:rPr lang="en-US" sz="2000" baseline="0">
                <a:cs typeface="Arial" charset="0"/>
                <a:sym typeface="Symbol" pitchFamily="18" charset="2"/>
              </a:rPr>
              <a:t> m</a:t>
            </a:r>
            <a:r>
              <a:rPr lang="en-US" sz="2000">
                <a:cs typeface="Arial" charset="0"/>
                <a:sym typeface="Symbol" pitchFamily="18" charset="2"/>
              </a:rPr>
              <a:t>2</a:t>
            </a:r>
            <a:r>
              <a:rPr lang="en-US" sz="2000" baseline="0">
                <a:cs typeface="Arial" charset="0"/>
                <a:sym typeface="Symbol" pitchFamily="18" charset="2"/>
              </a:rPr>
              <a:t> </a:t>
            </a: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cs typeface="Arial" charset="0"/>
                <a:sym typeface="Symbol" pitchFamily="18" charset="2"/>
              </a:rPr>
              <a:t>activiteit							600 MBq</a:t>
            </a: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cs typeface="Arial" charset="0"/>
                <a:sym typeface="Symbol" pitchFamily="18" charset="2"/>
              </a:rPr>
              <a:t>lengte film						2 uur</a:t>
            </a: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cs typeface="Arial" charset="0"/>
                <a:sym typeface="Symbol" pitchFamily="18" charset="2"/>
              </a:rPr>
              <a:t>afstand stoelen				50 cm = 0,5 m</a:t>
            </a:r>
          </a:p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r>
              <a:rPr lang="en-US" sz="2000" baseline="0">
                <a:cs typeface="Arial" charset="0"/>
                <a:sym typeface="Symbol" pitchFamily="18" charset="2"/>
              </a:rPr>
              <a:t>verwaarloos het radioactief verval (T</a:t>
            </a:r>
            <a:r>
              <a:rPr lang="en-US" sz="2000" baseline="-25000">
                <a:cs typeface="Arial" charset="0"/>
                <a:sym typeface="Symbol" pitchFamily="18" charset="2"/>
              </a:rPr>
              <a:t>½</a:t>
            </a:r>
            <a:r>
              <a:rPr lang="en-US" sz="2000" baseline="0">
                <a:cs typeface="Arial" charset="0"/>
                <a:sym typeface="Symbol" pitchFamily="18" charset="2"/>
              </a:rPr>
              <a:t> = 6 uur)</a:t>
            </a:r>
          </a:p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endParaRPr lang="en-US" sz="2000" baseline="0">
              <a:cs typeface="Arial" charset="0"/>
              <a:sym typeface="Symbol" pitchFamily="18" charset="2"/>
            </a:endParaRPr>
          </a:p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→</a:t>
            </a:r>
            <a:r>
              <a:rPr lang="en-US" sz="2000" baseline="0">
                <a:cs typeface="Arial" charset="0"/>
                <a:sym typeface="Symbol"/>
              </a:rPr>
              <a:t>	</a:t>
            </a:r>
            <a:r>
              <a:rPr lang="en-US" sz="2000" baseline="0">
                <a:solidFill>
                  <a:srgbClr val="FF0000"/>
                </a:solidFill>
                <a:cs typeface="Arial" charset="0"/>
                <a:sym typeface="Symbol" pitchFamily="18" charset="2"/>
              </a:rPr>
              <a:t>E = h </a:t>
            </a:r>
            <a:r>
              <a:rPr lang="en-US" sz="2000" baseline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solidFill>
                  <a:srgbClr val="FF0000"/>
                </a:solidFill>
                <a:cs typeface="Arial" charset="0"/>
                <a:sym typeface="Symbol" pitchFamily="18" charset="2"/>
              </a:rPr>
              <a:t> A </a:t>
            </a:r>
            <a:r>
              <a:rPr lang="en-US" sz="2000" baseline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solidFill>
                  <a:srgbClr val="FF0000"/>
                </a:solidFill>
                <a:cs typeface="Arial" charset="0"/>
                <a:sym typeface="Symbol" pitchFamily="18" charset="2"/>
              </a:rPr>
              <a:t> t / r</a:t>
            </a:r>
            <a:r>
              <a:rPr lang="en-US" sz="2000">
                <a:solidFill>
                  <a:srgbClr val="FF0000"/>
                </a:solidFill>
                <a:cs typeface="Arial" charset="0"/>
                <a:sym typeface="Symbol" pitchFamily="18" charset="2"/>
              </a:rPr>
              <a:t>2</a:t>
            </a:r>
            <a:r>
              <a:rPr lang="en-US" sz="2000" baseline="0">
                <a:cs typeface="Arial" charset="0"/>
                <a:sym typeface="Symbol" pitchFamily="18" charset="2"/>
              </a:rPr>
              <a:t> </a:t>
            </a:r>
          </a:p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r>
              <a:rPr lang="en-US" sz="2000" baseline="0">
                <a:cs typeface="Arial" charset="0"/>
                <a:sym typeface="Symbol" pitchFamily="18" charset="2"/>
              </a:rPr>
              <a:t>			= 0,02 </a:t>
            </a:r>
            <a:r>
              <a:rPr lang="el-GR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μ</a:t>
            </a:r>
            <a:r>
              <a:rPr lang="en-US" sz="2000" baseline="0">
                <a:sym typeface="Symbol" pitchFamily="18" charset="2"/>
              </a:rPr>
              <a:t>Sv h</a:t>
            </a:r>
            <a:r>
              <a:rPr lang="en-US" sz="2000">
                <a:sym typeface="Symbol" pitchFamily="18" charset="2"/>
              </a:rPr>
              <a:t>-1</a:t>
            </a:r>
            <a:r>
              <a:rPr lang="en-US" sz="2000" baseline="0">
                <a:sym typeface="Symbol" pitchFamily="18" charset="2"/>
              </a:rPr>
              <a:t> MBq</a:t>
            </a:r>
            <a:r>
              <a:rPr lang="en-US" sz="2000">
                <a:sym typeface="Symbol" pitchFamily="18" charset="2"/>
              </a:rPr>
              <a:t>-1</a:t>
            </a:r>
            <a:r>
              <a:rPr lang="en-US" sz="2000" baseline="0">
                <a:sym typeface="Symbol" pitchFamily="18" charset="2"/>
              </a:rPr>
              <a:t> m</a:t>
            </a:r>
            <a:r>
              <a:rPr lang="en-US" sz="2000">
                <a:sym typeface="Symbol" pitchFamily="18" charset="2"/>
              </a:rPr>
              <a:t>2</a:t>
            </a:r>
            <a:r>
              <a:rPr lang="en-US" sz="2000" baseline="0">
                <a:sym typeface="Symbol" pitchFamily="18" charset="2"/>
              </a:rPr>
              <a:t> 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cs typeface="Arial" charset="0"/>
                <a:sym typeface="Symbol" pitchFamily="18" charset="2"/>
              </a:rPr>
              <a:t> 600 MBq 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cs typeface="Arial" charset="0"/>
                <a:sym typeface="Symbol" pitchFamily="18" charset="2"/>
              </a:rPr>
              <a:t> 2 h / (0,5 m)</a:t>
            </a:r>
            <a:r>
              <a:rPr lang="en-US" sz="2000">
                <a:cs typeface="Arial" charset="0"/>
                <a:sym typeface="Symbol" pitchFamily="18" charset="2"/>
              </a:rPr>
              <a:t>2</a:t>
            </a:r>
            <a:r>
              <a:rPr lang="en-US" sz="2000" baseline="0">
                <a:cs typeface="Arial" charset="0"/>
                <a:sym typeface="Symbol" pitchFamily="18" charset="2"/>
              </a:rPr>
              <a:t> </a:t>
            </a:r>
          </a:p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r>
              <a:rPr lang="en-US" sz="2000" baseline="0">
                <a:cs typeface="Arial" charset="0"/>
                <a:sym typeface="Symbol" pitchFamily="18" charset="2"/>
              </a:rPr>
              <a:t>			= 100 </a:t>
            </a:r>
            <a:r>
              <a:rPr lang="el-GR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μ</a:t>
            </a:r>
            <a:r>
              <a:rPr lang="en-US" sz="2000" baseline="0">
                <a:cs typeface="Arial" charset="0"/>
                <a:sym typeface="Symbol" pitchFamily="18" charset="2"/>
              </a:rPr>
              <a:t>Sv</a:t>
            </a:r>
          </a:p>
        </p:txBody>
      </p:sp>
      <p:pic>
        <p:nvPicPr>
          <p:cNvPr id="12296" name="Picture 8" descr="BD21298_">
            <a:hlinkClick r:id="rId3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172450" y="5805488"/>
            <a:ext cx="246063" cy="24606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98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834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02A8C2E-BE0E-4437-BF6D-3C35387A1CE2}" type="datetime8">
              <a:rPr lang="en-US" sz="1400" baseline="0" smtClean="0">
                <a:cs typeface="Arial" charset="0"/>
              </a:rPr>
              <a:t>14-11-21 13:26</a:t>
            </a:fld>
            <a:endParaRPr lang="en-US" sz="1400" baseline="0">
              <a:cs typeface="Arial" charset="0"/>
            </a:endParaRPr>
          </a:p>
        </p:txBody>
      </p:sp>
      <p:sp>
        <p:nvSpPr>
          <p:cNvPr id="13315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cs typeface="Arial" charset="0"/>
              </a:rPr>
              <a:t>toezichthouder stralingsbescherming - vrs-D</a:t>
            </a:r>
          </a:p>
        </p:txBody>
      </p:sp>
      <p:sp>
        <p:nvSpPr>
          <p:cNvPr id="1331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BE07028-0931-4621-A111-712CA0453337}" type="slidenum">
              <a:rPr lang="en-US" sz="1400" baseline="0" smtClean="0">
                <a:cs typeface="Arial" charset="0"/>
              </a:rPr>
              <a:pPr eaLnBrk="1" hangingPunct="1"/>
              <a:t>11</a:t>
            </a:fld>
            <a:endParaRPr lang="en-US" sz="1400" baseline="0">
              <a:cs typeface="Arial" charset="0"/>
            </a:endParaRPr>
          </a:p>
        </p:txBody>
      </p:sp>
      <p:sp>
        <p:nvSpPr>
          <p:cNvPr id="401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Jodiumtherapie</a:t>
            </a:r>
            <a:endParaRPr lang="en-GB" sz="3200" b="1" dirty="0">
              <a:latin typeface="Arial" charset="0"/>
            </a:endParaRPr>
          </a:p>
        </p:txBody>
      </p:sp>
      <p:sp>
        <p:nvSpPr>
          <p:cNvPr id="1331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000" y="1981200"/>
            <a:ext cx="4040400" cy="1787105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</a:pPr>
            <a:endParaRPr lang="en-US" sz="2000">
              <a:latin typeface="Arial" charset="0"/>
              <a:cs typeface="Arial" charset="0"/>
              <a:sym typeface="Symbol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</a:pP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radiofarmacon		NaI</a:t>
            </a:r>
          </a:p>
          <a:p>
            <a:pPr marL="0" lvl="1" indent="0" eaLnBrk="1" hangingPunct="1">
              <a:buClr>
                <a:schemeClr val="tx2"/>
              </a:buClr>
              <a:buNone/>
            </a:pP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radionuclide			</a:t>
            </a:r>
            <a:r>
              <a:rPr lang="en-US" sz="2000" baseline="30000">
                <a:latin typeface="Arial" charset="0"/>
                <a:cs typeface="Arial" charset="0"/>
                <a:sym typeface="Symbol" pitchFamily="18" charset="2"/>
              </a:rPr>
              <a:t>131</a:t>
            </a: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I </a:t>
            </a: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</a:pP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activiteit					600 MBq </a:t>
            </a:r>
          </a:p>
          <a:p>
            <a:pPr marL="0" lvl="1" indent="0" eaLnBrk="1" hangingPunct="1">
              <a:buClr>
                <a:schemeClr val="tx2"/>
              </a:buClr>
              <a:buFontTx/>
              <a:buNone/>
            </a:pP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toepassing				hyperthyroïdie</a:t>
            </a:r>
            <a:endParaRPr lang="en-US" sz="2000" baseline="-25000">
              <a:latin typeface="Arial" charset="0"/>
              <a:cs typeface="Arial" charset="0"/>
              <a:sym typeface="Symbol" pitchFamily="18" charset="2"/>
            </a:endParaRPr>
          </a:p>
        </p:txBody>
      </p:sp>
      <p:grpSp>
        <p:nvGrpSpPr>
          <p:cNvPr id="13319" name="Group 21"/>
          <p:cNvGrpSpPr>
            <a:grpSpLocks noChangeAspect="1"/>
          </p:cNvGrpSpPr>
          <p:nvPr/>
        </p:nvGrpSpPr>
        <p:grpSpPr bwMode="auto">
          <a:xfrm>
            <a:off x="4981575" y="1980000"/>
            <a:ext cx="3656013" cy="2133600"/>
            <a:chOff x="3438" y="2334"/>
            <a:chExt cx="4254" cy="2450"/>
          </a:xfrm>
        </p:grpSpPr>
        <p:sp>
          <p:nvSpPr>
            <p:cNvPr id="13320" name="Line 22"/>
            <p:cNvSpPr>
              <a:spLocks noChangeAspect="1" noChangeShapeType="1"/>
            </p:cNvSpPr>
            <p:nvPr/>
          </p:nvSpPr>
          <p:spPr bwMode="auto">
            <a:xfrm>
              <a:off x="3438" y="2684"/>
              <a:ext cx="1329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21" name="Line 23"/>
            <p:cNvSpPr>
              <a:spLocks noChangeAspect="1" noChangeShapeType="1"/>
            </p:cNvSpPr>
            <p:nvPr/>
          </p:nvSpPr>
          <p:spPr bwMode="auto">
            <a:xfrm>
              <a:off x="5653" y="3559"/>
              <a:ext cx="133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22" name="Line 24"/>
            <p:cNvSpPr>
              <a:spLocks noChangeAspect="1" noChangeShapeType="1"/>
            </p:cNvSpPr>
            <p:nvPr/>
          </p:nvSpPr>
          <p:spPr bwMode="auto">
            <a:xfrm>
              <a:off x="5653" y="4433"/>
              <a:ext cx="1331" cy="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23" name="Line 25"/>
            <p:cNvSpPr>
              <a:spLocks noChangeAspect="1" noChangeShapeType="1"/>
            </p:cNvSpPr>
            <p:nvPr/>
          </p:nvSpPr>
          <p:spPr bwMode="auto">
            <a:xfrm>
              <a:off x="4767" y="2684"/>
              <a:ext cx="886" cy="87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24" name="Line 26"/>
            <p:cNvSpPr>
              <a:spLocks noChangeAspect="1" noChangeShapeType="1"/>
            </p:cNvSpPr>
            <p:nvPr/>
          </p:nvSpPr>
          <p:spPr bwMode="auto">
            <a:xfrm>
              <a:off x="6362" y="3559"/>
              <a:ext cx="0" cy="87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25" name="Text Box 27"/>
            <p:cNvSpPr txBox="1">
              <a:spLocks noChangeAspect="1" noChangeArrowheads="1"/>
            </p:cNvSpPr>
            <p:nvPr/>
          </p:nvSpPr>
          <p:spPr bwMode="auto">
            <a:xfrm>
              <a:off x="3615" y="2334"/>
              <a:ext cx="1152" cy="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sz="1600"/>
                <a:t>131</a:t>
              </a:r>
              <a:r>
                <a:rPr lang="en-US" sz="1600" baseline="0"/>
                <a:t>I (8,0 d)</a:t>
              </a:r>
            </a:p>
          </p:txBody>
        </p:sp>
        <p:sp>
          <p:nvSpPr>
            <p:cNvPr id="13326" name="Text Box 28"/>
            <p:cNvSpPr txBox="1">
              <a:spLocks noChangeAspect="1" noChangeArrowheads="1"/>
            </p:cNvSpPr>
            <p:nvPr/>
          </p:nvSpPr>
          <p:spPr bwMode="auto">
            <a:xfrm>
              <a:off x="5615" y="4521"/>
              <a:ext cx="1494" cy="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sz="1600"/>
                <a:t>131</a:t>
              </a:r>
              <a:r>
                <a:rPr lang="en-US" sz="1600" baseline="0"/>
                <a:t>Xe (stabiel)</a:t>
              </a:r>
            </a:p>
          </p:txBody>
        </p:sp>
        <p:sp>
          <p:nvSpPr>
            <p:cNvPr id="13327" name="Text Box 29"/>
            <p:cNvSpPr txBox="1">
              <a:spLocks noChangeAspect="1" noChangeArrowheads="1"/>
            </p:cNvSpPr>
            <p:nvPr/>
          </p:nvSpPr>
          <p:spPr bwMode="auto">
            <a:xfrm>
              <a:off x="6097" y="3821"/>
              <a:ext cx="177" cy="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sz="1400" baseline="0">
                  <a:sym typeface="Symbol" pitchFamily="18" charset="2"/>
                </a:rPr>
                <a:t></a:t>
              </a:r>
              <a:endParaRPr lang="en-US" sz="1400" baseline="0"/>
            </a:p>
          </p:txBody>
        </p:sp>
        <p:sp>
          <p:nvSpPr>
            <p:cNvPr id="13328" name="Text Box 30"/>
            <p:cNvSpPr txBox="1">
              <a:spLocks noChangeAspect="1" noChangeArrowheads="1"/>
            </p:cNvSpPr>
            <p:nvPr/>
          </p:nvSpPr>
          <p:spPr bwMode="auto">
            <a:xfrm>
              <a:off x="4856" y="3034"/>
              <a:ext cx="177" cy="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sz="1400" baseline="0">
                  <a:sym typeface="Symbol" pitchFamily="18" charset="2"/>
                </a:rPr>
                <a:t></a:t>
              </a:r>
              <a:endParaRPr lang="en-US" sz="1400" baseline="0"/>
            </a:p>
          </p:txBody>
        </p:sp>
        <p:sp>
          <p:nvSpPr>
            <p:cNvPr id="13329" name="Text Box 31"/>
            <p:cNvSpPr txBox="1">
              <a:spLocks noChangeAspect="1" noChangeArrowheads="1"/>
            </p:cNvSpPr>
            <p:nvPr/>
          </p:nvSpPr>
          <p:spPr bwMode="auto">
            <a:xfrm>
              <a:off x="3615" y="3821"/>
              <a:ext cx="1730" cy="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sz="1600" baseline="0"/>
                <a:t>Q = 0,971 MeV</a:t>
              </a:r>
            </a:p>
          </p:txBody>
        </p:sp>
        <p:sp>
          <p:nvSpPr>
            <p:cNvPr id="13330" name="Text Box 32"/>
            <p:cNvSpPr txBox="1">
              <a:spLocks noChangeAspect="1" noChangeArrowheads="1"/>
            </p:cNvSpPr>
            <p:nvPr/>
          </p:nvSpPr>
          <p:spPr bwMode="auto">
            <a:xfrm>
              <a:off x="7072" y="4259"/>
              <a:ext cx="620" cy="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sz="1600" baseline="0"/>
                <a:t>0,000</a:t>
              </a:r>
            </a:p>
          </p:txBody>
        </p:sp>
        <p:sp>
          <p:nvSpPr>
            <p:cNvPr id="13331" name="Text Box 33"/>
            <p:cNvSpPr txBox="1">
              <a:spLocks noChangeAspect="1" noChangeArrowheads="1"/>
            </p:cNvSpPr>
            <p:nvPr/>
          </p:nvSpPr>
          <p:spPr bwMode="auto">
            <a:xfrm>
              <a:off x="7072" y="3384"/>
              <a:ext cx="618" cy="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sz="1600" baseline="0"/>
                <a:t>0,365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0B672F4-5C54-4D40-878E-AB3FC20C8633}" type="datetime8">
              <a:rPr lang="en-US" sz="1400" baseline="0" smtClean="0">
                <a:cs typeface="Arial" charset="0"/>
              </a:rPr>
              <a:t>14-11-21 13:26</a:t>
            </a:fld>
            <a:endParaRPr lang="en-US" sz="1400" baseline="0">
              <a:cs typeface="Arial" charset="0"/>
            </a:endParaRPr>
          </a:p>
        </p:txBody>
      </p:sp>
      <p:sp>
        <p:nvSpPr>
          <p:cNvPr id="13315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cs typeface="Arial" charset="0"/>
              </a:rPr>
              <a:t>toezichthouder stralingsbescherming - vrs-D</a:t>
            </a:r>
          </a:p>
        </p:txBody>
      </p:sp>
      <p:sp>
        <p:nvSpPr>
          <p:cNvPr id="1331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BE07028-0931-4621-A111-712CA0453337}" type="slidenum">
              <a:rPr lang="en-US" sz="1400" baseline="0" smtClean="0">
                <a:cs typeface="Arial" charset="0"/>
              </a:rPr>
              <a:pPr eaLnBrk="1" hangingPunct="1"/>
              <a:t>12</a:t>
            </a:fld>
            <a:endParaRPr lang="en-US" sz="1400" baseline="0">
              <a:cs typeface="Arial" charset="0"/>
            </a:endParaRPr>
          </a:p>
        </p:txBody>
      </p:sp>
      <p:sp>
        <p:nvSpPr>
          <p:cNvPr id="401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Jodiumtherapie</a:t>
            </a:r>
            <a:endParaRPr lang="en-GB" sz="3200" b="1" dirty="0">
              <a:latin typeface="Arial" charset="0"/>
            </a:endParaRPr>
          </a:p>
        </p:txBody>
      </p:sp>
      <p:sp>
        <p:nvSpPr>
          <p:cNvPr id="1331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360400" y="5069840"/>
            <a:ext cx="4406160" cy="680720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</a:pPr>
            <a:r>
              <a:rPr lang="nl-NL" sz="1800">
                <a:latin typeface="Arial" charset="0"/>
                <a:cs typeface="Arial" charset="0"/>
                <a:sym typeface="Symbol" pitchFamily="18" charset="2"/>
              </a:rPr>
              <a:t>A			gezonde schildklier</a:t>
            </a: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</a:pPr>
            <a:r>
              <a:rPr lang="nl-NL" sz="1800">
                <a:latin typeface="Arial" charset="0"/>
                <a:cs typeface="Arial" charset="0"/>
                <a:sym typeface="Symbol" pitchFamily="18" charset="2"/>
              </a:rPr>
              <a:t>C-E		verschillende schildklierafwijkingen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0961" y="1980000"/>
            <a:ext cx="3913043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5625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FC7A4D8-AFC5-4ABB-B397-2358F761C6F3}" type="datetime8">
              <a:rPr lang="en-US" sz="1400" baseline="0" smtClean="0">
                <a:cs typeface="Arial" charset="0"/>
              </a:rPr>
              <a:t>14-11-21 13:26</a:t>
            </a:fld>
            <a:endParaRPr lang="en-US" sz="1400" baseline="0">
              <a:cs typeface="Arial" charset="0"/>
            </a:endParaRPr>
          </a:p>
        </p:txBody>
      </p:sp>
      <p:sp>
        <p:nvSpPr>
          <p:cNvPr id="14339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cs typeface="Arial" charset="0"/>
              </a:rPr>
              <a:t>toezichthouder stralingsbescherming - vrs-D</a:t>
            </a:r>
          </a:p>
        </p:txBody>
      </p:sp>
      <p:sp>
        <p:nvSpPr>
          <p:cNvPr id="1434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0500E87-C833-4021-93E4-5E2C04FF1C23}" type="slidenum">
              <a:rPr lang="en-US" sz="1400" baseline="0" smtClean="0">
                <a:cs typeface="Arial" charset="0"/>
              </a:rPr>
              <a:pPr eaLnBrk="1" hangingPunct="1"/>
              <a:t>13</a:t>
            </a:fld>
            <a:endParaRPr lang="en-US" sz="1400" baseline="0">
              <a:cs typeface="Arial" charset="0"/>
            </a:endParaRPr>
          </a:p>
        </p:txBody>
      </p:sp>
      <p:sp>
        <p:nvSpPr>
          <p:cNvPr id="403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Jodiumtherapie</a:t>
            </a:r>
            <a:endParaRPr lang="en-GB" sz="1800" b="1">
              <a:latin typeface="Arial" charset="0"/>
            </a:endParaRPr>
          </a:p>
        </p:txBody>
      </p:sp>
      <p:sp>
        <p:nvSpPr>
          <p:cNvPr id="1434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000" y="1981199"/>
            <a:ext cx="8280000" cy="828000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</a:pPr>
            <a:r>
              <a:rPr lang="en-US" sz="2000" b="1">
                <a:latin typeface="Arial" charset="0"/>
                <a:cs typeface="Arial" charset="0"/>
                <a:sym typeface="Symbol" pitchFamily="18" charset="2"/>
              </a:rPr>
              <a:t>bereken de effectieve volgdosis van de patiënt</a:t>
            </a: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</a:pPr>
            <a:r>
              <a:rPr lang="en-US" sz="2000" b="1">
                <a:latin typeface="Arial" charset="0"/>
                <a:cs typeface="Arial" charset="0"/>
                <a:sym typeface="Symbol" pitchFamily="18" charset="2"/>
              </a:rPr>
              <a:t>zal de patiënt in de toekomst schildklierkanker oplopen?</a:t>
            </a:r>
          </a:p>
        </p:txBody>
      </p:sp>
      <p:sp>
        <p:nvSpPr>
          <p:cNvPr id="403460" name="Rectangle 4"/>
          <p:cNvSpPr>
            <a:spLocks noChangeArrowheads="1"/>
          </p:cNvSpPr>
          <p:nvPr/>
        </p:nvSpPr>
        <p:spPr bwMode="auto">
          <a:xfrm>
            <a:off x="684213" y="2880000"/>
            <a:ext cx="8280000" cy="288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cs typeface="Arial" charset="0"/>
                <a:sym typeface="Symbol" pitchFamily="18" charset="2"/>
              </a:rPr>
              <a:t>A</a:t>
            </a:r>
            <a:r>
              <a:rPr lang="en-US" sz="2000" baseline="-25000">
                <a:cs typeface="Arial" charset="0"/>
                <a:sym typeface="Symbol" pitchFamily="18" charset="2"/>
              </a:rPr>
              <a:t>ingestie</a:t>
            </a:r>
            <a:r>
              <a:rPr lang="en-US" sz="2000" baseline="0">
                <a:cs typeface="Arial" charset="0"/>
                <a:sym typeface="Symbol" pitchFamily="18" charset="2"/>
              </a:rPr>
              <a:t>					600 MBq</a:t>
            </a: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cs typeface="Arial" charset="0"/>
                <a:sym typeface="Symbol" pitchFamily="18" charset="2"/>
              </a:rPr>
              <a:t>e</a:t>
            </a:r>
            <a:r>
              <a:rPr lang="en-US" sz="2000" baseline="-25000">
                <a:cs typeface="Arial" charset="0"/>
                <a:sym typeface="Symbol" pitchFamily="18" charset="2"/>
              </a:rPr>
              <a:t>ingstie</a:t>
            </a:r>
            <a:r>
              <a:rPr lang="en-US" sz="2000" baseline="0">
                <a:cs typeface="Arial" charset="0"/>
                <a:sym typeface="Symbol" pitchFamily="18" charset="2"/>
              </a:rPr>
              <a:t>(50)			20 mSv/MBq</a:t>
            </a:r>
          </a:p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endParaRPr lang="en-US" sz="2000" baseline="0">
              <a:cs typeface="Arial" charset="0"/>
              <a:sym typeface="Symbol" pitchFamily="18" charset="2"/>
            </a:endParaRP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→</a:t>
            </a:r>
            <a:r>
              <a:rPr lang="en-US" sz="2000" baseline="0">
                <a:cs typeface="Arial" charset="0"/>
                <a:sym typeface="Symbol"/>
              </a:rPr>
              <a:t>	</a:t>
            </a:r>
            <a:r>
              <a:rPr lang="en-US" sz="2000" baseline="0">
                <a:solidFill>
                  <a:srgbClr val="FF0000"/>
                </a:solidFill>
                <a:cs typeface="Arial" charset="0"/>
                <a:sym typeface="Symbol" pitchFamily="18" charset="2"/>
              </a:rPr>
              <a:t>E(50) = e</a:t>
            </a:r>
            <a:r>
              <a:rPr lang="en-US" sz="2000" baseline="-25000">
                <a:solidFill>
                  <a:srgbClr val="FF0000"/>
                </a:solidFill>
                <a:cs typeface="Arial" charset="0"/>
                <a:sym typeface="Symbol" pitchFamily="18" charset="2"/>
              </a:rPr>
              <a:t>ingstie</a:t>
            </a:r>
            <a:r>
              <a:rPr lang="en-US" sz="2000" baseline="0">
                <a:solidFill>
                  <a:srgbClr val="FF0000"/>
                </a:solidFill>
                <a:cs typeface="Arial" charset="0"/>
                <a:sym typeface="Symbol" pitchFamily="18" charset="2"/>
              </a:rPr>
              <a:t>(50) </a:t>
            </a:r>
            <a:r>
              <a:rPr lang="en-US" sz="2000" baseline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solidFill>
                  <a:srgbClr val="FF0000"/>
                </a:solidFill>
                <a:cs typeface="Arial" charset="0"/>
                <a:sym typeface="Symbol" pitchFamily="18" charset="2"/>
              </a:rPr>
              <a:t> A</a:t>
            </a:r>
            <a:r>
              <a:rPr lang="en-US" sz="2000" baseline="-25000">
                <a:solidFill>
                  <a:srgbClr val="FF0000"/>
                </a:solidFill>
                <a:cs typeface="Arial" charset="0"/>
                <a:sym typeface="Symbol" pitchFamily="18" charset="2"/>
              </a:rPr>
              <a:t>ingestie</a:t>
            </a:r>
            <a:endParaRPr lang="en-US" sz="2000" baseline="0">
              <a:solidFill>
                <a:srgbClr val="FF0000"/>
              </a:solidFill>
              <a:cs typeface="Arial" charset="0"/>
              <a:sym typeface="Symbol" pitchFamily="18" charset="2"/>
            </a:endParaRPr>
          </a:p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r>
              <a:rPr lang="en-US" sz="2000" baseline="0">
                <a:cs typeface="Arial" charset="0"/>
                <a:sym typeface="Symbol" pitchFamily="18" charset="2"/>
              </a:rPr>
              <a:t>					 = 20 mSv/MBq 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cs typeface="Arial" charset="0"/>
                <a:sym typeface="Symbol" pitchFamily="18" charset="2"/>
              </a:rPr>
              <a:t> 600 MBq = 12 000 mSv = 12 Sv</a:t>
            </a:r>
          </a:p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endParaRPr lang="en-US" sz="2000" baseline="0">
              <a:cs typeface="Arial" charset="0"/>
              <a:sym typeface="Symbol" pitchFamily="18" charset="2"/>
            </a:endParaRP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cs typeface="Arial" charset="0"/>
                <a:sym typeface="Symbol" pitchFamily="18" charset="2"/>
              </a:rPr>
              <a:t>deze dosis is bijna helemaal te wijten aan H</a:t>
            </a:r>
            <a:r>
              <a:rPr lang="en-US" sz="2000" baseline="-25000">
                <a:cs typeface="Arial" charset="0"/>
                <a:sym typeface="Symbol" pitchFamily="18" charset="2"/>
              </a:rPr>
              <a:t>schildklier</a:t>
            </a: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cs typeface="Arial" charset="0"/>
                <a:sym typeface="Symbol" pitchFamily="18" charset="2"/>
              </a:rPr>
              <a:t>schildklierkanker in de toekomst is niet waarschijnlijk omdat de schildklier kapot gestraald wordt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03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346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F53AF5D-FAD2-4B57-9205-5A5862F01BC5}" type="datetime8">
              <a:rPr lang="en-US" sz="1400" baseline="0" smtClean="0">
                <a:cs typeface="Arial" charset="0"/>
              </a:rPr>
              <a:t>14-11-21 13:26</a:t>
            </a:fld>
            <a:endParaRPr lang="en-US" sz="1400" baseline="0">
              <a:cs typeface="Arial" charset="0"/>
            </a:endParaRPr>
          </a:p>
        </p:txBody>
      </p:sp>
      <p:sp>
        <p:nvSpPr>
          <p:cNvPr id="15363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cs typeface="Arial" charset="0"/>
              </a:rPr>
              <a:t>toezichthouder stralingsbescherming - vrs-D</a:t>
            </a:r>
          </a:p>
        </p:txBody>
      </p:sp>
      <p:sp>
        <p:nvSpPr>
          <p:cNvPr id="1536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B0DAACC-7D33-452F-A7EF-571827B69BA0}" type="slidenum">
              <a:rPr lang="en-US" sz="1400" baseline="0" smtClean="0">
                <a:cs typeface="Arial" charset="0"/>
              </a:rPr>
              <a:pPr eaLnBrk="1" hangingPunct="1"/>
              <a:t>14</a:t>
            </a:fld>
            <a:endParaRPr lang="en-US" sz="1400" baseline="0">
              <a:cs typeface="Arial" charset="0"/>
            </a:endParaRPr>
          </a:p>
        </p:txBody>
      </p:sp>
      <p:sp>
        <p:nvSpPr>
          <p:cNvPr id="405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Jodiumtherapie</a:t>
            </a:r>
            <a:endParaRPr lang="en-GB" sz="1800" b="1">
              <a:latin typeface="Arial" charset="0"/>
            </a:endParaRPr>
          </a:p>
        </p:txBody>
      </p:sp>
      <p:sp>
        <p:nvSpPr>
          <p:cNvPr id="1536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000" y="1981200"/>
            <a:ext cx="8280000" cy="828000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</a:pPr>
            <a:r>
              <a:rPr lang="en-US" sz="2000" b="1">
                <a:latin typeface="Arial" charset="0"/>
                <a:cs typeface="Arial" charset="0"/>
                <a:sym typeface="Symbol" pitchFamily="18" charset="2"/>
              </a:rPr>
              <a:t>bereken het equivalente dosistempo op 1 m na inname</a:t>
            </a:r>
          </a:p>
        </p:txBody>
      </p:sp>
      <p:sp>
        <p:nvSpPr>
          <p:cNvPr id="405508" name="Rectangle 4"/>
          <p:cNvSpPr>
            <a:spLocks noChangeArrowheads="1"/>
          </p:cNvSpPr>
          <p:nvPr/>
        </p:nvSpPr>
        <p:spPr bwMode="auto">
          <a:xfrm>
            <a:off x="684213" y="2880000"/>
            <a:ext cx="8280000" cy="31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lvl="1" defTabSz="215900">
              <a:spcBef>
                <a:spcPts val="0"/>
              </a:spcBef>
              <a:buSzPct val="90000"/>
              <a:buNone/>
            </a:pPr>
            <a:r>
              <a:rPr lang="en-US" sz="2000" baseline="0">
                <a:cs typeface="Arial" charset="0"/>
                <a:sym typeface="Symbol" pitchFamily="18" charset="2"/>
              </a:rPr>
              <a:t>bronconstante			0,07 </a:t>
            </a:r>
            <a:r>
              <a:rPr lang="el-GR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μ</a:t>
            </a:r>
            <a:r>
              <a:rPr lang="en-US" sz="2000" baseline="0">
                <a:cs typeface="Arial" charset="0"/>
                <a:sym typeface="Symbol" pitchFamily="18" charset="2"/>
              </a:rPr>
              <a:t>Sv h</a:t>
            </a:r>
            <a:r>
              <a:rPr lang="en-US" sz="2000">
                <a:cs typeface="Arial" charset="0"/>
                <a:sym typeface="Symbol" pitchFamily="18" charset="2"/>
              </a:rPr>
              <a:t>-1</a:t>
            </a:r>
            <a:r>
              <a:rPr lang="en-US" sz="2000" baseline="0">
                <a:cs typeface="Arial" charset="0"/>
                <a:sym typeface="Symbol" pitchFamily="18" charset="2"/>
              </a:rPr>
              <a:t> MBq</a:t>
            </a:r>
            <a:r>
              <a:rPr lang="en-US" sz="2000">
                <a:cs typeface="Arial" charset="0"/>
                <a:sym typeface="Symbol" pitchFamily="18" charset="2"/>
              </a:rPr>
              <a:t>-1</a:t>
            </a:r>
            <a:r>
              <a:rPr lang="en-US" sz="2000" baseline="0">
                <a:cs typeface="Arial" charset="0"/>
                <a:sym typeface="Symbol" pitchFamily="18" charset="2"/>
              </a:rPr>
              <a:t> m</a:t>
            </a:r>
            <a:r>
              <a:rPr lang="en-US" sz="2000">
                <a:cs typeface="Arial" charset="0"/>
                <a:sym typeface="Symbol" pitchFamily="18" charset="2"/>
              </a:rPr>
              <a:t>2</a:t>
            </a:r>
            <a:r>
              <a:rPr lang="en-US" sz="2000" baseline="0">
                <a:cs typeface="Arial" charset="0"/>
                <a:sym typeface="Symbol" pitchFamily="18" charset="2"/>
              </a:rPr>
              <a:t> </a:t>
            </a:r>
          </a:p>
          <a:p>
            <a:pPr marL="0" lvl="1" defTabSz="215900">
              <a:spcBef>
                <a:spcPts val="0"/>
              </a:spcBef>
              <a:buSzPct val="90000"/>
              <a:buFont typeface="Wingdings" pitchFamily="2" charset="2"/>
              <a:buNone/>
            </a:pPr>
            <a:r>
              <a:rPr lang="en-US" sz="2000" baseline="0">
                <a:cs typeface="Arial" charset="0"/>
                <a:sym typeface="Symbol" pitchFamily="18" charset="2"/>
              </a:rPr>
              <a:t>activiteit						600 MBq</a:t>
            </a:r>
          </a:p>
          <a:p>
            <a:pPr marL="0" lvl="1" defTabSz="215900">
              <a:spcBef>
                <a:spcPts val="0"/>
              </a:spcBef>
              <a:buSzPct val="90000"/>
              <a:buFont typeface="Wingdings" pitchFamily="2" charset="2"/>
              <a:buNone/>
            </a:pPr>
            <a:r>
              <a:rPr lang="en-US" sz="2000" baseline="0">
                <a:cs typeface="Arial" charset="0"/>
                <a:sym typeface="Symbol" pitchFamily="18" charset="2"/>
              </a:rPr>
              <a:t>tijd									1 uur</a:t>
            </a:r>
          </a:p>
          <a:p>
            <a:pPr marL="0" lvl="1" defTabSz="215900">
              <a:spcBef>
                <a:spcPts val="0"/>
              </a:spcBef>
              <a:buSzPct val="90000"/>
              <a:buFont typeface="Wingdings" pitchFamily="2" charset="2"/>
              <a:buNone/>
            </a:pPr>
            <a:endParaRPr lang="en-US" sz="2000" baseline="0">
              <a:cs typeface="Arial" charset="0"/>
              <a:sym typeface="Symbol" pitchFamily="18" charset="2"/>
            </a:endParaRPr>
          </a:p>
          <a:p>
            <a:pPr marL="0" lvl="1" defTabSz="215900">
              <a:spcBef>
                <a:spcPts val="0"/>
              </a:spcBef>
              <a:buSzPct val="90000"/>
              <a:buNone/>
            </a:pP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→</a:t>
            </a:r>
            <a:r>
              <a:rPr lang="en-US" sz="2000" baseline="0">
                <a:cs typeface="Arial" charset="0"/>
                <a:sym typeface="Symbol"/>
              </a:rPr>
              <a:t>	</a:t>
            </a:r>
            <a:r>
              <a:rPr lang="en-US" sz="2000" baseline="0">
                <a:solidFill>
                  <a:srgbClr val="FF0000"/>
                </a:solidFill>
                <a:cs typeface="Arial" charset="0"/>
                <a:sym typeface="Symbol" pitchFamily="18" charset="2"/>
              </a:rPr>
              <a:t>H = h </a:t>
            </a:r>
            <a:r>
              <a:rPr lang="en-US" sz="2000" baseline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solidFill>
                  <a:srgbClr val="FF0000"/>
                </a:solidFill>
                <a:cs typeface="Arial" charset="0"/>
                <a:sym typeface="Symbol" pitchFamily="18" charset="2"/>
              </a:rPr>
              <a:t> A </a:t>
            </a:r>
            <a:r>
              <a:rPr lang="en-US" sz="2000" baseline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solidFill>
                  <a:srgbClr val="FF0000"/>
                </a:solidFill>
                <a:cs typeface="Arial" charset="0"/>
                <a:sym typeface="Symbol" pitchFamily="18" charset="2"/>
              </a:rPr>
              <a:t> t / r</a:t>
            </a:r>
            <a:r>
              <a:rPr lang="en-US" sz="2000">
                <a:solidFill>
                  <a:srgbClr val="FF0000"/>
                </a:solidFill>
                <a:cs typeface="Arial" charset="0"/>
                <a:sym typeface="Symbol" pitchFamily="18" charset="2"/>
              </a:rPr>
              <a:t>2</a:t>
            </a:r>
            <a:r>
              <a:rPr lang="en-US" sz="2000" baseline="0">
                <a:solidFill>
                  <a:srgbClr val="FF0000"/>
                </a:solidFill>
                <a:cs typeface="Arial" charset="0"/>
                <a:sym typeface="Symbol" pitchFamily="18" charset="2"/>
              </a:rPr>
              <a:t> </a:t>
            </a:r>
          </a:p>
          <a:p>
            <a:pPr marL="0" lvl="1" defTabSz="215900">
              <a:spcBef>
                <a:spcPts val="0"/>
              </a:spcBef>
              <a:buSzPct val="90000"/>
              <a:buFont typeface="Wingdings" pitchFamily="2" charset="2"/>
              <a:buNone/>
            </a:pPr>
            <a:r>
              <a:rPr lang="en-US" sz="2000" baseline="0">
                <a:cs typeface="Arial" charset="0"/>
                <a:sym typeface="Symbol" pitchFamily="18" charset="2"/>
              </a:rPr>
              <a:t>			 = 0,07 </a:t>
            </a:r>
            <a:r>
              <a:rPr lang="el-GR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μ</a:t>
            </a:r>
            <a:r>
              <a:rPr lang="en-US" sz="2000" baseline="0">
                <a:sym typeface="Symbol" pitchFamily="18" charset="2"/>
              </a:rPr>
              <a:t>Sv h</a:t>
            </a:r>
            <a:r>
              <a:rPr lang="en-US" sz="2000">
                <a:sym typeface="Symbol" pitchFamily="18" charset="2"/>
              </a:rPr>
              <a:t>-1</a:t>
            </a:r>
            <a:r>
              <a:rPr lang="en-US" sz="2000" baseline="0">
                <a:sym typeface="Symbol" pitchFamily="18" charset="2"/>
              </a:rPr>
              <a:t> MBq</a:t>
            </a:r>
            <a:r>
              <a:rPr lang="en-US" sz="2000">
                <a:sym typeface="Symbol" pitchFamily="18" charset="2"/>
              </a:rPr>
              <a:t>-1</a:t>
            </a:r>
            <a:r>
              <a:rPr lang="en-US" sz="2000" baseline="0">
                <a:sym typeface="Symbol" pitchFamily="18" charset="2"/>
              </a:rPr>
              <a:t> m</a:t>
            </a:r>
            <a:r>
              <a:rPr lang="en-US" sz="2000">
                <a:sym typeface="Symbol" pitchFamily="18" charset="2"/>
              </a:rPr>
              <a:t>2</a:t>
            </a:r>
            <a:r>
              <a:rPr lang="en-US" sz="2000" baseline="0">
                <a:cs typeface="Arial" charset="0"/>
                <a:sym typeface="Symbol" pitchFamily="18" charset="2"/>
              </a:rPr>
              <a:t> 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cs typeface="Arial" charset="0"/>
                <a:sym typeface="Symbol" pitchFamily="18" charset="2"/>
              </a:rPr>
              <a:t> 600 MBq 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cs typeface="Arial" charset="0"/>
                <a:sym typeface="Symbol" pitchFamily="18" charset="2"/>
              </a:rPr>
              <a:t> 1 h / (1 m)</a:t>
            </a:r>
            <a:r>
              <a:rPr lang="en-US" sz="2000">
                <a:cs typeface="Arial" charset="0"/>
                <a:sym typeface="Symbol" pitchFamily="18" charset="2"/>
              </a:rPr>
              <a:t>2</a:t>
            </a:r>
            <a:r>
              <a:rPr lang="en-US" sz="2000" baseline="0">
                <a:cs typeface="Arial" charset="0"/>
                <a:sym typeface="Symbol" pitchFamily="18" charset="2"/>
              </a:rPr>
              <a:t> = 40 </a:t>
            </a:r>
            <a:r>
              <a:rPr lang="el-GR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μ</a:t>
            </a:r>
            <a:r>
              <a:rPr lang="en-US" sz="2000" baseline="0">
                <a:cs typeface="Arial" charset="0"/>
                <a:sym typeface="Symbol" pitchFamily="18" charset="2"/>
              </a:rPr>
              <a:t>Sv/h </a:t>
            </a:r>
          </a:p>
        </p:txBody>
      </p:sp>
    </p:spTree>
    <p:extLst>
      <p:ext uri="{BB962C8B-B14F-4D97-AF65-F5344CB8AC3E}">
        <p14:creationId xmlns:p14="http://schemas.microsoft.com/office/powerpoint/2010/main" val="4182014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05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550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F5609EE-EBBC-4AF4-AE32-9FBADB3A0A38}" type="datetime8">
              <a:rPr lang="en-US" sz="1400" baseline="0" smtClean="0">
                <a:cs typeface="Arial" charset="0"/>
              </a:rPr>
              <a:t>14-11-21 13:26</a:t>
            </a:fld>
            <a:endParaRPr lang="en-US" sz="1400" baseline="0">
              <a:cs typeface="Arial" charset="0"/>
            </a:endParaRPr>
          </a:p>
        </p:txBody>
      </p:sp>
      <p:sp>
        <p:nvSpPr>
          <p:cNvPr id="15363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cs typeface="Arial" charset="0"/>
              </a:rPr>
              <a:t>toezichthouder stralingsbescherming - vrs-D</a:t>
            </a:r>
          </a:p>
        </p:txBody>
      </p:sp>
      <p:sp>
        <p:nvSpPr>
          <p:cNvPr id="1536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B0DAACC-7D33-452F-A7EF-571827B69BA0}" type="slidenum">
              <a:rPr lang="en-US" sz="1400" baseline="0" smtClean="0">
                <a:cs typeface="Arial" charset="0"/>
              </a:rPr>
              <a:pPr eaLnBrk="1" hangingPunct="1"/>
              <a:t>15</a:t>
            </a:fld>
            <a:endParaRPr lang="en-US" sz="1400" baseline="0">
              <a:cs typeface="Arial" charset="0"/>
            </a:endParaRPr>
          </a:p>
        </p:txBody>
      </p:sp>
      <p:sp>
        <p:nvSpPr>
          <p:cNvPr id="405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Jodiumtherapie</a:t>
            </a:r>
            <a:endParaRPr lang="en-GB" sz="1800" b="1">
              <a:latin typeface="Arial" charset="0"/>
            </a:endParaRPr>
          </a:p>
        </p:txBody>
      </p:sp>
      <p:sp>
        <p:nvSpPr>
          <p:cNvPr id="1536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000" y="1981200"/>
            <a:ext cx="8280000" cy="828000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</a:pPr>
            <a:r>
              <a:rPr lang="en-US" sz="2000" b="1">
                <a:latin typeface="Arial" charset="0"/>
                <a:cs typeface="Arial" charset="0"/>
                <a:sym typeface="Symbol" pitchFamily="18" charset="2"/>
              </a:rPr>
              <a:t>het criterium voor ontslag uit het ziekenhuis is 20 </a:t>
            </a:r>
            <a:r>
              <a:rPr lang="el-GR" sz="2000" b="1">
                <a:sym typeface="Symbol" pitchFamily="18" charset="2"/>
              </a:rPr>
              <a:t>μ</a:t>
            </a:r>
            <a:r>
              <a:rPr lang="en-US" sz="2000" b="1">
                <a:latin typeface="Arial" charset="0"/>
                <a:cs typeface="Arial" charset="0"/>
                <a:sym typeface="Symbol" pitchFamily="18" charset="2"/>
              </a:rPr>
              <a:t>Sv/h op 1 m</a:t>
            </a: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</a:pPr>
            <a:r>
              <a:rPr lang="en-US" sz="2000" b="1">
                <a:latin typeface="Arial" charset="0"/>
                <a:cs typeface="Arial" charset="0"/>
                <a:sym typeface="Symbol" pitchFamily="18" charset="2"/>
              </a:rPr>
              <a:t>wanneer mag de patiënt naar huis?</a:t>
            </a:r>
          </a:p>
        </p:txBody>
      </p:sp>
      <p:sp>
        <p:nvSpPr>
          <p:cNvPr id="405508" name="Rectangle 4"/>
          <p:cNvSpPr>
            <a:spLocks noChangeArrowheads="1"/>
          </p:cNvSpPr>
          <p:nvPr/>
        </p:nvSpPr>
        <p:spPr bwMode="auto">
          <a:xfrm>
            <a:off x="684213" y="2879999"/>
            <a:ext cx="8280000" cy="3270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lvl="1" defTabSz="216000">
              <a:spcBef>
                <a:spcPts val="0"/>
              </a:spcBef>
              <a:buSzPct val="90000"/>
              <a:buFont typeface="Wingdings" pitchFamily="2" charset="2"/>
              <a:buNone/>
            </a:pPr>
            <a:r>
              <a:rPr lang="en-US" sz="2000" baseline="0">
                <a:cs typeface="Arial" charset="0"/>
                <a:sym typeface="Symbol" pitchFamily="18" charset="2"/>
              </a:rPr>
              <a:t>equivalent dosistempo				40 </a:t>
            </a:r>
            <a:r>
              <a:rPr lang="el-GR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μ</a:t>
            </a:r>
            <a:r>
              <a:rPr lang="en-US" sz="2000" baseline="0">
                <a:cs typeface="Arial" charset="0"/>
                <a:sym typeface="Symbol" pitchFamily="18" charset="2"/>
              </a:rPr>
              <a:t>Sv/h</a:t>
            </a:r>
          </a:p>
          <a:p>
            <a:pPr marL="0" lvl="1" defTabSz="216000">
              <a:spcBef>
                <a:spcPts val="0"/>
              </a:spcBef>
              <a:buSzPct val="90000"/>
              <a:buNone/>
            </a:pPr>
            <a:r>
              <a:rPr lang="en-US" sz="2000" baseline="0">
                <a:cs typeface="Arial" charset="0"/>
                <a:sym typeface="Symbol" pitchFamily="18" charset="2"/>
              </a:rPr>
              <a:t>ontslagcriterium							20 </a:t>
            </a:r>
            <a:r>
              <a:rPr lang="el-GR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μ</a:t>
            </a:r>
            <a:r>
              <a:rPr lang="en-US" sz="2000" baseline="0">
                <a:cs typeface="Arial" charset="0"/>
                <a:sym typeface="Symbol" pitchFamily="18" charset="2"/>
              </a:rPr>
              <a:t>Sv/h</a:t>
            </a:r>
          </a:p>
          <a:p>
            <a:pPr marL="0" lvl="1" defTabSz="216000">
              <a:spcBef>
                <a:spcPts val="0"/>
              </a:spcBef>
              <a:buSzPct val="90000"/>
              <a:buNone/>
            </a:pPr>
            <a:r>
              <a:rPr lang="en-US" sz="2000" baseline="0">
                <a:cs typeface="Arial" charset="0"/>
                <a:sym typeface="Symbol" pitchFamily="18" charset="2"/>
              </a:rPr>
              <a:t>halveringstijd </a:t>
            </a:r>
            <a:r>
              <a:rPr lang="en-US" sz="2000">
                <a:cs typeface="Arial" charset="0"/>
                <a:sym typeface="Symbol" pitchFamily="18" charset="2"/>
              </a:rPr>
              <a:t>131</a:t>
            </a:r>
            <a:r>
              <a:rPr lang="en-US" sz="2000" baseline="0">
                <a:cs typeface="Arial" charset="0"/>
                <a:sym typeface="Symbol" pitchFamily="18" charset="2"/>
              </a:rPr>
              <a:t>I							8 d</a:t>
            </a:r>
          </a:p>
          <a:p>
            <a:pPr marL="0" lvl="1" defTabSz="216000">
              <a:spcBef>
                <a:spcPts val="0"/>
              </a:spcBef>
              <a:buSzPct val="90000"/>
              <a:buNone/>
            </a:pPr>
            <a:endParaRPr lang="en-US" sz="2000" baseline="0">
              <a:cs typeface="Arial" charset="0"/>
              <a:sym typeface="Symbol" pitchFamily="18" charset="2"/>
            </a:endParaRPr>
          </a:p>
          <a:p>
            <a:pPr marL="0" lvl="1" defTabSz="216000">
              <a:spcBef>
                <a:spcPts val="0"/>
              </a:spcBef>
              <a:buSzPct val="90000"/>
              <a:buNone/>
            </a:pPr>
            <a:r>
              <a:rPr lang="en-US" sz="2000" baseline="0">
                <a:cs typeface="Arial" charset="0"/>
                <a:sym typeface="Symbol" pitchFamily="18" charset="2"/>
              </a:rPr>
              <a:t>de activiteit moet met een factor 40 </a:t>
            </a:r>
            <a:r>
              <a:rPr lang="el-GR" sz="2000" baseline="0">
                <a:cs typeface="Arial" charset="0"/>
                <a:sym typeface="Symbol" pitchFamily="18" charset="2"/>
              </a:rPr>
              <a:t>μ</a:t>
            </a:r>
            <a:r>
              <a:rPr lang="en-US" sz="2000" baseline="0">
                <a:cs typeface="Arial" charset="0"/>
                <a:sym typeface="Symbol" pitchFamily="18" charset="2"/>
              </a:rPr>
              <a:t>Sv/h / 20 </a:t>
            </a:r>
            <a:r>
              <a:rPr lang="el-GR" sz="2000" baseline="0">
                <a:cs typeface="Arial" charset="0"/>
                <a:sym typeface="Symbol" pitchFamily="18" charset="2"/>
              </a:rPr>
              <a:t>μ</a:t>
            </a:r>
            <a:r>
              <a:rPr lang="en-US" sz="2000" baseline="0">
                <a:cs typeface="Arial" charset="0"/>
                <a:sym typeface="Symbol" pitchFamily="18" charset="2"/>
              </a:rPr>
              <a:t>Sv/h = 2 afnemen</a:t>
            </a:r>
          </a:p>
          <a:p>
            <a:pPr marL="0" lvl="1" indent="-293688" defTabSz="216000">
              <a:spcBef>
                <a:spcPts val="0"/>
              </a:spcBef>
              <a:buSzPct val="90000"/>
              <a:buNone/>
            </a:pPr>
            <a:endParaRPr lang="en-US" sz="2000" baseline="0">
              <a:cs typeface="Arial" charset="0"/>
              <a:sym typeface="Symbol" pitchFamily="18" charset="2"/>
            </a:endParaRPr>
          </a:p>
          <a:p>
            <a:pPr marL="0" lvl="1" indent="-293688" defTabSz="216000">
              <a:spcBef>
                <a:spcPts val="0"/>
              </a:spcBef>
              <a:buSzPct val="90000"/>
              <a:buNone/>
            </a:pP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→</a:t>
            </a:r>
            <a:r>
              <a:rPr lang="en-US" sz="2000" baseline="0">
                <a:cs typeface="Arial" charset="0"/>
                <a:sym typeface="Symbol" pitchFamily="18" charset="2"/>
              </a:rPr>
              <a:t>	de patiënt moet 8 dagen in het ziekenhuis blijven</a:t>
            </a:r>
          </a:p>
          <a:p>
            <a:pPr marL="0" lvl="1" defTabSz="215900">
              <a:spcBef>
                <a:spcPct val="0"/>
              </a:spcBef>
              <a:buSzPct val="90000"/>
              <a:buNone/>
            </a:pPr>
            <a:endParaRPr lang="en-US" sz="2000" baseline="0">
              <a:cs typeface="Arial" charset="0"/>
              <a:sym typeface="Symbol" pitchFamily="18" charset="2"/>
            </a:endParaRP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solidFill>
                  <a:srgbClr val="FF0000"/>
                </a:solidFill>
                <a:cs typeface="Arial" charset="0"/>
                <a:sym typeface="Symbol" pitchFamily="18" charset="2"/>
              </a:rPr>
              <a:t>dit is een grove overschatting</a:t>
            </a:r>
          </a:p>
          <a:p>
            <a:pPr marL="432000" lvl="1" indent="-432000" defTabSz="215900">
              <a:spcBef>
                <a:spcPct val="0"/>
              </a:spcBef>
              <a:buClr>
                <a:srgbClr val="FF0000"/>
              </a:buClr>
              <a:buSzPct val="100000"/>
            </a:pPr>
            <a:r>
              <a:rPr lang="en-US" sz="2000" baseline="0">
                <a:solidFill>
                  <a:srgbClr val="FF0000"/>
                </a:solidFill>
                <a:cs typeface="Arial" charset="0"/>
                <a:sym typeface="Symbol" pitchFamily="18" charset="2"/>
              </a:rPr>
              <a:t>70% van de inname wordt uitgescheiden via urine</a:t>
            </a:r>
            <a:endParaRPr lang="en-US" sz="2000" baseline="0">
              <a:cs typeface="Arial" charset="0"/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05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550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F51697F-0680-482E-9A21-0972BA854A8D}" type="datetime8">
              <a:rPr lang="en-US" sz="1400" baseline="0" smtClean="0">
                <a:cs typeface="Arial" charset="0"/>
              </a:rPr>
              <a:t>14-11-21 13:26</a:t>
            </a:fld>
            <a:endParaRPr lang="en-US" sz="1400" baseline="0">
              <a:cs typeface="Arial" charset="0"/>
            </a:endParaRPr>
          </a:p>
        </p:txBody>
      </p:sp>
      <p:sp>
        <p:nvSpPr>
          <p:cNvPr id="16387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cs typeface="Arial" charset="0"/>
              </a:rPr>
              <a:t>toezichthouder stralingsbescherming - vrs-D</a:t>
            </a:r>
          </a:p>
        </p:txBody>
      </p:sp>
      <p:sp>
        <p:nvSpPr>
          <p:cNvPr id="1638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5426FD3-1F68-462C-9A6E-A3D52D0B5AE8}" type="slidenum">
              <a:rPr lang="en-US" sz="1400" baseline="0" smtClean="0">
                <a:cs typeface="Arial" charset="0"/>
              </a:rPr>
              <a:pPr eaLnBrk="1" hangingPunct="1"/>
              <a:t>16</a:t>
            </a:fld>
            <a:endParaRPr lang="en-US" sz="1400" baseline="0">
              <a:cs typeface="Arial" charset="0"/>
            </a:endParaRPr>
          </a:p>
        </p:txBody>
      </p:sp>
      <p:sp>
        <p:nvSpPr>
          <p:cNvPr id="407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Jodiumtherapie</a:t>
            </a:r>
            <a:endParaRPr lang="en-GB" sz="1800" b="1">
              <a:latin typeface="Arial" charset="0"/>
            </a:endParaRPr>
          </a:p>
        </p:txBody>
      </p:sp>
      <p:sp>
        <p:nvSpPr>
          <p:cNvPr id="1639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000" y="1981200"/>
            <a:ext cx="8280000" cy="828000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</a:pPr>
            <a:r>
              <a:rPr lang="en-US" sz="2000" b="1">
                <a:latin typeface="Arial" charset="0"/>
                <a:cs typeface="Arial" charset="0"/>
                <a:sym typeface="Symbol" pitchFamily="18" charset="2"/>
              </a:rPr>
              <a:t>patiënt en partner gaan naar bed en slapen een gat in de dag</a:t>
            </a: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</a:pPr>
            <a:r>
              <a:rPr lang="en-US" sz="2000" b="1">
                <a:latin typeface="Arial" charset="0"/>
                <a:cs typeface="Arial" charset="0"/>
                <a:sym typeface="Symbol" pitchFamily="18" charset="2"/>
              </a:rPr>
              <a:t>bereken de effectieve dosis van de partner</a:t>
            </a:r>
          </a:p>
        </p:txBody>
      </p:sp>
      <p:sp>
        <p:nvSpPr>
          <p:cNvPr id="407556" name="Rectangle 4"/>
          <p:cNvSpPr>
            <a:spLocks noChangeArrowheads="1"/>
          </p:cNvSpPr>
          <p:nvPr/>
        </p:nvSpPr>
        <p:spPr bwMode="auto">
          <a:xfrm>
            <a:off x="684213" y="2880000"/>
            <a:ext cx="8280000" cy="3041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cs typeface="Arial" charset="0"/>
                <a:sym typeface="Symbol" pitchFamily="18" charset="2"/>
              </a:rPr>
              <a:t>dosistempo op 1 m					&lt; 20 </a:t>
            </a:r>
            <a:r>
              <a:rPr lang="el-GR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μ</a:t>
            </a:r>
            <a:r>
              <a:rPr lang="en-US" sz="2000" baseline="0">
                <a:cs typeface="Arial" charset="0"/>
                <a:sym typeface="Symbol" pitchFamily="18" charset="2"/>
              </a:rPr>
              <a:t>Sv/h</a:t>
            </a: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cs typeface="Arial" charset="0"/>
                <a:sym typeface="Symbol" pitchFamily="18" charset="2"/>
              </a:rPr>
              <a:t>afstand patiënt-partner			50 cm = 0,5 m</a:t>
            </a: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cs typeface="Arial" charset="0"/>
                <a:sym typeface="Symbol" pitchFamily="18" charset="2"/>
              </a:rPr>
              <a:t>tijdsduur nachtrust					8 uur</a:t>
            </a:r>
          </a:p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endParaRPr lang="en-US" sz="2000" baseline="0">
              <a:cs typeface="Arial" charset="0"/>
              <a:sym typeface="Symbol" pitchFamily="18" charset="2"/>
            </a:endParaRP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→</a:t>
            </a:r>
            <a:r>
              <a:rPr lang="en-US" sz="2000" baseline="0">
                <a:cs typeface="Arial" charset="0"/>
                <a:sym typeface="Symbol" pitchFamily="18" charset="2"/>
              </a:rPr>
              <a:t>	</a:t>
            </a:r>
            <a:r>
              <a:rPr lang="en-US" sz="2000" baseline="0">
                <a:solidFill>
                  <a:srgbClr val="FF0000"/>
                </a:solidFill>
                <a:cs typeface="Arial" charset="0"/>
                <a:sym typeface="Symbol" pitchFamily="18" charset="2"/>
              </a:rPr>
              <a:t>E = h </a:t>
            </a:r>
            <a:r>
              <a:rPr lang="en-US" sz="2000" baseline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solidFill>
                  <a:srgbClr val="FF0000"/>
                </a:solidFill>
                <a:cs typeface="Arial" charset="0"/>
                <a:sym typeface="Symbol" pitchFamily="18" charset="2"/>
              </a:rPr>
              <a:t> A </a:t>
            </a:r>
            <a:r>
              <a:rPr lang="en-US" sz="2000" baseline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solidFill>
                  <a:srgbClr val="FF0000"/>
                </a:solidFill>
                <a:cs typeface="Arial" charset="0"/>
                <a:sym typeface="Symbol" pitchFamily="18" charset="2"/>
              </a:rPr>
              <a:t> 1 / r</a:t>
            </a:r>
            <a:r>
              <a:rPr lang="en-US" sz="2000">
                <a:solidFill>
                  <a:srgbClr val="FF0000"/>
                </a:solidFill>
                <a:cs typeface="Arial" charset="0"/>
                <a:sym typeface="Symbol" pitchFamily="18" charset="2"/>
              </a:rPr>
              <a:t>2</a:t>
            </a:r>
            <a:r>
              <a:rPr lang="en-US" sz="2000" baseline="0">
                <a:cs typeface="Arial" charset="0"/>
                <a:sym typeface="Symbol" pitchFamily="18" charset="2"/>
              </a:rPr>
              <a:t> </a:t>
            </a:r>
          </a:p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r>
              <a:rPr lang="en-US" sz="2000" baseline="0">
                <a:cs typeface="Arial" charset="0"/>
                <a:sym typeface="Symbol" pitchFamily="18" charset="2"/>
              </a:rPr>
              <a:t>			&lt; 20 </a:t>
            </a:r>
            <a:r>
              <a:rPr lang="el-GR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μ</a:t>
            </a:r>
            <a:r>
              <a:rPr lang="en-US" sz="2000" baseline="0">
                <a:sym typeface="Symbol" pitchFamily="18" charset="2"/>
              </a:rPr>
              <a:t>Sv/h</a:t>
            </a:r>
            <a:r>
              <a:rPr lang="en-US" sz="2000" baseline="0">
                <a:cs typeface="Arial" charset="0"/>
                <a:sym typeface="Symbol" pitchFamily="18" charset="2"/>
              </a:rPr>
              <a:t> 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cs typeface="Arial" charset="0"/>
                <a:sym typeface="Symbol" pitchFamily="18" charset="2"/>
              </a:rPr>
              <a:t> 8 h / (0,5 m)</a:t>
            </a:r>
            <a:r>
              <a:rPr lang="en-US" sz="2000">
                <a:cs typeface="Arial" charset="0"/>
                <a:sym typeface="Symbol" pitchFamily="18" charset="2"/>
              </a:rPr>
              <a:t>2</a:t>
            </a:r>
            <a:r>
              <a:rPr lang="en-US" sz="2000" baseline="0">
                <a:cs typeface="Arial" charset="0"/>
                <a:sym typeface="Symbol" pitchFamily="18" charset="2"/>
              </a:rPr>
              <a:t> = 640 </a:t>
            </a:r>
            <a:r>
              <a:rPr lang="el-GR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μ</a:t>
            </a:r>
            <a:r>
              <a:rPr lang="en-US" sz="2000" baseline="0">
                <a:cs typeface="Arial" charset="0"/>
                <a:sym typeface="Symbol" pitchFamily="18" charset="2"/>
              </a:rPr>
              <a:t>Sv = 0,6 mSv</a:t>
            </a:r>
            <a:endParaRPr lang="en-US" sz="2000" baseline="0">
              <a:solidFill>
                <a:srgbClr val="FF0000"/>
              </a:solidFill>
              <a:cs typeface="Arial" charset="0"/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07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755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D3A2DE5-B31E-469E-8F51-E6DA1354D395}" type="datetime8">
              <a:rPr lang="en-US" sz="1400" baseline="0" smtClean="0">
                <a:cs typeface="Arial" charset="0"/>
              </a:rPr>
              <a:t>14-11-21 13:26</a:t>
            </a:fld>
            <a:endParaRPr lang="en-US" sz="1400" baseline="0">
              <a:cs typeface="Arial" charset="0"/>
            </a:endParaRPr>
          </a:p>
        </p:txBody>
      </p:sp>
      <p:sp>
        <p:nvSpPr>
          <p:cNvPr id="16387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cs typeface="Arial" charset="0"/>
              </a:rPr>
              <a:t>toezichthouder stralingsbescherming - vrs-D</a:t>
            </a:r>
          </a:p>
        </p:txBody>
      </p:sp>
      <p:sp>
        <p:nvSpPr>
          <p:cNvPr id="1638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1228F82-C0A4-4291-95AE-D6482269C6F9}" type="slidenum">
              <a:rPr lang="en-US" sz="1400" baseline="0" smtClean="0">
                <a:cs typeface="Arial" charset="0"/>
              </a:rPr>
              <a:pPr eaLnBrk="1" hangingPunct="1"/>
              <a:t>17</a:t>
            </a:fld>
            <a:endParaRPr lang="en-US" sz="1400" baseline="0">
              <a:cs typeface="Arial" charset="0"/>
            </a:endParaRPr>
          </a:p>
        </p:txBody>
      </p:sp>
      <p:sp>
        <p:nvSpPr>
          <p:cNvPr id="413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Jodiumtherapie</a:t>
            </a:r>
            <a:endParaRPr lang="en-GB" sz="3200" b="1" dirty="0">
              <a:latin typeface="Arial" charset="0"/>
            </a:endParaRPr>
          </a:p>
        </p:txBody>
      </p:sp>
      <p:sp>
        <p:nvSpPr>
          <p:cNvPr id="1639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000" y="2879999"/>
            <a:ext cx="8280000" cy="2105657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US" sz="2000">
                <a:latin typeface="Arial" charset="0"/>
                <a:cs typeface="Arial" charset="0"/>
                <a:sym typeface="Symbol"/>
              </a:rPr>
              <a:t>nee</a:t>
            </a: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  <a:defRPr/>
            </a:pPr>
            <a:endParaRPr lang="en-US" sz="2000">
              <a:latin typeface="Arial" charset="0"/>
              <a:cs typeface="Arial" charset="0"/>
              <a:sym typeface="Symbol"/>
            </a:endParaRPr>
          </a:p>
          <a:p>
            <a:pPr marL="432000" lvl="1" indent="-432000" eaLnBrk="1" hangingPunct="1">
              <a:buClr>
                <a:schemeClr val="tx2"/>
              </a:buClr>
              <a:buSzPct val="100000"/>
              <a:buFont typeface="Wingdings" pitchFamily="2" charset="2"/>
              <a:buChar char="§"/>
              <a:defRPr/>
            </a:pPr>
            <a:r>
              <a:rPr lang="en-US" sz="2000">
                <a:latin typeface="Arial" charset="0"/>
                <a:cs typeface="Arial" charset="0"/>
                <a:sym typeface="Symbol"/>
              </a:rPr>
              <a:t>de bevoegdheden van TS VRS-D worden bij wet beperkt tot toepassingen met een activiteit van maximaal 0,2 Re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  <a:buFont typeface="Wingdings" pitchFamily="2" charset="2"/>
              <a:buChar char="§"/>
              <a:defRPr/>
            </a:pPr>
            <a:r>
              <a:rPr lang="en-US" sz="2000">
                <a:latin typeface="Arial" charset="0"/>
                <a:cs typeface="Arial" charset="0"/>
                <a:sym typeface="Symbol"/>
              </a:rPr>
              <a:t>in dit geval is de activiteit 600 MBq = 12 Re</a:t>
            </a:r>
            <a:br>
              <a:rPr lang="en-US" sz="2000">
                <a:latin typeface="Arial" charset="0"/>
                <a:cs typeface="Arial" charset="0"/>
                <a:sym typeface="Symbol"/>
              </a:rPr>
            </a:br>
            <a:r>
              <a:rPr lang="en-US" sz="2000">
                <a:latin typeface="Arial" charset="0"/>
                <a:cs typeface="Arial" charset="0"/>
                <a:sym typeface="Symbol"/>
              </a:rPr>
              <a:t>hiervoor wordt minimaal niveau VRS-C geëist</a:t>
            </a:r>
          </a:p>
        </p:txBody>
      </p:sp>
      <p:pic>
        <p:nvPicPr>
          <p:cNvPr id="16392" name="Picture 5" descr="BD21298_">
            <a:hlinkClick r:id="rId3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191500" y="5895975"/>
            <a:ext cx="246063" cy="246063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6393" name="Picture 5" descr="BD21298_">
            <a:hlinkClick r:id="rId3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07375" y="5875338"/>
            <a:ext cx="246063" cy="24606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684001" y="1980000"/>
            <a:ext cx="8280000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31800" indent="-431800" algn="l" defTabSz="215900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31800" indent="25400" algn="l" defTabSz="215900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431800" indent="482600" algn="l" defTabSz="215900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431800" indent="939800" algn="l" defTabSz="215900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431800" indent="1397000" algn="l" defTabSz="215900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US" sz="2000" b="1" baseline="0">
                <a:solidFill>
                  <a:srgbClr val="FF0000"/>
                </a:solidFill>
                <a:latin typeface="Arial" charset="0"/>
                <a:cs typeface="Arial" charset="0"/>
                <a:sym typeface="Symbol"/>
              </a:rPr>
              <a:t>is TS VRS-D bevoegd om toe te zien op deze medische verrichting?</a:t>
            </a:r>
          </a:p>
        </p:txBody>
      </p:sp>
    </p:spTree>
    <p:extLst>
      <p:ext uri="{BB962C8B-B14F-4D97-AF65-F5344CB8AC3E}">
        <p14:creationId xmlns:p14="http://schemas.microsoft.com/office/powerpoint/2010/main" val="204409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0" grpId="0"/>
      <p:bldP spid="16390" grpId="1"/>
      <p:bldP spid="16390" grpId="2"/>
      <p:bldP spid="16390" grpId="3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801712F-7260-4B09-8108-88179F93C8EE}" type="datetime8">
              <a:rPr lang="en-US" sz="1400" baseline="0" smtClean="0">
                <a:cs typeface="Arial" charset="0"/>
              </a:rPr>
              <a:t>14-11-21 13:26</a:t>
            </a:fld>
            <a:endParaRPr lang="en-US" sz="1400" baseline="0">
              <a:cs typeface="Arial" charset="0"/>
            </a:endParaRPr>
          </a:p>
        </p:txBody>
      </p:sp>
      <p:sp>
        <p:nvSpPr>
          <p:cNvPr id="17411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cs typeface="Arial" charset="0"/>
              </a:rPr>
              <a:t>toezichthouder stralingsbescherming - vrs-D</a:t>
            </a:r>
          </a:p>
        </p:txBody>
      </p:sp>
      <p:sp>
        <p:nvSpPr>
          <p:cNvPr id="1741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743108E-D477-4142-9B1E-9CACA2A13B3C}" type="slidenum">
              <a:rPr lang="en-US" sz="1400" baseline="0" smtClean="0">
                <a:cs typeface="Arial" charset="0"/>
              </a:rPr>
              <a:pPr eaLnBrk="1" hangingPunct="1"/>
              <a:t>18</a:t>
            </a:fld>
            <a:endParaRPr lang="en-US" sz="1400" baseline="0">
              <a:cs typeface="Arial" charset="0"/>
            </a:endParaRPr>
          </a:p>
        </p:txBody>
      </p:sp>
      <p:sp>
        <p:nvSpPr>
          <p:cNvPr id="440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Runderalbumine</a:t>
            </a:r>
            <a:endParaRPr lang="en-GB" sz="3200" b="1" dirty="0">
              <a:latin typeface="Arial" charset="0"/>
            </a:endParaRPr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1" y="1981200"/>
            <a:ext cx="5111622" cy="2997200"/>
          </a:xfrm>
        </p:spPr>
        <p:txBody>
          <a:bodyPr/>
          <a:lstStyle/>
          <a:p>
            <a:pPr marL="0" lvl="2" indent="0" eaLnBrk="1" hangingPunct="1">
              <a:buClr>
                <a:schemeClr val="tx2"/>
              </a:buClr>
              <a:buNone/>
            </a:pP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radiofarmacon			eiwit-oplossing</a:t>
            </a:r>
          </a:p>
          <a:p>
            <a:pPr marL="0" lvl="2" indent="0" eaLnBrk="1" hangingPunct="1">
              <a:buClr>
                <a:schemeClr val="tx2"/>
              </a:buClr>
              <a:buNone/>
            </a:pP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										gebufferd (pH = 7,5)</a:t>
            </a:r>
          </a:p>
          <a:p>
            <a:pPr marL="0" lvl="1" eaLnBrk="1" hangingPunct="1">
              <a:buClr>
                <a:schemeClr val="tx2"/>
              </a:buClr>
              <a:buFontTx/>
              <a:buNone/>
            </a:pP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toepassing					groei van celcultures</a:t>
            </a:r>
          </a:p>
          <a:p>
            <a:pPr marL="0" lvl="2" indent="0" eaLnBrk="1" hangingPunct="1">
              <a:buClr>
                <a:schemeClr val="tx2"/>
              </a:buClr>
              <a:buNone/>
            </a:pP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radionuclide				</a:t>
            </a:r>
            <a:r>
              <a:rPr lang="en-US" sz="2000" baseline="30000">
                <a:latin typeface="Arial" charset="0"/>
                <a:cs typeface="Arial" charset="0"/>
                <a:sym typeface="Symbol" pitchFamily="18" charset="2"/>
              </a:rPr>
              <a:t>125</a:t>
            </a: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I</a:t>
            </a:r>
          </a:p>
          <a:p>
            <a:pPr marL="0" lvl="2" indent="0" eaLnBrk="1" hangingPunct="1">
              <a:buClr>
                <a:schemeClr val="tx2"/>
              </a:buClr>
              <a:buNone/>
            </a:pPr>
            <a:endParaRPr lang="en-US" sz="2000">
              <a:latin typeface="Arial" charset="0"/>
              <a:cs typeface="Arial" charset="0"/>
              <a:sym typeface="Symbol" pitchFamily="18" charset="2"/>
            </a:endParaRPr>
          </a:p>
          <a:p>
            <a:pPr marL="0" lvl="2" indent="0" eaLnBrk="1" hangingPunct="1">
              <a:buClr>
                <a:schemeClr val="tx2"/>
              </a:buClr>
              <a:buNone/>
            </a:pP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werkplek						C-laboratorium</a:t>
            </a:r>
          </a:p>
          <a:p>
            <a:pPr marL="0" lvl="2" indent="0" eaLnBrk="1" hangingPunct="1">
              <a:buClr>
                <a:schemeClr val="tx2"/>
              </a:buClr>
              <a:buNone/>
            </a:pP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activiteit						60 MBq stock</a:t>
            </a:r>
          </a:p>
          <a:p>
            <a:pPr marL="0" lvl="2" indent="0" eaLnBrk="1" hangingPunct="1">
              <a:buClr>
                <a:schemeClr val="tx2"/>
              </a:buClr>
              <a:buNone/>
            </a:pP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										1,5 MBq per experiment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7423" y="1980000"/>
            <a:ext cx="2933954" cy="2004234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4165275-5314-48FA-BE53-CF218EA9C442}" type="datetime8">
              <a:rPr lang="en-US" sz="1400" baseline="0" smtClean="0">
                <a:cs typeface="Arial" charset="0"/>
              </a:rPr>
              <a:t>14-11-21 13:26</a:t>
            </a:fld>
            <a:endParaRPr lang="en-US" sz="1400" baseline="0">
              <a:cs typeface="Arial" charset="0"/>
            </a:endParaRPr>
          </a:p>
        </p:txBody>
      </p:sp>
      <p:sp>
        <p:nvSpPr>
          <p:cNvPr id="19459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cs typeface="Arial" charset="0"/>
              </a:rPr>
              <a:t>toezichthouder stralingsbescherming - vrs-D</a:t>
            </a:r>
          </a:p>
        </p:txBody>
      </p:sp>
      <p:sp>
        <p:nvSpPr>
          <p:cNvPr id="1946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77E5DB9-B78B-4167-8148-23BD8DC52808}" type="slidenum">
              <a:rPr lang="en-US" sz="1400" baseline="0" smtClean="0">
                <a:cs typeface="Arial" charset="0"/>
              </a:rPr>
              <a:pPr eaLnBrk="1" hangingPunct="1"/>
              <a:t>19</a:t>
            </a:fld>
            <a:endParaRPr lang="en-US" sz="1400" baseline="0">
              <a:cs typeface="Arial" charset="0"/>
            </a:endParaRPr>
          </a:p>
        </p:txBody>
      </p:sp>
      <p:sp>
        <p:nvSpPr>
          <p:cNvPr id="442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Runderalbumine</a:t>
            </a:r>
            <a:endParaRPr lang="en-GB" sz="1800" b="1" dirty="0">
              <a:latin typeface="Arial" charset="0"/>
            </a:endParaRPr>
          </a:p>
        </p:txBody>
      </p:sp>
      <p:sp>
        <p:nvSpPr>
          <p:cNvPr id="1946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989138"/>
            <a:ext cx="8062912" cy="685800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</a:pPr>
            <a:r>
              <a:rPr lang="en-US" sz="2000" b="1">
                <a:latin typeface="Arial" charset="0"/>
                <a:cs typeface="Arial" charset="0"/>
                <a:sym typeface="Symbol" pitchFamily="18" charset="2"/>
              </a:rPr>
              <a:t>mag de stock bewaard worden in een chemicaliënkast?</a:t>
            </a:r>
          </a:p>
        </p:txBody>
      </p:sp>
      <p:sp>
        <p:nvSpPr>
          <p:cNvPr id="442372" name="Rectangle 4"/>
          <p:cNvSpPr>
            <a:spLocks noChangeArrowheads="1"/>
          </p:cNvSpPr>
          <p:nvPr/>
        </p:nvSpPr>
        <p:spPr bwMode="auto">
          <a:xfrm>
            <a:off x="684213" y="2880000"/>
            <a:ext cx="8280000" cy="3241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lvl="1" defTabSz="215900">
              <a:spcBef>
                <a:spcPts val="0"/>
              </a:spcBef>
              <a:buSzPct val="90000"/>
              <a:buFont typeface="Wingdings" pitchFamily="2" charset="2"/>
              <a:buNone/>
            </a:pPr>
            <a:r>
              <a:rPr lang="en-US" sz="2000" baseline="0">
                <a:cs typeface="Arial" charset="0"/>
                <a:sym typeface="Symbol" pitchFamily="18" charset="2"/>
              </a:rPr>
              <a:t>opslag										p = -1</a:t>
            </a:r>
          </a:p>
          <a:p>
            <a:pPr marL="0" lvl="1" defTabSz="215900">
              <a:spcBef>
                <a:spcPts val="0"/>
              </a:spcBef>
              <a:buSzPct val="90000"/>
              <a:buFont typeface="Wingdings" pitchFamily="2" charset="2"/>
              <a:buNone/>
            </a:pPr>
            <a:r>
              <a:rPr lang="en-US" sz="2000" baseline="0">
                <a:cs typeface="Arial" charset="0"/>
                <a:sym typeface="Symbol" pitchFamily="18" charset="2"/>
              </a:rPr>
              <a:t>C-laboratorium						q = 2</a:t>
            </a:r>
          </a:p>
          <a:p>
            <a:pPr marL="0" lvl="1" defTabSz="215900">
              <a:spcBef>
                <a:spcPts val="0"/>
              </a:spcBef>
              <a:buSzPct val="90000"/>
              <a:buFont typeface="Wingdings" pitchFamily="2" charset="2"/>
              <a:buNone/>
            </a:pPr>
            <a:r>
              <a:rPr lang="en-US" sz="2000" baseline="0">
                <a:cs typeface="Arial" charset="0"/>
                <a:sym typeface="Symbol" pitchFamily="18" charset="2"/>
              </a:rPr>
              <a:t>plaatselijke afzuiging			r = 1</a:t>
            </a:r>
          </a:p>
          <a:p>
            <a:pPr marL="0" lvl="1" defTabSz="215900">
              <a:spcBef>
                <a:spcPts val="0"/>
              </a:spcBef>
              <a:buSzPct val="90000"/>
              <a:buNone/>
            </a:pPr>
            <a:r>
              <a:rPr lang="en-US" sz="2000" baseline="0">
                <a:cs typeface="Arial" charset="0"/>
                <a:sym typeface="Symbol" pitchFamily="18" charset="2"/>
              </a:rPr>
              <a:t>e</a:t>
            </a:r>
            <a:r>
              <a:rPr lang="en-US" sz="2000" baseline="-25000">
                <a:cs typeface="Arial" charset="0"/>
                <a:sym typeface="Symbol" pitchFamily="18" charset="2"/>
              </a:rPr>
              <a:t>inhalatie</a:t>
            </a:r>
            <a:r>
              <a:rPr lang="en-US" sz="2000" baseline="0">
                <a:cs typeface="Arial" charset="0"/>
                <a:sym typeface="Symbol" pitchFamily="18" charset="2"/>
              </a:rPr>
              <a:t>(50)								</a:t>
            </a:r>
            <a:r>
              <a:rPr lang="en-US" sz="2000" baseline="0">
                <a:sym typeface="Symbol" pitchFamily="18" charset="2"/>
              </a:rPr>
              <a:t>1,4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sym typeface="Symbol" pitchFamily="18" charset="2"/>
              </a:rPr>
              <a:t>10</a:t>
            </a:r>
            <a:r>
              <a:rPr lang="en-US" sz="2000">
                <a:sym typeface="Symbol" pitchFamily="18" charset="2"/>
              </a:rPr>
              <a:t>-8</a:t>
            </a:r>
            <a:r>
              <a:rPr lang="en-US" sz="2000" baseline="0">
                <a:sym typeface="Symbol" pitchFamily="18" charset="2"/>
              </a:rPr>
              <a:t> Sv/Bq</a:t>
            </a:r>
            <a:endParaRPr lang="en-US" sz="2000" baseline="0">
              <a:cs typeface="Arial" charset="0"/>
              <a:sym typeface="Symbol" pitchFamily="18" charset="2"/>
            </a:endParaRPr>
          </a:p>
          <a:p>
            <a:pPr marL="0" lvl="1" defTabSz="215900">
              <a:spcBef>
                <a:spcPts val="0"/>
              </a:spcBef>
              <a:buSzPct val="90000"/>
              <a:buNone/>
            </a:pPr>
            <a:endParaRPr lang="en-US" sz="2000" baseline="0">
              <a:cs typeface="Arial" charset="0"/>
              <a:sym typeface="Symbol" pitchFamily="18" charset="2"/>
            </a:endParaRPr>
          </a:p>
          <a:p>
            <a:pPr marL="0" lvl="1" defTabSz="215900">
              <a:spcBef>
                <a:spcPts val="0"/>
              </a:spcBef>
              <a:buSzPct val="90000"/>
              <a:buFont typeface="Wingdings" pitchFamily="2" charset="2"/>
              <a:buNone/>
            </a:pP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→</a:t>
            </a:r>
            <a:r>
              <a:rPr lang="en-US" sz="2000" baseline="0">
                <a:cs typeface="Arial" charset="0"/>
                <a:sym typeface="Symbol"/>
              </a:rPr>
              <a:t>	</a:t>
            </a:r>
            <a:r>
              <a:rPr lang="en-US" sz="2000" baseline="0">
                <a:solidFill>
                  <a:srgbClr val="FF0000"/>
                </a:solidFill>
                <a:cs typeface="Arial" charset="0"/>
                <a:sym typeface="Symbol" pitchFamily="18" charset="2"/>
              </a:rPr>
              <a:t>A</a:t>
            </a:r>
            <a:r>
              <a:rPr lang="en-US" sz="2000" baseline="-25000">
                <a:solidFill>
                  <a:srgbClr val="FF0000"/>
                </a:solidFill>
                <a:cs typeface="Arial" charset="0"/>
                <a:sym typeface="Symbol" pitchFamily="18" charset="2"/>
              </a:rPr>
              <a:t>max</a:t>
            </a:r>
            <a:r>
              <a:rPr lang="en-US" sz="2000" baseline="0">
                <a:solidFill>
                  <a:srgbClr val="FF0000"/>
                </a:solidFill>
                <a:cs typeface="Arial" charset="0"/>
                <a:sym typeface="Symbol" pitchFamily="18" charset="2"/>
              </a:rPr>
              <a:t> = 0,02 </a:t>
            </a:r>
            <a:r>
              <a:rPr lang="en-US" sz="2000" baseline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solidFill>
                  <a:srgbClr val="FF0000"/>
                </a:solidFill>
                <a:cs typeface="Arial" charset="0"/>
                <a:sym typeface="Symbol" pitchFamily="18" charset="2"/>
              </a:rPr>
              <a:t> 10</a:t>
            </a:r>
            <a:r>
              <a:rPr lang="en-US" sz="2000">
                <a:solidFill>
                  <a:srgbClr val="FF0000"/>
                </a:solidFill>
                <a:cs typeface="Arial" charset="0"/>
                <a:sym typeface="Symbol" pitchFamily="18" charset="2"/>
              </a:rPr>
              <a:t> p+q+r</a:t>
            </a:r>
            <a:r>
              <a:rPr lang="en-US" sz="2000" baseline="0">
                <a:solidFill>
                  <a:srgbClr val="FF0000"/>
                </a:solidFill>
                <a:cs typeface="Arial" charset="0"/>
                <a:sym typeface="Symbol" pitchFamily="18" charset="2"/>
              </a:rPr>
              <a:t> / e</a:t>
            </a:r>
            <a:r>
              <a:rPr lang="en-US" sz="2000" baseline="-25000">
                <a:solidFill>
                  <a:srgbClr val="FF0000"/>
                </a:solidFill>
                <a:cs typeface="Arial" charset="0"/>
                <a:sym typeface="Symbol" pitchFamily="18" charset="2"/>
              </a:rPr>
              <a:t>inhalatie</a:t>
            </a:r>
            <a:r>
              <a:rPr lang="en-US" sz="2000" baseline="0">
                <a:solidFill>
                  <a:srgbClr val="FF0000"/>
                </a:solidFill>
                <a:cs typeface="Arial" charset="0"/>
                <a:sym typeface="Symbol" pitchFamily="18" charset="2"/>
              </a:rPr>
              <a:t>(50)</a:t>
            </a:r>
          </a:p>
          <a:p>
            <a:pPr marL="0" lvl="1" defTabSz="215900">
              <a:spcBef>
                <a:spcPts val="0"/>
              </a:spcBef>
              <a:buSzPct val="90000"/>
              <a:buFont typeface="Wingdings" pitchFamily="2" charset="2"/>
              <a:buNone/>
            </a:pPr>
            <a:r>
              <a:rPr lang="en-US" sz="2000" baseline="0">
                <a:cs typeface="Arial" charset="0"/>
                <a:sym typeface="Symbol" pitchFamily="18" charset="2"/>
              </a:rPr>
              <a:t>				  = 0,02 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cs typeface="Arial" charset="0"/>
                <a:sym typeface="Symbol" pitchFamily="18" charset="2"/>
              </a:rPr>
              <a:t> 10</a:t>
            </a:r>
            <a:r>
              <a:rPr lang="en-US" sz="2000">
                <a:cs typeface="Arial" charset="0"/>
                <a:sym typeface="Symbol" pitchFamily="18" charset="2"/>
              </a:rPr>
              <a:t>2</a:t>
            </a:r>
            <a:r>
              <a:rPr lang="en-US" sz="2000" baseline="0">
                <a:cs typeface="Arial" charset="0"/>
                <a:sym typeface="Symbol" pitchFamily="18" charset="2"/>
              </a:rPr>
              <a:t> / </a:t>
            </a:r>
            <a:r>
              <a:rPr lang="en-US" sz="2000" baseline="0">
                <a:sym typeface="Symbol" pitchFamily="18" charset="2"/>
              </a:rPr>
              <a:t>1,4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sym typeface="Symbol" pitchFamily="18" charset="2"/>
              </a:rPr>
              <a:t>10</a:t>
            </a:r>
            <a:r>
              <a:rPr lang="en-US" sz="2000">
                <a:sym typeface="Symbol" pitchFamily="18" charset="2"/>
              </a:rPr>
              <a:t>-8</a:t>
            </a:r>
            <a:r>
              <a:rPr lang="en-US" sz="2000" baseline="0">
                <a:sym typeface="Symbol" pitchFamily="18" charset="2"/>
              </a:rPr>
              <a:t> = 1,4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cs typeface="Arial" charset="0"/>
                <a:sym typeface="Symbol" pitchFamily="18" charset="2"/>
              </a:rPr>
              <a:t>10</a:t>
            </a:r>
            <a:r>
              <a:rPr lang="en-US" sz="2000">
                <a:cs typeface="Arial" charset="0"/>
                <a:sym typeface="Symbol" pitchFamily="18" charset="2"/>
              </a:rPr>
              <a:t>8</a:t>
            </a:r>
            <a:r>
              <a:rPr lang="en-US" sz="2000" baseline="0">
                <a:cs typeface="Arial" charset="0"/>
                <a:sym typeface="Symbol" pitchFamily="18" charset="2"/>
              </a:rPr>
              <a:t> Bq = 140 MBq</a:t>
            </a:r>
          </a:p>
          <a:p>
            <a:pPr marL="0" lvl="1" defTabSz="215900">
              <a:spcBef>
                <a:spcPts val="0"/>
              </a:spcBef>
              <a:buSzPct val="90000"/>
              <a:buFont typeface="Wingdings" pitchFamily="2" charset="2"/>
              <a:buNone/>
            </a:pPr>
            <a:endParaRPr lang="en-US" sz="2000" baseline="0">
              <a:cs typeface="Arial" charset="0"/>
              <a:sym typeface="Symbol" pitchFamily="18" charset="2"/>
            </a:endParaRPr>
          </a:p>
          <a:p>
            <a:pPr marL="0" lvl="1" defTabSz="215900">
              <a:spcBef>
                <a:spcPts val="0"/>
              </a:spcBef>
              <a:buSzPct val="90000"/>
              <a:buFont typeface="Wingdings" pitchFamily="2" charset="2"/>
              <a:buNone/>
            </a:pPr>
            <a:r>
              <a:rPr lang="en-US" sz="2000" baseline="0">
                <a:cs typeface="Arial" charset="0"/>
                <a:sym typeface="Symbol" pitchFamily="18" charset="2"/>
              </a:rPr>
              <a:t>activiteit stock-voorraad = 60 MBq</a:t>
            </a:r>
          </a:p>
          <a:p>
            <a:pPr marL="0" lvl="1" defTabSz="215900">
              <a:spcBef>
                <a:spcPts val="0"/>
              </a:spcBef>
              <a:buSzPct val="90000"/>
              <a:buNone/>
            </a:pP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→</a:t>
            </a:r>
            <a:r>
              <a:rPr lang="en-US" sz="2000" baseline="0">
                <a:cs typeface="Arial" charset="0"/>
                <a:sym typeface="Symbol"/>
              </a:rPr>
              <a:t>	</a:t>
            </a:r>
            <a:r>
              <a:rPr lang="en-US" sz="2000" baseline="0">
                <a:cs typeface="Arial" charset="0"/>
                <a:sym typeface="Symbol" pitchFamily="18" charset="2"/>
              </a:rPr>
              <a:t>het mag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42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237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F8AEBA2-AB99-4D79-86DB-189367BE4452}" type="datetime8">
              <a:rPr lang="en-US" sz="1400" baseline="0" smtClean="0">
                <a:cs typeface="Arial" charset="0"/>
              </a:rPr>
              <a:t>14-11-21 13:26</a:t>
            </a:fld>
            <a:endParaRPr lang="en-US" sz="1400" baseline="0">
              <a:cs typeface="Arial" charset="0"/>
            </a:endParaRPr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cs typeface="Arial" charset="0"/>
              </a:rPr>
              <a:t>toezichthouder stralingsbescherming - vrs-D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2603282-27D0-49FA-9F1A-FD287249C4EC}" type="slidenum">
              <a:rPr lang="en-US" sz="1400" baseline="0" smtClean="0">
                <a:cs typeface="Arial" charset="0"/>
              </a:rPr>
              <a:pPr eaLnBrk="1" hangingPunct="1"/>
              <a:t>2</a:t>
            </a:fld>
            <a:endParaRPr lang="en-US" sz="1400" baseline="0">
              <a:cs typeface="Arial" charset="0"/>
            </a:endParaRPr>
          </a:p>
        </p:txBody>
      </p:sp>
      <p:sp>
        <p:nvSpPr>
          <p:cNvPr id="41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000" y="792000"/>
            <a:ext cx="7772400" cy="2652240"/>
          </a:xfrm>
        </p:spPr>
        <p:txBody>
          <a:bodyPr/>
          <a:lstStyle/>
          <a:p>
            <a:pPr marL="431800" lvl="1" defTabSz="215900" eaLnBrk="1" hangingPunct="1">
              <a:spcBef>
                <a:spcPts val="300"/>
              </a:spcBef>
              <a:buSzTx/>
              <a:buNone/>
              <a:defRPr/>
            </a:pPr>
            <a:r>
              <a:rPr lang="en-GB" sz="2400" b="1">
                <a:latin typeface="Arial" charset="0"/>
                <a:cs typeface="Arial" charset="0"/>
                <a:sym typeface="Symbol" pitchFamily="18" charset="2"/>
              </a:rPr>
              <a:t>open bronnen</a:t>
            </a:r>
            <a:endParaRPr lang="en-GB" sz="2400">
              <a:latin typeface="Arial" charset="0"/>
              <a:cs typeface="Arial" charset="0"/>
              <a:sym typeface="Symbol" pitchFamily="18" charset="2"/>
              <a:hlinkClick r:id="rId3" action="ppaction://hlinksldjump"/>
            </a:endParaRPr>
          </a:p>
          <a:p>
            <a:pPr marL="431800" lvl="1" defTabSz="215900" eaLnBrk="1" hangingPunct="1">
              <a:spcBef>
                <a:spcPts val="300"/>
              </a:spcBef>
              <a:buSzTx/>
              <a:buFontTx/>
              <a:buNone/>
              <a:defRPr/>
            </a:pPr>
            <a:endParaRPr lang="en-GB" sz="2000">
              <a:latin typeface="Arial" charset="0"/>
              <a:cs typeface="Arial" charset="0"/>
              <a:sym typeface="Symbol" pitchFamily="18" charset="2"/>
              <a:hlinkClick r:id="rId3" action="ppaction://hlinksldjump"/>
            </a:endParaRPr>
          </a:p>
          <a:p>
            <a:pPr marL="889000" lvl="1" indent="-457200" defTabSz="215900" eaLnBrk="1" hangingPunct="1">
              <a:spcBef>
                <a:spcPts val="300"/>
              </a:spcBef>
              <a:buSzPct val="80000"/>
              <a:buFont typeface="+mj-lt"/>
              <a:buAutoNum type="arabicPeriod"/>
              <a:defRPr/>
            </a:pPr>
            <a:r>
              <a:rPr lang="en-GB" sz="2000">
                <a:latin typeface="Arial" charset="0"/>
                <a:cs typeface="Arial" charset="0"/>
                <a:sym typeface="Symbol" pitchFamily="18" charset="2"/>
                <a:hlinkClick r:id="rId3" action="ppaction://hlinksldjump"/>
              </a:rPr>
              <a:t>Vullen van injectiespuit</a:t>
            </a:r>
            <a:endParaRPr lang="en-GB" sz="2000">
              <a:latin typeface="Arial" charset="0"/>
              <a:cs typeface="Arial" charset="0"/>
              <a:sym typeface="Symbol" pitchFamily="18" charset="2"/>
            </a:endParaRPr>
          </a:p>
          <a:p>
            <a:pPr marL="889000" lvl="1" indent="-457200" defTabSz="215900" eaLnBrk="1" hangingPunct="1">
              <a:spcBef>
                <a:spcPts val="300"/>
              </a:spcBef>
              <a:buSzPct val="80000"/>
              <a:buFont typeface="+mj-lt"/>
              <a:buAutoNum type="arabicPeriod"/>
              <a:defRPr/>
            </a:pPr>
            <a:r>
              <a:rPr lang="en-GB" sz="2000">
                <a:latin typeface="Arial" charset="0"/>
                <a:cs typeface="Arial" charset="0"/>
                <a:sym typeface="Symbol" pitchFamily="18" charset="2"/>
                <a:hlinkClick r:id="rId4" action="ppaction://hlinksldjump"/>
              </a:rPr>
              <a:t>Angioscan</a:t>
            </a:r>
            <a:r>
              <a:rPr lang="en-GB" sz="2000">
                <a:latin typeface="Arial" charset="0"/>
                <a:cs typeface="Arial" charset="0"/>
                <a:sym typeface="Symbol" pitchFamily="18" charset="2"/>
              </a:rPr>
              <a:t> </a:t>
            </a:r>
          </a:p>
          <a:p>
            <a:pPr marL="889000" lvl="1" indent="-457200" defTabSz="215900" eaLnBrk="1" hangingPunct="1">
              <a:spcBef>
                <a:spcPts val="300"/>
              </a:spcBef>
              <a:buSzPct val="80000"/>
              <a:buFont typeface="+mj-lt"/>
              <a:buAutoNum type="arabicPeriod"/>
              <a:defRPr/>
            </a:pPr>
            <a:r>
              <a:rPr lang="en-GB" sz="2000">
                <a:latin typeface="Arial" charset="0"/>
                <a:cs typeface="Arial" charset="0"/>
                <a:sym typeface="Symbol" pitchFamily="18" charset="2"/>
                <a:hlinkClick r:id="rId5" action="ppaction://hlinksldjump"/>
              </a:rPr>
              <a:t>Jodiumtherapie</a:t>
            </a:r>
            <a:r>
              <a:rPr lang="en-GB" sz="2000">
                <a:latin typeface="Arial" charset="0"/>
                <a:cs typeface="Arial" charset="0"/>
                <a:sym typeface="Symbol" pitchFamily="18" charset="2"/>
              </a:rPr>
              <a:t> </a:t>
            </a:r>
          </a:p>
          <a:p>
            <a:pPr marL="889000" lvl="1" indent="-457200" defTabSz="215900" eaLnBrk="1" hangingPunct="1">
              <a:spcBef>
                <a:spcPts val="300"/>
              </a:spcBef>
              <a:buSzPct val="80000"/>
              <a:buFont typeface="+mj-lt"/>
              <a:buAutoNum type="arabicPeriod"/>
              <a:defRPr/>
            </a:pPr>
            <a:r>
              <a:rPr lang="en-GB" sz="2000">
                <a:latin typeface="Arial" charset="0"/>
                <a:cs typeface="Arial" charset="0"/>
                <a:sym typeface="Symbol" pitchFamily="18" charset="2"/>
                <a:hlinkClick r:id="rId6" action="ppaction://hlinksldjump"/>
              </a:rPr>
              <a:t>Runderalbumine</a:t>
            </a:r>
            <a:endParaRPr lang="en-GB" sz="2000">
              <a:latin typeface="Arial" charset="0"/>
              <a:cs typeface="Arial" charset="0"/>
              <a:sym typeface="Symbol" pitchFamily="18" charset="2"/>
            </a:endParaRPr>
          </a:p>
          <a:p>
            <a:pPr marL="889000" lvl="1" indent="-457200" defTabSz="215900" eaLnBrk="1" hangingPunct="1">
              <a:spcBef>
                <a:spcPts val="300"/>
              </a:spcBef>
              <a:buSzPct val="80000"/>
              <a:buFont typeface="+mj-lt"/>
              <a:buAutoNum type="arabicPeriod"/>
              <a:defRPr/>
            </a:pPr>
            <a:r>
              <a:rPr lang="en-GB" sz="2000">
                <a:latin typeface="Arial" charset="0"/>
                <a:cs typeface="Arial" charset="0"/>
                <a:sym typeface="Symbol" pitchFamily="18" charset="2"/>
                <a:hlinkClick r:id="rId7" action="ppaction://hlinksldjump"/>
              </a:rPr>
              <a:t>Scale in gaspijp</a:t>
            </a:r>
            <a:endParaRPr lang="en-GB" sz="2000">
              <a:latin typeface="Arial" charset="0"/>
              <a:cs typeface="Arial" charset="0"/>
              <a:sym typeface="Symbol" pitchFamily="18" charset="2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6215" y="3743833"/>
            <a:ext cx="4500000" cy="21600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63584A0-C652-4986-A3C1-3F89588E09CB}" type="datetime8">
              <a:rPr lang="en-US" sz="1400" baseline="0" smtClean="0">
                <a:solidFill>
                  <a:schemeClr val="tx2"/>
                </a:solidFill>
                <a:cs typeface="Arial" charset="0"/>
              </a:rPr>
              <a:t>14-11-21 13:26</a:t>
            </a:fld>
            <a:endParaRPr lang="en-US" sz="1400" baseline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18435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635250" y="6237288"/>
            <a:ext cx="3873500" cy="457200"/>
          </a:xfrm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solidFill>
                  <a:schemeClr val="tx2"/>
                </a:solidFill>
                <a:cs typeface="Arial" charset="0"/>
              </a:rPr>
              <a:t>toezichthouder stralingsbescherming - vrs-D</a:t>
            </a:r>
          </a:p>
        </p:txBody>
      </p:sp>
      <p:sp>
        <p:nvSpPr>
          <p:cNvPr id="18436" name="Slide Number Placeholder 8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8ABEAC8-302C-4F12-A327-665F4B1D83F4}" type="slidenum">
              <a:rPr lang="en-US" sz="1400" baseline="0" smtClean="0">
                <a:solidFill>
                  <a:schemeClr val="tx2"/>
                </a:solidFill>
                <a:cs typeface="Arial" charset="0"/>
              </a:rPr>
              <a:pPr eaLnBrk="1" hangingPunct="1"/>
              <a:t>20</a:t>
            </a:fld>
            <a:endParaRPr lang="en-US" sz="1400" baseline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18437" name="Rectangle 2"/>
          <p:cNvSpPr>
            <a:spLocks noChangeArrowheads="1"/>
          </p:cNvSpPr>
          <p:nvPr/>
        </p:nvSpPr>
        <p:spPr bwMode="auto">
          <a:xfrm>
            <a:off x="684213" y="260350"/>
            <a:ext cx="7991475" cy="597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742950" lvl="1" indent="-285750">
              <a:lnSpc>
                <a:spcPct val="90000"/>
              </a:lnSpc>
              <a:buClr>
                <a:schemeClr val="tx1"/>
              </a:buClr>
              <a:buSzPct val="90000"/>
              <a:buFontTx/>
              <a:buNone/>
            </a:pPr>
            <a:endParaRPr lang="en-US" sz="1800" baseline="0">
              <a:solidFill>
                <a:schemeClr val="tx2"/>
              </a:solidFill>
              <a:sym typeface="Symbol" pitchFamily="18" charset="2"/>
            </a:endParaRPr>
          </a:p>
        </p:txBody>
      </p:sp>
      <p:sp>
        <p:nvSpPr>
          <p:cNvPr id="448515" name="Rectangle 3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Runderalbumine</a:t>
            </a:r>
            <a:endParaRPr lang="en-US" sz="1800" b="1" dirty="0">
              <a:latin typeface="Arial" charset="0"/>
            </a:endParaRPr>
          </a:p>
        </p:txBody>
      </p:sp>
      <p:graphicFrame>
        <p:nvGraphicFramePr>
          <p:cNvPr id="13" name="Group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661592791"/>
              </p:ext>
            </p:extLst>
          </p:nvPr>
        </p:nvGraphicFramePr>
        <p:xfrm>
          <a:off x="708720" y="1811289"/>
          <a:ext cx="4016301" cy="3889996"/>
        </p:xfrm>
        <a:graphic>
          <a:graphicData uri="http://schemas.openxmlformats.org/drawingml/2006/table">
            <a:tbl>
              <a:tblPr/>
              <a:tblGrid>
                <a:gridCol w="4163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0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124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vorm van stof / werkzaamheden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83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gas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poeders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mengen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of 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malen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vloeistof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tegen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kookpunt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spattende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bewerkingen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97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vluchtige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nucliden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(</a:t>
                      </a:r>
                      <a:r>
                        <a:rPr kumimoji="0" lang="en-US" sz="14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H-damp, 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jodium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poeders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in 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gesloten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systeem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centrifugeren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, 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vortexen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10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eenvoudige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bewerking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(RIA)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labeling niet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vluchtige 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stof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883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bewerking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in 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gesloten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systeem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(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elutie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Tc)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meten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aan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gesloten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ampul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pipetteren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niet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vluchtige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stof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opslag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in 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laboratorium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4" name="Group 64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2920362583"/>
              </p:ext>
            </p:extLst>
          </p:nvPr>
        </p:nvGraphicFramePr>
        <p:xfrm>
          <a:off x="4849872" y="1811286"/>
          <a:ext cx="3600534" cy="1777545"/>
        </p:xfrm>
        <a:graphic>
          <a:graphicData uri="http://schemas.openxmlformats.org/drawingml/2006/table">
            <a:tbl>
              <a:tblPr/>
              <a:tblGrid>
                <a:gridCol w="3605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4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55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q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laboratorium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55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buiten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laboratorium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55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D-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laboratorium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55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C-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laboratorium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55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B-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laboratorium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5" name="Group 44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921184104"/>
              </p:ext>
            </p:extLst>
          </p:nvPr>
        </p:nvGraphicFramePr>
        <p:xfrm>
          <a:off x="4849872" y="3693657"/>
          <a:ext cx="3606890" cy="2017230"/>
        </p:xfrm>
        <a:graphic>
          <a:graphicData uri="http://schemas.openxmlformats.org/drawingml/2006/table">
            <a:tbl>
              <a:tblPr/>
              <a:tblGrid>
                <a:gridCol w="3668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4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24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lokale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ventilatie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41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buiten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zuurkast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, op 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tafel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41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zuurkast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(</a:t>
                      </a:r>
                      <a:r>
                        <a:rPr kumimoji="0" lang="en-US" sz="1400" b="0" i="0" u="none" strike="noStrike" cap="none" normalizeH="0" baseline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niet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NEN-EN 14175)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77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zuurkast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(</a:t>
                      </a:r>
                      <a:r>
                        <a:rPr kumimoji="0" lang="en-US" sz="1400" b="0" i="0" u="none" strike="noStrike" cap="none" normalizeH="0" baseline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wel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NEN-EN 14175)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air-flow isolator (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veiligheidsklasse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2)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76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air-flow isolator (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veiligheidsklasse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3)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glove box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883ABBF-E9EE-4A9D-B740-C2200969B91E}" type="datetime8">
              <a:rPr lang="en-US" sz="1400" baseline="0" smtClean="0">
                <a:cs typeface="Arial" charset="0"/>
              </a:rPr>
              <a:t>14-11-21 13:26</a:t>
            </a:fld>
            <a:endParaRPr lang="en-US" sz="1400" baseline="0">
              <a:cs typeface="Arial" charset="0"/>
            </a:endParaRPr>
          </a:p>
        </p:txBody>
      </p:sp>
      <p:sp>
        <p:nvSpPr>
          <p:cNvPr id="20483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cs typeface="Arial" charset="0"/>
              </a:rPr>
              <a:t>toezichthouder stralingsbescherming - vrs-D</a:t>
            </a:r>
          </a:p>
        </p:txBody>
      </p:sp>
      <p:sp>
        <p:nvSpPr>
          <p:cNvPr id="2048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A0E2DB9-8A43-49DF-B9B1-C61E39641598}" type="slidenum">
              <a:rPr lang="en-US" sz="1400" baseline="0" smtClean="0">
                <a:cs typeface="Arial" charset="0"/>
              </a:rPr>
              <a:pPr eaLnBrk="1" hangingPunct="1"/>
              <a:t>21</a:t>
            </a:fld>
            <a:endParaRPr lang="en-US" sz="1400" baseline="0">
              <a:cs typeface="Arial" charset="0"/>
            </a:endParaRPr>
          </a:p>
        </p:txBody>
      </p:sp>
      <p:sp>
        <p:nvSpPr>
          <p:cNvPr id="444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Runderalbumine</a:t>
            </a:r>
            <a:endParaRPr lang="en-GB" sz="1800" b="1" dirty="0">
              <a:latin typeface="Arial" charset="0"/>
            </a:endParaRPr>
          </a:p>
        </p:txBody>
      </p:sp>
      <p:sp>
        <p:nvSpPr>
          <p:cNvPr id="2048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799" y="1981199"/>
            <a:ext cx="8280000" cy="828000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</a:pPr>
            <a:r>
              <a:rPr lang="en-US" sz="2000" b="1">
                <a:latin typeface="Arial" charset="0"/>
                <a:cs typeface="Arial" charset="0"/>
                <a:sym typeface="Symbol" pitchFamily="18" charset="2"/>
              </a:rPr>
              <a:t>mag het experiment uitgevoerd worden in gekeurde zuurkast?</a:t>
            </a:r>
          </a:p>
        </p:txBody>
      </p:sp>
      <p:sp>
        <p:nvSpPr>
          <p:cNvPr id="444420" name="Rectangle 4"/>
          <p:cNvSpPr>
            <a:spLocks noChangeArrowheads="1"/>
          </p:cNvSpPr>
          <p:nvPr/>
        </p:nvSpPr>
        <p:spPr bwMode="auto">
          <a:xfrm>
            <a:off x="684213" y="2880000"/>
            <a:ext cx="8280000" cy="3259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r>
              <a:rPr lang="en-US" sz="2000" baseline="0">
                <a:cs typeface="Arial" charset="0"/>
                <a:sym typeface="Symbol" pitchFamily="18" charset="2"/>
              </a:rPr>
              <a:t>vluchtig nuclide					p = -3</a:t>
            </a:r>
          </a:p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r>
              <a:rPr lang="en-US" sz="2000" baseline="0">
                <a:cs typeface="Arial" charset="0"/>
                <a:sym typeface="Symbol" pitchFamily="18" charset="2"/>
              </a:rPr>
              <a:t>C-laboratorium						q = 2</a:t>
            </a:r>
          </a:p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r>
              <a:rPr lang="en-US" sz="2000" baseline="0">
                <a:cs typeface="Arial" charset="0"/>
                <a:sym typeface="Symbol" pitchFamily="18" charset="2"/>
              </a:rPr>
              <a:t>gekeurde zuurkast				r = 2</a:t>
            </a: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cs typeface="Arial" charset="0"/>
                <a:sym typeface="Symbol" pitchFamily="18" charset="2"/>
              </a:rPr>
              <a:t>e</a:t>
            </a:r>
            <a:r>
              <a:rPr lang="en-US" sz="2000" baseline="-25000">
                <a:cs typeface="Arial" charset="0"/>
                <a:sym typeface="Symbol" pitchFamily="18" charset="2"/>
              </a:rPr>
              <a:t>inhalatie</a:t>
            </a:r>
            <a:r>
              <a:rPr lang="en-US" sz="2000" baseline="0">
                <a:cs typeface="Arial" charset="0"/>
                <a:sym typeface="Symbol" pitchFamily="18" charset="2"/>
              </a:rPr>
              <a:t>(50)								</a:t>
            </a:r>
            <a:r>
              <a:rPr lang="en-US" sz="2000" baseline="0">
                <a:sym typeface="Symbol" pitchFamily="18" charset="2"/>
              </a:rPr>
              <a:t>1,4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sym typeface="Symbol" pitchFamily="18" charset="2"/>
              </a:rPr>
              <a:t>10</a:t>
            </a:r>
            <a:r>
              <a:rPr lang="en-US" sz="2000">
                <a:sym typeface="Symbol" pitchFamily="18" charset="2"/>
              </a:rPr>
              <a:t>-8</a:t>
            </a:r>
            <a:r>
              <a:rPr lang="en-US" sz="2000" baseline="0">
                <a:sym typeface="Symbol" pitchFamily="18" charset="2"/>
              </a:rPr>
              <a:t> Sv/Bq</a:t>
            </a:r>
            <a:endParaRPr lang="en-US" sz="2000" baseline="0">
              <a:cs typeface="Arial" charset="0"/>
              <a:sym typeface="Symbol" pitchFamily="18" charset="2"/>
            </a:endParaRPr>
          </a:p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endParaRPr lang="en-US" sz="2000" baseline="0">
              <a:cs typeface="Arial" charset="0"/>
              <a:sym typeface="Symbol" pitchFamily="18" charset="2"/>
            </a:endParaRPr>
          </a:p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→</a:t>
            </a:r>
            <a:r>
              <a:rPr lang="en-US" sz="2000" baseline="0">
                <a:cs typeface="Arial" charset="0"/>
                <a:sym typeface="Symbol"/>
              </a:rPr>
              <a:t>	</a:t>
            </a:r>
            <a:r>
              <a:rPr lang="en-US" sz="2000" baseline="0">
                <a:solidFill>
                  <a:srgbClr val="FF0000"/>
                </a:solidFill>
                <a:cs typeface="Arial" charset="0"/>
                <a:sym typeface="Symbol" pitchFamily="18" charset="2"/>
              </a:rPr>
              <a:t>A</a:t>
            </a:r>
            <a:r>
              <a:rPr lang="en-US" sz="2000" baseline="-25000">
                <a:solidFill>
                  <a:srgbClr val="FF0000"/>
                </a:solidFill>
                <a:cs typeface="Arial" charset="0"/>
                <a:sym typeface="Symbol" pitchFamily="18" charset="2"/>
              </a:rPr>
              <a:t>max</a:t>
            </a:r>
            <a:r>
              <a:rPr lang="en-US" sz="2000" baseline="0">
                <a:solidFill>
                  <a:srgbClr val="FF0000"/>
                </a:solidFill>
                <a:cs typeface="Arial" charset="0"/>
                <a:sym typeface="Symbol" pitchFamily="18" charset="2"/>
              </a:rPr>
              <a:t> = 0,02 </a:t>
            </a:r>
            <a:r>
              <a:rPr lang="en-US" sz="2000" baseline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solidFill>
                  <a:srgbClr val="FF0000"/>
                </a:solidFill>
                <a:cs typeface="Arial" charset="0"/>
                <a:sym typeface="Symbol" pitchFamily="18" charset="2"/>
              </a:rPr>
              <a:t> 10</a:t>
            </a:r>
            <a:r>
              <a:rPr lang="en-US" sz="2000">
                <a:solidFill>
                  <a:srgbClr val="FF0000"/>
                </a:solidFill>
                <a:cs typeface="Arial" charset="0"/>
                <a:sym typeface="Symbol" pitchFamily="18" charset="2"/>
              </a:rPr>
              <a:t> p+q+r</a:t>
            </a:r>
            <a:r>
              <a:rPr lang="en-US" sz="2000" baseline="0">
                <a:solidFill>
                  <a:srgbClr val="FF0000"/>
                </a:solidFill>
                <a:cs typeface="Arial" charset="0"/>
                <a:sym typeface="Symbol" pitchFamily="18" charset="2"/>
              </a:rPr>
              <a:t> / e</a:t>
            </a:r>
            <a:r>
              <a:rPr lang="en-US" sz="2000" baseline="-25000">
                <a:solidFill>
                  <a:srgbClr val="FF0000"/>
                </a:solidFill>
                <a:cs typeface="Arial" charset="0"/>
                <a:sym typeface="Symbol" pitchFamily="18" charset="2"/>
              </a:rPr>
              <a:t>inh</a:t>
            </a:r>
            <a:r>
              <a:rPr lang="en-US" sz="2000" baseline="0">
                <a:solidFill>
                  <a:srgbClr val="FF0000"/>
                </a:solidFill>
                <a:cs typeface="Arial" charset="0"/>
                <a:sym typeface="Symbol" pitchFamily="18" charset="2"/>
              </a:rPr>
              <a:t>(50)</a:t>
            </a:r>
          </a:p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r>
              <a:rPr lang="en-US" sz="2000" baseline="0">
                <a:cs typeface="Arial" charset="0"/>
                <a:sym typeface="Symbol" pitchFamily="18" charset="2"/>
              </a:rPr>
              <a:t>				  = 0,02 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cs typeface="Arial" charset="0"/>
                <a:sym typeface="Symbol" pitchFamily="18" charset="2"/>
              </a:rPr>
              <a:t> 10</a:t>
            </a:r>
            <a:r>
              <a:rPr lang="en-US" sz="2000">
                <a:cs typeface="Arial" charset="0"/>
                <a:sym typeface="Symbol" pitchFamily="18" charset="2"/>
              </a:rPr>
              <a:t>1</a:t>
            </a:r>
            <a:r>
              <a:rPr lang="en-US" sz="2000" baseline="0">
                <a:cs typeface="Arial" charset="0"/>
                <a:sym typeface="Symbol" pitchFamily="18" charset="2"/>
              </a:rPr>
              <a:t> / </a:t>
            </a:r>
            <a:r>
              <a:rPr lang="en-US" sz="2000" baseline="0">
                <a:sym typeface="Symbol" pitchFamily="18" charset="2"/>
              </a:rPr>
              <a:t>1,4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sym typeface="Symbol" pitchFamily="18" charset="2"/>
              </a:rPr>
              <a:t>10</a:t>
            </a:r>
            <a:r>
              <a:rPr lang="en-US" sz="2000">
                <a:sym typeface="Symbol" pitchFamily="18" charset="2"/>
              </a:rPr>
              <a:t>-8</a:t>
            </a:r>
            <a:r>
              <a:rPr lang="en-US" sz="2000" baseline="0">
                <a:sym typeface="Symbol" pitchFamily="18" charset="2"/>
              </a:rPr>
              <a:t> = 1,4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cs typeface="Arial" charset="0"/>
                <a:sym typeface="Symbol" pitchFamily="18" charset="2"/>
              </a:rPr>
              <a:t>10</a:t>
            </a:r>
            <a:r>
              <a:rPr lang="en-US" sz="2000">
                <a:cs typeface="Arial" charset="0"/>
                <a:sym typeface="Symbol" pitchFamily="18" charset="2"/>
              </a:rPr>
              <a:t>7</a:t>
            </a:r>
            <a:r>
              <a:rPr lang="en-US" sz="2000" baseline="0">
                <a:cs typeface="Arial" charset="0"/>
                <a:sym typeface="Symbol" pitchFamily="18" charset="2"/>
              </a:rPr>
              <a:t> Bq = 14 MBq</a:t>
            </a:r>
          </a:p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endParaRPr lang="en-US" sz="2000" baseline="0">
              <a:cs typeface="Arial" charset="0"/>
              <a:sym typeface="Symbol" pitchFamily="18" charset="2"/>
            </a:endParaRPr>
          </a:p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r>
              <a:rPr lang="en-US" sz="2000" baseline="0">
                <a:cs typeface="Arial" charset="0"/>
                <a:sym typeface="Symbol" pitchFamily="18" charset="2"/>
              </a:rPr>
              <a:t>activiteit per experiment = 1,5 MBq</a:t>
            </a: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→</a:t>
            </a:r>
            <a:r>
              <a:rPr lang="en-US" sz="2000" baseline="0">
                <a:cs typeface="Arial" charset="0"/>
                <a:sym typeface="Symbol"/>
              </a:rPr>
              <a:t>	</a:t>
            </a:r>
            <a:r>
              <a:rPr lang="en-US" sz="2000" baseline="0">
                <a:cs typeface="Arial" charset="0"/>
                <a:sym typeface="Symbol" pitchFamily="18" charset="2"/>
              </a:rPr>
              <a:t>het mag</a:t>
            </a:r>
          </a:p>
        </p:txBody>
      </p:sp>
      <p:pic>
        <p:nvPicPr>
          <p:cNvPr id="20488" name="Picture 5" descr="BD21298_">
            <a:hlinkClick r:id="rId3" action="ppaction://hlinksldjump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199438" y="5754688"/>
            <a:ext cx="246062" cy="24447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44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442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85799" y="6248400"/>
            <a:ext cx="1905000" cy="457200"/>
          </a:xfrm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132B711-797A-4F6B-AE0B-06963AF14AB8}" type="datetime8">
              <a:rPr lang="en-US" sz="1400" baseline="0" smtClean="0">
                <a:cs typeface="Arial" charset="0"/>
              </a:rPr>
              <a:t>14-11-21 13:26</a:t>
            </a:fld>
            <a:endParaRPr lang="en-US" sz="1400" baseline="0">
              <a:cs typeface="Arial" charset="0"/>
            </a:endParaRPr>
          </a:p>
        </p:txBody>
      </p:sp>
      <p:sp>
        <p:nvSpPr>
          <p:cNvPr id="2150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5249" y="6248400"/>
            <a:ext cx="3873500" cy="457200"/>
          </a:xfrm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cs typeface="Arial" charset="0"/>
              </a:rPr>
              <a:t>toezichthouder stralingsbescherming - vrs-D</a:t>
            </a:r>
          </a:p>
        </p:txBody>
      </p:sp>
      <p:sp>
        <p:nvSpPr>
          <p:cNvPr id="2150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199" y="6248400"/>
            <a:ext cx="1905000" cy="457200"/>
          </a:xfrm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7F479F4-0D28-4896-A274-1F90CF819A8D}" type="slidenum">
              <a:rPr lang="en-US" sz="1400" baseline="0" smtClean="0">
                <a:cs typeface="Arial" charset="0"/>
              </a:rPr>
              <a:pPr eaLnBrk="1" hangingPunct="1"/>
              <a:t>22</a:t>
            </a:fld>
            <a:endParaRPr lang="en-US" sz="1400" baseline="0">
              <a:cs typeface="Arial" charset="0"/>
            </a:endParaRPr>
          </a:p>
        </p:txBody>
      </p:sp>
      <p:sp>
        <p:nvSpPr>
          <p:cNvPr id="4679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799" y="609600"/>
            <a:ext cx="7772400" cy="1143000"/>
          </a:xfrm>
        </p:spPr>
        <p:txBody>
          <a:bodyPr/>
          <a:lstStyle/>
          <a:p>
            <a:pPr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Scale in gaspijp</a:t>
            </a:r>
            <a:endParaRPr lang="en-GB" sz="1800" b="1">
              <a:latin typeface="Arial" charset="0"/>
            </a:endParaRPr>
          </a:p>
        </p:txBody>
      </p:sp>
      <p:pic>
        <p:nvPicPr>
          <p:cNvPr id="21510" name="Picture 5" descr="Pipeline_inspection_gauge">
            <a:hlinkClick r:id="rId3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18440" y="2071911"/>
            <a:ext cx="4320000" cy="3247248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2819409" y="5618389"/>
            <a:ext cx="3418145" cy="424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32000" indent="0" algn="l" defTabSz="216000" rtl="0" eaLnBrk="0" fontAlgn="base" hangingPunct="0">
              <a:spcBef>
                <a:spcPts val="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32000" indent="0" algn="l" defTabSz="216000" rtl="0" eaLnBrk="0" fontAlgn="base" hangingPunct="0">
              <a:spcBef>
                <a:spcPts val="0"/>
              </a:spcBef>
              <a:spcAft>
                <a:spcPct val="0"/>
              </a:spcAft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432000" indent="0" algn="l" defTabSz="216000" rtl="0" eaLnBrk="0" fontAlgn="base" hangingPunct="0"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432000" indent="0" algn="l" defTabSz="216000" rtl="0" eaLnBrk="0" fontAlgn="base" hangingPunct="0">
              <a:spcBef>
                <a:spcPts val="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432000" indent="0" algn="l" defTabSz="216000" rtl="0" eaLnBrk="0" fontAlgn="base" hangingPunct="0"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lvl="1" eaLnBrk="1" hangingPunct="1">
              <a:buClr>
                <a:schemeClr val="tx2"/>
              </a:buClr>
              <a:buFont typeface="Wingdings" pitchFamily="2" charset="2"/>
              <a:buNone/>
            </a:pPr>
            <a:r>
              <a:rPr lang="en-US" sz="1800" baseline="0">
                <a:latin typeface="Arial" charset="0"/>
                <a:cs typeface="Arial" charset="0"/>
                <a:sym typeface="Symbol" pitchFamily="18" charset="2"/>
              </a:rPr>
              <a:t>opengewerkte gaspijp met "pig"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32FF929-B6C8-414F-80D8-E79073E45C15}" type="datetime8">
              <a:rPr lang="en-US" sz="1400" baseline="0" smtClean="0">
                <a:cs typeface="Arial" charset="0"/>
              </a:rPr>
              <a:t>14-11-21 13:26</a:t>
            </a:fld>
            <a:endParaRPr lang="en-US" sz="1400" baseline="0">
              <a:cs typeface="Arial" charset="0"/>
            </a:endParaRPr>
          </a:p>
        </p:txBody>
      </p:sp>
      <p:sp>
        <p:nvSpPr>
          <p:cNvPr id="23555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cs typeface="Arial" charset="0"/>
              </a:rPr>
              <a:t>toezichthouder stralingsbescherming - vrs-D</a:t>
            </a:r>
          </a:p>
        </p:txBody>
      </p:sp>
      <p:sp>
        <p:nvSpPr>
          <p:cNvPr id="2355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6FABCB6-2D77-4FCA-99DC-3F344DCF828A}" type="slidenum">
              <a:rPr lang="en-US" sz="1400" baseline="0" smtClean="0">
                <a:cs typeface="Arial" charset="0"/>
              </a:rPr>
              <a:pPr eaLnBrk="1" hangingPunct="1"/>
              <a:t>23</a:t>
            </a:fld>
            <a:endParaRPr lang="en-US" sz="1400" baseline="0">
              <a:cs typeface="Arial" charset="0"/>
            </a:endParaRPr>
          </a:p>
        </p:txBody>
      </p:sp>
      <p:sp>
        <p:nvSpPr>
          <p:cNvPr id="465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Scale in gaspijp</a:t>
            </a:r>
            <a:endParaRPr lang="en-GB" sz="1800" b="1">
              <a:latin typeface="Arial" charset="0"/>
            </a:endParaRPr>
          </a:p>
        </p:txBody>
      </p:sp>
      <p:sp>
        <p:nvSpPr>
          <p:cNvPr id="2355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317143" y="5273213"/>
            <a:ext cx="6727400" cy="735701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</a:pPr>
            <a:r>
              <a:rPr lang="en-US" sz="1800">
                <a:latin typeface="Arial" charset="0"/>
                <a:cs typeface="Arial" charset="0"/>
                <a:sym typeface="Symbol" pitchFamily="18" charset="2"/>
              </a:rPr>
              <a:t>gemeten aan buitenkant eindstation na aankomst van "pig"</a:t>
            </a: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</a:pPr>
            <a:r>
              <a:rPr lang="en-US" sz="1800">
                <a:latin typeface="Arial" charset="0"/>
                <a:cs typeface="Arial" charset="0"/>
                <a:sym typeface="Symbol" pitchFamily="18" charset="2"/>
              </a:rPr>
              <a:t>dit moeten </a:t>
            </a:r>
            <a:r>
              <a:rPr lang="el-GR" sz="1800">
                <a:latin typeface="Arial" charset="0"/>
                <a:cs typeface="Arial" charset="0"/>
                <a:sym typeface="Symbol" pitchFamily="18" charset="2"/>
              </a:rPr>
              <a:t>γ</a:t>
            </a:r>
            <a:r>
              <a:rPr lang="en-US" sz="1800">
                <a:latin typeface="Arial" charset="0"/>
                <a:cs typeface="Arial" charset="0"/>
                <a:sym typeface="Symbol" pitchFamily="18" charset="2"/>
              </a:rPr>
              <a:t>-emitters zijn met T</a:t>
            </a:r>
            <a:r>
              <a:rPr lang="en-US" sz="1800" baseline="-25000">
                <a:latin typeface="Arial" charset="0"/>
                <a:cs typeface="Arial" charset="0"/>
                <a:sym typeface="Symbol" pitchFamily="18" charset="2"/>
              </a:rPr>
              <a:t>½</a:t>
            </a:r>
            <a:r>
              <a:rPr lang="en-US" sz="1800">
                <a:latin typeface="Arial" charset="0"/>
                <a:cs typeface="Arial" charset="0"/>
                <a:sym typeface="Symbol" pitchFamily="18" charset="2"/>
              </a:rPr>
              <a:t> ≈ 30 minuten</a:t>
            </a: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9308" y="1673213"/>
            <a:ext cx="5986143" cy="36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E04018E-A543-4771-A6A3-4AEF89D7917F}" type="datetime8">
              <a:rPr lang="en-US" sz="1400" baseline="0" smtClean="0">
                <a:cs typeface="Arial" charset="0"/>
              </a:rPr>
              <a:t>14-11-21 13:26</a:t>
            </a:fld>
            <a:endParaRPr lang="en-US" sz="1400" baseline="0">
              <a:cs typeface="Arial" charset="0"/>
            </a:endParaRPr>
          </a:p>
        </p:txBody>
      </p:sp>
      <p:sp>
        <p:nvSpPr>
          <p:cNvPr id="27651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cs typeface="Arial" charset="0"/>
              </a:rPr>
              <a:t>toezichthouder stralingsbescherming - vrs-D</a:t>
            </a:r>
          </a:p>
        </p:txBody>
      </p:sp>
      <p:sp>
        <p:nvSpPr>
          <p:cNvPr id="2765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E1AA917-44C5-4DCC-B6FA-A3D530A6177F}" type="slidenum">
              <a:rPr lang="en-US" sz="1400" baseline="0" smtClean="0">
                <a:cs typeface="Arial" charset="0"/>
              </a:rPr>
              <a:pPr eaLnBrk="1" hangingPunct="1"/>
              <a:t>24</a:t>
            </a:fld>
            <a:endParaRPr lang="en-US" sz="1400" baseline="0">
              <a:cs typeface="Arial" charset="0"/>
            </a:endParaRPr>
          </a:p>
        </p:txBody>
      </p:sp>
      <p:sp>
        <p:nvSpPr>
          <p:cNvPr id="455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Scale in gaspijp</a:t>
            </a:r>
            <a:endParaRPr lang="en-GB" sz="1800" b="1" dirty="0">
              <a:latin typeface="Arial" charset="0"/>
            </a:endParaRPr>
          </a:p>
        </p:txBody>
      </p:sp>
      <p:sp>
        <p:nvSpPr>
          <p:cNvPr id="2765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682343" y="3198823"/>
            <a:ext cx="3189514" cy="2679473"/>
          </a:xfrm>
        </p:spPr>
        <p:txBody>
          <a:bodyPr/>
          <a:lstStyle/>
          <a:p>
            <a:pPr marL="0" indent="0" eaLnBrk="1" hangingPunct="1">
              <a:buClr>
                <a:schemeClr val="tx2"/>
              </a:buClr>
              <a:buNone/>
            </a:pPr>
            <a:r>
              <a:rPr lang="en-US" sz="1800" b="1">
                <a:latin typeface="Arial" charset="0"/>
                <a:cs typeface="Arial" charset="0"/>
                <a:sym typeface="Symbol" pitchFamily="18" charset="2"/>
              </a:rPr>
              <a:t>					E</a:t>
            </a:r>
            <a:r>
              <a:rPr lang="el-GR" sz="1800" b="1" baseline="-25000">
                <a:latin typeface="Arial" charset="0"/>
                <a:cs typeface="Arial" charset="0"/>
                <a:sym typeface="Symbol" pitchFamily="18" charset="2"/>
              </a:rPr>
              <a:t>γ</a:t>
            </a:r>
            <a:r>
              <a:rPr lang="en-US" sz="1800" b="1">
                <a:latin typeface="Arial" charset="0"/>
                <a:cs typeface="Arial" charset="0"/>
                <a:sym typeface="Symbol" pitchFamily="18" charset="2"/>
              </a:rPr>
              <a:t>				f</a:t>
            </a:r>
            <a:r>
              <a:rPr lang="el-GR" sz="1800" b="1" baseline="-25000">
                <a:latin typeface="Arial" charset="0"/>
                <a:cs typeface="Arial" charset="0"/>
                <a:sym typeface="Symbol" pitchFamily="18" charset="2"/>
              </a:rPr>
              <a:t>γ</a:t>
            </a:r>
            <a:endParaRPr lang="en-US" sz="1800" b="1" baseline="-25000">
              <a:latin typeface="Arial" charset="0"/>
              <a:cs typeface="Arial" charset="0"/>
              <a:sym typeface="Symbol" pitchFamily="18" charset="2"/>
            </a:endParaRPr>
          </a:p>
          <a:p>
            <a:pPr marL="0" indent="0" eaLnBrk="1" hangingPunct="1">
              <a:buClr>
                <a:schemeClr val="tx2"/>
              </a:buClr>
              <a:buNone/>
            </a:pPr>
            <a:r>
              <a:rPr lang="en-US" sz="1800" b="1">
                <a:latin typeface="Arial" charset="0"/>
                <a:cs typeface="Arial" charset="0"/>
                <a:sym typeface="Symbol" pitchFamily="18" charset="2"/>
              </a:rPr>
              <a:t>					(MeV)			(%)</a:t>
            </a:r>
          </a:p>
          <a:p>
            <a:pPr marL="0" indent="0" eaLnBrk="1" hangingPunct="1">
              <a:buClr>
                <a:schemeClr val="tx2"/>
              </a:buClr>
              <a:buFont typeface="Wingdings" pitchFamily="2" charset="2"/>
              <a:buNone/>
            </a:pPr>
            <a:r>
              <a:rPr lang="en-US" sz="1800" baseline="30000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214</a:t>
            </a:r>
            <a:r>
              <a:rPr lang="en-US" sz="1800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Pb</a:t>
            </a:r>
            <a:r>
              <a:rPr lang="en-US" sz="1800">
                <a:latin typeface="Arial" charset="0"/>
                <a:cs typeface="Arial" charset="0"/>
                <a:sym typeface="Symbol" pitchFamily="18" charset="2"/>
              </a:rPr>
              <a:t>			</a:t>
            </a:r>
            <a:r>
              <a:rPr lang="en-US" sz="1800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0,30</a:t>
            </a:r>
            <a:r>
              <a:rPr lang="en-US" sz="1800">
                <a:latin typeface="Arial" charset="0"/>
                <a:cs typeface="Arial" charset="0"/>
                <a:sym typeface="Symbol" pitchFamily="18" charset="2"/>
              </a:rPr>
              <a:t>			19</a:t>
            </a:r>
          </a:p>
          <a:p>
            <a:pPr marL="0" indent="0" eaLnBrk="1" hangingPunct="1">
              <a:buClr>
                <a:schemeClr val="tx2"/>
              </a:buClr>
              <a:buFont typeface="Wingdings" pitchFamily="2" charset="2"/>
              <a:buNone/>
            </a:pPr>
            <a:r>
              <a:rPr lang="en-US" sz="1800">
                <a:latin typeface="Arial" charset="0"/>
                <a:cs typeface="Arial" charset="0"/>
                <a:sym typeface="Symbol" pitchFamily="18" charset="2"/>
              </a:rPr>
              <a:t>					</a:t>
            </a:r>
            <a:r>
              <a:rPr lang="en-US" sz="1800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0,35</a:t>
            </a:r>
            <a:r>
              <a:rPr lang="en-US" sz="1800">
                <a:latin typeface="Arial" charset="0"/>
                <a:cs typeface="Arial" charset="0"/>
                <a:sym typeface="Symbol" pitchFamily="18" charset="2"/>
              </a:rPr>
              <a:t>			37</a:t>
            </a:r>
          </a:p>
          <a:p>
            <a:pPr marL="0" indent="0" eaLnBrk="1" hangingPunct="1">
              <a:buClr>
                <a:schemeClr val="tx2"/>
              </a:buClr>
              <a:buFont typeface="Wingdings" pitchFamily="2" charset="2"/>
              <a:buNone/>
            </a:pPr>
            <a:r>
              <a:rPr lang="en-US" sz="1800" baseline="30000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214</a:t>
            </a:r>
            <a:r>
              <a:rPr lang="en-US" sz="1800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Bi</a:t>
            </a:r>
            <a:r>
              <a:rPr lang="en-US" sz="1800">
                <a:latin typeface="Arial" charset="0"/>
                <a:cs typeface="Arial" charset="0"/>
                <a:sym typeface="Symbol" pitchFamily="18" charset="2"/>
              </a:rPr>
              <a:t>			</a:t>
            </a:r>
            <a:r>
              <a:rPr lang="en-US" sz="1800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0,61</a:t>
            </a:r>
            <a:r>
              <a:rPr lang="en-US" sz="1800">
                <a:latin typeface="Arial" charset="0"/>
                <a:cs typeface="Arial" charset="0"/>
                <a:sym typeface="Symbol" pitchFamily="18" charset="2"/>
              </a:rPr>
              <a:t>			46</a:t>
            </a:r>
          </a:p>
          <a:p>
            <a:pPr marL="0" indent="0" eaLnBrk="1" hangingPunct="1">
              <a:buClr>
                <a:schemeClr val="tx2"/>
              </a:buClr>
              <a:buFont typeface="Wingdings" pitchFamily="2" charset="2"/>
              <a:buNone/>
            </a:pPr>
            <a:r>
              <a:rPr lang="en-US" sz="1800">
                <a:latin typeface="Arial" charset="0"/>
                <a:cs typeface="Arial" charset="0"/>
                <a:sym typeface="Symbol" pitchFamily="18" charset="2"/>
              </a:rPr>
              <a:t>					</a:t>
            </a:r>
            <a:r>
              <a:rPr lang="en-US" sz="1800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1,12</a:t>
            </a:r>
            <a:r>
              <a:rPr lang="en-US" sz="1800">
                <a:latin typeface="Arial" charset="0"/>
                <a:cs typeface="Arial" charset="0"/>
                <a:sym typeface="Symbol" pitchFamily="18" charset="2"/>
              </a:rPr>
              <a:t>			15</a:t>
            </a:r>
          </a:p>
          <a:p>
            <a:pPr marL="0" indent="0" eaLnBrk="1" hangingPunct="1">
              <a:buClr>
                <a:schemeClr val="tx2"/>
              </a:buClr>
              <a:buFont typeface="Wingdings" pitchFamily="2" charset="2"/>
              <a:buNone/>
            </a:pPr>
            <a:r>
              <a:rPr lang="en-US" sz="1800">
                <a:latin typeface="Arial" charset="0"/>
                <a:cs typeface="Arial" charset="0"/>
                <a:sym typeface="Symbol" pitchFamily="18" charset="2"/>
              </a:rPr>
              <a:t>					</a:t>
            </a:r>
            <a:r>
              <a:rPr lang="en-US" sz="1800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1,77</a:t>
            </a:r>
            <a:r>
              <a:rPr lang="en-US" sz="1800">
                <a:latin typeface="Arial" charset="0"/>
                <a:cs typeface="Arial" charset="0"/>
                <a:sym typeface="Symbol" pitchFamily="18" charset="2"/>
              </a:rPr>
              <a:t>			16</a:t>
            </a:r>
          </a:p>
          <a:p>
            <a:pPr marL="0" indent="0" eaLnBrk="1" hangingPunct="1">
              <a:buClr>
                <a:schemeClr val="tx2"/>
              </a:buClr>
              <a:buFont typeface="Wingdings" pitchFamily="2" charset="2"/>
              <a:buNone/>
            </a:pPr>
            <a:r>
              <a:rPr lang="en-US" sz="1800" baseline="30000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210</a:t>
            </a:r>
            <a:r>
              <a:rPr lang="en-US" sz="1800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Pb</a:t>
            </a:r>
            <a:r>
              <a:rPr lang="en-US" sz="1800">
                <a:latin typeface="Arial" charset="0"/>
                <a:cs typeface="Arial" charset="0"/>
                <a:sym typeface="Symbol" pitchFamily="18" charset="2"/>
              </a:rPr>
              <a:t>			0,05			  4</a:t>
            </a:r>
          </a:p>
          <a:p>
            <a:pPr marL="0" indent="0" eaLnBrk="1" hangingPunct="1">
              <a:buClr>
                <a:schemeClr val="tx2"/>
              </a:buClr>
              <a:buFont typeface="Wingdings" pitchFamily="2" charset="2"/>
              <a:buNone/>
            </a:pPr>
            <a:r>
              <a:rPr lang="en-US" sz="1800" baseline="30000">
                <a:latin typeface="Arial" charset="0"/>
                <a:cs typeface="Arial" charset="0"/>
                <a:sym typeface="Symbol" pitchFamily="18" charset="2"/>
              </a:rPr>
              <a:t>210</a:t>
            </a:r>
            <a:r>
              <a:rPr lang="en-US" sz="1800">
                <a:latin typeface="Arial" charset="0"/>
                <a:cs typeface="Arial" charset="0"/>
                <a:sym typeface="Symbol" pitchFamily="18" charset="2"/>
              </a:rPr>
              <a:t>Po			0,80			  0,001</a:t>
            </a:r>
          </a:p>
        </p:txBody>
      </p:sp>
      <p:grpSp>
        <p:nvGrpSpPr>
          <p:cNvPr id="27655" name="Group 6"/>
          <p:cNvGrpSpPr>
            <a:grpSpLocks noChangeAspect="1"/>
          </p:cNvGrpSpPr>
          <p:nvPr/>
        </p:nvGrpSpPr>
        <p:grpSpPr bwMode="auto">
          <a:xfrm>
            <a:off x="958850" y="1973262"/>
            <a:ext cx="7200000" cy="3293852"/>
            <a:chOff x="2955" y="4714"/>
            <a:chExt cx="5210" cy="2405"/>
          </a:xfrm>
        </p:grpSpPr>
        <p:sp>
          <p:nvSpPr>
            <p:cNvPr id="27656" name="Line 7"/>
            <p:cNvSpPr>
              <a:spLocks noChangeAspect="1" noChangeShapeType="1"/>
            </p:cNvSpPr>
            <p:nvPr/>
          </p:nvSpPr>
          <p:spPr bwMode="auto">
            <a:xfrm flipH="1">
              <a:off x="7170" y="4976"/>
              <a:ext cx="867" cy="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57" name="Line 8"/>
            <p:cNvSpPr>
              <a:spLocks noChangeAspect="1" noChangeShapeType="1"/>
            </p:cNvSpPr>
            <p:nvPr/>
          </p:nvSpPr>
          <p:spPr bwMode="auto">
            <a:xfrm flipH="1">
              <a:off x="4045" y="5853"/>
              <a:ext cx="868" cy="1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58" name="Line 9"/>
            <p:cNvSpPr>
              <a:spLocks noChangeAspect="1" noChangeShapeType="1"/>
            </p:cNvSpPr>
            <p:nvPr/>
          </p:nvSpPr>
          <p:spPr bwMode="auto">
            <a:xfrm flipH="1">
              <a:off x="5086" y="5327"/>
              <a:ext cx="868" cy="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59" name="Line 10"/>
            <p:cNvSpPr>
              <a:spLocks noChangeAspect="1" noChangeShapeType="1"/>
            </p:cNvSpPr>
            <p:nvPr/>
          </p:nvSpPr>
          <p:spPr bwMode="auto">
            <a:xfrm flipH="1">
              <a:off x="3003" y="6379"/>
              <a:ext cx="866" cy="1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60" name="Line 11"/>
            <p:cNvSpPr>
              <a:spLocks noChangeAspect="1" noChangeShapeType="1"/>
            </p:cNvSpPr>
            <p:nvPr/>
          </p:nvSpPr>
          <p:spPr bwMode="auto">
            <a:xfrm flipH="1">
              <a:off x="3003" y="5677"/>
              <a:ext cx="867" cy="4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61" name="Line 12"/>
            <p:cNvSpPr>
              <a:spLocks noChangeAspect="1" noChangeShapeType="1"/>
            </p:cNvSpPr>
            <p:nvPr/>
          </p:nvSpPr>
          <p:spPr bwMode="auto">
            <a:xfrm flipH="1">
              <a:off x="5086" y="6028"/>
              <a:ext cx="867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62" name="Line 13"/>
            <p:cNvSpPr>
              <a:spLocks noChangeAspect="1" noChangeShapeType="1"/>
            </p:cNvSpPr>
            <p:nvPr/>
          </p:nvSpPr>
          <p:spPr bwMode="auto">
            <a:xfrm flipH="1">
              <a:off x="4045" y="6554"/>
              <a:ext cx="86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63" name="Line 14"/>
            <p:cNvSpPr>
              <a:spLocks noChangeAspect="1" noChangeShapeType="1"/>
            </p:cNvSpPr>
            <p:nvPr/>
          </p:nvSpPr>
          <p:spPr bwMode="auto">
            <a:xfrm flipH="1">
              <a:off x="5086" y="6729"/>
              <a:ext cx="867" cy="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64" name="Line 15"/>
            <p:cNvSpPr>
              <a:spLocks noChangeAspect="1" noChangeShapeType="1"/>
            </p:cNvSpPr>
            <p:nvPr/>
          </p:nvSpPr>
          <p:spPr bwMode="auto">
            <a:xfrm flipH="1">
              <a:off x="3003" y="7080"/>
              <a:ext cx="86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65" name="Text Box 16"/>
            <p:cNvSpPr txBox="1">
              <a:spLocks noChangeAspect="1" noChangeArrowheads="1"/>
            </p:cNvSpPr>
            <p:nvPr/>
          </p:nvSpPr>
          <p:spPr bwMode="auto">
            <a:xfrm>
              <a:off x="2955" y="5367"/>
              <a:ext cx="1090" cy="3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0" tIns="36000" rIns="36000" bIns="36000"/>
            <a:lstStyle>
              <a:lvl1pPr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sz="1400">
                  <a:solidFill>
                    <a:srgbClr val="FF0000"/>
                  </a:solidFill>
                </a:rPr>
                <a:t>214</a:t>
              </a:r>
              <a:r>
                <a:rPr lang="en-US" sz="1400" baseline="0">
                  <a:solidFill>
                    <a:srgbClr val="FF0000"/>
                  </a:solidFill>
                </a:rPr>
                <a:t>Pb (27 min)</a:t>
              </a:r>
              <a:endParaRPr lang="en-US" sz="1400" baseline="0"/>
            </a:p>
          </p:txBody>
        </p:sp>
        <p:sp>
          <p:nvSpPr>
            <p:cNvPr id="27666" name="Text Box 17"/>
            <p:cNvSpPr txBox="1">
              <a:spLocks noChangeAspect="1" noChangeArrowheads="1"/>
            </p:cNvSpPr>
            <p:nvPr/>
          </p:nvSpPr>
          <p:spPr bwMode="auto">
            <a:xfrm>
              <a:off x="3003" y="6028"/>
              <a:ext cx="995" cy="3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0" tIns="36000" rIns="36000" bIns="36000"/>
            <a:lstStyle>
              <a:lvl1pPr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sz="1400">
                  <a:solidFill>
                    <a:srgbClr val="FF0000"/>
                  </a:solidFill>
                </a:rPr>
                <a:t>210</a:t>
              </a:r>
              <a:r>
                <a:rPr lang="en-US" sz="1400" baseline="0">
                  <a:solidFill>
                    <a:srgbClr val="FF0000"/>
                  </a:solidFill>
                </a:rPr>
                <a:t>Pb (22 j)</a:t>
              </a:r>
              <a:endParaRPr lang="en-US" sz="1400" baseline="0"/>
            </a:p>
          </p:txBody>
        </p:sp>
        <p:sp>
          <p:nvSpPr>
            <p:cNvPr id="27667" name="Text Box 18"/>
            <p:cNvSpPr txBox="1">
              <a:spLocks noChangeAspect="1" noChangeArrowheads="1"/>
            </p:cNvSpPr>
            <p:nvPr/>
          </p:nvSpPr>
          <p:spPr bwMode="auto">
            <a:xfrm>
              <a:off x="3003" y="6817"/>
              <a:ext cx="995" cy="3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0" tIns="36000" rIns="36000" bIns="36000"/>
            <a:lstStyle>
              <a:lvl1pPr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sz="1400"/>
                <a:t>206</a:t>
              </a:r>
              <a:r>
                <a:rPr lang="en-US" sz="1400" baseline="0"/>
                <a:t>Pb (stabiel)</a:t>
              </a:r>
            </a:p>
          </p:txBody>
        </p:sp>
        <p:sp>
          <p:nvSpPr>
            <p:cNvPr id="27668" name="Text Box 19"/>
            <p:cNvSpPr txBox="1">
              <a:spLocks noChangeAspect="1" noChangeArrowheads="1"/>
            </p:cNvSpPr>
            <p:nvPr/>
          </p:nvSpPr>
          <p:spPr bwMode="auto">
            <a:xfrm>
              <a:off x="7170" y="4714"/>
              <a:ext cx="995" cy="3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0" tIns="36000" rIns="36000" bIns="36000"/>
            <a:lstStyle>
              <a:lvl1pPr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sz="1400"/>
                <a:t>222</a:t>
              </a:r>
              <a:r>
                <a:rPr lang="en-US" sz="1400" baseline="0"/>
                <a:t>Rn (4 d)</a:t>
              </a:r>
            </a:p>
          </p:txBody>
        </p:sp>
        <p:sp>
          <p:nvSpPr>
            <p:cNvPr id="27669" name="Text Box 20"/>
            <p:cNvSpPr txBox="1">
              <a:spLocks noChangeAspect="1" noChangeArrowheads="1"/>
            </p:cNvSpPr>
            <p:nvPr/>
          </p:nvSpPr>
          <p:spPr bwMode="auto">
            <a:xfrm>
              <a:off x="5086" y="5064"/>
              <a:ext cx="1110" cy="3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0" tIns="36000" rIns="36000" bIns="36000"/>
            <a:lstStyle>
              <a:lvl1pPr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sz="1400"/>
                <a:t>218</a:t>
              </a:r>
              <a:r>
                <a:rPr lang="en-US" sz="1400" baseline="0"/>
                <a:t>Po (3 min)</a:t>
              </a:r>
            </a:p>
          </p:txBody>
        </p:sp>
        <p:sp>
          <p:nvSpPr>
            <p:cNvPr id="27670" name="Text Box 21"/>
            <p:cNvSpPr txBox="1">
              <a:spLocks noChangeAspect="1" noChangeArrowheads="1"/>
            </p:cNvSpPr>
            <p:nvPr/>
          </p:nvSpPr>
          <p:spPr bwMode="auto">
            <a:xfrm>
              <a:off x="4045" y="5590"/>
              <a:ext cx="994" cy="3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0" tIns="36000" rIns="36000" bIns="36000"/>
            <a:lstStyle>
              <a:lvl1pPr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sz="1400">
                  <a:solidFill>
                    <a:srgbClr val="FF0000"/>
                  </a:solidFill>
                </a:rPr>
                <a:t>214</a:t>
              </a:r>
              <a:r>
                <a:rPr lang="en-US" sz="1400" baseline="0">
                  <a:solidFill>
                    <a:srgbClr val="FF0000"/>
                  </a:solidFill>
                </a:rPr>
                <a:t>Bi (20 min)</a:t>
              </a:r>
              <a:endParaRPr lang="en-US" sz="1400" baseline="0"/>
            </a:p>
          </p:txBody>
        </p:sp>
        <p:sp>
          <p:nvSpPr>
            <p:cNvPr id="27671" name="Text Box 22"/>
            <p:cNvSpPr txBox="1">
              <a:spLocks noChangeAspect="1" noChangeArrowheads="1"/>
            </p:cNvSpPr>
            <p:nvPr/>
          </p:nvSpPr>
          <p:spPr bwMode="auto">
            <a:xfrm>
              <a:off x="5086" y="5765"/>
              <a:ext cx="1110" cy="3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0" tIns="36000" rIns="36000" bIns="36000"/>
            <a:lstStyle>
              <a:lvl1pPr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sz="1400"/>
                <a:t>214</a:t>
              </a:r>
              <a:r>
                <a:rPr lang="en-US" sz="1400" baseline="0"/>
                <a:t>Po (0,2 ms)</a:t>
              </a:r>
            </a:p>
          </p:txBody>
        </p:sp>
        <p:sp>
          <p:nvSpPr>
            <p:cNvPr id="27672" name="Text Box 23"/>
            <p:cNvSpPr txBox="1">
              <a:spLocks noChangeAspect="1" noChangeArrowheads="1"/>
            </p:cNvSpPr>
            <p:nvPr/>
          </p:nvSpPr>
          <p:spPr bwMode="auto">
            <a:xfrm>
              <a:off x="4045" y="6291"/>
              <a:ext cx="993" cy="3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0" tIns="36000" rIns="36000" bIns="36000"/>
            <a:lstStyle>
              <a:lvl1pPr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sz="1400"/>
                <a:t>210</a:t>
              </a:r>
              <a:r>
                <a:rPr lang="en-US" sz="1400" baseline="0"/>
                <a:t>Bi (5 d)</a:t>
              </a:r>
            </a:p>
          </p:txBody>
        </p:sp>
        <p:sp>
          <p:nvSpPr>
            <p:cNvPr id="27673" name="Text Box 24"/>
            <p:cNvSpPr txBox="1">
              <a:spLocks noChangeAspect="1" noChangeArrowheads="1"/>
            </p:cNvSpPr>
            <p:nvPr/>
          </p:nvSpPr>
          <p:spPr bwMode="auto">
            <a:xfrm>
              <a:off x="5086" y="6466"/>
              <a:ext cx="1110" cy="3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0" tIns="36000" rIns="36000" bIns="36000"/>
            <a:lstStyle>
              <a:lvl1pPr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sz="1400"/>
                <a:t>210</a:t>
              </a:r>
              <a:r>
                <a:rPr lang="en-US" sz="1400" baseline="0"/>
                <a:t>Po (138 d)</a:t>
              </a:r>
            </a:p>
          </p:txBody>
        </p:sp>
        <p:sp>
          <p:nvSpPr>
            <p:cNvPr id="27674" name="Line 25"/>
            <p:cNvSpPr>
              <a:spLocks noChangeAspect="1" noChangeShapeType="1"/>
            </p:cNvSpPr>
            <p:nvPr/>
          </p:nvSpPr>
          <p:spPr bwMode="auto">
            <a:xfrm flipH="1">
              <a:off x="5955" y="4976"/>
              <a:ext cx="1215" cy="35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75" name="Line 26"/>
            <p:cNvSpPr>
              <a:spLocks noChangeAspect="1" noChangeShapeType="1"/>
            </p:cNvSpPr>
            <p:nvPr/>
          </p:nvSpPr>
          <p:spPr bwMode="auto">
            <a:xfrm flipH="1">
              <a:off x="3871" y="5327"/>
              <a:ext cx="1215" cy="35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76" name="Line 27"/>
            <p:cNvSpPr>
              <a:spLocks noChangeAspect="1" noChangeShapeType="1"/>
            </p:cNvSpPr>
            <p:nvPr/>
          </p:nvSpPr>
          <p:spPr bwMode="auto">
            <a:xfrm flipH="1">
              <a:off x="3871" y="6729"/>
              <a:ext cx="1215" cy="35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77" name="Line 28"/>
            <p:cNvSpPr>
              <a:spLocks noChangeAspect="1" noChangeShapeType="1"/>
            </p:cNvSpPr>
            <p:nvPr/>
          </p:nvSpPr>
          <p:spPr bwMode="auto">
            <a:xfrm>
              <a:off x="3871" y="5677"/>
              <a:ext cx="174" cy="176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78" name="Line 29"/>
            <p:cNvSpPr>
              <a:spLocks noChangeAspect="1" noChangeShapeType="1"/>
            </p:cNvSpPr>
            <p:nvPr/>
          </p:nvSpPr>
          <p:spPr bwMode="auto">
            <a:xfrm>
              <a:off x="4913" y="5853"/>
              <a:ext cx="173" cy="175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79" name="Line 30"/>
            <p:cNvSpPr>
              <a:spLocks noChangeAspect="1" noChangeShapeType="1"/>
            </p:cNvSpPr>
            <p:nvPr/>
          </p:nvSpPr>
          <p:spPr bwMode="auto">
            <a:xfrm>
              <a:off x="4913" y="6554"/>
              <a:ext cx="173" cy="17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80" name="Line 31"/>
            <p:cNvSpPr>
              <a:spLocks noChangeAspect="1" noChangeShapeType="1"/>
            </p:cNvSpPr>
            <p:nvPr/>
          </p:nvSpPr>
          <p:spPr bwMode="auto">
            <a:xfrm>
              <a:off x="3871" y="6379"/>
              <a:ext cx="174" cy="17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81" name="Line 32"/>
            <p:cNvSpPr>
              <a:spLocks noChangeAspect="1" noChangeShapeType="1"/>
            </p:cNvSpPr>
            <p:nvPr/>
          </p:nvSpPr>
          <p:spPr bwMode="auto">
            <a:xfrm flipH="1">
              <a:off x="3871" y="6028"/>
              <a:ext cx="1215" cy="35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4170A4C-88CD-4158-A6AF-CBFD303937E2}" type="datetime8">
              <a:rPr lang="en-US" sz="1400" baseline="0" smtClean="0">
                <a:cs typeface="Arial" charset="0"/>
              </a:rPr>
              <a:t>14-11-21 13:26</a:t>
            </a:fld>
            <a:endParaRPr lang="en-US" sz="1400" baseline="0">
              <a:cs typeface="Arial" charset="0"/>
            </a:endParaRPr>
          </a:p>
        </p:txBody>
      </p:sp>
      <p:sp>
        <p:nvSpPr>
          <p:cNvPr id="26627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cs typeface="Arial" charset="0"/>
              </a:rPr>
              <a:t>toezichthouder stralingsbescherming - vrs-D</a:t>
            </a:r>
          </a:p>
        </p:txBody>
      </p:sp>
      <p:sp>
        <p:nvSpPr>
          <p:cNvPr id="2662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69B0B84-7E9E-46FE-8F55-3750D04E4EC4}" type="slidenum">
              <a:rPr lang="en-US" sz="1400" baseline="0" smtClean="0">
                <a:cs typeface="Arial" charset="0"/>
              </a:rPr>
              <a:pPr eaLnBrk="1" hangingPunct="1"/>
              <a:t>25</a:t>
            </a:fld>
            <a:endParaRPr lang="en-US" sz="1400" baseline="0">
              <a:cs typeface="Arial" charset="0"/>
            </a:endParaRPr>
          </a:p>
        </p:txBody>
      </p:sp>
      <p:sp>
        <p:nvSpPr>
          <p:cNvPr id="457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Scale in gaspijp</a:t>
            </a:r>
            <a:endParaRPr lang="en-GB" sz="1800" b="1">
              <a:latin typeface="Arial" charset="0"/>
            </a:endParaRPr>
          </a:p>
        </p:txBody>
      </p:sp>
      <p:graphicFrame>
        <p:nvGraphicFramePr>
          <p:cNvPr id="26630" name="Object 26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277099771"/>
              </p:ext>
            </p:extLst>
          </p:nvPr>
        </p:nvGraphicFramePr>
        <p:xfrm>
          <a:off x="1227138" y="1647589"/>
          <a:ext cx="7916862" cy="3573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Chart" r:id="rId4" imgW="6077102" imgH="2743200" progId="Excel.Chart.8">
                  <p:embed/>
                </p:oleObj>
              </mc:Choice>
              <mc:Fallback>
                <p:oleObj name="Chart" r:id="rId4" imgW="6077102" imgH="2743200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27138" y="1647589"/>
                        <a:ext cx="7916862" cy="3573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81703" y="5257795"/>
            <a:ext cx="7391438" cy="544285"/>
          </a:xfrm>
        </p:spPr>
        <p:txBody>
          <a:bodyPr/>
          <a:lstStyle/>
          <a:p>
            <a:pPr marL="0" lvl="1" indent="0" algn="ctr" eaLnBrk="1" hangingPunct="1">
              <a:buClr>
                <a:schemeClr val="tx2"/>
              </a:buClr>
              <a:buFont typeface="Wingdings" pitchFamily="2" charset="2"/>
              <a:buNone/>
            </a:pPr>
            <a:r>
              <a:rPr lang="en-US" sz="1800">
                <a:latin typeface="Arial" charset="0"/>
                <a:cs typeface="Arial" charset="0"/>
                <a:sym typeface="Symbol" pitchFamily="18" charset="2"/>
              </a:rPr>
              <a:t>simulatie van verval van dochternucliden </a:t>
            </a:r>
            <a:r>
              <a:rPr lang="en-US" sz="1800" baseline="30000">
                <a:latin typeface="Arial" charset="0"/>
                <a:cs typeface="Arial" charset="0"/>
                <a:sym typeface="Symbol" pitchFamily="18" charset="2"/>
              </a:rPr>
              <a:t>214</a:t>
            </a:r>
            <a:r>
              <a:rPr lang="en-US" sz="1800">
                <a:latin typeface="Arial" charset="0"/>
                <a:cs typeface="Arial" charset="0"/>
                <a:sym typeface="Symbol" pitchFamily="18" charset="2"/>
              </a:rPr>
              <a:t>Pb </a:t>
            </a:r>
            <a:r>
              <a:rPr lang="en-US" sz="1800">
                <a:sym typeface="Symbol"/>
              </a:rPr>
              <a:t>→</a:t>
            </a:r>
            <a:r>
              <a:rPr lang="en-US" sz="1800">
                <a:latin typeface="Arial" charset="0"/>
                <a:cs typeface="Arial" charset="0"/>
                <a:sym typeface="Symbol"/>
              </a:rPr>
              <a:t> </a:t>
            </a:r>
            <a:r>
              <a:rPr lang="en-US" sz="1800" baseline="30000">
                <a:latin typeface="Arial" charset="0"/>
                <a:cs typeface="Arial" charset="0"/>
                <a:sym typeface="Symbol"/>
              </a:rPr>
              <a:t>214</a:t>
            </a:r>
            <a:r>
              <a:rPr lang="en-US" sz="1800">
                <a:latin typeface="Arial" charset="0"/>
                <a:cs typeface="Arial" charset="0"/>
                <a:sym typeface="Symbol"/>
              </a:rPr>
              <a:t>Bi</a:t>
            </a:r>
            <a:r>
              <a:rPr lang="en-US" sz="180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sz="1800">
                <a:sym typeface="Symbol"/>
              </a:rPr>
              <a:t>→</a:t>
            </a:r>
            <a:r>
              <a:rPr lang="en-US" sz="1800">
                <a:latin typeface="Arial" charset="0"/>
                <a:cs typeface="Arial" charset="0"/>
                <a:sym typeface="Symbol"/>
              </a:rPr>
              <a:t> </a:t>
            </a:r>
            <a:r>
              <a:rPr lang="en-US" sz="1800" baseline="30000">
                <a:latin typeface="Arial" charset="0"/>
                <a:cs typeface="Arial" charset="0"/>
                <a:sym typeface="Symbol"/>
              </a:rPr>
              <a:t>210</a:t>
            </a:r>
            <a:r>
              <a:rPr lang="en-US" sz="1800">
                <a:latin typeface="Arial" charset="0"/>
                <a:cs typeface="Arial" charset="0"/>
                <a:sym typeface="Symbol"/>
              </a:rPr>
              <a:t>Pb</a:t>
            </a:r>
            <a:endParaRPr lang="en-US" sz="1800">
              <a:latin typeface="Arial" charset="0"/>
              <a:cs typeface="Arial" charset="0"/>
              <a:sym typeface="Symbol" pitchFamily="18" charset="2"/>
            </a:endParaRPr>
          </a:p>
        </p:txBody>
      </p:sp>
      <p:pic>
        <p:nvPicPr>
          <p:cNvPr id="8" name="Picture 5" descr="BD21298_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9438" y="5754688"/>
            <a:ext cx="24606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26544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014E5AB-C5D8-41F1-8DA2-FBD3F5D133CE}" type="datetime8">
              <a:rPr lang="en-US" sz="1400" baseline="0" smtClean="0">
                <a:cs typeface="Arial" charset="0"/>
              </a:rPr>
              <a:t>14-11-21 13:26</a:t>
            </a:fld>
            <a:endParaRPr lang="en-US" sz="1400" baseline="0">
              <a:cs typeface="Arial" charset="0"/>
            </a:endParaRPr>
          </a:p>
        </p:txBody>
      </p:sp>
      <p:sp>
        <p:nvSpPr>
          <p:cNvPr id="614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cs typeface="Arial" charset="0"/>
              </a:rPr>
              <a:t>toezichthouder stralingsbescherming - vrs-D</a:t>
            </a:r>
          </a:p>
        </p:txBody>
      </p:sp>
      <p:sp>
        <p:nvSpPr>
          <p:cNvPr id="614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C8AF6B8-DCEB-4853-91F7-E57C4381C7BD}" type="slidenum">
              <a:rPr lang="en-US" sz="1400" baseline="0" smtClean="0">
                <a:cs typeface="Arial" charset="0"/>
              </a:rPr>
              <a:pPr eaLnBrk="1" hangingPunct="1"/>
              <a:t>3</a:t>
            </a:fld>
            <a:endParaRPr lang="en-US" sz="1400" baseline="0">
              <a:cs typeface="Arial" charset="0"/>
            </a:endParaRPr>
          </a:p>
        </p:txBody>
      </p:sp>
      <p:sp>
        <p:nvSpPr>
          <p:cNvPr id="487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Vullen van injectiespuit</a:t>
            </a:r>
            <a:endParaRPr lang="en-GB" sz="1800" b="1">
              <a:latin typeface="Arial" charset="0"/>
            </a:endParaRPr>
          </a:p>
        </p:txBody>
      </p:sp>
      <p:pic>
        <p:nvPicPr>
          <p:cNvPr id="6150" name="Picture 4" descr="220px-99mTc-tetrofosmin_structu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1450" y="1946592"/>
            <a:ext cx="3299931" cy="32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1" name="Text Box 5"/>
          <p:cNvSpPr txBox="1">
            <a:spLocks noChangeArrowheads="1"/>
          </p:cNvSpPr>
          <p:nvPr/>
        </p:nvSpPr>
        <p:spPr bwMode="auto">
          <a:xfrm>
            <a:off x="6238558" y="5433060"/>
            <a:ext cx="1325562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sz="1800" baseline="0"/>
              <a:t>tetrofosfine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685801" y="1981200"/>
            <a:ext cx="4414519" cy="142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32000" indent="0" algn="l" defTabSz="216000" rtl="0" eaLnBrk="0" fontAlgn="base" hangingPunct="0">
              <a:spcBef>
                <a:spcPts val="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32000" indent="0" algn="l" defTabSz="216000" rtl="0" eaLnBrk="0" fontAlgn="base" hangingPunct="0">
              <a:spcBef>
                <a:spcPts val="0"/>
              </a:spcBef>
              <a:spcAft>
                <a:spcPct val="0"/>
              </a:spcAft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432000" indent="0" algn="l" defTabSz="216000" rtl="0" eaLnBrk="0" fontAlgn="base" hangingPunct="0"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432000" indent="0" algn="l" defTabSz="216000" rtl="0" eaLnBrk="0" fontAlgn="base" hangingPunct="0">
              <a:spcBef>
                <a:spcPts val="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432000" indent="0" algn="l" defTabSz="216000" rtl="0" eaLnBrk="0" fontAlgn="base" hangingPunct="0"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lvl="1" eaLnBrk="1" hangingPunct="1">
              <a:buClr>
                <a:schemeClr val="tx2"/>
              </a:buClr>
              <a:buFont typeface="Wingdings" pitchFamily="2" charset="2"/>
              <a:buNone/>
            </a:pPr>
            <a:endParaRPr lang="en-US" sz="2000" baseline="0">
              <a:latin typeface="Arial" charset="0"/>
              <a:cs typeface="Arial" charset="0"/>
              <a:sym typeface="Symbol" pitchFamily="18" charset="2"/>
            </a:endParaRPr>
          </a:p>
          <a:p>
            <a:pPr marL="0" lvl="1" eaLnBrk="1" hangingPunct="1">
              <a:buClr>
                <a:schemeClr val="tx2"/>
              </a:buClr>
              <a:buFont typeface="Wingdings" pitchFamily="2" charset="2"/>
              <a:buNone/>
            </a:pPr>
            <a:r>
              <a:rPr lang="en-US" sz="2000" baseline="0">
                <a:latin typeface="Arial" charset="0"/>
                <a:cs typeface="Arial" charset="0"/>
                <a:sym typeface="Symbol" pitchFamily="18" charset="2"/>
              </a:rPr>
              <a:t>radiofarmacon				C</a:t>
            </a:r>
            <a:r>
              <a:rPr lang="en-US" sz="2000" baseline="-25000">
                <a:latin typeface="Arial" charset="0"/>
                <a:cs typeface="Arial" charset="0"/>
                <a:sym typeface="Symbol" pitchFamily="18" charset="2"/>
              </a:rPr>
              <a:t>18</a:t>
            </a:r>
            <a:r>
              <a:rPr lang="en-US" sz="2000" baseline="0">
                <a:latin typeface="Arial" charset="0"/>
                <a:cs typeface="Arial" charset="0"/>
                <a:sym typeface="Symbol" pitchFamily="18" charset="2"/>
              </a:rPr>
              <a:t>H</a:t>
            </a:r>
            <a:r>
              <a:rPr lang="en-US" sz="2000" baseline="-25000">
                <a:latin typeface="Arial" charset="0"/>
                <a:cs typeface="Arial" charset="0"/>
                <a:sym typeface="Symbol" pitchFamily="18" charset="2"/>
              </a:rPr>
              <a:t>40</a:t>
            </a:r>
            <a:r>
              <a:rPr lang="en-US" sz="2000" baseline="0">
                <a:latin typeface="Arial" charset="0"/>
                <a:cs typeface="Arial" charset="0"/>
                <a:sym typeface="Symbol" pitchFamily="18" charset="2"/>
              </a:rPr>
              <a:t>O</a:t>
            </a:r>
            <a:r>
              <a:rPr lang="en-US" sz="2000" baseline="-25000">
                <a:latin typeface="Arial" charset="0"/>
                <a:cs typeface="Arial" charset="0"/>
                <a:sym typeface="Symbol" pitchFamily="18" charset="2"/>
              </a:rPr>
              <a:t>4</a:t>
            </a:r>
            <a:r>
              <a:rPr lang="en-US" sz="2000" baseline="0">
                <a:latin typeface="Arial" charset="0"/>
                <a:cs typeface="Arial" charset="0"/>
                <a:sym typeface="Symbol" pitchFamily="18" charset="2"/>
              </a:rPr>
              <a:t>P</a:t>
            </a:r>
            <a:r>
              <a:rPr lang="en-US" sz="2000" baseline="-25000">
                <a:latin typeface="Arial" charset="0"/>
                <a:cs typeface="Arial" charset="0"/>
                <a:sym typeface="Symbol" pitchFamily="18" charset="2"/>
              </a:rPr>
              <a:t>2</a:t>
            </a:r>
            <a:r>
              <a:rPr lang="en-US" sz="2000" baseline="0">
                <a:latin typeface="Arial" charset="0"/>
                <a:cs typeface="Arial" charset="0"/>
                <a:sym typeface="Symbol" pitchFamily="18" charset="2"/>
              </a:rPr>
              <a:t> </a:t>
            </a:r>
          </a:p>
          <a:p>
            <a:pPr marL="0" lvl="1" eaLnBrk="1" hangingPunct="1">
              <a:buClr>
                <a:schemeClr val="tx2"/>
              </a:buClr>
              <a:buFontTx/>
              <a:buNone/>
            </a:pPr>
            <a:r>
              <a:rPr lang="en-US" sz="2000" baseline="0">
                <a:latin typeface="Arial" charset="0"/>
                <a:cs typeface="Arial" charset="0"/>
                <a:sym typeface="Symbol" pitchFamily="18" charset="2"/>
              </a:rPr>
              <a:t>toepassing						angioscan </a:t>
            </a:r>
          </a:p>
          <a:p>
            <a:pPr marL="0" lvl="1" eaLnBrk="1" hangingPunct="1">
              <a:buClr>
                <a:schemeClr val="tx2"/>
              </a:buClr>
              <a:buFont typeface="Wingdings" pitchFamily="2" charset="2"/>
              <a:buNone/>
            </a:pPr>
            <a:r>
              <a:rPr lang="en-US" sz="2000" baseline="0">
                <a:latin typeface="Arial" charset="0"/>
                <a:cs typeface="Arial" charset="0"/>
                <a:sym typeface="Symbol" pitchFamily="18" charset="2"/>
              </a:rPr>
              <a:t>radionuclide					</a:t>
            </a: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99m</a:t>
            </a:r>
            <a:r>
              <a:rPr lang="en-US" sz="2000" baseline="0">
                <a:latin typeface="Arial" charset="0"/>
                <a:cs typeface="Arial" charset="0"/>
                <a:sym typeface="Symbol" pitchFamily="18" charset="2"/>
              </a:rPr>
              <a:t>Tc</a:t>
            </a:r>
          </a:p>
        </p:txBody>
      </p:sp>
      <p:pic>
        <p:nvPicPr>
          <p:cNvPr id="9" name="Picture 22" descr="injectiespuit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44333" y="3689032"/>
            <a:ext cx="1800000" cy="110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652" name="Rectangle 4"/>
          <p:cNvSpPr>
            <a:spLocks noChangeArrowheads="1"/>
          </p:cNvSpPr>
          <p:nvPr/>
        </p:nvSpPr>
        <p:spPr bwMode="auto">
          <a:xfrm>
            <a:off x="684213" y="2880000"/>
            <a:ext cx="8280000" cy="3155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lvl="1" defTabSz="216000">
              <a:spcBef>
                <a:spcPts val="0"/>
              </a:spcBef>
              <a:buNone/>
            </a:pPr>
            <a:r>
              <a:rPr lang="en-US" sz="2000" baseline="0">
                <a:cs typeface="Arial" charset="0"/>
                <a:sym typeface="Symbol" pitchFamily="18" charset="2"/>
              </a:rPr>
              <a:t>bronconstante		0,02 </a:t>
            </a:r>
            <a:r>
              <a:rPr lang="el-GR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μ</a:t>
            </a:r>
            <a:r>
              <a:rPr lang="en-US" sz="2000" baseline="0">
                <a:cs typeface="Arial" charset="0"/>
                <a:sym typeface="Symbol" pitchFamily="18" charset="2"/>
              </a:rPr>
              <a:t>Sv h</a:t>
            </a:r>
            <a:r>
              <a:rPr lang="en-US" sz="2000">
                <a:cs typeface="Arial" charset="0"/>
                <a:sym typeface="Symbol" pitchFamily="18" charset="2"/>
              </a:rPr>
              <a:t>-1</a:t>
            </a:r>
            <a:r>
              <a:rPr lang="en-US" sz="2000" baseline="0">
                <a:cs typeface="Arial" charset="0"/>
                <a:sym typeface="Symbol" pitchFamily="18" charset="2"/>
              </a:rPr>
              <a:t> MBq</a:t>
            </a:r>
            <a:r>
              <a:rPr lang="en-US" sz="2000">
                <a:cs typeface="Arial" charset="0"/>
                <a:sym typeface="Symbol" pitchFamily="18" charset="2"/>
              </a:rPr>
              <a:t>-1</a:t>
            </a:r>
            <a:r>
              <a:rPr lang="en-US" sz="2000" baseline="0">
                <a:cs typeface="Arial" charset="0"/>
                <a:sym typeface="Symbol" pitchFamily="18" charset="2"/>
              </a:rPr>
              <a:t> m</a:t>
            </a:r>
            <a:r>
              <a:rPr lang="en-US" sz="2000">
                <a:cs typeface="Arial" charset="0"/>
                <a:sym typeface="Symbol" pitchFamily="18" charset="2"/>
              </a:rPr>
              <a:t>2</a:t>
            </a:r>
            <a:r>
              <a:rPr lang="en-US" sz="2000" baseline="0">
                <a:cs typeface="Arial" charset="0"/>
                <a:sym typeface="Symbol" pitchFamily="18" charset="2"/>
              </a:rPr>
              <a:t> </a:t>
            </a:r>
          </a:p>
          <a:p>
            <a:pPr marL="0" lvl="1" defTabSz="216000">
              <a:spcBef>
                <a:spcPts val="0"/>
              </a:spcBef>
              <a:buNone/>
            </a:pPr>
            <a:r>
              <a:rPr lang="en-US" sz="2000" baseline="0">
                <a:cs typeface="Arial" charset="0"/>
                <a:sym typeface="Symbol" pitchFamily="18" charset="2"/>
              </a:rPr>
              <a:t>activiteit					600 MBq per keer </a:t>
            </a:r>
          </a:p>
          <a:p>
            <a:pPr marL="0" lvl="1" defTabSz="216000">
              <a:spcBef>
                <a:spcPts val="0"/>
              </a:spcBef>
              <a:buNone/>
            </a:pPr>
            <a:r>
              <a:rPr lang="en-US" sz="2000" baseline="0">
                <a:cs typeface="Arial" charset="0"/>
                <a:sym typeface="Symbol" pitchFamily="18" charset="2"/>
              </a:rPr>
              <a:t>tijd per keer			0,5 min = 0,008 h</a:t>
            </a:r>
          </a:p>
          <a:p>
            <a:pPr marL="0" lvl="1" defTabSz="216000">
              <a:spcBef>
                <a:spcPts val="0"/>
              </a:spcBef>
              <a:buNone/>
            </a:pPr>
            <a:r>
              <a:rPr lang="en-US" sz="2000" baseline="0">
                <a:cs typeface="Arial" charset="0"/>
                <a:sym typeface="Symbol" pitchFamily="18" charset="2"/>
              </a:rPr>
              <a:t>aantal keren			1500 per jaar</a:t>
            </a:r>
          </a:p>
          <a:p>
            <a:pPr marL="0" lvl="1" defTabSz="216000">
              <a:spcBef>
                <a:spcPts val="0"/>
              </a:spcBef>
              <a:buSzPct val="90000"/>
              <a:buNone/>
            </a:pPr>
            <a:r>
              <a:rPr lang="en-US" sz="2000" baseline="0">
                <a:cs typeface="Arial" charset="0"/>
                <a:sym typeface="Symbol" pitchFamily="18" charset="2"/>
              </a:rPr>
              <a:t>totale duur				1500 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cs typeface="Arial" charset="0"/>
                <a:sym typeface="Symbol" pitchFamily="18" charset="2"/>
              </a:rPr>
              <a:t> 0,008 h = 12 h</a:t>
            </a:r>
          </a:p>
          <a:p>
            <a:pPr marL="0" lvl="1" defTabSz="216000">
              <a:spcBef>
                <a:spcPts val="0"/>
              </a:spcBef>
              <a:buSzPct val="90000"/>
              <a:buFont typeface="Wingdings" pitchFamily="2" charset="2"/>
              <a:buNone/>
            </a:pPr>
            <a:r>
              <a:rPr lang="en-US" sz="2000" baseline="0">
                <a:cs typeface="Arial" charset="0"/>
                <a:sym typeface="Symbol" pitchFamily="18" charset="2"/>
              </a:rPr>
              <a:t>afstand						5 cm = 0,05 m</a:t>
            </a:r>
          </a:p>
          <a:p>
            <a:pPr marL="0" lvl="1" defTabSz="216000">
              <a:spcBef>
                <a:spcPts val="0"/>
              </a:spcBef>
              <a:buSzPct val="90000"/>
              <a:buFont typeface="Wingdings" pitchFamily="2" charset="2"/>
              <a:buNone/>
            </a:pPr>
            <a:endParaRPr lang="en-US" sz="2000" baseline="0">
              <a:cs typeface="Arial" charset="0"/>
              <a:sym typeface="Symbol" pitchFamily="18" charset="2"/>
            </a:endParaRPr>
          </a:p>
          <a:p>
            <a:pPr marL="0" lvl="1" defTabSz="216000">
              <a:spcBef>
                <a:spcPts val="0"/>
              </a:spcBef>
              <a:buSzPct val="90000"/>
              <a:buFont typeface="Wingdings" pitchFamily="2" charset="2"/>
              <a:buNone/>
            </a:pP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→</a:t>
            </a:r>
            <a:r>
              <a:rPr lang="en-US" sz="2000" baseline="0">
                <a:cs typeface="Arial" charset="0"/>
                <a:sym typeface="Symbol"/>
              </a:rPr>
              <a:t>	</a:t>
            </a:r>
            <a:r>
              <a:rPr lang="en-US" sz="2000" baseline="0">
                <a:solidFill>
                  <a:srgbClr val="FF0000"/>
                </a:solidFill>
                <a:cs typeface="Arial" charset="0"/>
                <a:sym typeface="Symbol" pitchFamily="18" charset="2"/>
              </a:rPr>
              <a:t>H</a:t>
            </a:r>
            <a:r>
              <a:rPr lang="en-US" sz="2000" baseline="-25000">
                <a:solidFill>
                  <a:srgbClr val="FF0000"/>
                </a:solidFill>
                <a:cs typeface="Arial" charset="0"/>
                <a:sym typeface="Symbol" pitchFamily="18" charset="2"/>
              </a:rPr>
              <a:t>huid</a:t>
            </a:r>
            <a:r>
              <a:rPr lang="en-US" sz="2000" baseline="0">
                <a:solidFill>
                  <a:srgbClr val="FF0000"/>
                </a:solidFill>
                <a:cs typeface="Arial" charset="0"/>
                <a:sym typeface="Symbol" pitchFamily="18" charset="2"/>
              </a:rPr>
              <a:t> = h </a:t>
            </a:r>
            <a:r>
              <a:rPr lang="en-US" sz="2000" baseline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solidFill>
                  <a:srgbClr val="FF0000"/>
                </a:solidFill>
                <a:cs typeface="Arial" charset="0"/>
                <a:sym typeface="Symbol" pitchFamily="18" charset="2"/>
              </a:rPr>
              <a:t> A </a:t>
            </a:r>
            <a:r>
              <a:rPr lang="en-US" sz="2000" baseline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solidFill>
                  <a:srgbClr val="FF0000"/>
                </a:solidFill>
                <a:cs typeface="Arial" charset="0"/>
                <a:sym typeface="Symbol" pitchFamily="18" charset="2"/>
              </a:rPr>
              <a:t> t / r</a:t>
            </a:r>
            <a:r>
              <a:rPr lang="en-US" sz="2000">
                <a:solidFill>
                  <a:srgbClr val="FF0000"/>
                </a:solidFill>
                <a:cs typeface="Arial" charset="0"/>
                <a:sym typeface="Symbol" pitchFamily="18" charset="2"/>
              </a:rPr>
              <a:t>2</a:t>
            </a:r>
            <a:r>
              <a:rPr lang="en-US" sz="2000" baseline="0">
                <a:solidFill>
                  <a:srgbClr val="FF0000"/>
                </a:solidFill>
                <a:cs typeface="Arial" charset="0"/>
                <a:sym typeface="Symbol" pitchFamily="18" charset="2"/>
              </a:rPr>
              <a:t> </a:t>
            </a:r>
          </a:p>
          <a:p>
            <a:pPr marL="0" lvl="1" defTabSz="216000">
              <a:spcBef>
                <a:spcPts val="0"/>
              </a:spcBef>
              <a:buSzPct val="90000"/>
              <a:buFont typeface="Wingdings" pitchFamily="2" charset="2"/>
              <a:buNone/>
            </a:pPr>
            <a:r>
              <a:rPr lang="en-US" sz="2000" baseline="0">
                <a:cs typeface="Arial" charset="0"/>
                <a:sym typeface="Symbol" pitchFamily="18" charset="2"/>
              </a:rPr>
              <a:t>				  = 0,02 </a:t>
            </a:r>
            <a:r>
              <a:rPr lang="el-GR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μ</a:t>
            </a:r>
            <a:r>
              <a:rPr lang="en-US" sz="2000" baseline="0">
                <a:sym typeface="Symbol" pitchFamily="18" charset="2"/>
              </a:rPr>
              <a:t>Sv h</a:t>
            </a:r>
            <a:r>
              <a:rPr lang="en-US" sz="2000">
                <a:sym typeface="Symbol" pitchFamily="18" charset="2"/>
              </a:rPr>
              <a:t>-1</a:t>
            </a:r>
            <a:r>
              <a:rPr lang="en-US" sz="2000" baseline="0">
                <a:sym typeface="Symbol" pitchFamily="18" charset="2"/>
              </a:rPr>
              <a:t> MBq</a:t>
            </a:r>
            <a:r>
              <a:rPr lang="en-US" sz="2000">
                <a:sym typeface="Symbol" pitchFamily="18" charset="2"/>
              </a:rPr>
              <a:t>-1</a:t>
            </a:r>
            <a:r>
              <a:rPr lang="en-US" sz="2000" baseline="0">
                <a:sym typeface="Symbol" pitchFamily="18" charset="2"/>
              </a:rPr>
              <a:t> m</a:t>
            </a:r>
            <a:r>
              <a:rPr lang="en-US" sz="2000">
                <a:sym typeface="Symbol" pitchFamily="18" charset="2"/>
              </a:rPr>
              <a:t>2</a:t>
            </a:r>
            <a:r>
              <a:rPr lang="en-US" sz="2000" baseline="0">
                <a:cs typeface="Arial" charset="0"/>
                <a:sym typeface="Symbol" pitchFamily="18" charset="2"/>
              </a:rPr>
              <a:t> 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cs typeface="Arial" charset="0"/>
                <a:sym typeface="Symbol" pitchFamily="18" charset="2"/>
              </a:rPr>
              <a:t> 600 MBq 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cs typeface="Arial" charset="0"/>
                <a:sym typeface="Symbol" pitchFamily="18" charset="2"/>
              </a:rPr>
              <a:t> 12 h / (0,05 m)</a:t>
            </a:r>
            <a:r>
              <a:rPr lang="en-US" sz="2000">
                <a:cs typeface="Arial" charset="0"/>
                <a:sym typeface="Symbol" pitchFamily="18" charset="2"/>
              </a:rPr>
              <a:t>2</a:t>
            </a:r>
            <a:r>
              <a:rPr lang="en-US" sz="2000" baseline="0">
                <a:cs typeface="Arial" charset="0"/>
                <a:sym typeface="Symbol" pitchFamily="18" charset="2"/>
              </a:rPr>
              <a:t> </a:t>
            </a:r>
          </a:p>
          <a:p>
            <a:pPr marL="0" lvl="1" defTabSz="216000">
              <a:spcBef>
                <a:spcPts val="0"/>
              </a:spcBef>
              <a:buSzPct val="90000"/>
              <a:buFont typeface="Wingdings" pitchFamily="2" charset="2"/>
              <a:buNone/>
            </a:pPr>
            <a:r>
              <a:rPr lang="en-US" sz="2000" baseline="0">
                <a:cs typeface="Arial" charset="0"/>
                <a:sym typeface="Symbol" pitchFamily="18" charset="2"/>
              </a:rPr>
              <a:t>				  = 6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×</a:t>
            </a:r>
            <a:r>
              <a:rPr lang="en-US" sz="2000" baseline="0">
                <a:cs typeface="Arial" charset="0"/>
                <a:sym typeface="Symbol"/>
              </a:rPr>
              <a:t>1</a:t>
            </a:r>
            <a:r>
              <a:rPr lang="en-US" sz="2000" baseline="0">
                <a:cs typeface="Arial" charset="0"/>
                <a:sym typeface="Symbol" pitchFamily="18" charset="2"/>
              </a:rPr>
              <a:t>0</a:t>
            </a:r>
            <a:r>
              <a:rPr lang="en-US" sz="2000">
                <a:cs typeface="Arial" charset="0"/>
                <a:sym typeface="Symbol" pitchFamily="18" charset="2"/>
              </a:rPr>
              <a:t>4</a:t>
            </a:r>
            <a:r>
              <a:rPr lang="en-US" sz="2000" baseline="0">
                <a:cs typeface="Arial" charset="0"/>
                <a:sym typeface="Symbol" pitchFamily="18" charset="2"/>
              </a:rPr>
              <a:t> </a:t>
            </a:r>
            <a:r>
              <a:rPr lang="el-GR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μ</a:t>
            </a:r>
            <a:r>
              <a:rPr lang="en-US" sz="2000" baseline="0">
                <a:cs typeface="Arial" charset="0"/>
                <a:sym typeface="Symbol" pitchFamily="18" charset="2"/>
              </a:rPr>
              <a:t>Sv = 60 mSv</a:t>
            </a:r>
            <a:endParaRPr lang="en-US" sz="2000" baseline="0">
              <a:solidFill>
                <a:srgbClr val="FF0000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7170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BB29585-7F4F-4E55-B673-645B88B1154A}" type="datetime8">
              <a:rPr lang="en-US" sz="1400" baseline="0" smtClean="0">
                <a:cs typeface="Arial" charset="0"/>
              </a:rPr>
              <a:t>14-11-21 13:26</a:t>
            </a:fld>
            <a:endParaRPr lang="en-US" sz="1400" baseline="0">
              <a:cs typeface="Arial" charset="0"/>
            </a:endParaRPr>
          </a:p>
        </p:txBody>
      </p:sp>
      <p:sp>
        <p:nvSpPr>
          <p:cNvPr id="7171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cs typeface="Arial" charset="0"/>
              </a:rPr>
              <a:t>toezichthouder stralingsbescherming - vrs-D</a:t>
            </a:r>
          </a:p>
        </p:txBody>
      </p:sp>
      <p:sp>
        <p:nvSpPr>
          <p:cNvPr id="717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5221C4E-A457-44FD-810F-90C9E4FDD4FC}" type="slidenum">
              <a:rPr lang="en-US" sz="1400" baseline="0" smtClean="0">
                <a:cs typeface="Arial" charset="0"/>
              </a:rPr>
              <a:pPr eaLnBrk="1" hangingPunct="1"/>
              <a:t>4</a:t>
            </a:fld>
            <a:endParaRPr lang="en-US" sz="1400" baseline="0">
              <a:cs typeface="Arial" charset="0"/>
            </a:endParaRPr>
          </a:p>
        </p:txBody>
      </p:sp>
      <p:sp>
        <p:nvSpPr>
          <p:cNvPr id="411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Vullen van injectiespuit</a:t>
            </a:r>
            <a:endParaRPr lang="en-GB" sz="1800" b="1" dirty="0">
              <a:latin typeface="Arial" charset="0"/>
            </a:endParaRPr>
          </a:p>
        </p:txBody>
      </p:sp>
      <p:sp>
        <p:nvSpPr>
          <p:cNvPr id="717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199"/>
            <a:ext cx="8280000" cy="828000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</a:pPr>
            <a:r>
              <a:rPr lang="en-US" sz="2000" b="1">
                <a:latin typeface="Arial" charset="0"/>
                <a:cs typeface="Arial" charset="0"/>
                <a:sym typeface="Symbol" pitchFamily="18" charset="2"/>
              </a:rPr>
              <a:t>bereken de equivalente huiddosis per jaar </a:t>
            </a:r>
          </a:p>
        </p:txBody>
      </p:sp>
      <p:grpSp>
        <p:nvGrpSpPr>
          <p:cNvPr id="8" name="Group 6"/>
          <p:cNvGrpSpPr>
            <a:grpSpLocks noChangeAspect="1"/>
          </p:cNvGrpSpPr>
          <p:nvPr/>
        </p:nvGrpSpPr>
        <p:grpSpPr bwMode="auto">
          <a:xfrm>
            <a:off x="5881688" y="2760254"/>
            <a:ext cx="2717053" cy="2520000"/>
            <a:chOff x="4767" y="2349"/>
            <a:chExt cx="1949" cy="1783"/>
          </a:xfrm>
        </p:grpSpPr>
        <p:sp>
          <p:nvSpPr>
            <p:cNvPr id="9" name="Line 7"/>
            <p:cNvSpPr>
              <a:spLocks noChangeAspect="1" noChangeShapeType="1"/>
            </p:cNvSpPr>
            <p:nvPr/>
          </p:nvSpPr>
          <p:spPr bwMode="auto">
            <a:xfrm>
              <a:off x="4767" y="2596"/>
              <a:ext cx="133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Line 8"/>
            <p:cNvSpPr>
              <a:spLocks noChangeAspect="1" noChangeShapeType="1"/>
            </p:cNvSpPr>
            <p:nvPr/>
          </p:nvSpPr>
          <p:spPr bwMode="auto">
            <a:xfrm>
              <a:off x="4767" y="2946"/>
              <a:ext cx="133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9"/>
            <p:cNvSpPr>
              <a:spLocks noChangeAspect="1" noChangeShapeType="1"/>
            </p:cNvSpPr>
            <p:nvPr/>
          </p:nvSpPr>
          <p:spPr bwMode="auto">
            <a:xfrm>
              <a:off x="4767" y="3821"/>
              <a:ext cx="133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10"/>
            <p:cNvSpPr>
              <a:spLocks noChangeAspect="1" noChangeShapeType="1"/>
            </p:cNvSpPr>
            <p:nvPr/>
          </p:nvSpPr>
          <p:spPr bwMode="auto">
            <a:xfrm>
              <a:off x="5476" y="2596"/>
              <a:ext cx="0" cy="35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11"/>
            <p:cNvSpPr>
              <a:spLocks noChangeAspect="1" noChangeShapeType="1"/>
            </p:cNvSpPr>
            <p:nvPr/>
          </p:nvSpPr>
          <p:spPr bwMode="auto">
            <a:xfrm>
              <a:off x="5476" y="2946"/>
              <a:ext cx="1" cy="87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Text Box 12"/>
            <p:cNvSpPr txBox="1">
              <a:spLocks noChangeAspect="1" noChangeArrowheads="1"/>
            </p:cNvSpPr>
            <p:nvPr/>
          </p:nvSpPr>
          <p:spPr bwMode="auto">
            <a:xfrm>
              <a:off x="4951" y="2349"/>
              <a:ext cx="1051" cy="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sz="1600"/>
                <a:t>99m</a:t>
              </a:r>
              <a:r>
                <a:rPr lang="en-US" sz="1600" baseline="0"/>
                <a:t>Tc (6,0 h)</a:t>
              </a:r>
            </a:p>
          </p:txBody>
        </p:sp>
        <p:sp>
          <p:nvSpPr>
            <p:cNvPr id="15" name="Text Box 13"/>
            <p:cNvSpPr txBox="1">
              <a:spLocks noChangeAspect="1" noChangeArrowheads="1"/>
            </p:cNvSpPr>
            <p:nvPr/>
          </p:nvSpPr>
          <p:spPr bwMode="auto">
            <a:xfrm>
              <a:off x="4967" y="3868"/>
              <a:ext cx="1035" cy="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sz="1600"/>
                <a:t>99</a:t>
              </a:r>
              <a:r>
                <a:rPr lang="en-US" sz="1600" baseline="0"/>
                <a:t>Tc (stabiel)</a:t>
              </a:r>
            </a:p>
          </p:txBody>
        </p:sp>
        <p:sp>
          <p:nvSpPr>
            <p:cNvPr id="16" name="Text Box 14"/>
            <p:cNvSpPr txBox="1">
              <a:spLocks noChangeAspect="1" noChangeArrowheads="1"/>
            </p:cNvSpPr>
            <p:nvPr/>
          </p:nvSpPr>
          <p:spPr bwMode="auto">
            <a:xfrm>
              <a:off x="6185" y="3688"/>
              <a:ext cx="531" cy="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sz="1600" baseline="0"/>
                <a:t>0,000</a:t>
              </a:r>
            </a:p>
          </p:txBody>
        </p:sp>
        <p:sp>
          <p:nvSpPr>
            <p:cNvPr id="17" name="Text Box 15"/>
            <p:cNvSpPr txBox="1">
              <a:spLocks noChangeAspect="1" noChangeArrowheads="1"/>
            </p:cNvSpPr>
            <p:nvPr/>
          </p:nvSpPr>
          <p:spPr bwMode="auto">
            <a:xfrm>
              <a:off x="6185" y="2815"/>
              <a:ext cx="531" cy="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sz="1600" baseline="0"/>
                <a:t>0,141</a:t>
              </a:r>
            </a:p>
          </p:txBody>
        </p:sp>
        <p:sp>
          <p:nvSpPr>
            <p:cNvPr id="18" name="Text Box 16"/>
            <p:cNvSpPr txBox="1">
              <a:spLocks noChangeAspect="1" noChangeArrowheads="1"/>
            </p:cNvSpPr>
            <p:nvPr/>
          </p:nvSpPr>
          <p:spPr bwMode="auto">
            <a:xfrm>
              <a:off x="6185" y="2463"/>
              <a:ext cx="531" cy="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sz="1600" baseline="0"/>
                <a:t>0,143</a:t>
              </a:r>
            </a:p>
          </p:txBody>
        </p:sp>
        <p:sp>
          <p:nvSpPr>
            <p:cNvPr id="19" name="Text Box 17"/>
            <p:cNvSpPr txBox="1">
              <a:spLocks noChangeAspect="1" noChangeArrowheads="1"/>
            </p:cNvSpPr>
            <p:nvPr/>
          </p:nvSpPr>
          <p:spPr bwMode="auto">
            <a:xfrm>
              <a:off x="5210" y="3209"/>
              <a:ext cx="178" cy="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sz="1600" baseline="0">
                  <a:sym typeface="Symbol" pitchFamily="18" charset="2"/>
                </a:rPr>
                <a:t></a:t>
              </a:r>
              <a:r>
                <a:rPr lang="en-US" sz="1600" baseline="-25000"/>
                <a:t>2</a:t>
              </a:r>
              <a:endParaRPr lang="en-US" sz="1600" baseline="0"/>
            </a:p>
          </p:txBody>
        </p:sp>
        <p:sp>
          <p:nvSpPr>
            <p:cNvPr id="20" name="Text Box 18"/>
            <p:cNvSpPr txBox="1">
              <a:spLocks noChangeAspect="1" noChangeArrowheads="1"/>
            </p:cNvSpPr>
            <p:nvPr/>
          </p:nvSpPr>
          <p:spPr bwMode="auto">
            <a:xfrm>
              <a:off x="5210" y="2639"/>
              <a:ext cx="178" cy="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sz="1600" baseline="0">
                  <a:sym typeface="Symbol" pitchFamily="18" charset="2"/>
                </a:rPr>
                <a:t></a:t>
              </a:r>
              <a:r>
                <a:rPr lang="en-US" sz="1600" baseline="-25000"/>
                <a:t>1</a:t>
              </a:r>
              <a:endParaRPr lang="en-US" sz="1600" baseline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11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65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9512DCB-6755-43C4-B5B0-D160B29FBB37}" type="datetime8">
              <a:rPr lang="en-US" sz="1400" baseline="0" smtClean="0">
                <a:cs typeface="Arial" charset="0"/>
              </a:rPr>
              <a:t>14-11-21 13:26</a:t>
            </a:fld>
            <a:endParaRPr lang="en-US" sz="1400" baseline="0">
              <a:cs typeface="Arial" charset="0"/>
            </a:endParaRPr>
          </a:p>
        </p:txBody>
      </p:sp>
      <p:sp>
        <p:nvSpPr>
          <p:cNvPr id="7171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cs typeface="Arial" charset="0"/>
              </a:rPr>
              <a:t>toezichthouder stralingsbescherming - vrs-D</a:t>
            </a:r>
          </a:p>
        </p:txBody>
      </p:sp>
      <p:sp>
        <p:nvSpPr>
          <p:cNvPr id="717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5221C4E-A457-44FD-810F-90C9E4FDD4FC}" type="slidenum">
              <a:rPr lang="en-US" sz="1400" baseline="0" smtClean="0">
                <a:cs typeface="Arial" charset="0"/>
              </a:rPr>
              <a:pPr eaLnBrk="1" hangingPunct="1"/>
              <a:t>5</a:t>
            </a:fld>
            <a:endParaRPr lang="en-US" sz="1400" baseline="0">
              <a:cs typeface="Arial" charset="0"/>
            </a:endParaRPr>
          </a:p>
        </p:txBody>
      </p:sp>
      <p:sp>
        <p:nvSpPr>
          <p:cNvPr id="411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Vullen van injectiespuit</a:t>
            </a:r>
            <a:endParaRPr lang="en-GB" sz="1800" b="1" dirty="0">
              <a:latin typeface="Arial" charset="0"/>
            </a:endParaRPr>
          </a:p>
        </p:txBody>
      </p:sp>
      <p:sp>
        <p:nvSpPr>
          <p:cNvPr id="717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799" y="1981199"/>
            <a:ext cx="8280000" cy="828000"/>
          </a:xfrm>
        </p:spPr>
        <p:txBody>
          <a:bodyPr/>
          <a:lstStyle/>
          <a:p>
            <a:pPr marL="0" lvl="1">
              <a:buNone/>
            </a:pPr>
            <a:r>
              <a:rPr lang="en-US" sz="2000" b="1">
                <a:cs typeface="Arial" charset="0"/>
                <a:sym typeface="Symbol" pitchFamily="18" charset="2"/>
              </a:rPr>
              <a:t>wat is de jaarlimiet voor een niet-blootgesteld werknemer?</a:t>
            </a:r>
          </a:p>
          <a:p>
            <a:pPr marL="0" lvl="1">
              <a:buNone/>
            </a:pPr>
            <a:r>
              <a:rPr lang="en-US" sz="2000" b="1">
                <a:cs typeface="Arial" charset="0"/>
                <a:sym typeface="Symbol" pitchFamily="18" charset="2"/>
              </a:rPr>
              <a:t>wordt deze limiet overschreden?</a:t>
            </a:r>
          </a:p>
        </p:txBody>
      </p:sp>
      <p:sp>
        <p:nvSpPr>
          <p:cNvPr id="411652" name="Rectangle 4"/>
          <p:cNvSpPr>
            <a:spLocks noChangeArrowheads="1"/>
          </p:cNvSpPr>
          <p:nvPr/>
        </p:nvSpPr>
        <p:spPr bwMode="auto">
          <a:xfrm>
            <a:off x="684213" y="2880000"/>
            <a:ext cx="8280000" cy="2972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sym typeface="Symbol" pitchFamily="18" charset="2"/>
              </a:rPr>
              <a:t>jaarlimiet voor een niet-blootgesteld werknemer = </a:t>
            </a:r>
            <a:r>
              <a:rPr lang="en-US" sz="2000" baseline="0">
                <a:solidFill>
                  <a:srgbClr val="FF0000"/>
                </a:solidFill>
                <a:sym typeface="Symbol" pitchFamily="18" charset="2"/>
              </a:rPr>
              <a:t>50 mSv</a:t>
            </a: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cs typeface="Arial" charset="0"/>
                <a:sym typeface="Symbol" pitchFamily="18" charset="2"/>
              </a:rPr>
              <a:t>ontvangen equivalente huiddosis = 60 mSv per jaar</a:t>
            </a:r>
          </a:p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endParaRPr lang="en-US" sz="2000" baseline="0">
              <a:cs typeface="Arial" charset="0"/>
              <a:sym typeface="Symbol" pitchFamily="18" charset="2"/>
            </a:endParaRP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→</a:t>
            </a:r>
            <a:r>
              <a:rPr lang="en-US" sz="2000" baseline="0">
                <a:sym typeface="Symbol" pitchFamily="18" charset="2"/>
              </a:rPr>
              <a:t>	de jaarlimiet wordt overschreden</a:t>
            </a:r>
          </a:p>
          <a:p>
            <a:pPr marL="0" lvl="1" defTabSz="215900">
              <a:spcBef>
                <a:spcPct val="0"/>
              </a:spcBef>
              <a:buSzPct val="90000"/>
              <a:buNone/>
            </a:pPr>
            <a:endParaRPr lang="en-US" sz="2000" baseline="0">
              <a:sym typeface="Symbol" pitchFamily="18" charset="2"/>
            </a:endParaRP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solidFill>
                  <a:srgbClr val="FF0000"/>
                </a:solidFill>
                <a:sym typeface="Symbol" pitchFamily="18" charset="2"/>
              </a:rPr>
              <a:t>TS moet maatregelen nemen</a:t>
            </a:r>
          </a:p>
          <a:p>
            <a:pPr marL="432000" lvl="1" indent="-432000" defTabSz="215900">
              <a:spcBef>
                <a:spcPct val="0"/>
              </a:spcBef>
              <a:buClr>
                <a:srgbClr val="FF0000"/>
              </a:buClr>
              <a:buSzPct val="100000"/>
            </a:pPr>
            <a:r>
              <a:rPr lang="en-US" sz="2000" baseline="0">
                <a:solidFill>
                  <a:srgbClr val="FF0000"/>
                </a:solidFill>
                <a:sym typeface="Symbol" pitchFamily="18" charset="2"/>
              </a:rPr>
              <a:t>vullen van spuit automatiseren (met bijvoorbeeld elektromotor)</a:t>
            </a:r>
          </a:p>
          <a:p>
            <a:pPr marL="432000" lvl="1" indent="-432000" defTabSz="215900">
              <a:spcBef>
                <a:spcPct val="0"/>
              </a:spcBef>
              <a:buClr>
                <a:srgbClr val="FF0000"/>
              </a:buClr>
              <a:buSzPct val="100000"/>
            </a:pPr>
            <a:r>
              <a:rPr lang="en-US" sz="2000" baseline="0">
                <a:solidFill>
                  <a:srgbClr val="FF0000"/>
                </a:solidFill>
                <a:sym typeface="Symbol" pitchFamily="18" charset="2"/>
              </a:rPr>
              <a:t>opstelling achter loodglas</a:t>
            </a:r>
          </a:p>
          <a:p>
            <a:pPr marL="432000" lvl="1" indent="-432000" defTabSz="215900">
              <a:spcBef>
                <a:spcPct val="0"/>
              </a:spcBef>
              <a:buClr>
                <a:srgbClr val="FF0000"/>
              </a:buClr>
              <a:buSzPct val="100000"/>
            </a:pPr>
            <a:r>
              <a:rPr lang="en-US" sz="2000" baseline="0">
                <a:solidFill>
                  <a:srgbClr val="FF0000"/>
                </a:solidFill>
                <a:sym typeface="Symbol" pitchFamily="18" charset="2"/>
              </a:rPr>
              <a:t>gevulde spuiten kopen</a:t>
            </a:r>
          </a:p>
        </p:txBody>
      </p:sp>
      <p:pic>
        <p:nvPicPr>
          <p:cNvPr id="7176" name="Picture 5" descr="BD21298_">
            <a:hlinkClick r:id="rId3" action="ppaction://hlinksldjump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172450" y="5805488"/>
            <a:ext cx="246063" cy="24606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3143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11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65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668FBC0-5C49-47FB-9071-2E42DC38346A}" type="datetime8">
              <a:rPr lang="en-US" sz="1400" baseline="0" smtClean="0">
                <a:cs typeface="Arial" charset="0"/>
              </a:rPr>
              <a:t>14-11-21 13:26</a:t>
            </a:fld>
            <a:endParaRPr lang="en-US" sz="1400" baseline="0">
              <a:cs typeface="Arial" charset="0"/>
            </a:endParaRPr>
          </a:p>
        </p:txBody>
      </p:sp>
      <p:sp>
        <p:nvSpPr>
          <p:cNvPr id="8195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cs typeface="Arial" charset="0"/>
              </a:rPr>
              <a:t>toezichthouder stralingsbescherming - vrs-D</a:t>
            </a:r>
          </a:p>
        </p:txBody>
      </p:sp>
      <p:sp>
        <p:nvSpPr>
          <p:cNvPr id="819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E442579-75F9-4B7A-AF08-7D988FAA081B}" type="slidenum">
              <a:rPr lang="en-US" sz="1400" baseline="0" smtClean="0">
                <a:cs typeface="Arial" charset="0"/>
              </a:rPr>
              <a:pPr eaLnBrk="1" hangingPunct="1"/>
              <a:t>6</a:t>
            </a:fld>
            <a:endParaRPr lang="en-US" sz="1400" baseline="0">
              <a:cs typeface="Arial" charset="0"/>
            </a:endParaRPr>
          </a:p>
        </p:txBody>
      </p:sp>
      <p:sp>
        <p:nvSpPr>
          <p:cNvPr id="377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Angioscan</a:t>
            </a:r>
            <a:endParaRPr lang="en-GB" sz="3200" b="1" dirty="0">
              <a:latin typeface="Arial" charset="0"/>
            </a:endParaRPr>
          </a:p>
        </p:txBody>
      </p:sp>
      <p:sp>
        <p:nvSpPr>
          <p:cNvPr id="819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8062913" cy="4114800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</a:pPr>
            <a:endParaRPr lang="en-US" sz="2000">
              <a:latin typeface="Arial" charset="0"/>
              <a:cs typeface="Arial" charset="0"/>
              <a:sym typeface="Symbol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</a:pP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radiofarmacon			C</a:t>
            </a:r>
            <a:r>
              <a:rPr lang="en-US" sz="2000" baseline="-25000">
                <a:latin typeface="Arial" charset="0"/>
                <a:cs typeface="Arial" charset="0"/>
                <a:sym typeface="Symbol" pitchFamily="18" charset="2"/>
              </a:rPr>
              <a:t>18</a:t>
            </a: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H</a:t>
            </a:r>
            <a:r>
              <a:rPr lang="en-US" sz="2000" baseline="-25000">
                <a:latin typeface="Arial" charset="0"/>
                <a:cs typeface="Arial" charset="0"/>
                <a:sym typeface="Symbol" pitchFamily="18" charset="2"/>
              </a:rPr>
              <a:t>40</a:t>
            </a: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O</a:t>
            </a:r>
            <a:r>
              <a:rPr lang="en-US" sz="2000" baseline="-25000">
                <a:latin typeface="Arial" charset="0"/>
                <a:cs typeface="Arial" charset="0"/>
                <a:sym typeface="Symbol" pitchFamily="18" charset="2"/>
              </a:rPr>
              <a:t>4</a:t>
            </a: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P</a:t>
            </a:r>
            <a:r>
              <a:rPr lang="en-US" sz="2000" baseline="-25000">
                <a:latin typeface="Arial" charset="0"/>
                <a:cs typeface="Arial" charset="0"/>
                <a:sym typeface="Symbol" pitchFamily="18" charset="2"/>
              </a:rPr>
              <a:t>2</a:t>
            </a: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 </a:t>
            </a: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</a:pP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radionuclide				</a:t>
            </a:r>
            <a:r>
              <a:rPr lang="en-US" sz="2000" baseline="30000">
                <a:latin typeface="Arial" charset="0"/>
                <a:cs typeface="Arial" charset="0"/>
                <a:sym typeface="Symbol" pitchFamily="18" charset="2"/>
              </a:rPr>
              <a:t>99m</a:t>
            </a: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Tc </a:t>
            </a: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</a:pP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activiteit						600 MBq </a:t>
            </a: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</a:pP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toepassing					angioscan</a:t>
            </a: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</a:pPr>
            <a:endParaRPr lang="en-US" sz="2000" baseline="-25000">
              <a:latin typeface="Arial" charset="0"/>
              <a:cs typeface="Arial" charset="0"/>
              <a:sym typeface="Symbol" pitchFamily="18" charset="2"/>
            </a:endParaRPr>
          </a:p>
        </p:txBody>
      </p:sp>
      <p:grpSp>
        <p:nvGrpSpPr>
          <p:cNvPr id="23" name="Group 6"/>
          <p:cNvGrpSpPr>
            <a:grpSpLocks noChangeAspect="1"/>
          </p:cNvGrpSpPr>
          <p:nvPr/>
        </p:nvGrpSpPr>
        <p:grpSpPr bwMode="auto">
          <a:xfrm>
            <a:off x="5312728" y="2171699"/>
            <a:ext cx="2717052" cy="2520000"/>
            <a:chOff x="4767" y="2349"/>
            <a:chExt cx="1949" cy="1783"/>
          </a:xfrm>
        </p:grpSpPr>
        <p:sp>
          <p:nvSpPr>
            <p:cNvPr id="24" name="Line 7"/>
            <p:cNvSpPr>
              <a:spLocks noChangeAspect="1" noChangeShapeType="1"/>
            </p:cNvSpPr>
            <p:nvPr/>
          </p:nvSpPr>
          <p:spPr bwMode="auto">
            <a:xfrm>
              <a:off x="4767" y="2596"/>
              <a:ext cx="133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Line 8"/>
            <p:cNvSpPr>
              <a:spLocks noChangeAspect="1" noChangeShapeType="1"/>
            </p:cNvSpPr>
            <p:nvPr/>
          </p:nvSpPr>
          <p:spPr bwMode="auto">
            <a:xfrm>
              <a:off x="4767" y="2946"/>
              <a:ext cx="133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Line 9"/>
            <p:cNvSpPr>
              <a:spLocks noChangeAspect="1" noChangeShapeType="1"/>
            </p:cNvSpPr>
            <p:nvPr/>
          </p:nvSpPr>
          <p:spPr bwMode="auto">
            <a:xfrm>
              <a:off x="4767" y="3821"/>
              <a:ext cx="133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Line 10"/>
            <p:cNvSpPr>
              <a:spLocks noChangeAspect="1" noChangeShapeType="1"/>
            </p:cNvSpPr>
            <p:nvPr/>
          </p:nvSpPr>
          <p:spPr bwMode="auto">
            <a:xfrm>
              <a:off x="5476" y="2596"/>
              <a:ext cx="0" cy="35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Line 11"/>
            <p:cNvSpPr>
              <a:spLocks noChangeAspect="1" noChangeShapeType="1"/>
            </p:cNvSpPr>
            <p:nvPr/>
          </p:nvSpPr>
          <p:spPr bwMode="auto">
            <a:xfrm>
              <a:off x="5476" y="2946"/>
              <a:ext cx="1" cy="87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Text Box 12"/>
            <p:cNvSpPr txBox="1">
              <a:spLocks noChangeAspect="1" noChangeArrowheads="1"/>
            </p:cNvSpPr>
            <p:nvPr/>
          </p:nvSpPr>
          <p:spPr bwMode="auto">
            <a:xfrm>
              <a:off x="4951" y="2349"/>
              <a:ext cx="1051" cy="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sz="1600"/>
                <a:t>99m</a:t>
              </a:r>
              <a:r>
                <a:rPr lang="en-US" sz="1600" baseline="0"/>
                <a:t>Tc (6,0 h)</a:t>
              </a:r>
            </a:p>
          </p:txBody>
        </p:sp>
        <p:sp>
          <p:nvSpPr>
            <p:cNvPr id="30" name="Text Box 13"/>
            <p:cNvSpPr txBox="1">
              <a:spLocks noChangeAspect="1" noChangeArrowheads="1"/>
            </p:cNvSpPr>
            <p:nvPr/>
          </p:nvSpPr>
          <p:spPr bwMode="auto">
            <a:xfrm>
              <a:off x="4967" y="3868"/>
              <a:ext cx="1035" cy="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sz="1600"/>
                <a:t>99</a:t>
              </a:r>
              <a:r>
                <a:rPr lang="en-US" sz="1600" baseline="0"/>
                <a:t>Tc (stabiel)</a:t>
              </a:r>
            </a:p>
          </p:txBody>
        </p:sp>
        <p:sp>
          <p:nvSpPr>
            <p:cNvPr id="31" name="Text Box 14"/>
            <p:cNvSpPr txBox="1">
              <a:spLocks noChangeAspect="1" noChangeArrowheads="1"/>
            </p:cNvSpPr>
            <p:nvPr/>
          </p:nvSpPr>
          <p:spPr bwMode="auto">
            <a:xfrm>
              <a:off x="6185" y="3688"/>
              <a:ext cx="531" cy="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sz="1600" baseline="0"/>
                <a:t>0,000</a:t>
              </a:r>
            </a:p>
          </p:txBody>
        </p:sp>
        <p:sp>
          <p:nvSpPr>
            <p:cNvPr id="32" name="Text Box 15"/>
            <p:cNvSpPr txBox="1">
              <a:spLocks noChangeAspect="1" noChangeArrowheads="1"/>
            </p:cNvSpPr>
            <p:nvPr/>
          </p:nvSpPr>
          <p:spPr bwMode="auto">
            <a:xfrm>
              <a:off x="6185" y="2815"/>
              <a:ext cx="531" cy="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sz="1600" baseline="0"/>
                <a:t>0,141</a:t>
              </a:r>
            </a:p>
          </p:txBody>
        </p:sp>
        <p:sp>
          <p:nvSpPr>
            <p:cNvPr id="33" name="Text Box 16"/>
            <p:cNvSpPr txBox="1">
              <a:spLocks noChangeAspect="1" noChangeArrowheads="1"/>
            </p:cNvSpPr>
            <p:nvPr/>
          </p:nvSpPr>
          <p:spPr bwMode="auto">
            <a:xfrm>
              <a:off x="6185" y="2463"/>
              <a:ext cx="531" cy="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sz="1600" baseline="0"/>
                <a:t>0,143</a:t>
              </a:r>
            </a:p>
          </p:txBody>
        </p:sp>
        <p:sp>
          <p:nvSpPr>
            <p:cNvPr id="34" name="Text Box 17"/>
            <p:cNvSpPr txBox="1">
              <a:spLocks noChangeAspect="1" noChangeArrowheads="1"/>
            </p:cNvSpPr>
            <p:nvPr/>
          </p:nvSpPr>
          <p:spPr bwMode="auto">
            <a:xfrm>
              <a:off x="5210" y="3209"/>
              <a:ext cx="178" cy="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sz="1600" baseline="0">
                  <a:sym typeface="Symbol" pitchFamily="18" charset="2"/>
                </a:rPr>
                <a:t></a:t>
              </a:r>
              <a:r>
                <a:rPr lang="en-US" sz="1600" baseline="-25000"/>
                <a:t>2</a:t>
              </a:r>
              <a:endParaRPr lang="en-US" sz="1600" baseline="0"/>
            </a:p>
          </p:txBody>
        </p:sp>
        <p:sp>
          <p:nvSpPr>
            <p:cNvPr id="35" name="Text Box 18"/>
            <p:cNvSpPr txBox="1">
              <a:spLocks noChangeAspect="1" noChangeArrowheads="1"/>
            </p:cNvSpPr>
            <p:nvPr/>
          </p:nvSpPr>
          <p:spPr bwMode="auto">
            <a:xfrm>
              <a:off x="5210" y="2639"/>
              <a:ext cx="178" cy="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sz="1600" baseline="0">
                  <a:sym typeface="Symbol" pitchFamily="18" charset="2"/>
                </a:rPr>
                <a:t></a:t>
              </a:r>
              <a:r>
                <a:rPr lang="en-US" sz="1600" baseline="-25000"/>
                <a:t>1</a:t>
              </a:r>
              <a:endParaRPr lang="en-US" sz="1600" baseline="0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F1E055D-2CE0-4C6C-90E6-85E19F04917E}" type="datetime8">
              <a:rPr lang="en-US" sz="1400" baseline="0" smtClean="0">
                <a:cs typeface="Arial" charset="0"/>
              </a:rPr>
              <a:t>14-11-21 13:26</a:t>
            </a:fld>
            <a:endParaRPr lang="en-US" sz="1400" baseline="0">
              <a:cs typeface="Arial" charset="0"/>
            </a:endParaRPr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cs typeface="Arial" charset="0"/>
              </a:rPr>
              <a:t>toezichthouder stralingsbescherming - vrs-D</a:t>
            </a:r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01EB8F6-CF0A-4F0E-8F8F-76FF070F0D94}" type="slidenum">
              <a:rPr lang="en-US" sz="1400" baseline="0" smtClean="0">
                <a:cs typeface="Arial" charset="0"/>
              </a:rPr>
              <a:pPr eaLnBrk="1" hangingPunct="1"/>
              <a:t>7</a:t>
            </a:fld>
            <a:endParaRPr lang="en-US" sz="1400" baseline="0">
              <a:cs typeface="Arial" charset="0"/>
            </a:endParaRPr>
          </a:p>
        </p:txBody>
      </p:sp>
      <p:sp>
        <p:nvSpPr>
          <p:cNvPr id="485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Angioscan</a:t>
            </a:r>
            <a:endParaRPr lang="en-GB" sz="1800" b="1">
              <a:latin typeface="Arial" charset="0"/>
            </a:endParaRPr>
          </a:p>
        </p:txBody>
      </p:sp>
      <p:pic>
        <p:nvPicPr>
          <p:cNvPr id="9222" name="Picture 5" descr="angioscintigra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330" y="1980000"/>
            <a:ext cx="82296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3" name="Rectangle 3"/>
          <p:cNvSpPr txBox="1">
            <a:spLocks noChangeArrowheads="1"/>
          </p:cNvSpPr>
          <p:nvPr/>
        </p:nvSpPr>
        <p:spPr bwMode="auto">
          <a:xfrm>
            <a:off x="684000" y="3062880"/>
            <a:ext cx="8280000" cy="1803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defTabSz="2159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431800" defTabSz="2159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431800" defTabSz="2159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2159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2159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32000" lvl="2" indent="-432000" eaLnBrk="1" hangingPunct="1">
              <a:spcBef>
                <a:spcPct val="0"/>
              </a:spcBef>
              <a:buClr>
                <a:schemeClr val="tx1"/>
              </a:buClr>
              <a:buSzPct val="90000"/>
            </a:pPr>
            <a:r>
              <a:rPr lang="en-US" sz="2000" baseline="0">
                <a:cs typeface="Arial" charset="0"/>
                <a:sym typeface="Symbol" pitchFamily="18" charset="2"/>
              </a:rPr>
              <a:t>elf doorsneden in de lengterichting door het hart</a:t>
            </a:r>
          </a:p>
          <a:p>
            <a:pPr marL="432000" lvl="2" indent="-432000" eaLnBrk="1" hangingPunct="1">
              <a:spcBef>
                <a:spcPct val="0"/>
              </a:spcBef>
              <a:buClr>
                <a:schemeClr val="tx1"/>
              </a:buClr>
              <a:buSzPct val="90000"/>
            </a:pPr>
            <a:r>
              <a:rPr lang="en-US" sz="2000" baseline="0">
                <a:cs typeface="Arial" charset="0"/>
                <a:sym typeface="Symbol" pitchFamily="18" charset="2"/>
              </a:rPr>
              <a:t>linkerkant is het tussenschot</a:t>
            </a:r>
          </a:p>
          <a:p>
            <a:pPr marL="432000" lvl="2" indent="-432000" eaLnBrk="1" hangingPunct="1">
              <a:spcBef>
                <a:spcPct val="0"/>
              </a:spcBef>
              <a:buClr>
                <a:schemeClr val="tx1"/>
              </a:buClr>
              <a:buSzPct val="90000"/>
            </a:pPr>
            <a:r>
              <a:rPr lang="en-US" sz="2000" baseline="0">
                <a:cs typeface="Arial" charset="0"/>
                <a:sym typeface="Symbol" pitchFamily="18" charset="2"/>
              </a:rPr>
              <a:t>rechterkant is de wand van linker kamer en boezem</a:t>
            </a:r>
          </a:p>
          <a:p>
            <a:pPr marL="432000" lvl="2" indent="-432000" eaLnBrk="1" hangingPunct="1">
              <a:spcBef>
                <a:spcPct val="0"/>
              </a:spcBef>
              <a:buClr>
                <a:schemeClr val="tx1"/>
              </a:buClr>
              <a:buSzPct val="90000"/>
            </a:pPr>
            <a:r>
              <a:rPr lang="en-US" sz="2000" baseline="0">
                <a:cs typeface="Arial" charset="0"/>
                <a:sym typeface="Symbol" pitchFamily="18" charset="2"/>
              </a:rPr>
              <a:t>onderkant is de punt van het hart</a:t>
            </a:r>
          </a:p>
          <a:p>
            <a:pPr marL="432000" lvl="2" indent="-432000" eaLnBrk="1" hangingPunct="1">
              <a:spcBef>
                <a:spcPct val="0"/>
              </a:spcBef>
              <a:buClr>
                <a:schemeClr val="tx1"/>
              </a:buClr>
              <a:buSzPct val="90000"/>
            </a:pPr>
            <a:r>
              <a:rPr lang="en-US" sz="2000" baseline="0">
                <a:cs typeface="Arial" charset="0"/>
                <a:sym typeface="Symbol" pitchFamily="18" charset="2"/>
              </a:rPr>
              <a:t>de donkere plek onderin wijst op slechte doorbloeding van de punt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927FAB9-5C84-4F25-BF7A-3906CA79DFC5}" type="datetime8">
              <a:rPr lang="en-US" sz="1400" baseline="0" smtClean="0">
                <a:cs typeface="Arial" charset="0"/>
              </a:rPr>
              <a:t>14-11-21 13:26</a:t>
            </a:fld>
            <a:endParaRPr lang="en-US" sz="1400" baseline="0">
              <a:cs typeface="Arial" charset="0"/>
            </a:endParaRPr>
          </a:p>
        </p:txBody>
      </p:sp>
      <p:sp>
        <p:nvSpPr>
          <p:cNvPr id="11267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cs typeface="Arial" charset="0"/>
              </a:rPr>
              <a:t>toezichthouder stralingsbescherming - vrs-D</a:t>
            </a:r>
          </a:p>
        </p:txBody>
      </p:sp>
      <p:sp>
        <p:nvSpPr>
          <p:cNvPr id="1126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1ECEA48-5137-4996-ADDE-CF8171037C42}" type="slidenum">
              <a:rPr lang="en-US" sz="1400" baseline="0" smtClean="0">
                <a:cs typeface="Arial" charset="0"/>
              </a:rPr>
              <a:pPr eaLnBrk="1" hangingPunct="1"/>
              <a:t>8</a:t>
            </a:fld>
            <a:endParaRPr lang="en-US" sz="1400" baseline="0">
              <a:cs typeface="Arial" charset="0"/>
            </a:endParaRPr>
          </a:p>
        </p:txBody>
      </p:sp>
      <p:sp>
        <p:nvSpPr>
          <p:cNvPr id="396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Angioscan</a:t>
            </a:r>
            <a:endParaRPr lang="en-GB" sz="1800" b="1">
              <a:latin typeface="Arial" charset="0"/>
            </a:endParaRPr>
          </a:p>
        </p:txBody>
      </p:sp>
      <p:sp>
        <p:nvSpPr>
          <p:cNvPr id="1127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000" y="1981199"/>
            <a:ext cx="8280000" cy="828000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</a:pPr>
            <a:r>
              <a:rPr lang="en-US" sz="2000" b="1">
                <a:latin typeface="Arial" charset="0"/>
                <a:cs typeface="Arial" charset="0"/>
                <a:sym typeface="Symbol" pitchFamily="18" charset="2"/>
              </a:rPr>
              <a:t>bereken de effectieve volgdosis van de patiënt</a:t>
            </a: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</a:pPr>
            <a:endParaRPr lang="en-US" sz="2000" b="1">
              <a:latin typeface="Arial" charset="0"/>
              <a:cs typeface="Arial" charset="0"/>
              <a:sym typeface="Symbol" pitchFamily="18" charset="2"/>
            </a:endParaRPr>
          </a:p>
        </p:txBody>
      </p:sp>
      <p:sp>
        <p:nvSpPr>
          <p:cNvPr id="396294" name="Rectangle 6"/>
          <p:cNvSpPr>
            <a:spLocks noChangeArrowheads="1"/>
          </p:cNvSpPr>
          <p:nvPr/>
        </p:nvSpPr>
        <p:spPr bwMode="auto">
          <a:xfrm>
            <a:off x="684213" y="2879999"/>
            <a:ext cx="4629467" cy="2192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lvl="1" indent="0" defTabSz="216000" eaLnBrk="1" hangingPunct="1">
              <a:spcBef>
                <a:spcPts val="0"/>
              </a:spcBef>
              <a:buClr>
                <a:schemeClr val="tx2"/>
              </a:buClr>
              <a:buNone/>
            </a:pPr>
            <a:r>
              <a:rPr lang="en-US" sz="2000" baseline="0">
                <a:cs typeface="Arial" charset="0"/>
                <a:sym typeface="Symbol" pitchFamily="18" charset="2"/>
              </a:rPr>
              <a:t>e</a:t>
            </a:r>
            <a:r>
              <a:rPr lang="en-US" sz="2000" baseline="-25000">
                <a:cs typeface="Arial" charset="0"/>
                <a:sym typeface="Symbol" pitchFamily="18" charset="2"/>
              </a:rPr>
              <a:t>injectie</a:t>
            </a:r>
            <a:r>
              <a:rPr lang="en-US" sz="2000" baseline="0">
                <a:cs typeface="Arial" charset="0"/>
                <a:sym typeface="Symbol" pitchFamily="18" charset="2"/>
              </a:rPr>
              <a:t>(50)				0,01 mSv/MBq</a:t>
            </a:r>
          </a:p>
          <a:p>
            <a:pPr marL="0" lvl="1" defTabSz="216000">
              <a:spcBef>
                <a:spcPts val="0"/>
              </a:spcBef>
              <a:buSzPct val="90000"/>
              <a:buNone/>
            </a:pPr>
            <a:r>
              <a:rPr lang="en-US" sz="2000" baseline="0">
                <a:cs typeface="Arial" charset="0"/>
                <a:sym typeface="Symbol" pitchFamily="18" charset="2"/>
              </a:rPr>
              <a:t>A</a:t>
            </a:r>
            <a:r>
              <a:rPr lang="en-US" sz="2000" baseline="-25000">
                <a:cs typeface="Arial" charset="0"/>
                <a:sym typeface="Symbol" pitchFamily="18" charset="2"/>
              </a:rPr>
              <a:t>injectie</a:t>
            </a:r>
            <a:r>
              <a:rPr lang="en-US" sz="2000" baseline="0">
                <a:cs typeface="Arial" charset="0"/>
                <a:sym typeface="Symbol" pitchFamily="18" charset="2"/>
              </a:rPr>
              <a:t>						600 MBq</a:t>
            </a:r>
          </a:p>
          <a:p>
            <a:pPr marL="0" lvl="1" defTabSz="216000">
              <a:spcBef>
                <a:spcPts val="0"/>
              </a:spcBef>
              <a:buSzPct val="90000"/>
              <a:buFont typeface="Wingdings" pitchFamily="2" charset="2"/>
              <a:buNone/>
            </a:pPr>
            <a:endParaRPr lang="en-US" sz="2000" baseline="0">
              <a:cs typeface="Arial" charset="0"/>
              <a:sym typeface="Symbol" pitchFamily="18" charset="2"/>
            </a:endParaRPr>
          </a:p>
          <a:p>
            <a:pPr marL="0" lvl="1" defTabSz="216000">
              <a:spcBef>
                <a:spcPts val="0"/>
              </a:spcBef>
              <a:buSzPct val="90000"/>
              <a:buFont typeface="Wingdings" pitchFamily="2" charset="2"/>
              <a:buNone/>
            </a:pP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→</a:t>
            </a:r>
            <a:r>
              <a:rPr lang="en-US" sz="2000" baseline="0">
                <a:cs typeface="Arial" charset="0"/>
                <a:sym typeface="Symbol"/>
              </a:rPr>
              <a:t>	</a:t>
            </a:r>
            <a:r>
              <a:rPr lang="en-US" sz="2000" baseline="0">
                <a:solidFill>
                  <a:srgbClr val="FF0000"/>
                </a:solidFill>
                <a:cs typeface="Arial" charset="0"/>
                <a:sym typeface="Symbol" pitchFamily="18" charset="2"/>
              </a:rPr>
              <a:t>E(50) = e(50)</a:t>
            </a:r>
            <a:r>
              <a:rPr lang="en-US" sz="2000" baseline="-25000">
                <a:solidFill>
                  <a:srgbClr val="FF0000"/>
                </a:solidFill>
                <a:cs typeface="Arial" charset="0"/>
                <a:sym typeface="Symbol" pitchFamily="18" charset="2"/>
              </a:rPr>
              <a:t>injectie</a:t>
            </a:r>
            <a:r>
              <a:rPr lang="en-US" sz="2000" baseline="0">
                <a:solidFill>
                  <a:srgbClr val="FF0000"/>
                </a:solidFill>
                <a:cs typeface="Arial" charset="0"/>
                <a:sym typeface="Symbol" pitchFamily="18" charset="2"/>
              </a:rPr>
              <a:t> </a:t>
            </a:r>
            <a:r>
              <a:rPr lang="en-US" sz="2000" baseline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solidFill>
                  <a:srgbClr val="FF0000"/>
                </a:solidFill>
                <a:cs typeface="Arial" charset="0"/>
                <a:sym typeface="Symbol" pitchFamily="18" charset="2"/>
              </a:rPr>
              <a:t> A</a:t>
            </a:r>
            <a:r>
              <a:rPr lang="en-US" sz="2000" baseline="-25000">
                <a:solidFill>
                  <a:srgbClr val="FF0000"/>
                </a:solidFill>
                <a:cs typeface="Arial" charset="0"/>
                <a:sym typeface="Symbol" pitchFamily="18" charset="2"/>
              </a:rPr>
              <a:t>injectie</a:t>
            </a:r>
          </a:p>
          <a:p>
            <a:pPr marL="0" lvl="1" defTabSz="216000">
              <a:spcBef>
                <a:spcPts val="0"/>
              </a:spcBef>
              <a:buSzPct val="90000"/>
              <a:buFont typeface="Wingdings" pitchFamily="2" charset="2"/>
              <a:buNone/>
            </a:pPr>
            <a:r>
              <a:rPr lang="en-US" sz="2000" baseline="0">
                <a:cs typeface="Arial" charset="0"/>
                <a:sym typeface="Symbol" pitchFamily="18" charset="2"/>
              </a:rPr>
              <a:t>					= 0,01 mSv/MBq 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cs typeface="Arial" charset="0"/>
                <a:sym typeface="Symbol" pitchFamily="18" charset="2"/>
              </a:rPr>
              <a:t> 600 MBq </a:t>
            </a:r>
          </a:p>
          <a:p>
            <a:pPr marL="0" lvl="1" defTabSz="216000">
              <a:spcBef>
                <a:spcPts val="0"/>
              </a:spcBef>
              <a:buSzPct val="90000"/>
              <a:buFont typeface="Wingdings" pitchFamily="2" charset="2"/>
              <a:buNone/>
            </a:pPr>
            <a:r>
              <a:rPr lang="en-US" sz="2000" baseline="0">
                <a:cs typeface="Arial" charset="0"/>
                <a:sym typeface="Symbol" pitchFamily="18" charset="2"/>
              </a:rPr>
              <a:t>					= 6 mSv</a:t>
            </a:r>
          </a:p>
        </p:txBody>
      </p:sp>
      <p:pic>
        <p:nvPicPr>
          <p:cNvPr id="2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7040" y="2880000"/>
            <a:ext cx="3240000" cy="243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96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629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604C623-5075-4886-9D0B-0143D480F264}" type="datetime8">
              <a:rPr lang="en-US" sz="1400" baseline="0" smtClean="0">
                <a:cs typeface="Arial" charset="0"/>
              </a:rPr>
              <a:t>14-11-21 13:26</a:t>
            </a:fld>
            <a:endParaRPr lang="en-US" sz="1400" baseline="0">
              <a:cs typeface="Arial" charset="0"/>
            </a:endParaRPr>
          </a:p>
        </p:txBody>
      </p:sp>
      <p:sp>
        <p:nvSpPr>
          <p:cNvPr id="1024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cs typeface="Arial" charset="0"/>
              </a:rPr>
              <a:t>toezichthouder stralingsbescherming - vrs-D</a:t>
            </a:r>
          </a:p>
        </p:txBody>
      </p:sp>
      <p:sp>
        <p:nvSpPr>
          <p:cNvPr id="1024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93D68A1-9185-4502-A7B9-5392CC10BC56}" type="slidenum">
              <a:rPr lang="en-US" sz="1400" baseline="0" smtClean="0">
                <a:cs typeface="Arial" charset="0"/>
              </a:rPr>
              <a:pPr eaLnBrk="1" hangingPunct="1"/>
              <a:t>9</a:t>
            </a:fld>
            <a:endParaRPr lang="en-US" sz="1400" baseline="0">
              <a:cs typeface="Arial" charset="0"/>
            </a:endParaRPr>
          </a:p>
        </p:txBody>
      </p:sp>
      <p:sp>
        <p:nvSpPr>
          <p:cNvPr id="392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Angioscan</a:t>
            </a:r>
            <a:endParaRPr lang="en-GB" sz="1800" b="1">
              <a:latin typeface="Arial" charset="0"/>
            </a:endParaRPr>
          </a:p>
        </p:txBody>
      </p:sp>
      <p:pic>
        <p:nvPicPr>
          <p:cNvPr id="10246" name="Picture 5" descr="Tc99m-tetrafosmine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95513" y="1557338"/>
            <a:ext cx="4725987" cy="47831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Vliegerdiagram">
  <a:themeElements>
    <a:clrScheme name="">
      <a:dk1>
        <a:srgbClr val="000066"/>
      </a:dk1>
      <a:lt1>
        <a:srgbClr val="FFFFFF"/>
      </a:lt1>
      <a:dk2>
        <a:srgbClr val="000066"/>
      </a:dk2>
      <a:lt2>
        <a:srgbClr val="CCECFF"/>
      </a:lt2>
      <a:accent1>
        <a:srgbClr val="6699FF"/>
      </a:accent1>
      <a:accent2>
        <a:srgbClr val="66CCFF"/>
      </a:accent2>
      <a:accent3>
        <a:srgbClr val="FFFFFF"/>
      </a:accent3>
      <a:accent4>
        <a:srgbClr val="000056"/>
      </a:accent4>
      <a:accent5>
        <a:srgbClr val="B8CAFF"/>
      </a:accent5>
      <a:accent6>
        <a:srgbClr val="5CB9E7"/>
      </a:accent6>
      <a:hlink>
        <a:srgbClr val="CC99FF"/>
      </a:hlink>
      <a:folHlink>
        <a:srgbClr val="00CCCC"/>
      </a:folHlink>
    </a:clrScheme>
    <a:fontScheme name="Vliegerdiagram">
      <a:majorFont>
        <a:latin typeface="AZGCaspariT"/>
        <a:ea typeface=""/>
        <a:cs typeface=""/>
      </a:majorFont>
      <a:minorFont>
        <a:latin typeface="AZGCaspari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Pct val="80000"/>
          <a:buFont typeface="Wingdings" pitchFamily="2" charset="2"/>
          <a:buChar char="§"/>
          <a:tabLst/>
          <a:defRPr kumimoji="0" lang="en-GB" sz="3200" b="0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Pct val="80000"/>
          <a:buFont typeface="Wingdings" pitchFamily="2" charset="2"/>
          <a:buChar char="§"/>
          <a:tabLst/>
          <a:defRPr kumimoji="0" lang="en-GB" sz="3200" b="0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Vliegerdiagram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iegerdiagram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iegerdiagram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iegerdiagram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iegerdiagram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Designs\Vliegerdiagram.pot</Template>
  <TotalTime>7408</TotalTime>
  <Words>1718</Words>
  <Application>Microsoft Office PowerPoint</Application>
  <PresentationFormat>On-screen Show (4:3)</PresentationFormat>
  <Paragraphs>359</Paragraphs>
  <Slides>25</Slides>
  <Notes>25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AZGCaspariT</vt:lpstr>
      <vt:lpstr>Verdana</vt:lpstr>
      <vt:lpstr>Wingdings</vt:lpstr>
      <vt:lpstr>Vliegerdiagram</vt:lpstr>
      <vt:lpstr>Chart</vt:lpstr>
      <vt:lpstr>Stralingsbescherming verspreidbare radioactieve stoffen - D</vt:lpstr>
      <vt:lpstr>PowerPoint Presentation</vt:lpstr>
      <vt:lpstr>Vullen van injectiespuit</vt:lpstr>
      <vt:lpstr>Vullen van injectiespuit</vt:lpstr>
      <vt:lpstr>Vullen van injectiespuit</vt:lpstr>
      <vt:lpstr>Angioscan</vt:lpstr>
      <vt:lpstr>Angioscan</vt:lpstr>
      <vt:lpstr>Angioscan</vt:lpstr>
      <vt:lpstr>Angioscan</vt:lpstr>
      <vt:lpstr>Angioscan</vt:lpstr>
      <vt:lpstr>Jodiumtherapie</vt:lpstr>
      <vt:lpstr>Jodiumtherapie</vt:lpstr>
      <vt:lpstr>Jodiumtherapie</vt:lpstr>
      <vt:lpstr>Jodiumtherapie</vt:lpstr>
      <vt:lpstr>Jodiumtherapie</vt:lpstr>
      <vt:lpstr>Jodiumtherapie</vt:lpstr>
      <vt:lpstr>Jodiumtherapie</vt:lpstr>
      <vt:lpstr>Runderalbumine</vt:lpstr>
      <vt:lpstr>Runderalbumine</vt:lpstr>
      <vt:lpstr>Runderalbumine</vt:lpstr>
      <vt:lpstr>Runderalbumine</vt:lpstr>
      <vt:lpstr>Scale in gaspijp</vt:lpstr>
      <vt:lpstr>Scale in gaspijp</vt:lpstr>
      <vt:lpstr>Scale in gaspijp</vt:lpstr>
      <vt:lpstr>Scale in gaspijp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Casus</dc:title>
  <dc:creator>Frits Pleiter</dc:creator>
  <cp:lastModifiedBy>Frits Pleiter</cp:lastModifiedBy>
  <cp:revision>273</cp:revision>
  <cp:lastPrinted>2014-06-08T11:33:34Z</cp:lastPrinted>
  <dcterms:created xsi:type="dcterms:W3CDTF">2003-02-28T15:24:51Z</dcterms:created>
  <dcterms:modified xsi:type="dcterms:W3CDTF">2021-11-14T12:26:48Z</dcterms:modified>
</cp:coreProperties>
</file>