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8"/>
  </p:notesMasterIdLst>
  <p:handoutMasterIdLst>
    <p:handoutMasterId r:id="rId9"/>
  </p:handoutMasterIdLst>
  <p:sldIdLst>
    <p:sldId id="311" r:id="rId2"/>
    <p:sldId id="312" r:id="rId3"/>
    <p:sldId id="313" r:id="rId4"/>
    <p:sldId id="309" r:id="rId5"/>
    <p:sldId id="310" r:id="rId6"/>
    <p:sldId id="314" r:id="rId7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 snapToGrid="0">
      <p:cViewPr varScale="1">
        <p:scale>
          <a:sx n="74" d="100"/>
          <a:sy n="74" d="100"/>
        </p:scale>
        <p:origin x="-4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8A1E3825-880E-44FA-8AAE-98FDE5D5BF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68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Klik om de opmaakprofielen van de modeltekst te bewerken</a:t>
            </a:r>
          </a:p>
          <a:p>
            <a:pPr lvl="1"/>
            <a:r>
              <a:rPr lang="en-GB" noProof="0" smtClean="0"/>
              <a:t>Tweede niveau</a:t>
            </a:r>
          </a:p>
          <a:p>
            <a:pPr lvl="2"/>
            <a:r>
              <a:rPr lang="en-GB" noProof="0" smtClean="0"/>
              <a:t>Derde niveau</a:t>
            </a:r>
          </a:p>
          <a:p>
            <a:pPr lvl="3"/>
            <a:r>
              <a:rPr lang="en-GB" noProof="0" smtClean="0"/>
              <a:t>Vierde niveau</a:t>
            </a:r>
          </a:p>
          <a:p>
            <a:pPr lvl="4"/>
            <a:r>
              <a:rPr lang="en-GB" noProof="0" smtClean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6B92175C-7ADC-45C8-B6AD-461F5DD9FF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425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76D94-634D-41B1-BF07-0E51F617FC4F}" type="slidenum">
              <a:rPr lang="en-GB" sz="1200" baseline="0" smtClean="0">
                <a:latin typeface="AZGCaspariT" pitchFamily="2" charset="0"/>
              </a:rPr>
              <a:pPr eaLnBrk="1" hangingPunct="1"/>
              <a:t>1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2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3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4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81DD27-6C86-43E6-B3D9-C07058024715}" type="slidenum">
              <a:rPr lang="en-GB" sz="1200" baseline="0" smtClean="0">
                <a:latin typeface="AZGCaspariT" pitchFamily="2" charset="0"/>
              </a:rPr>
              <a:pPr eaLnBrk="1" hangingPunct="1"/>
              <a:t>5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81DD27-6C86-43E6-B3D9-C07058024715}" type="slidenum">
              <a:rPr lang="en-GB" sz="1200" baseline="0" smtClean="0">
                <a:latin typeface="AZGCaspariT" pitchFamily="2" charset="0"/>
              </a:rPr>
              <a:pPr eaLnBrk="1" hangingPunct="1"/>
              <a:t>6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 smtClean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F006-7AD9-4E48-9568-CBDB5FA280C8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90775" y="6248400"/>
            <a:ext cx="43624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0BA28-0416-487C-8A0B-4D0430F8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3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8C21-B244-441F-8132-2EE34F9B1A24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91FB-9905-47C3-B8D7-132C04389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35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7958A-ACA8-4A2A-92C0-0C0B1886C180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5FBA8-4342-40C7-A3F6-49719E65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76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E296C-CA23-453D-ADF6-5DE34F048E0B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9E23D-FBD4-45DA-8C23-89CA0F422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0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5F7C6-EFB5-49AC-8709-056285C8409E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033C9-046F-4A55-844C-2920EEDB1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8F8CA-3A18-44D6-A589-FF7C74DCB357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7342-E74B-4BE9-8DE1-DAD65ADAD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6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307EF-2EFB-4F73-823B-D8FE17B79A12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0A58-DF72-41D2-9C0B-885E7C64D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5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5DBEB-EE65-4B4E-A573-07BC80F05D70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2B81-2568-45CE-839F-823A2B9CF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8A7ED-341B-4822-9726-D92DA992BD62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8543D-4A42-4B4D-A9E4-DF863E56F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5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10142-56B8-4FDB-BBE7-7A0959CE0BD2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C51FF-F67C-4E81-993C-8DD067D69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9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4688-2CC0-4B1C-9A5E-3E747D0AC7E7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D5203-D481-4C90-A549-717F7FA16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7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0AE6B-6F72-47ED-8FCC-5715FD2F7D9A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14BB-2E5C-4563-A216-2CB058D68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fld id="{A67AD43D-01F1-4F9E-99D8-1277117F61C9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78075" y="6248400"/>
            <a:ext cx="4389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fld id="{20E7BEBC-A3B9-41F2-A89D-FF851B8DA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ZGCaspariT" pitchFamily="2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AZGCaspariT" pitchFamily="2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ZGCaspariT" pitchFamily="2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10:22</a:t>
            </a:fld>
            <a:endParaRPr lang="en-US" sz="1400" baseline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radiation protection officer - thk</a:t>
            </a:r>
          </a:p>
        </p:txBody>
      </p:sp>
      <p:sp>
        <p:nvSpPr>
          <p:cNvPr id="7172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087143-87C7-44C8-BAE6-B08827127C8E}" type="slidenum">
              <a:rPr lang="en-US" sz="1400" baseline="0" smtClean="0"/>
              <a:pPr eaLnBrk="1" hangingPunct="1"/>
              <a:t>1</a:t>
            </a:fld>
            <a:endParaRPr lang="en-US" sz="1400" baseline="0" smtClean="0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3200" b="1" smtClean="0"/>
              <a:t>Radiation Protection Officer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2400" b="1" smtClean="0"/>
              <a:t>dental radiology - basic</a:t>
            </a:r>
            <a:endParaRPr lang="en-GB" sz="2400" b="1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eaLnBrk="1" hangingPunct="1"/>
            <a:r>
              <a:rPr lang="en-US" sz="3200" b="1" smtClean="0"/>
              <a:t>Test exam</a:t>
            </a:r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Frits Pleiter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403" y="3242838"/>
            <a:ext cx="2829194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10:22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2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Question </a:t>
            </a:r>
            <a:r>
              <a:rPr lang="en-US" sz="2400" b="1" baseline="0">
                <a:solidFill>
                  <a:schemeClr val="tx2"/>
                </a:solidFill>
              </a:rPr>
              <a:t>41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nl-NL" sz="1800" baseline="0" smtClean="0">
                <a:solidFill>
                  <a:schemeClr val="tx2"/>
                </a:solidFill>
              </a:rPr>
              <a:t>Equivalent dose rate </a:t>
            </a:r>
            <a:r>
              <a:rPr lang="nl-NL" sz="1800" baseline="0">
                <a:solidFill>
                  <a:schemeClr val="tx2"/>
                </a:solidFill>
              </a:rPr>
              <a:t>(in mSv per mAs) </a:t>
            </a:r>
            <a:r>
              <a:rPr lang="nl-NL" sz="1800" baseline="0" smtClean="0">
                <a:solidFill>
                  <a:schemeClr val="tx2"/>
                </a:solidFill>
              </a:rPr>
              <a:t>at a distance of 1 m from the focus.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	</a:t>
            </a:r>
            <a:r>
              <a:rPr lang="en-US" sz="1600" b="1" baseline="0">
                <a:solidFill>
                  <a:schemeClr val="tx2"/>
                </a:solidFill>
              </a:rPr>
              <a:t>tube </a:t>
            </a:r>
            <a:r>
              <a:rPr lang="en-US" sz="1600" b="1" baseline="0" smtClean="0">
                <a:solidFill>
                  <a:schemeClr val="tx2"/>
                </a:solidFill>
              </a:rPr>
              <a:t>voltage	</a:t>
            </a:r>
            <a:r>
              <a:rPr lang="en-US" sz="1600" b="1" baseline="0">
                <a:solidFill>
                  <a:schemeClr val="tx2"/>
                </a:solidFill>
              </a:rPr>
              <a:t>	</a:t>
            </a:r>
            <a:r>
              <a:rPr lang="en-US" sz="1600" b="1" baseline="0" smtClean="0">
                <a:solidFill>
                  <a:schemeClr val="tx2"/>
                </a:solidFill>
              </a:rPr>
              <a:t>			</a:t>
            </a:r>
            <a:r>
              <a:rPr lang="en-US" sz="1600" b="1" baseline="0">
                <a:solidFill>
                  <a:schemeClr val="tx2"/>
                </a:solidFill>
              </a:rPr>
              <a:t>thickness aluminum filter</a:t>
            </a:r>
            <a:endParaRPr lang="en-US" sz="1600" b="1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baseline="0" smtClean="0">
                <a:solidFill>
                  <a:schemeClr val="tx2"/>
                </a:solidFill>
              </a:rPr>
              <a:t>											1 </a:t>
            </a:r>
            <a:r>
              <a:rPr lang="en-US" sz="1600" b="1" baseline="0">
                <a:solidFill>
                  <a:schemeClr val="tx2"/>
                </a:solidFill>
              </a:rPr>
              <a:t>mm	</a:t>
            </a:r>
            <a:r>
              <a:rPr lang="en-US" sz="1600" b="1" baseline="0" smtClean="0">
                <a:solidFill>
                  <a:schemeClr val="tx2"/>
                </a:solidFill>
              </a:rPr>
              <a:t>	2 mm		3 </a:t>
            </a:r>
            <a:r>
              <a:rPr lang="en-US" sz="1600" b="1" baseline="0">
                <a:solidFill>
                  <a:schemeClr val="tx2"/>
                </a:solidFill>
              </a:rPr>
              <a:t>mm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aseline="0" smtClean="0">
                <a:solidFill>
                  <a:schemeClr val="tx2"/>
                </a:solidFill>
              </a:rPr>
              <a:t>	50 kV								0.07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0.05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0.03</a:t>
            </a:r>
            <a:endParaRPr lang="en-US" sz="16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aseline="0" smtClean="0">
                <a:solidFill>
                  <a:schemeClr val="tx2"/>
                </a:solidFill>
              </a:rPr>
              <a:t>	70 </a:t>
            </a:r>
            <a:r>
              <a:rPr lang="en-US" sz="1600" baseline="0">
                <a:solidFill>
                  <a:schemeClr val="tx2"/>
                </a:solidFill>
              </a:rPr>
              <a:t>kV	</a:t>
            </a:r>
            <a:r>
              <a:rPr lang="en-US" sz="1600" baseline="0" smtClean="0">
                <a:solidFill>
                  <a:schemeClr val="tx2"/>
                </a:solidFill>
              </a:rPr>
              <a:t>							0.15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0.09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0.05</a:t>
            </a:r>
            <a:endParaRPr lang="en-US" sz="16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aseline="0" smtClean="0">
                <a:solidFill>
                  <a:schemeClr val="tx2"/>
                </a:solidFill>
              </a:rPr>
              <a:t>	90 </a:t>
            </a:r>
            <a:r>
              <a:rPr lang="en-US" sz="1600" baseline="0">
                <a:solidFill>
                  <a:schemeClr val="tx2"/>
                </a:solidFill>
              </a:rPr>
              <a:t>kV	</a:t>
            </a:r>
            <a:r>
              <a:rPr lang="en-US" sz="1600" baseline="0" smtClean="0">
                <a:solidFill>
                  <a:schemeClr val="tx2"/>
                </a:solidFill>
              </a:rPr>
              <a:t>							0.20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0.13		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0.08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 smtClean="0"/>
              <a:t>Data: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tube voltage</a:t>
            </a:r>
            <a:r>
              <a:rPr lang="nl-NL" sz="1600" baseline="0" smtClean="0"/>
              <a:t>						90 </a:t>
            </a:r>
            <a:r>
              <a:rPr lang="nl-NL" sz="1600" baseline="0"/>
              <a:t>kV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 smtClean="0"/>
              <a:t>filter										3 </a:t>
            </a:r>
            <a:r>
              <a:rPr lang="nl-NL" sz="1600" baseline="0"/>
              <a:t>mm </a:t>
            </a:r>
            <a:r>
              <a:rPr lang="nl-NL" sz="1600" baseline="0" smtClean="0"/>
              <a:t>aluminum</a:t>
            </a:r>
            <a:endParaRPr lang="nl-NL" sz="1600" baseline="0"/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tube current						6 mA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exposure </a:t>
            </a:r>
            <a:r>
              <a:rPr lang="nl-NL" sz="1600" baseline="0" smtClean="0"/>
              <a:t>time</a:t>
            </a:r>
            <a:r>
              <a:rPr lang="nl-NL" sz="1600" baseline="0"/>
              <a:t>					</a:t>
            </a:r>
            <a:r>
              <a:rPr lang="nl-NL" sz="1600" baseline="0" smtClean="0"/>
              <a:t>0.3 seconds</a:t>
            </a:r>
            <a:endParaRPr lang="nl-NL" sz="1600" baseline="0"/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distance focus - skin</a:t>
            </a:r>
            <a:r>
              <a:rPr lang="nl-NL" sz="1600" baseline="0" smtClean="0"/>
              <a:t>			35 </a:t>
            </a:r>
            <a:r>
              <a:rPr lang="nl-NL" sz="1600" baseline="0"/>
              <a:t>cm</a:t>
            </a:r>
            <a:endParaRPr lang="nl-NL" sz="2000" baseline="0"/>
          </a:p>
          <a:p>
            <a:pPr marL="431800" lvl="1" defTabSz="215900">
              <a:spcBef>
                <a:spcPct val="0"/>
              </a:spcBef>
              <a:buNone/>
            </a:pP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1800" baseline="0"/>
              <a:t>Calculate the equivalent skin dose per X-ray photo.</a:t>
            </a:r>
            <a:endParaRPr lang="nl-NL" sz="2000" baseline="0"/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10:22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3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Evaluation of question </a:t>
            </a:r>
            <a:r>
              <a:rPr lang="en-US" sz="2400" b="1" baseline="0">
                <a:solidFill>
                  <a:schemeClr val="tx2"/>
                </a:solidFill>
              </a:rPr>
              <a:t>41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0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2000" baseline="0" smtClean="0"/>
              <a:t>reading </a:t>
            </a:r>
            <a:r>
              <a:rPr lang="en-US" sz="2000" baseline="0"/>
              <a:t>figure A at 90 kV and 3 mm aluminum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>
                <a:sym typeface="Symbol" pitchFamily="18" charset="2"/>
              </a:rPr>
              <a:t>	</a:t>
            </a:r>
            <a:r>
              <a:rPr lang="nl-NL" sz="2000" baseline="0" smtClean="0"/>
              <a:t>0.08 mSv/mAs at 1 meter												(1 pt)</a:t>
            </a:r>
            <a:endParaRPr lang="en-US" sz="2000" baseline="0" smtClean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 smtClean="0"/>
              <a:t>mAs </a:t>
            </a:r>
            <a:r>
              <a:rPr lang="nl-NL" sz="2000" baseline="0"/>
              <a:t>value = 6 mA </a:t>
            </a:r>
            <a:r>
              <a:rPr lang="en-US" sz="2000" baseline="0">
                <a:solidFill>
                  <a:schemeClr val="tx2"/>
                </a:solidFill>
                <a:sym typeface="Symbol" pitchFamily="18" charset="2"/>
              </a:rPr>
              <a:t>×</a:t>
            </a:r>
            <a:r>
              <a:rPr lang="nl-NL" sz="2000" baseline="0"/>
              <a:t> </a:t>
            </a:r>
            <a:r>
              <a:rPr lang="nl-NL" sz="2000" baseline="0" smtClean="0"/>
              <a:t>0.3 </a:t>
            </a:r>
            <a:r>
              <a:rPr lang="nl-NL" sz="2000" baseline="0"/>
              <a:t>s = </a:t>
            </a:r>
            <a:r>
              <a:rPr lang="nl-NL" sz="2000" baseline="0" smtClean="0"/>
              <a:t>1.8 </a:t>
            </a:r>
            <a:r>
              <a:rPr lang="nl-NL" sz="2000" baseline="0"/>
              <a:t>mAs				</a:t>
            </a:r>
            <a:r>
              <a:rPr lang="nl-NL" sz="2000" baseline="0" smtClean="0"/>
              <a:t>	</a:t>
            </a:r>
            <a:r>
              <a:rPr lang="nl-NL" sz="2000" baseline="0"/>
              <a:t>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/>
              <a:t>equivalent dose at </a:t>
            </a:r>
            <a:r>
              <a:rPr lang="nl-NL" sz="2000" baseline="0"/>
              <a:t>1 meter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= 0,08 mSv/mAs </a:t>
            </a:r>
            <a:r>
              <a:rPr lang="en-US" sz="2000" baseline="0">
                <a:solidFill>
                  <a:schemeClr val="tx2"/>
                </a:solidFill>
                <a:sym typeface="Symbol" pitchFamily="18" charset="2"/>
              </a:rPr>
              <a:t>×</a:t>
            </a:r>
            <a:r>
              <a:rPr lang="nl-NL" sz="2000" baseline="0"/>
              <a:t> </a:t>
            </a:r>
            <a:r>
              <a:rPr lang="nl-NL" sz="2000" baseline="0" smtClean="0"/>
              <a:t>1.8 </a:t>
            </a:r>
            <a:r>
              <a:rPr lang="nl-NL" sz="2000" baseline="0"/>
              <a:t>mAs = </a:t>
            </a:r>
            <a:r>
              <a:rPr lang="nl-NL" sz="2000" baseline="0" smtClean="0"/>
              <a:t>0.14 </a:t>
            </a:r>
            <a:r>
              <a:rPr lang="nl-NL" sz="2000" baseline="0"/>
              <a:t>mSv						(1 pt)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/>
              <a:t>equivalent dose at </a:t>
            </a:r>
            <a:r>
              <a:rPr lang="nl-NL" sz="2000" baseline="0"/>
              <a:t>35 cm = </a:t>
            </a:r>
            <a:r>
              <a:rPr lang="nl-NL" sz="2000" baseline="0" smtClean="0"/>
              <a:t>0.35 </a:t>
            </a:r>
            <a:r>
              <a:rPr lang="nl-NL" sz="2000" baseline="0"/>
              <a:t>m</a:t>
            </a: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/>
              <a:t>	= </a:t>
            </a:r>
            <a:r>
              <a:rPr lang="nl-NL" sz="2000" baseline="0" smtClean="0"/>
              <a:t>0.14 </a:t>
            </a:r>
            <a:r>
              <a:rPr lang="nl-NL" sz="2000" baseline="0"/>
              <a:t>mSv </a:t>
            </a:r>
            <a:r>
              <a:rPr lang="en-US" sz="2000" baseline="0">
                <a:solidFill>
                  <a:schemeClr val="tx2"/>
                </a:solidFill>
                <a:sym typeface="Symbol" pitchFamily="18" charset="2"/>
              </a:rPr>
              <a:t>×</a:t>
            </a:r>
            <a:r>
              <a:rPr lang="nl-NL" sz="2000" baseline="0"/>
              <a:t> (1 m / </a:t>
            </a:r>
            <a:r>
              <a:rPr lang="nl-NL" sz="2000" baseline="0" smtClean="0"/>
              <a:t>0.35 </a:t>
            </a:r>
            <a:r>
              <a:rPr lang="nl-NL" sz="2000" baseline="0"/>
              <a:t>m)</a:t>
            </a:r>
            <a:r>
              <a:rPr lang="nl-NL" sz="2000"/>
              <a:t>2</a:t>
            </a:r>
            <a:r>
              <a:rPr lang="nl-NL" sz="2000" baseline="0"/>
              <a:t> = </a:t>
            </a:r>
            <a:r>
              <a:rPr lang="nl-NL" sz="2000" baseline="0" smtClean="0"/>
              <a:t>1.2 </a:t>
            </a:r>
            <a:r>
              <a:rPr lang="nl-NL" sz="2000" baseline="0"/>
              <a:t>mSv						(1 pt)</a:t>
            </a:r>
            <a:endParaRPr lang="en-US" sz="2000" baseline="0"/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10:22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4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523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>
                <a:solidFill>
                  <a:schemeClr val="tx2"/>
                </a:solidFill>
              </a:rPr>
              <a:t>Question </a:t>
            </a:r>
            <a:r>
              <a:rPr lang="en-US" sz="2400" b="1" baseline="0" smtClean="0">
                <a:solidFill>
                  <a:schemeClr val="tx2"/>
                </a:solidFill>
              </a:rPr>
              <a:t>42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1800" baseline="0"/>
              <a:t>A dental practice has a single intra-oral X-ray device that is subject to registration. For 50% of the photos, the X-ray beam is directed perpendicular to the double-glass window in the outer wall adjacent to the public road.</a:t>
            </a: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 smtClean="0"/>
              <a:t>Data:</a:t>
            </a:r>
            <a:endParaRPr lang="nl-NL" sz="1800" baseline="0"/>
          </a:p>
          <a:p>
            <a:pPr marL="889000" lvl="2" defTabSz="215900">
              <a:spcBef>
                <a:spcPct val="0"/>
              </a:spcBef>
              <a:buNone/>
            </a:pPr>
            <a:r>
              <a:rPr lang="en-US" sz="1600" baseline="0"/>
              <a:t>number of photos per year </a:t>
            </a:r>
            <a:r>
              <a:rPr lang="nl-NL" sz="1600" baseline="0"/>
              <a:t>		2000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average tube voltage </a:t>
            </a:r>
            <a:r>
              <a:rPr lang="nl-NL" sz="1600" baseline="0" smtClean="0"/>
              <a:t>	</a:t>
            </a:r>
            <a:r>
              <a:rPr lang="nl-NL" sz="1600" baseline="0"/>
              <a:t>		</a:t>
            </a:r>
            <a:r>
              <a:rPr lang="nl-NL" sz="1600" baseline="0" smtClean="0"/>
              <a:t>	90 </a:t>
            </a:r>
            <a:r>
              <a:rPr lang="nl-NL" sz="1600" baseline="0"/>
              <a:t>kV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average </a:t>
            </a:r>
            <a:r>
              <a:rPr lang="nl-NL" sz="1600" baseline="0" smtClean="0"/>
              <a:t>mAs </a:t>
            </a:r>
            <a:r>
              <a:rPr lang="nl-NL" sz="1600" baseline="0"/>
              <a:t>value </a:t>
            </a:r>
            <a:r>
              <a:rPr lang="nl-NL" sz="1600" baseline="0" smtClean="0"/>
              <a:t>		</a:t>
            </a:r>
            <a:r>
              <a:rPr lang="nl-NL" sz="1600" baseline="0"/>
              <a:t>		</a:t>
            </a:r>
            <a:r>
              <a:rPr lang="nl-NL" sz="1600" baseline="0" smtClean="0"/>
              <a:t>	1,5 </a:t>
            </a:r>
            <a:r>
              <a:rPr lang="nl-NL" sz="1600" baseline="0"/>
              <a:t>mAs per photo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filter						</a:t>
            </a:r>
            <a:r>
              <a:rPr lang="nl-NL" sz="1600" baseline="0" smtClean="0"/>
              <a:t>						3 </a:t>
            </a:r>
            <a:r>
              <a:rPr lang="nl-NL" sz="1600" baseline="0"/>
              <a:t>mm </a:t>
            </a:r>
            <a:r>
              <a:rPr lang="nl-NL" sz="1600" baseline="0" smtClean="0"/>
              <a:t>aluminum</a:t>
            </a:r>
            <a:endParaRPr lang="nl-NL" sz="1600" baseline="0"/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distance focus - road 	</a:t>
            </a:r>
            <a:r>
              <a:rPr lang="nl-NL" sz="1600" baseline="0" smtClean="0"/>
              <a:t>		</a:t>
            </a:r>
            <a:r>
              <a:rPr lang="nl-NL" sz="1600" baseline="0"/>
              <a:t>	3 </a:t>
            </a:r>
            <a:r>
              <a:rPr lang="nl-NL" sz="1600" baseline="0" smtClean="0"/>
              <a:t>meters</a:t>
            </a:r>
            <a:endParaRPr lang="nl-NL" sz="1600" baseline="0"/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thickness double glass </a:t>
            </a:r>
            <a:r>
              <a:rPr lang="nl-NL" sz="1600" baseline="0" smtClean="0"/>
              <a:t>			</a:t>
            </a:r>
            <a:r>
              <a:rPr lang="nl-NL" sz="1600" baseline="0"/>
              <a:t>	11 mm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en-US" sz="1600" baseline="0"/>
              <a:t>the contribution of scatter radiation can be neglected</a:t>
            </a: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1800" baseline="0"/>
              <a:t>Check by means of calculation whether or not the shielding effect of the double glass in the window is sufficient to comply with the dose limit for the environment.</a:t>
            </a:r>
            <a:endParaRPr lang="nl-NL" sz="2000" baseline="0"/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10:22</a:t>
            </a:fld>
            <a:endParaRPr lang="en-US" sz="1400" baseline="0"/>
          </a:p>
        </p:txBody>
      </p:sp>
      <p:sp>
        <p:nvSpPr>
          <p:cNvPr id="921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B1369A-737C-4305-BAD7-4F90491E83F1}" type="slidenum">
              <a:rPr lang="en-US" sz="1400" baseline="0" smtClean="0"/>
              <a:pPr eaLnBrk="1" hangingPunct="1"/>
              <a:t>5</a:t>
            </a:fld>
            <a:endParaRPr lang="en-US" sz="1400" baseline="0" smtClean="0"/>
          </a:p>
        </p:txBody>
      </p:sp>
      <p:sp>
        <p:nvSpPr>
          <p:cNvPr id="9221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569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buClrTx/>
              <a:buSzTx/>
              <a:buFontTx/>
              <a:buNone/>
            </a:pPr>
            <a:r>
              <a:rPr lang="en-US" sz="2400" b="1" baseline="0">
                <a:solidFill>
                  <a:schemeClr val="tx2"/>
                </a:solidFill>
              </a:rPr>
              <a:t>Evaluation </a:t>
            </a:r>
            <a:r>
              <a:rPr lang="en-US" sz="2400" b="1" baseline="0" smtClean="0">
                <a:solidFill>
                  <a:schemeClr val="tx2"/>
                </a:solidFill>
              </a:rPr>
              <a:t>of question </a:t>
            </a:r>
            <a:r>
              <a:rPr lang="en-US" sz="2400" b="1" baseline="0">
                <a:solidFill>
                  <a:schemeClr val="tx2"/>
                </a:solidFill>
              </a:rPr>
              <a:t>42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0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2000" baseline="0" smtClean="0"/>
              <a:t>reading </a:t>
            </a:r>
            <a:r>
              <a:rPr lang="en-US" sz="2000" baseline="0"/>
              <a:t>figure A at 90 kV and 3 mm aluminum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>
                <a:sym typeface="Symbol" pitchFamily="18" charset="2"/>
              </a:rPr>
              <a:t>	</a:t>
            </a:r>
            <a:r>
              <a:rPr lang="nl-NL" sz="2000" baseline="0" smtClean="0"/>
              <a:t>0.08 </a:t>
            </a:r>
            <a:r>
              <a:rPr lang="nl-NL" sz="2000" baseline="0"/>
              <a:t>mSv/mAs </a:t>
            </a:r>
            <a:r>
              <a:rPr lang="nl-NL" sz="2000" baseline="0" smtClean="0"/>
              <a:t>at </a:t>
            </a:r>
            <a:r>
              <a:rPr lang="nl-NL" sz="2000" baseline="0"/>
              <a:t>1 meter												(1 pt)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/>
              <a:t>equivalent dose for 2000 / 2 = 1000  photos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>
                <a:sym typeface="Symbol" pitchFamily="18" charset="2"/>
              </a:rPr>
              <a:t>	</a:t>
            </a:r>
            <a:r>
              <a:rPr lang="nl-NL" sz="2000" baseline="0"/>
              <a:t>1000 × 0,08 mSv/mAs × 1,5 mAs =</a:t>
            </a: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/>
              <a:t>		120 mSv at 1 meter 			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/>
              <a:t>equivalent dose at 3 meters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= 120 mSv × (1 m / 3 m)</a:t>
            </a:r>
            <a:r>
              <a:rPr lang="nl-NL" sz="2000"/>
              <a:t>2</a:t>
            </a:r>
            <a:r>
              <a:rPr lang="nl-NL" sz="2000" baseline="0"/>
              <a:t> = 13 mSv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2000" baseline="0" smtClean="0"/>
              <a:t>reading </a:t>
            </a:r>
            <a:r>
              <a:rPr lang="en-US" sz="2000" baseline="0"/>
              <a:t>figure B at 90 kV and 11 mm glass</a:t>
            </a: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>
                <a:sym typeface="Symbol" pitchFamily="18" charset="2"/>
              </a:rPr>
              <a:t>	</a:t>
            </a:r>
            <a:r>
              <a:rPr lang="nl-NL" sz="2000" baseline="0"/>
              <a:t>T = </a:t>
            </a:r>
            <a:r>
              <a:rPr lang="nl-NL" sz="2000" baseline="0" smtClean="0"/>
              <a:t>0.3</a:t>
            </a:r>
            <a:r>
              <a:rPr lang="nl-NL" sz="2000" baseline="0"/>
              <a:t>										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2000" baseline="0"/>
              <a:t>annual effective dose on the street</a:t>
            </a: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= 13 mSv × </a:t>
            </a:r>
            <a:r>
              <a:rPr lang="nl-NL" sz="2000" baseline="0" smtClean="0"/>
              <a:t>0.3 </a:t>
            </a:r>
            <a:r>
              <a:rPr lang="nl-NL" sz="2000" baseline="0"/>
              <a:t>= 4 mSv		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en-US" sz="2000" baseline="0" smtClean="0"/>
              <a:t>annual </a:t>
            </a:r>
            <a:r>
              <a:rPr lang="en-US" sz="2000" baseline="0"/>
              <a:t>limit in case of registration</a:t>
            </a:r>
            <a:r>
              <a:rPr lang="nl-NL" sz="2000" baseline="0" smtClean="0"/>
              <a:t> </a:t>
            </a:r>
            <a:r>
              <a:rPr lang="nl-NL" sz="2000" baseline="0"/>
              <a:t>= </a:t>
            </a:r>
            <a:r>
              <a:rPr lang="nl-NL" sz="2000" baseline="0">
                <a:solidFill>
                  <a:srgbClr val="FF0000"/>
                </a:solidFill>
              </a:rPr>
              <a:t>10 μSv</a:t>
            </a:r>
            <a:endParaRPr lang="en-US" sz="2000" baseline="0">
              <a:solidFill>
                <a:srgbClr val="FF0000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>
                <a:sym typeface="Symbol" pitchFamily="18" charset="2"/>
              </a:rPr>
              <a:t>	</a:t>
            </a:r>
            <a:r>
              <a:rPr lang="nl-NL" sz="2000" baseline="0"/>
              <a:t> insufficient shielding </a:t>
            </a:r>
            <a:r>
              <a:rPr lang="nl-NL" sz="2000" baseline="0" smtClean="0"/>
              <a:t>		</a:t>
            </a:r>
            <a:r>
              <a:rPr lang="nl-NL" sz="2000" baseline="0"/>
              <a:t>												(1 pt)</a:t>
            </a:r>
            <a:endParaRPr lang="en-US" sz="2000" baseline="0"/>
          </a:p>
        </p:txBody>
      </p:sp>
      <p:sp>
        <p:nvSpPr>
          <p:cNvPr id="922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10:22</a:t>
            </a:fld>
            <a:endParaRPr lang="en-US" sz="1400" baseline="0"/>
          </a:p>
        </p:txBody>
      </p:sp>
      <p:sp>
        <p:nvSpPr>
          <p:cNvPr id="921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B1369A-737C-4305-BAD7-4F90491E83F1}" type="slidenum">
              <a:rPr lang="en-US" sz="1400" baseline="0" smtClean="0"/>
              <a:pPr eaLnBrk="1" hangingPunct="1"/>
              <a:t>6</a:t>
            </a:fld>
            <a:endParaRPr lang="en-US" sz="1400" baseline="0" smtClean="0"/>
          </a:p>
        </p:txBody>
      </p:sp>
      <p:sp>
        <p:nvSpPr>
          <p:cNvPr id="922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719" y="140020"/>
            <a:ext cx="4334532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4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6810</TotalTime>
  <Words>163</Words>
  <Application>Microsoft Office PowerPoint</Application>
  <PresentationFormat>On-screen Show (4:3)</PresentationFormat>
  <Paragraphs>97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Vliegerdiagram</vt:lpstr>
      <vt:lpstr>Radiation Protection Officer dental radiology - basic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Stralingsveiligheid</dc:title>
  <dc:creator>Frits Pleiter</dc:creator>
  <cp:lastModifiedBy>Frits Pleiter</cp:lastModifiedBy>
  <cp:revision>231</cp:revision>
  <cp:lastPrinted>2004-03-11T09:09:12Z</cp:lastPrinted>
  <dcterms:created xsi:type="dcterms:W3CDTF">2003-02-28T15:24:51Z</dcterms:created>
  <dcterms:modified xsi:type="dcterms:W3CDTF">2019-05-18T08:23:48Z</dcterms:modified>
</cp:coreProperties>
</file>