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8"/>
  </p:notesMasterIdLst>
  <p:handoutMasterIdLst>
    <p:handoutMasterId r:id="rId9"/>
  </p:handoutMasterIdLst>
  <p:sldIdLst>
    <p:sldId id="311" r:id="rId2"/>
    <p:sldId id="312" r:id="rId3"/>
    <p:sldId id="313" r:id="rId4"/>
    <p:sldId id="309" r:id="rId5"/>
    <p:sldId id="310" r:id="rId6"/>
    <p:sldId id="314" r:id="rId7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4" autoAdjust="0"/>
    <p:restoredTop sz="94683" autoAdjust="0"/>
  </p:normalViewPr>
  <p:slideViewPr>
    <p:cSldViewPr snapToGrid="0">
      <p:cViewPr varScale="1">
        <p:scale>
          <a:sx n="74" d="100"/>
          <a:sy n="74" d="100"/>
        </p:scale>
        <p:origin x="-40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8A1E3825-880E-44FA-8AAE-98FDE5D5BF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368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Klik om de opmaakprofielen van de modeltekst te bewerken</a:t>
            </a:r>
          </a:p>
          <a:p>
            <a:pPr lvl="1"/>
            <a:r>
              <a:rPr lang="en-GB" noProof="0" smtClean="0"/>
              <a:t>Tweede niveau</a:t>
            </a:r>
          </a:p>
          <a:p>
            <a:pPr lvl="2"/>
            <a:r>
              <a:rPr lang="en-GB" noProof="0" smtClean="0"/>
              <a:t>Derde niveau</a:t>
            </a:r>
          </a:p>
          <a:p>
            <a:pPr lvl="3"/>
            <a:r>
              <a:rPr lang="en-GB" noProof="0" smtClean="0"/>
              <a:t>Vierde niveau</a:t>
            </a:r>
          </a:p>
          <a:p>
            <a:pPr lvl="4"/>
            <a:r>
              <a:rPr lang="en-GB" noProof="0" smtClean="0"/>
              <a:t>Vijfde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6B92175C-7ADC-45C8-B6AD-461F5DD9FF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425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276D94-634D-41B1-BF07-0E51F617FC4F}" type="slidenum">
              <a:rPr lang="en-GB" sz="1200" baseline="0" smtClean="0">
                <a:latin typeface="AZGCaspariT" pitchFamily="2" charset="0"/>
              </a:rPr>
              <a:pPr eaLnBrk="1" hangingPunct="1"/>
              <a:t>1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705D-A7D8-4DB4-9241-0DBF0BA83E66}" type="slidenum">
              <a:rPr lang="en-GB" sz="1200" baseline="0" smtClean="0">
                <a:latin typeface="AZGCaspariT" pitchFamily="2" charset="0"/>
              </a:rPr>
              <a:pPr eaLnBrk="1" hangingPunct="1"/>
              <a:t>2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705D-A7D8-4DB4-9241-0DBF0BA83E66}" type="slidenum">
              <a:rPr lang="en-GB" sz="1200" baseline="0" smtClean="0">
                <a:latin typeface="AZGCaspariT" pitchFamily="2" charset="0"/>
              </a:rPr>
              <a:pPr eaLnBrk="1" hangingPunct="1"/>
              <a:t>3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705D-A7D8-4DB4-9241-0DBF0BA83E66}" type="slidenum">
              <a:rPr lang="en-GB" sz="1200" baseline="0" smtClean="0">
                <a:latin typeface="AZGCaspariT" pitchFamily="2" charset="0"/>
              </a:rPr>
              <a:pPr eaLnBrk="1" hangingPunct="1"/>
              <a:t>4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81DD27-6C86-43E6-B3D9-C07058024715}" type="slidenum">
              <a:rPr lang="en-GB" sz="1200" baseline="0" smtClean="0">
                <a:latin typeface="AZGCaspariT" pitchFamily="2" charset="0"/>
              </a:rPr>
              <a:pPr eaLnBrk="1" hangingPunct="1"/>
              <a:t>5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81DD27-6C86-43E6-B3D9-C07058024715}" type="slidenum">
              <a:rPr lang="en-GB" sz="1200" baseline="0" smtClean="0">
                <a:latin typeface="AZGCaspariT" pitchFamily="2" charset="0"/>
              </a:rPr>
              <a:pPr eaLnBrk="1" hangingPunct="1"/>
              <a:t>6</a:t>
            </a:fld>
            <a:endParaRPr lang="en-GB" sz="1200" baseline="0" smtClean="0">
              <a:latin typeface="AZGCaspariT" pitchFamily="2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 sz="2800"/>
            </a:lvl1pPr>
          </a:lstStyle>
          <a:p>
            <a:pPr lvl="0"/>
            <a:r>
              <a:rPr lang="en-US" noProof="0" smtClean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 sz="1400"/>
            </a:lvl1pPr>
          </a:lstStyle>
          <a:p>
            <a:pPr lvl="0"/>
            <a:r>
              <a:rPr lang="en-US" noProof="0" smtClean="0"/>
              <a:t>Klik om het opmaakprofiel van de modelondertitel te bewerken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0F006-7AD9-4E48-9568-CBDB5FA280C8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390775" y="6248400"/>
            <a:ext cx="436245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0BA28-0416-487C-8A0B-4D0430F8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3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8C21-B244-441F-8132-2EE34F9B1A24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991FB-9905-47C3-B8D7-132C04389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35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7958A-ACA8-4A2A-92C0-0C0B1886C180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5FBA8-4342-40C7-A3F6-49719E651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376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E296C-CA23-453D-ADF6-5DE34F048E0B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9E23D-FBD4-45DA-8C23-89CA0F422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0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5F7C6-EFB5-49AC-8709-056285C8409E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033C9-046F-4A55-844C-2920EEDB1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5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8F8CA-3A18-44D6-A589-FF7C74DCB357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17342-E74B-4BE9-8DE1-DAD65ADAD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6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307EF-2EFB-4F73-823B-D8FE17B79A12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70A58-DF72-41D2-9C0B-885E7C64D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51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5DBEB-EE65-4B4E-A573-07BC80F05D70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82B81-2568-45CE-839F-823A2B9CF5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8A7ED-341B-4822-9726-D92DA992BD62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8543D-4A42-4B4D-A9E4-DF863E56F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54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10142-56B8-4FDB-BBE7-7A0959CE0BD2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C51FF-F67C-4E81-993C-8DD067D69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996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84688-2CC0-4B1C-9A5E-3E747D0AC7E7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D5203-D481-4C90-A549-717F7FA16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71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0AE6B-6F72-47ED-8FCC-5715FD2F7D9A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414BB-2E5C-4563-A216-2CB058D68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0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het opmaakprofiel van de modeltitel te bewerken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baseline="0"/>
            </a:lvl1pPr>
          </a:lstStyle>
          <a:p>
            <a:pPr>
              <a:defRPr/>
            </a:pPr>
            <a:fld id="{A67AD43D-01F1-4F9E-99D8-1277117F61C9}" type="datetime1">
              <a:rPr lang="en-GB"/>
              <a:pPr>
                <a:defRPr/>
              </a:pPr>
              <a:t>16/05/2019</a:t>
            </a:fld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78075" y="6248400"/>
            <a:ext cx="4389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baseline="0"/>
            </a:lvl1pPr>
          </a:lstStyle>
          <a:p>
            <a:pPr>
              <a:defRPr/>
            </a:pPr>
            <a:r>
              <a:rPr lang="en-US"/>
              <a:t>stralingsbescherming deskundigheidsniveau 5A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baseline="0"/>
            </a:lvl1pPr>
          </a:lstStyle>
          <a:p>
            <a:pPr>
              <a:defRPr/>
            </a:pPr>
            <a:fld id="{20E7BEBC-A3B9-41F2-A89D-FF851B8DA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opmaakprofielen van de modeltekst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AZGCaspariT" pitchFamily="2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AZGCaspariT" pitchFamily="2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AZGCaspariT" pitchFamily="2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ZGCaspariT" pitchFamily="2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16/05/2019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18:22</a:t>
            </a:fld>
            <a:endParaRPr lang="en-US" sz="1400" baseline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 smtClean="0"/>
              <a:t>toezichthouder stralingsbescherming - thk</a:t>
            </a:r>
          </a:p>
        </p:txBody>
      </p:sp>
      <p:sp>
        <p:nvSpPr>
          <p:cNvPr id="7172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087143-87C7-44C8-BAE6-B08827127C8E}" type="slidenum">
              <a:rPr lang="en-US" sz="1400" baseline="0" smtClean="0"/>
              <a:pPr eaLnBrk="1" hangingPunct="1"/>
              <a:t>1</a:t>
            </a:fld>
            <a:endParaRPr lang="en-US" sz="1400" baseline="0" smtClean="0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sz="3200" b="1" smtClean="0"/>
              <a:t>Toezichthouder Stralingsbescherming</a:t>
            </a:r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2400" b="1" smtClean="0"/>
              <a:t>tandheelkunde - basis</a:t>
            </a:r>
            <a:endParaRPr lang="en-GB" sz="2400" b="1" smtClean="0"/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eaLnBrk="1" hangingPunct="1"/>
            <a:r>
              <a:rPr lang="en-US" sz="3200" b="1" smtClean="0"/>
              <a:t>Proefexamen</a:t>
            </a:r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Frits Pleiter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403" y="3242838"/>
            <a:ext cx="2829194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16/05/2019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18:22</a:t>
            </a:fld>
            <a:endParaRPr lang="en-US" sz="1400" baseline="0"/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 smtClean="0"/>
              <a:t>toezichthouder stralingsbescherming - thk</a:t>
            </a:r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463A1F-8FD2-4395-BF47-CD84E7CA503A}" type="slidenum">
              <a:rPr lang="en-US" sz="1400" baseline="0" smtClean="0"/>
              <a:pPr eaLnBrk="1" hangingPunct="1"/>
              <a:t>2</a:t>
            </a:fld>
            <a:endParaRPr lang="en-US" sz="1400" baseline="0" smtClean="0"/>
          </a:p>
        </p:txBody>
      </p:sp>
      <p:sp>
        <p:nvSpPr>
          <p:cNvPr id="8197" name="Rectangle 31"/>
          <p:cNvSpPr>
            <a:spLocks noChangeArrowheads="1"/>
          </p:cNvSpPr>
          <p:nvPr/>
        </p:nvSpPr>
        <p:spPr bwMode="auto">
          <a:xfrm>
            <a:off x="838200" y="685800"/>
            <a:ext cx="7467600" cy="504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Vraag </a:t>
            </a:r>
            <a:r>
              <a:rPr lang="en-US" sz="2400" b="1" baseline="0">
                <a:solidFill>
                  <a:schemeClr val="tx2"/>
                </a:solidFill>
              </a:rPr>
              <a:t>41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nl-NL" sz="1800" baseline="0" smtClean="0">
                <a:solidFill>
                  <a:schemeClr val="tx2"/>
                </a:solidFill>
              </a:rPr>
              <a:t>Equivalente </a:t>
            </a:r>
            <a:r>
              <a:rPr lang="nl-NL" sz="1800" baseline="0">
                <a:solidFill>
                  <a:schemeClr val="tx2"/>
                </a:solidFill>
              </a:rPr>
              <a:t>dosistempo (in mSv per mAs) op </a:t>
            </a:r>
            <a:r>
              <a:rPr lang="nl-NL" sz="1800" baseline="0" smtClean="0">
                <a:solidFill>
                  <a:schemeClr val="tx2"/>
                </a:solidFill>
              </a:rPr>
              <a:t>1 m </a:t>
            </a:r>
            <a:r>
              <a:rPr lang="nl-NL" sz="1800" baseline="0">
                <a:solidFill>
                  <a:schemeClr val="tx2"/>
                </a:solidFill>
              </a:rPr>
              <a:t>vanaf het </a:t>
            </a:r>
            <a:r>
              <a:rPr lang="nl-NL" sz="1800" baseline="0" smtClean="0">
                <a:solidFill>
                  <a:schemeClr val="tx2"/>
                </a:solidFill>
              </a:rPr>
              <a:t>focus.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aseline="0" smtClean="0">
                <a:solidFill>
                  <a:schemeClr val="tx2"/>
                </a:solidFill>
              </a:rPr>
              <a:t>	</a:t>
            </a:r>
            <a:r>
              <a:rPr lang="en-US" sz="1600" b="1" baseline="0" smtClean="0">
                <a:solidFill>
                  <a:schemeClr val="tx2"/>
                </a:solidFill>
              </a:rPr>
              <a:t>buisspanning</a:t>
            </a:r>
            <a:r>
              <a:rPr lang="en-US" sz="1600" b="1" baseline="0">
                <a:solidFill>
                  <a:schemeClr val="tx2"/>
                </a:solidFill>
              </a:rPr>
              <a:t>	</a:t>
            </a:r>
            <a:r>
              <a:rPr lang="en-US" sz="1600" b="1" baseline="0" smtClean="0">
                <a:solidFill>
                  <a:schemeClr val="tx2"/>
                </a:solidFill>
              </a:rPr>
              <a:t>			dikte </a:t>
            </a:r>
            <a:r>
              <a:rPr lang="en-US" sz="1600" b="1" baseline="0">
                <a:solidFill>
                  <a:schemeClr val="tx2"/>
                </a:solidFill>
              </a:rPr>
              <a:t>aluminium </a:t>
            </a:r>
            <a:r>
              <a:rPr lang="en-US" sz="1600" b="1" baseline="0" smtClean="0">
                <a:solidFill>
                  <a:schemeClr val="tx2"/>
                </a:solidFill>
              </a:rPr>
              <a:t>filter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1" baseline="0" smtClean="0">
                <a:solidFill>
                  <a:schemeClr val="tx2"/>
                </a:solidFill>
              </a:rPr>
              <a:t>											1 </a:t>
            </a:r>
            <a:r>
              <a:rPr lang="en-US" sz="1600" b="1" baseline="0">
                <a:solidFill>
                  <a:schemeClr val="tx2"/>
                </a:solidFill>
              </a:rPr>
              <a:t>mm	</a:t>
            </a:r>
            <a:r>
              <a:rPr lang="en-US" sz="1600" b="1" baseline="0" smtClean="0">
                <a:solidFill>
                  <a:schemeClr val="tx2"/>
                </a:solidFill>
              </a:rPr>
              <a:t>	2 mm		3 </a:t>
            </a:r>
            <a:r>
              <a:rPr lang="en-US" sz="1600" b="1" baseline="0">
                <a:solidFill>
                  <a:schemeClr val="tx2"/>
                </a:solidFill>
              </a:rPr>
              <a:t>mm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aseline="0" smtClean="0">
                <a:solidFill>
                  <a:schemeClr val="tx2"/>
                </a:solidFill>
              </a:rPr>
              <a:t>	50 kV								0,07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		0,05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		0,03</a:t>
            </a:r>
            <a:endParaRPr lang="en-US" sz="16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aseline="0" smtClean="0">
                <a:solidFill>
                  <a:schemeClr val="tx2"/>
                </a:solidFill>
              </a:rPr>
              <a:t>	70 </a:t>
            </a:r>
            <a:r>
              <a:rPr lang="en-US" sz="1600" baseline="0">
                <a:solidFill>
                  <a:schemeClr val="tx2"/>
                </a:solidFill>
              </a:rPr>
              <a:t>kV	</a:t>
            </a:r>
            <a:r>
              <a:rPr lang="en-US" sz="1600" baseline="0" smtClean="0">
                <a:solidFill>
                  <a:schemeClr val="tx2"/>
                </a:solidFill>
              </a:rPr>
              <a:t>							0,15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		0,09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		0,05</a:t>
            </a:r>
            <a:endParaRPr lang="en-US" sz="16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aseline="0" smtClean="0">
                <a:solidFill>
                  <a:schemeClr val="tx2"/>
                </a:solidFill>
              </a:rPr>
              <a:t>	90 </a:t>
            </a:r>
            <a:r>
              <a:rPr lang="en-US" sz="1600" baseline="0">
                <a:solidFill>
                  <a:schemeClr val="tx2"/>
                </a:solidFill>
              </a:rPr>
              <a:t>kV	</a:t>
            </a:r>
            <a:r>
              <a:rPr lang="en-US" sz="1600" baseline="0" smtClean="0">
                <a:solidFill>
                  <a:schemeClr val="tx2"/>
                </a:solidFill>
              </a:rPr>
              <a:t>							0,20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		0,13		</a:t>
            </a:r>
            <a:r>
              <a:rPr lang="en-US" sz="1600" baseline="0">
                <a:solidFill>
                  <a:schemeClr val="tx2"/>
                </a:solidFill>
              </a:rPr>
              <a:t>	</a:t>
            </a:r>
            <a:r>
              <a:rPr lang="en-US" sz="1600" baseline="0" smtClean="0">
                <a:solidFill>
                  <a:schemeClr val="tx2"/>
                </a:solidFill>
              </a:rPr>
              <a:t>0,08</a:t>
            </a:r>
            <a:endParaRPr lang="en-US" sz="1800" baseline="0" smtClean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1800" baseline="0" smtClean="0"/>
              <a:t>Verdere gegevens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 smtClean="0"/>
              <a:t>buisspanning						90 </a:t>
            </a:r>
            <a:r>
              <a:rPr lang="nl-NL" sz="1600" baseline="0"/>
              <a:t>kV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 smtClean="0"/>
              <a:t>filter										3 </a:t>
            </a:r>
            <a:r>
              <a:rPr lang="nl-NL" sz="1600" baseline="0"/>
              <a:t>mm aluminium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anodestroom	</a:t>
            </a:r>
            <a:r>
              <a:rPr lang="nl-NL" sz="1600" baseline="0" smtClean="0"/>
              <a:t>					6 </a:t>
            </a:r>
            <a:r>
              <a:rPr lang="nl-NL" sz="1600" baseline="0"/>
              <a:t>mA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 smtClean="0"/>
              <a:t>belichtingstijd						0,3 </a:t>
            </a:r>
            <a:r>
              <a:rPr lang="nl-NL" sz="1600" baseline="0"/>
              <a:t>seconde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afstand focus - </a:t>
            </a:r>
            <a:r>
              <a:rPr lang="nl-NL" sz="1600" baseline="0" smtClean="0"/>
              <a:t>huid			35 </a:t>
            </a:r>
            <a:r>
              <a:rPr lang="nl-NL" sz="1600" baseline="0"/>
              <a:t>cm</a:t>
            </a:r>
            <a:endParaRPr lang="nl-NL" sz="2000" baseline="0"/>
          </a:p>
          <a:p>
            <a:pPr marL="431800" lvl="1" defTabSz="215900">
              <a:spcBef>
                <a:spcPct val="0"/>
              </a:spcBef>
              <a:buNone/>
            </a:pPr>
            <a:endParaRPr lang="nl-NL" sz="18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1800" baseline="0"/>
              <a:t>Bereken de equivalente huiddosis per röntgenopname.</a:t>
            </a:r>
            <a:endParaRPr lang="nl-NL" sz="2000" baseline="0"/>
          </a:p>
        </p:txBody>
      </p:sp>
      <p:sp>
        <p:nvSpPr>
          <p:cNvPr id="819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9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16/05/2019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18:22</a:t>
            </a:fld>
            <a:endParaRPr lang="en-US" sz="1400" baseline="0"/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 smtClean="0"/>
              <a:t>toezichthouder stralingsbescherming - thk</a:t>
            </a:r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463A1F-8FD2-4395-BF47-CD84E7CA503A}" type="slidenum">
              <a:rPr lang="en-US" sz="1400" baseline="0" smtClean="0"/>
              <a:pPr eaLnBrk="1" hangingPunct="1"/>
              <a:t>3</a:t>
            </a:fld>
            <a:endParaRPr lang="en-US" sz="1400" baseline="0" smtClean="0"/>
          </a:p>
        </p:txBody>
      </p:sp>
      <p:sp>
        <p:nvSpPr>
          <p:cNvPr id="8197" name="Rectangle 31"/>
          <p:cNvSpPr>
            <a:spLocks noChangeArrowheads="1"/>
          </p:cNvSpPr>
          <p:nvPr/>
        </p:nvSpPr>
        <p:spPr bwMode="auto">
          <a:xfrm>
            <a:off x="838200" y="685800"/>
            <a:ext cx="7467600" cy="384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Uitwerking </a:t>
            </a:r>
            <a:r>
              <a:rPr lang="en-US" sz="2400" b="1" baseline="0">
                <a:solidFill>
                  <a:schemeClr val="tx2"/>
                </a:solidFill>
              </a:rPr>
              <a:t>van vraag 41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0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aflezen figuur A bij 90 kV en 3 mm aluminium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 smtClean="0">
                <a:latin typeface="Arial"/>
                <a:cs typeface="Arial"/>
                <a:sym typeface="Symbol" pitchFamily="18" charset="2"/>
              </a:rPr>
              <a:t>→</a:t>
            </a:r>
            <a:r>
              <a:rPr lang="nl-NL" sz="2000" baseline="0">
                <a:sym typeface="Symbol" pitchFamily="18" charset="2"/>
              </a:rPr>
              <a:t>	</a:t>
            </a:r>
            <a:r>
              <a:rPr lang="nl-NL" sz="2000" baseline="0"/>
              <a:t>0,08 mSv/mAs op 1 meter												(1 pt)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nl-NL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mAs-waarde = 6 mA </a:t>
            </a:r>
            <a:r>
              <a:rPr lang="en-US" sz="2000" baseline="0">
                <a:solidFill>
                  <a:schemeClr val="tx2"/>
                </a:solidFill>
                <a:sym typeface="Symbol" pitchFamily="18" charset="2"/>
              </a:rPr>
              <a:t>×</a:t>
            </a:r>
            <a:r>
              <a:rPr lang="nl-NL" sz="2000" baseline="0"/>
              <a:t> 0,3 s = 1,8 mAs							(1 pt)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nl-NL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equivalente dosis op 1 meter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	= 0,08 mSv/mAs </a:t>
            </a:r>
            <a:r>
              <a:rPr lang="en-US" sz="2000" baseline="0">
                <a:solidFill>
                  <a:schemeClr val="tx2"/>
                </a:solidFill>
                <a:sym typeface="Symbol" pitchFamily="18" charset="2"/>
              </a:rPr>
              <a:t>×</a:t>
            </a:r>
            <a:r>
              <a:rPr lang="nl-NL" sz="2000" baseline="0"/>
              <a:t> 1,8 mAs = 0,14 mSv						(1 pt)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equivalente dosis op 35 cm = 0,35 m</a:t>
            </a:r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2000" baseline="0"/>
              <a:t>	= 0,14 mSv </a:t>
            </a:r>
            <a:r>
              <a:rPr lang="en-US" sz="2000" baseline="0">
                <a:solidFill>
                  <a:schemeClr val="tx2"/>
                </a:solidFill>
                <a:sym typeface="Symbol" pitchFamily="18" charset="2"/>
              </a:rPr>
              <a:t>×</a:t>
            </a:r>
            <a:r>
              <a:rPr lang="nl-NL" sz="2000" baseline="0"/>
              <a:t> (1 m / 0,35 m)</a:t>
            </a:r>
            <a:r>
              <a:rPr lang="nl-NL" sz="2000"/>
              <a:t>2</a:t>
            </a:r>
            <a:r>
              <a:rPr lang="nl-NL" sz="2000" baseline="0"/>
              <a:t> = 1,2 mSv						(1 pt)</a:t>
            </a:r>
            <a:endParaRPr lang="en-US" sz="2000" baseline="0"/>
          </a:p>
        </p:txBody>
      </p:sp>
      <p:sp>
        <p:nvSpPr>
          <p:cNvPr id="819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9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16/05/2019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18:22</a:t>
            </a:fld>
            <a:endParaRPr lang="en-US" sz="1400" baseline="0"/>
          </a:p>
        </p:txBody>
      </p:sp>
      <p:sp>
        <p:nvSpPr>
          <p:cNvPr id="819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 smtClean="0"/>
              <a:t>toezichthouder stralingsbescherming - thk</a:t>
            </a:r>
          </a:p>
        </p:txBody>
      </p:sp>
      <p:sp>
        <p:nvSpPr>
          <p:cNvPr id="81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463A1F-8FD2-4395-BF47-CD84E7CA503A}" type="slidenum">
              <a:rPr lang="en-US" sz="1400" baseline="0" smtClean="0"/>
              <a:pPr eaLnBrk="1" hangingPunct="1"/>
              <a:t>4</a:t>
            </a:fld>
            <a:endParaRPr lang="en-US" sz="1400" baseline="0" smtClean="0"/>
          </a:p>
        </p:txBody>
      </p:sp>
      <p:sp>
        <p:nvSpPr>
          <p:cNvPr id="8197" name="Rectangle 31"/>
          <p:cNvSpPr>
            <a:spLocks noChangeArrowheads="1"/>
          </p:cNvSpPr>
          <p:nvPr/>
        </p:nvSpPr>
        <p:spPr bwMode="auto">
          <a:xfrm>
            <a:off x="838200" y="685800"/>
            <a:ext cx="7467600" cy="523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Vraag 42</a:t>
            </a:r>
            <a:endParaRPr lang="en-US" sz="2400" b="1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18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1800" baseline="0"/>
              <a:t>In de tandartspraktijk staat </a:t>
            </a:r>
            <a:r>
              <a:rPr lang="nl-NL" sz="1800" baseline="0" smtClean="0"/>
              <a:t>een </a:t>
            </a:r>
            <a:r>
              <a:rPr lang="nl-NL" sz="1800" baseline="0"/>
              <a:t>intra-oraal röntgentoestel. Bij de helft van de opnamen is de bundel loodrecht gericht op het raam met dubbele beglazing in de buiten-muur, die grenst aan de openbare weg.</a:t>
            </a:r>
          </a:p>
          <a:p>
            <a:pPr marL="431800" lvl="1" defTabSz="215900">
              <a:spcBef>
                <a:spcPct val="0"/>
              </a:spcBef>
              <a:buNone/>
            </a:pPr>
            <a:endParaRPr lang="nl-NL" sz="18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1800" baseline="0" smtClean="0"/>
              <a:t>Verdere gegevens</a:t>
            </a:r>
            <a:r>
              <a:rPr lang="nl-NL" sz="1800" baseline="0"/>
              <a:t>: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aantal opnamen per </a:t>
            </a:r>
            <a:r>
              <a:rPr lang="nl-NL" sz="1600" baseline="0" smtClean="0"/>
              <a:t>jaar	</a:t>
            </a:r>
            <a:r>
              <a:rPr lang="nl-NL" sz="1600" baseline="0"/>
              <a:t>		2000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gemiddelde buisspanning		</a:t>
            </a:r>
            <a:r>
              <a:rPr lang="nl-NL" sz="1600" baseline="0" smtClean="0"/>
              <a:t>	90 </a:t>
            </a:r>
            <a:r>
              <a:rPr lang="nl-NL" sz="1600" baseline="0"/>
              <a:t>kV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gemiddelde mAs-waarde		</a:t>
            </a:r>
            <a:r>
              <a:rPr lang="nl-NL" sz="1600" baseline="0" smtClean="0"/>
              <a:t>	1,5 </a:t>
            </a:r>
            <a:r>
              <a:rPr lang="nl-NL" sz="1600" baseline="0"/>
              <a:t>mAs per opname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filter						</a:t>
            </a:r>
            <a:r>
              <a:rPr lang="nl-NL" sz="1600" baseline="0" smtClean="0"/>
              <a:t>						3 </a:t>
            </a:r>
            <a:r>
              <a:rPr lang="nl-NL" sz="1600" baseline="0"/>
              <a:t>mm aluminium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afstand focus - straat		</a:t>
            </a:r>
            <a:r>
              <a:rPr lang="nl-NL" sz="1600" baseline="0" smtClean="0"/>
              <a:t>		</a:t>
            </a:r>
            <a:r>
              <a:rPr lang="nl-NL" sz="1600" baseline="0"/>
              <a:t>	3 meter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dikte dubbelglas			</a:t>
            </a:r>
            <a:r>
              <a:rPr lang="nl-NL" sz="1600" baseline="0" smtClean="0"/>
              <a:t>			</a:t>
            </a:r>
            <a:r>
              <a:rPr lang="nl-NL" sz="1600" baseline="0"/>
              <a:t>	11 mm</a:t>
            </a:r>
          </a:p>
          <a:p>
            <a:pPr marL="889000" lvl="2" defTabSz="215900">
              <a:spcBef>
                <a:spcPct val="0"/>
              </a:spcBef>
              <a:buNone/>
            </a:pPr>
            <a:r>
              <a:rPr lang="nl-NL" sz="1600" baseline="0"/>
              <a:t>de bijdrage van strooistraling mag worden verwaarloosd</a:t>
            </a:r>
            <a:endParaRPr lang="nl-NL" sz="1800" baseline="0"/>
          </a:p>
          <a:p>
            <a:pPr marL="431800" lvl="1" defTabSz="215900">
              <a:spcBef>
                <a:spcPct val="0"/>
              </a:spcBef>
              <a:buNone/>
            </a:pPr>
            <a:endParaRPr lang="nl-NL" sz="1800" baseline="0"/>
          </a:p>
          <a:p>
            <a:pPr marL="431800" lvl="1" defTabSz="215900">
              <a:spcBef>
                <a:spcPct val="0"/>
              </a:spcBef>
              <a:buNone/>
            </a:pPr>
            <a:r>
              <a:rPr lang="nl-NL" sz="1800" baseline="0"/>
              <a:t>Ga door berekening na of de dubbele beglazing voldoende afscherming biedt om te voldoen aan de wettelijke limiet die buiten de </a:t>
            </a:r>
            <a:r>
              <a:rPr lang="nl-NL" sz="1800" baseline="0" smtClean="0"/>
              <a:t>tandartspraktijk </a:t>
            </a:r>
            <a:r>
              <a:rPr lang="nl-NL" sz="1800" baseline="0"/>
              <a:t>van toepassing is.</a:t>
            </a:r>
            <a:endParaRPr lang="nl-NL" sz="2000" baseline="0"/>
          </a:p>
        </p:txBody>
      </p:sp>
      <p:sp>
        <p:nvSpPr>
          <p:cNvPr id="819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16/05/2019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18:22</a:t>
            </a:fld>
            <a:endParaRPr lang="en-US" sz="1400" baseline="0"/>
          </a:p>
        </p:txBody>
      </p:sp>
      <p:sp>
        <p:nvSpPr>
          <p:cNvPr id="921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 smtClean="0"/>
              <a:t>toezichthouder stralingsbescherming - thk</a:t>
            </a:r>
          </a:p>
        </p:txBody>
      </p:sp>
      <p:sp>
        <p:nvSpPr>
          <p:cNvPr id="92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2B1369A-737C-4305-BAD7-4F90491E83F1}" type="slidenum">
              <a:rPr lang="en-US" sz="1400" baseline="0" smtClean="0"/>
              <a:pPr eaLnBrk="1" hangingPunct="1"/>
              <a:t>5</a:t>
            </a:fld>
            <a:endParaRPr lang="en-US" sz="1400" baseline="0" smtClean="0"/>
          </a:p>
        </p:txBody>
      </p:sp>
      <p:sp>
        <p:nvSpPr>
          <p:cNvPr id="9221" name="Rectangle 31"/>
          <p:cNvSpPr>
            <a:spLocks noChangeArrowheads="1"/>
          </p:cNvSpPr>
          <p:nvPr/>
        </p:nvSpPr>
        <p:spPr bwMode="auto">
          <a:xfrm>
            <a:off x="838200" y="685800"/>
            <a:ext cx="7467600" cy="569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31800" lvl="1" defTabSz="215900">
              <a:buClrTx/>
              <a:buSzTx/>
              <a:buFontTx/>
              <a:buNone/>
            </a:pPr>
            <a:r>
              <a:rPr lang="en-US" sz="2400" b="1" baseline="0" smtClean="0">
                <a:solidFill>
                  <a:schemeClr val="tx2"/>
                </a:solidFill>
              </a:rPr>
              <a:t>Uitwerking </a:t>
            </a:r>
            <a:r>
              <a:rPr lang="en-US" sz="2400" b="1" baseline="0">
                <a:solidFill>
                  <a:schemeClr val="tx2"/>
                </a:solidFill>
              </a:rPr>
              <a:t>van vraag 42</a:t>
            </a:r>
          </a:p>
          <a:p>
            <a:pPr marL="431800" lvl="1" defTabSz="215900">
              <a:spcBef>
                <a:spcPct val="0"/>
              </a:spcBef>
              <a:buClrTx/>
              <a:buSzTx/>
              <a:buFontTx/>
              <a:buNone/>
            </a:pPr>
            <a:endParaRPr lang="en-US" sz="2000" baseline="0">
              <a:solidFill>
                <a:schemeClr val="tx2"/>
              </a:solidFill>
            </a:endParaRP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aflezen figuur A bij 90 kV en 3 mm aluminium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 smtClean="0">
                <a:latin typeface="Arial"/>
                <a:cs typeface="Arial"/>
                <a:sym typeface="Symbol" pitchFamily="18" charset="2"/>
              </a:rPr>
              <a:t>→</a:t>
            </a:r>
            <a:r>
              <a:rPr lang="nl-NL" sz="2000" baseline="0">
                <a:sym typeface="Symbol" pitchFamily="18" charset="2"/>
              </a:rPr>
              <a:t>	</a:t>
            </a:r>
            <a:r>
              <a:rPr lang="nl-NL" sz="2000" baseline="0"/>
              <a:t>0,08 mSv/mAs op 1 meter												(1 pt)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equivalente dosis bij 2000 / 2 = 1000 opnamen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 smtClean="0">
                <a:latin typeface="Arial"/>
                <a:cs typeface="Arial"/>
                <a:sym typeface="Symbol" pitchFamily="18" charset="2"/>
              </a:rPr>
              <a:t>→</a:t>
            </a:r>
            <a:r>
              <a:rPr lang="nl-NL" sz="2000" baseline="0">
                <a:sym typeface="Symbol" pitchFamily="18" charset="2"/>
              </a:rPr>
              <a:t>	</a:t>
            </a:r>
            <a:r>
              <a:rPr lang="nl-NL" sz="2000" baseline="0"/>
              <a:t>1000 × 0,08 mSv/mAs × 1,5 mAs =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		120 mSv op 1 meter															(1 pt)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equivalente dosis op 3 meter afstand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	= 120 mSv × (1 m / 3 m)</a:t>
            </a:r>
            <a:r>
              <a:rPr lang="nl-NL" sz="2000"/>
              <a:t>2</a:t>
            </a:r>
            <a:r>
              <a:rPr lang="nl-NL" sz="2000" baseline="0"/>
              <a:t> = 13 mSv								(1 pt)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nl-NL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aflezen figuur C  bij 90 kV en 11 mm glas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 smtClean="0">
                <a:latin typeface="Arial"/>
                <a:cs typeface="Arial"/>
                <a:sym typeface="Symbol" pitchFamily="18" charset="2"/>
              </a:rPr>
              <a:t>→</a:t>
            </a:r>
            <a:r>
              <a:rPr lang="nl-NL" sz="2000" baseline="0">
                <a:sym typeface="Symbol" pitchFamily="18" charset="2"/>
              </a:rPr>
              <a:t>	</a:t>
            </a:r>
            <a:r>
              <a:rPr lang="nl-NL" sz="2000" baseline="0"/>
              <a:t>T = 0,3																						(1 pt)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en-US" sz="2000" baseline="0"/>
              <a:t>e</a:t>
            </a:r>
            <a:r>
              <a:rPr lang="nl-NL" sz="2000" baseline="0"/>
              <a:t>ffectieve jaardosis op de openbare weg</a:t>
            </a: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	= 13 mSv × 0,3 = 4 mSv														(1 pt)</a:t>
            </a:r>
            <a:endParaRPr lang="en-US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endParaRPr lang="nl-NL" sz="2000" baseline="0"/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/>
              <a:t>jaarlimiet registratieplichtig toestel = </a:t>
            </a:r>
            <a:r>
              <a:rPr lang="nl-NL" sz="2000" baseline="0">
                <a:solidFill>
                  <a:srgbClr val="FF0000"/>
                </a:solidFill>
              </a:rPr>
              <a:t>10 μSv</a:t>
            </a:r>
            <a:endParaRPr lang="en-US" sz="2000" baseline="0">
              <a:solidFill>
                <a:srgbClr val="FF0000"/>
              </a:solidFill>
            </a:endParaRPr>
          </a:p>
          <a:p>
            <a:pPr marL="431800" lvl="1" defTabSz="215900">
              <a:spcBef>
                <a:spcPct val="0"/>
              </a:spcBef>
              <a:buFont typeface="Wingdings" pitchFamily="2" charset="2"/>
              <a:buNone/>
            </a:pPr>
            <a:r>
              <a:rPr lang="nl-NL" sz="2000" baseline="0" smtClean="0">
                <a:latin typeface="Arial"/>
                <a:cs typeface="Arial"/>
                <a:sym typeface="Symbol" pitchFamily="18" charset="2"/>
              </a:rPr>
              <a:t>→</a:t>
            </a:r>
            <a:r>
              <a:rPr lang="nl-NL" sz="2000" baseline="0">
                <a:sym typeface="Symbol" pitchFamily="18" charset="2"/>
              </a:rPr>
              <a:t>	</a:t>
            </a:r>
            <a:r>
              <a:rPr lang="nl-NL" sz="2000" baseline="0"/>
              <a:t>onvoldoende afscherming												(1 pt)</a:t>
            </a:r>
            <a:endParaRPr lang="en-US" sz="2000" baseline="0"/>
          </a:p>
        </p:txBody>
      </p:sp>
      <p:sp>
        <p:nvSpPr>
          <p:cNvPr id="9222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FF6766F-D0F1-4322-8F94-2C00C958E72A}" type="datetime1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16/05/2019</a:t>
            </a:fld>
            <a:r>
              <a:rPr lang="en-GB" sz="1400" baseline="0">
                <a:latin typeface="Arial" pitchFamily="34" charset="0"/>
                <a:cs typeface="Arial" pitchFamily="34" charset="0"/>
              </a:rPr>
              <a:t>    </a:t>
            </a:r>
            <a:fld id="{B4676AED-BECA-4D66-9386-A2720FA577BD}" type="datetime10">
              <a:rPr lang="en-GB" sz="1400" baseline="0">
                <a:latin typeface="Arial" pitchFamily="34" charset="0"/>
                <a:cs typeface="Arial" pitchFamily="34" charset="0"/>
              </a:rPr>
              <a:pPr>
                <a:defRPr/>
              </a:pPr>
              <a:t>18:22</a:t>
            </a:fld>
            <a:endParaRPr lang="en-US" sz="1400" baseline="0"/>
          </a:p>
        </p:txBody>
      </p:sp>
      <p:sp>
        <p:nvSpPr>
          <p:cNvPr id="921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 smtClean="0"/>
              <a:t>toezichthouder stralingsbescherming - thk</a:t>
            </a:r>
          </a:p>
        </p:txBody>
      </p:sp>
      <p:sp>
        <p:nvSpPr>
          <p:cNvPr id="92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2B1369A-737C-4305-BAD7-4F90491E83F1}" type="slidenum">
              <a:rPr lang="en-US" sz="1400" baseline="0" smtClean="0"/>
              <a:pPr eaLnBrk="1" hangingPunct="1"/>
              <a:t>6</a:t>
            </a:fld>
            <a:endParaRPr lang="en-US" sz="1400" baseline="0" smtClean="0"/>
          </a:p>
        </p:txBody>
      </p:sp>
      <p:sp>
        <p:nvSpPr>
          <p:cNvPr id="9222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815" y="160568"/>
            <a:ext cx="4334532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14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6795</TotalTime>
  <Words>145</Words>
  <Application>Microsoft Office PowerPoint</Application>
  <PresentationFormat>On-screen Show (4:3)</PresentationFormat>
  <Paragraphs>97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Vliegerdiagram</vt:lpstr>
      <vt:lpstr>Toezichthouder Stralingsbescherming tandheelkunde - basis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Introductie Stralingsveiligheid</dc:title>
  <dc:creator>Frits Pleiter</dc:creator>
  <cp:lastModifiedBy>Frits Pleiter</cp:lastModifiedBy>
  <cp:revision>232</cp:revision>
  <cp:lastPrinted>2004-03-11T09:09:12Z</cp:lastPrinted>
  <dcterms:created xsi:type="dcterms:W3CDTF">2003-02-28T15:24:51Z</dcterms:created>
  <dcterms:modified xsi:type="dcterms:W3CDTF">2019-05-16T16:23:46Z</dcterms:modified>
</cp:coreProperties>
</file>