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8"/>
  </p:notesMasterIdLst>
  <p:handoutMasterIdLst>
    <p:handoutMasterId r:id="rId19"/>
  </p:handoutMasterIdLst>
  <p:sldIdLst>
    <p:sldId id="268" r:id="rId2"/>
    <p:sldId id="257" r:id="rId3"/>
    <p:sldId id="280" r:id="rId4"/>
    <p:sldId id="307" r:id="rId5"/>
    <p:sldId id="309" r:id="rId6"/>
    <p:sldId id="314" r:id="rId7"/>
    <p:sldId id="325" r:id="rId8"/>
    <p:sldId id="315" r:id="rId9"/>
    <p:sldId id="317" r:id="rId10"/>
    <p:sldId id="305" r:id="rId11"/>
    <p:sldId id="320" r:id="rId12"/>
    <p:sldId id="319" r:id="rId13"/>
    <p:sldId id="321" r:id="rId14"/>
    <p:sldId id="322" r:id="rId15"/>
    <p:sldId id="323" r:id="rId16"/>
    <p:sldId id="324" r:id="rId17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1" autoAdjust="0"/>
    <p:restoredTop sz="94683" autoAdjust="0"/>
  </p:normalViewPr>
  <p:slideViewPr>
    <p:cSldViewPr>
      <p:cViewPr varScale="1">
        <p:scale>
          <a:sx n="67" d="100"/>
          <a:sy n="67" d="100"/>
        </p:scale>
        <p:origin x="490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A8C2A16-107C-4827-9714-BDDA025B553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D0A59EE-EAFC-4BBD-AEED-6A5C5CCD873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1533C525-5A2D-4EA1-A548-7CBD8B0BCA4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862546F6-8711-40DA-888D-A96FD216BD1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2F71EE8A-C579-410B-8A8C-D3C181145D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A33F47A-237E-4B52-B1AA-000310298CA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E1C87AB-7F08-464B-AE54-C139C512A9F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56C90554-6696-4AC0-B0CA-52689ED521D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DA7CE25-11B7-4C0A-9DF7-A55ED5B8110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B5F77697-B5E0-4AAA-88A8-00A2B0E73C1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FBEACCBB-9B0F-481F-956A-28E3963278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D554A5D8-E97D-4A88-9924-5AA92D2E7C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411C4A80-7380-4520-8245-32C3068BDD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D9DA74E-BC17-4C30-8FE6-E9F30057EA88}" type="slidenum">
              <a:rPr lang="en-GB" altLang="en-US" sz="1300" smtClean="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E58842AC-441D-4033-9A89-3E4D658566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4953291E-DDB1-4072-816F-DE019D0F22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85EA03E5-5847-4D9A-BC41-5B66716B5C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CF5617D-789D-424E-AE0E-7D2FA0B695A3}" type="slidenum">
              <a:rPr lang="en-GB" altLang="en-US" sz="1300" smtClean="0"/>
              <a:pPr>
                <a:spcBef>
                  <a:spcPct val="0"/>
                </a:spcBef>
              </a:pPr>
              <a:t>10</a:t>
            </a:fld>
            <a:endParaRPr lang="en-GB" altLang="en-US" sz="13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B63C2C70-2E3B-46BA-B715-6A4D47EF24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52888AAE-3D04-458A-8F37-0D41FC2387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686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11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006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12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329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13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3913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14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782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15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6852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16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9921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85EA03E5-5847-4D9A-BC41-5B66716B5C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CF5617D-789D-424E-AE0E-7D2FA0B695A3}" type="slidenum">
              <a:rPr lang="en-GB" altLang="en-US" sz="1300" smtClean="0"/>
              <a:pPr>
                <a:spcBef>
                  <a:spcPct val="0"/>
                </a:spcBef>
              </a:pPr>
              <a:t>2</a:t>
            </a:fld>
            <a:endParaRPr lang="en-GB" altLang="en-US" sz="13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B63C2C70-2E3B-46BA-B715-6A4D47EF24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52888AAE-3D04-458A-8F37-0D41FC2387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3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4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198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5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2005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6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48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7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936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8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213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9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919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6626894-DD89-4E41-B4BF-D0D3E4396EAA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9AEB0EA-2CB1-4FA7-8B97-A3C9DFE0C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2DCBA626-B783-40EB-9899-62AD6C39D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 sz="2800"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 sz="1400"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13397BAA-83F2-4F6F-BA91-2F535AD791D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160CF-64AC-413A-947E-9230EC8455BF}" type="datetime8">
              <a:rPr lang="en-US" smtClean="0"/>
              <a:t>17-11-21 14:55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A8C00E4-2F07-48F2-A28C-ECC1E0466B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18D4E21-AE73-457C-8E94-3FFFF7E6AA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C17BE-4557-4D78-B84A-DBC758C75A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56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9CDDC48-B694-41DE-A948-EAA7B490C0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8F58E-2DB1-4470-8CA4-87B09606B394}" type="datetime8">
              <a:rPr lang="en-US" smtClean="0"/>
              <a:t>17-11-21 14:55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F45AA1D-EF97-4E19-A10D-B4DAA26A9A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978605E3-E946-4222-9FFF-0EA96F2DF0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C08BB-CE12-43F1-8EF9-DED9C4C020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833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179C01C-564C-4651-830B-3A8CF8CCF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78D1A-7088-4C71-A796-476B81B227E6}" type="datetime8">
              <a:rPr lang="en-US" smtClean="0"/>
              <a:t>17-11-21 14:55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2CE7253-A5F3-4980-973F-84B963A787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99A4551-0580-4FF7-A413-F40DE893D9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2B23D-77F6-48AF-9CB8-38D0AB33D9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5368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EC730DD-5904-46F6-A6EE-765DC9DB9E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260CB-4496-435F-93AA-2780073847D6}" type="datetime8">
              <a:rPr lang="en-US" smtClean="0"/>
              <a:t>17-11-21 14:55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2B2F7A0-7199-4969-8711-D1C30209CF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F121F411-ADB0-42E6-A13B-58AEB4FD98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02C43-0EF6-466D-8DAE-A62B0C40B0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418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9C1E461-CDCA-4985-B701-D403BC02E2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E8561-1687-46AD-9BE0-AF0037F676A2}" type="datetime8">
              <a:rPr lang="en-US" smtClean="0"/>
              <a:t>17-11-21 14:55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E7456EB-C36B-4FBE-9567-B68A889C3D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58ABC51-59A8-46F3-8AE1-B3C2009218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87BA5-1133-48BA-B3EC-69E3608567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10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BBC7C52-9483-4B20-B5CF-3314F0CFD6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4C66-D8AE-42CC-BD59-61583D1680E9}" type="datetime8">
              <a:rPr lang="en-US" smtClean="0"/>
              <a:t>17-11-21 14:55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4C4BF01-21F8-4BC4-9151-D8D7D24D6F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79FB4B0-2777-4ED2-92DD-794E220BAD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C5FDA-87B1-4951-91E1-1619A09919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61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51A6754-EA6F-4B95-A568-27E240135B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5CE22-2923-469C-997B-CC830F432B0E}" type="datetime8">
              <a:rPr lang="en-US" smtClean="0"/>
              <a:t>17-11-21 14:55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5B98725-2502-4D59-9731-A2E066D817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1F10055-F3B1-4996-A882-156C12A16E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9757F-A96B-4EB1-A28A-396D470E9C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59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1915E69-AC61-4236-A3DC-34B8585031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475EE-BB28-4B16-BB45-8A0C9AE2BD08}" type="datetime8">
              <a:rPr lang="en-US" smtClean="0"/>
              <a:t>17-11-21 14:55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9061AA0-18B4-4938-B65A-DBC2BD7AF3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E2CBB61-34B7-4F4E-A88E-D2B40183D7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9356F-50B5-42D2-83BA-510C1801A3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57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6DD439-7F52-4E5E-A22B-7CA0227A34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C6901-0C51-4F3C-A14C-C180146B2AEC}" type="datetime8">
              <a:rPr lang="en-US" smtClean="0"/>
              <a:t>17-11-21 14:55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AF3C0E-9C43-47FA-BC16-BCA7FEA91D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62CCBA-9EBF-4C8E-9802-59CE332B7E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48E8F-DB53-436C-9D14-13835F31A2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277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1E1DD69-1477-4816-81CC-941C372B01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C489C-ABE4-4EC5-9FB6-87DAA0C7CEC1}" type="datetime8">
              <a:rPr lang="en-US" smtClean="0"/>
              <a:t>17-11-21 14:55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BE4D89E-C895-48AA-AC44-E65009EC8E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3F994830-4B9D-44ED-8CC1-35CC3C4FB0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3D16-A8F5-4B7A-BAD5-6F836E9672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537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571D835-BE1D-4659-ADA5-2C7D0A7969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876B2-1BA2-4C5F-811F-87246C432F65}" type="datetime8">
              <a:rPr lang="en-US" smtClean="0"/>
              <a:t>17-11-21 14:55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24A1153B-5C9B-4684-88FD-C1D229D80C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C51507BD-0556-4314-8F30-53778ED2D8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A7C23-3ACC-4BE3-AC37-4B887C4FC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16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3F40084-ECF2-4463-B470-B0BEB2BC80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22180-3C01-470F-A44B-00B4EF03A403}" type="datetime8">
              <a:rPr lang="en-US" smtClean="0"/>
              <a:t>17-11-21 14:55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8249F8F-99F3-4973-8265-9144DF3F29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4D0E5F24-82AC-40C2-AC53-160D356B44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A8EAE-AD7C-4DD3-B2F4-E5B1F9074E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909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DA91BE7-30C2-4EB3-8781-3A11DE8B6A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F80B-AFD2-4CFA-B35C-F070F8457C3F}" type="datetime8">
              <a:rPr lang="en-US" smtClean="0"/>
              <a:t>17-11-21 14:55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247D903-0AB9-48F9-96E3-50C7B967CD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EDAAF14-1E92-492E-BED5-96C3343818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0A00C-0BD6-48D8-A4DE-D6CE5BA34B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3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E9CBC02E-0C5F-48EF-8BAD-10A988FF1FF2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5304FAF1-3BFD-4074-992D-831A3BBDE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8D74A4D4-A41E-4C6B-ABF6-086B7934A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DDA192FA-2F2B-45CD-9603-5D55091948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3EDFF12F-2290-45D4-8536-BB9DBB1E1CB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3516D4A8-F560-4A9B-AC6B-B965FEC4B42B}" type="datetime8">
              <a:rPr lang="en-US" smtClean="0"/>
              <a:t>17-11-21 14:55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ED896EAD-8CE2-4EAA-BFA9-E38B893F7A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8400"/>
            <a:ext cx="38893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469D4665-E8F6-4C64-9F85-494B7E44D16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E7FE848-FFB9-4F1B-91F6-A07732A73E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081B2722-02B0-423D-8CF6-DE1027BED8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6EF23588-6BF5-448B-9854-B597E31A838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F2BCA75-CC17-4B6B-91C0-B8A793125176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A08721B2-876B-4BE9-AB23-6712532406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5124" name="Rectangle 9">
            <a:extLst>
              <a:ext uri="{FF2B5EF4-FFF2-40B4-BE49-F238E27FC236}">
                <a16:creationId xmlns:a16="http://schemas.microsoft.com/office/drawing/2014/main" id="{EDC3FB78-ACE5-4B39-91FD-D7FFF34BFD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31A21D1-65A6-4573-990B-B86BE1AAC989}" type="slidenum">
              <a:rPr lang="en-US" altLang="en-US" sz="1400" smtClean="0"/>
              <a:pPr>
                <a:buClrTx/>
                <a:buSzTx/>
                <a:buFontTx/>
                <a:buNone/>
              </a:pPr>
              <a:t>1</a:t>
            </a:fld>
            <a:endParaRPr lang="en-US" altLang="en-US" sz="1400"/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7E0F3FE9-B308-49E3-8BC7-609CD61BBAD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Stralingsbescherming</a:t>
            </a:r>
            <a:b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meet- en regeltoepassingen - bronnen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DAFC267A-0D83-4038-82EB-AE38EA8D51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altLang="en-US" sz="3200" b="1"/>
              <a:t>Praktische stralingsbescherming</a:t>
            </a:r>
            <a:endParaRPr lang="en-US" altLang="en-US" sz="32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/>
              <a:t>Frits Pleiter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029994-B5E8-4BE8-A85C-1DC4091245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B5E57B3-CE2E-4BAF-8D7F-0038769B2A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0F18D7D-9FA5-4CC5-B775-7F2B3D632486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812618CF-45D5-4050-8C05-E2EAC360E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03C501C5-9A56-4C27-921F-263154D6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07CFFDB-C7A1-4A42-A192-C2C252717000}" type="slidenum">
              <a:rPr lang="en-US" altLang="en-US" sz="1400" smtClean="0"/>
              <a:pPr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33388C3-4333-4231-AE88-5AF3444C78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Indeling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0156A334-CFCC-4D65-8E0E-8AB57D5DF8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sym typeface="Symbol" panose="05050102010706020507" pitchFamily="18" charset="2"/>
              </a:rPr>
              <a:t>Praktische stralingsbescherming voor werknemer</a:t>
            </a:r>
          </a:p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endParaRPr lang="en-GB" altLang="en-US" sz="2000"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sym typeface="Symbol" panose="05050102010706020507" pitchFamily="18" charset="2"/>
              </a:rPr>
              <a:t>																	mr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organisatorische maatregelen				(17.2.1)		(14.2.1)		(19.2.1)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principes van veilig werken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(17.2.2)		(14.2.2)		(19.2.2)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afscherming	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(17.2.3)		(14.2.3)		(19.2.3)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persoonlijke beschermingsmiddelen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(17.2.4)		(14.2.4)		(19.2.4)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78727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organisatorische maatregelen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voor begin van werk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leer huisregels en schriftelijke instructies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leer wat mis kan gaan en wat te doen als het toch gebeurt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leer beveiligingsmaatregelen tegen</a:t>
            </a:r>
          </a:p>
          <a:p>
            <a:pPr marL="864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sym typeface="Symbol" panose="05050102010706020507" pitchFamily="18" charset="2"/>
              </a:rPr>
              <a:t>onbevoegd gebruik van bronnen</a:t>
            </a:r>
          </a:p>
          <a:p>
            <a:pPr marL="864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sym typeface="Symbol" panose="05050102010706020507" pitchFamily="18" charset="2"/>
              </a:rPr>
              <a:t>ontvreemding van bronnen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haal bron uit kluis en noteer dit in uitgifteregister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plaats bij de bron een waarschuwingsbord met dosistempo</a:t>
            </a:r>
          </a:p>
          <a:p>
            <a:pPr marL="864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1 μSv/uur op 10 cm van plek waar een persoon kan komen</a:t>
            </a:r>
          </a:p>
          <a:p>
            <a:pPr marL="864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sym typeface="Symbol" panose="05050102010706020507" pitchFamily="18" charset="2"/>
              </a:rPr>
              <a:t>pas eventueel lokale afscherming en/of afbakening toe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na afloop van werk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leg bron terug in kluis en noteer dit in uitgifteregister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verwijder waarschuwingsbord</a:t>
            </a:r>
          </a:p>
        </p:txBody>
      </p:sp>
    </p:spTree>
    <p:extLst>
      <p:ext uri="{BB962C8B-B14F-4D97-AF65-F5344CB8AC3E}">
        <p14:creationId xmlns:p14="http://schemas.microsoft.com/office/powerpoint/2010/main" val="2010927299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organisatorische maatregelen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sla bron die niet (meer) wordt gebruikt altijd op in de kluis om de kans op diefstal te verkleinen 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zoek raken van een bron is waarschijnlijk het meest voorkomende incident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diefstal van een bron, maar ook van het waarschuwingsteken voor radioactiviteit, kan leiden tot onrust onder de mensen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TS moet expliciet toestemming verlenen voor elke nieuwe handeling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bij elk incident moet de werknemer onmiddellijk TS waarschuwen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93968716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principes van veilig werken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brongerichte aanpak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kies zo klein mogelijke activiteit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kies zo kort moglijke blootstellingstijd door snel te werken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kies zo groot mogelijke werkafstand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pas afscherming toe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gebruik persoonlijke beschermingsmiddelen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maak gebruik van de kwadratenwet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afstand 2 × groter   →   dosis 4 × lager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afstand 3 × groter   →   dosis 9 × lager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afstand 4 × groter   →   dosis 16 × lager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pak bron nooit met handen, maar gebruik pincet, tang, grijper, ...</a:t>
            </a:r>
          </a:p>
        </p:txBody>
      </p:sp>
    </p:spTree>
    <p:extLst>
      <p:ext uri="{BB962C8B-B14F-4D97-AF65-F5344CB8AC3E}">
        <p14:creationId xmlns:p14="http://schemas.microsoft.com/office/powerpoint/2010/main" val="1885597965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afscherming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afscherming α-straler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geen afscherming nodig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afscherming is 100% bij 5 cm lucht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afscherming β-straler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gebruik perspex (om remstraling te voorkomen)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 baseline="30000">
                <a:sym typeface="Symbol" panose="05050102010706020507" pitchFamily="18" charset="2"/>
              </a:rPr>
              <a:t>14</a:t>
            </a:r>
            <a:r>
              <a:rPr lang="nl-NL" altLang="en-US" sz="1800">
                <a:sym typeface="Symbol" panose="05050102010706020507" pitchFamily="18" charset="2"/>
              </a:rPr>
              <a:t>C en </a:t>
            </a:r>
            <a:r>
              <a:rPr lang="nl-NL" altLang="en-US" sz="1800" baseline="30000">
                <a:sym typeface="Symbol" panose="05050102010706020507" pitchFamily="18" charset="2"/>
              </a:rPr>
              <a:t>63</a:t>
            </a:r>
            <a:r>
              <a:rPr lang="nl-NL" altLang="en-US" sz="1800">
                <a:sym typeface="Symbol" panose="05050102010706020507" pitchFamily="18" charset="2"/>
              </a:rPr>
              <a:t>Ni		→   1 mm of 50 cm lucht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 baseline="30000">
                <a:sym typeface="Symbol" panose="05050102010706020507" pitchFamily="18" charset="2"/>
              </a:rPr>
              <a:t>32</a:t>
            </a:r>
            <a:r>
              <a:rPr lang="nl-NL" altLang="en-US" sz="1800">
                <a:sym typeface="Symbol" panose="05050102010706020507" pitchFamily="18" charset="2"/>
              </a:rPr>
              <a:t>P en </a:t>
            </a:r>
            <a:r>
              <a:rPr lang="nl-NL" altLang="en-US" sz="1800" baseline="30000">
                <a:sym typeface="Symbol" panose="05050102010706020507" pitchFamily="18" charset="2"/>
              </a:rPr>
              <a:t>90</a:t>
            </a:r>
            <a:r>
              <a:rPr lang="nl-NL" altLang="en-US" sz="1800">
                <a:sym typeface="Symbol" panose="05050102010706020507" pitchFamily="18" charset="2"/>
              </a:rPr>
              <a:t>Sr		→   1 cm of 10 m lucht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afscherming is 100%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afscherming van γ-straler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gebruik lood, ijzer, beton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dikte lood (in cm) &gt; dikte beton (in cm)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afscherming is nooit 100%</a:t>
            </a: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12909993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afscherming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afscherming neutronen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gebruik materiaal met veel waterstof (water, paraffine, beton)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pas altijd alzijdige afscherming toe</a:t>
            </a:r>
          </a:p>
        </p:txBody>
      </p:sp>
    </p:spTree>
    <p:extLst>
      <p:ext uri="{BB962C8B-B14F-4D97-AF65-F5344CB8AC3E}">
        <p14:creationId xmlns:p14="http://schemas.microsoft.com/office/powerpoint/2010/main" val="1111971475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persoonlijke beschermingsmiddelen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draag een veiligheidsbril tijdens werk met </a:t>
            </a:r>
            <a:r>
              <a:rPr lang="el-GR" altLang="en-US" sz="2000">
                <a:sym typeface="Symbol" panose="05050102010706020507" pitchFamily="18" charset="2"/>
              </a:rPr>
              <a:t>β</a:t>
            </a:r>
            <a:r>
              <a:rPr lang="nl-NL" altLang="en-US" sz="2000">
                <a:sym typeface="Symbol" panose="05050102010706020507" pitchFamily="18" charset="2"/>
              </a:rPr>
              <a:t>-straler (controleer dikte)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loodschort geeft onvoldoende bescherming als E</a:t>
            </a:r>
            <a:r>
              <a:rPr lang="el-GR" altLang="en-US" sz="2000" baseline="-25000">
                <a:sym typeface="Symbol" panose="05050102010706020507" pitchFamily="18" charset="2"/>
              </a:rPr>
              <a:t>γ</a:t>
            </a:r>
            <a:r>
              <a:rPr lang="en-US" altLang="en-US" sz="2000">
                <a:sym typeface="Symbol" panose="05050102010706020507" pitchFamily="18" charset="2"/>
              </a:rPr>
              <a:t> </a:t>
            </a:r>
            <a:r>
              <a:rPr lang="nl-NL" altLang="en-US" sz="2000">
                <a:sym typeface="Symbol" panose="05050102010706020507" pitchFamily="18" charset="2"/>
              </a:rPr>
              <a:t>&gt; 100 keV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bouw muur of 'kasteel' van loodblokken (dikte = 5 cm)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plaats doorzichtige loodglasvenster 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TLD-badge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draag deze zichtbaar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heeft geen afschermende werking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waarschuwt wanneer slordig wordt gewerkt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is voor TS middel om ALARA te controleren</a:t>
            </a:r>
            <a:endParaRPr lang="nl-NL" altLang="en-US" sz="180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7B1FC4-7B60-4C7F-ABC2-1310D684AF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005064"/>
            <a:ext cx="898186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35232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B5E57B3-CE2E-4BAF-8D7F-0038769B2A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0F18D7D-9FA5-4CC5-B775-7F2B3D632486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812618CF-45D5-4050-8C05-E2EAC360E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03C501C5-9A56-4C27-921F-263154D6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07CFFDB-C7A1-4A42-A192-C2C252717000}" type="slidenum">
              <a:rPr lang="en-US" altLang="en-US" sz="1400" smtClean="0"/>
              <a:pPr>
                <a:buClrTx/>
                <a:buSzTx/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33388C3-4333-4231-AE88-5AF3444C78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Indeling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0156A334-CFCC-4D65-8E0E-8AB57D5DF8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sym typeface="Symbol" panose="05050102010706020507" pitchFamily="18" charset="2"/>
              </a:rPr>
              <a:t>Praktische stralingsbescherming voor toezichthouder</a:t>
            </a:r>
          </a:p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endParaRPr lang="en-GB" altLang="en-US" sz="2000"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ym typeface="Symbol" panose="05050102010706020507" pitchFamily="18" charset="2"/>
              </a:rPr>
              <a:t>																	mr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voorlichting, instructie, bijscholing		(17.1.1)		(14.1.1)		(19.1.1)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signalering	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(17.1.2) </a:t>
            </a: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(14.1.2)		(19.1.2)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lektest			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(17.1.3)		(14.1.3)		(19.1.3)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risicoanalyse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(17.1.4)</a:t>
            </a: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(14.1.4)		(19.1.4)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kernenergiewetdossier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(17.1.5)</a:t>
            </a: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(14.1.5)		(19.1.5)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voorlichting, instructie en bijscholing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informeert werknemer over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huisregels en schriftelijke instructies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beveiligingsmaatregelen tegen</a:t>
            </a:r>
          </a:p>
          <a:p>
            <a:pPr marL="864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onbevoegd gebruik van bron</a:t>
            </a:r>
          </a:p>
          <a:p>
            <a:pPr marL="864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ontvreemding van bron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zaken die mis kunnen gaan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maatregelen als iets mis is gegaan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wijst werknemer er op dat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ingekapselde bron alleen mag worden toegepast in ruimten die expliciet in de vergunning worden genoemd</a:t>
            </a:r>
            <a:endParaRPr lang="nl-NL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radioactief afval ook afval is dat op radioactief afval lijkt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vervallen bron bij het radioactief afval hoort als het waarschuwingsteken voor radioactiviteit niet kan worden verwijderd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C788C0-A939-4AF9-895A-32B05C11F2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132" y="692936"/>
            <a:ext cx="2782372" cy="216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voorlichting, instructie en bijscholing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draagt zorg voor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schriftelijke werk- en veiligheidsinstructies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periodieke bijscholing van hemzelf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periodieke bijscholing van werknemers voor wie hij verantwoordelijk is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18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sym typeface="Symbol" panose="05050102010706020507" pitchFamily="18" charset="2"/>
              </a:rPr>
              <a:t>weet wat je niet weet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57AC3E-623E-485C-8EE5-F21263ADF2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745" y="2260709"/>
            <a:ext cx="1958510" cy="16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74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lektest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controleert periodiek (= tenminste eens per jaar) elke bron op lek, tenzij</a:t>
            </a:r>
            <a:endParaRPr lang="nl-NL" altLang="en-US" sz="24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activiteit &lt; 1 MBq </a:t>
            </a:r>
            <a:r>
              <a:rPr lang="nl-NL" altLang="en-US" sz="1800" u="sng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</a:t>
            </a: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&lt; 0,02 Re</a:t>
            </a:r>
            <a:r>
              <a:rPr lang="nl-NL" altLang="en-US" sz="1800" baseline="-25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ingestie</a:t>
            </a: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is</a:t>
            </a:r>
            <a:endParaRPr lang="nl-NL" altLang="en-US" sz="1800" baseline="-25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activiteit gasvormig is</a:t>
            </a:r>
            <a:endParaRPr lang="en-US" altLang="en-US" sz="18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verantwoordelijkheid voor het uitvoeren van lektesten is voorbehouden aan CD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5356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risicoanalyse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benodigde gegevens voor elke voorraad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nuclide, activiteit (Bq), bronconstante, effectieve dosiscoëfficiënt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emissiegegevens (α, β, γ, energie)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aantal gebruiksuren per jaar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afstand tot alle naastgelegen ruimtes (m)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materiaal en dikte van eventuele afschermingen (cm)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afstand tot de terreingrens (m)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dit kan ook de muur van naastgelegen ruimte of plafond zijn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deze gegevens zijn te vinden in het kernenergiewetdossier</a:t>
            </a:r>
          </a:p>
        </p:txBody>
      </p:sp>
    </p:spTree>
    <p:extLst>
      <p:ext uri="{BB962C8B-B14F-4D97-AF65-F5344CB8AC3E}">
        <p14:creationId xmlns:p14="http://schemas.microsoft.com/office/powerpoint/2010/main" val="3471484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risicoanalyse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voert dosisberekeningen uit voor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werknemers die met de bronnen werken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 startAt="2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naastgelegen ruimtes binnen het gebouw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 startAt="2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terreingrens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doe dit voor dichtstbijgelegen terreingrens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herhaal berekening indien in andere richting minder afscherming is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zorgt dat de risicoanalyse actueel blijft: als uitgangspunten voor de analyse veranderen, moet de analyse worden aangepast</a:t>
            </a:r>
          </a:p>
        </p:txBody>
      </p:sp>
    </p:spTree>
    <p:extLst>
      <p:ext uri="{BB962C8B-B14F-4D97-AF65-F5344CB8AC3E}">
        <p14:creationId xmlns:p14="http://schemas.microsoft.com/office/powerpoint/2010/main" val="536442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risicoanalyse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maak altijd behoudende schatting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neem altijd incidentsituaties mee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bij meerdere afschermingen kan meestal volstaan worden met de afscherming die grootste stralingsreductie oplevert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sommeer bijdragen van alle aanwezige bronnen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vergelijk resultaten met dosislimieten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overleg altijd met CD voor aan risicoanalyse te beginnen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risicoanalyse moet getoetst en goedgekeurd worden door CD</a:t>
            </a:r>
          </a:p>
        </p:txBody>
      </p:sp>
    </p:spTree>
    <p:extLst>
      <p:ext uri="{BB962C8B-B14F-4D97-AF65-F5344CB8AC3E}">
        <p14:creationId xmlns:p14="http://schemas.microsoft.com/office/powerpoint/2010/main" val="3513012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14:55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mr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kernenergiewetdossier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beheert kernenergiewetdossier en houdt dit actueel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globale inhoud van dossier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bedrijfsgegevens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gegevens per bron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organisatorische gegevens</a:t>
            </a:r>
          </a:p>
          <a:p>
            <a:pPr marL="0" indent="0" algn="l">
              <a:buNone/>
            </a:pPr>
            <a:endParaRPr lang="en-US" altLang="en-US" sz="16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l">
              <a:buNone/>
            </a:pPr>
            <a:r>
              <a:rPr lang="en-US" altLang="en-US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zie de syllabus voor gedetailleerde inhoud van dossier</a:t>
            </a:r>
            <a:endParaRPr lang="nl-NL" alt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90396E-C3CD-41A1-97C7-DDE778B3D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152" y="2636912"/>
            <a:ext cx="105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74363"/>
      </p:ext>
    </p:extLst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rial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6414</TotalTime>
  <Words>1183</Words>
  <Application>Microsoft Office PowerPoint</Application>
  <PresentationFormat>On-screen Show (4:3)</PresentationFormat>
  <Paragraphs>233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AZGCaspariT</vt:lpstr>
      <vt:lpstr>Wingdings</vt:lpstr>
      <vt:lpstr>Vliegerdiagram</vt:lpstr>
      <vt:lpstr>Stralingsbescherming meet- en regeltoepassingen - bronnen</vt:lpstr>
      <vt:lpstr>Indeling</vt:lpstr>
      <vt:lpstr>Praktische stralingsbescherming voorlichting, instructie en bijscholing</vt:lpstr>
      <vt:lpstr>Praktische stralingsbescherming voorlichting, instructie en bijscholing</vt:lpstr>
      <vt:lpstr>Praktische stralingsbescherming lektest</vt:lpstr>
      <vt:lpstr>Praktische stralingsbescherming risicoanalyse</vt:lpstr>
      <vt:lpstr>Praktische stralingsbescherming risicoanalyse</vt:lpstr>
      <vt:lpstr>Praktische stralingsbescherming risicoanalyse</vt:lpstr>
      <vt:lpstr>Praktische stralingsbescherming kernenergiewetdossier</vt:lpstr>
      <vt:lpstr>Indeling</vt:lpstr>
      <vt:lpstr>Praktische stralingsbescherming organisatorische maatregelen</vt:lpstr>
      <vt:lpstr>Praktische stralingsbescherming organisatorische maatregelen</vt:lpstr>
      <vt:lpstr>Praktische stralingsbescherming principes van veilig werken</vt:lpstr>
      <vt:lpstr>Praktische stralingsbescherming afscherming</vt:lpstr>
      <vt:lpstr>Praktische stralingsbescherming afscherming</vt:lpstr>
      <vt:lpstr>Praktische stralingsbescherming persoonlijke beschermingsmiddelen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Praktijk</dc:title>
  <dc:creator>Frits Pleiter</dc:creator>
  <cp:lastModifiedBy>Frits Pleiter</cp:lastModifiedBy>
  <cp:revision>216</cp:revision>
  <cp:lastPrinted>2017-11-23T11:09:07Z</cp:lastPrinted>
  <dcterms:created xsi:type="dcterms:W3CDTF">2003-02-28T15:24:51Z</dcterms:created>
  <dcterms:modified xsi:type="dcterms:W3CDTF">2021-11-17T14:51:59Z</dcterms:modified>
</cp:coreProperties>
</file>