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3"/>
  </p:notesMasterIdLst>
  <p:handoutMasterIdLst>
    <p:handoutMasterId r:id="rId24"/>
  </p:handoutMasterIdLst>
  <p:sldIdLst>
    <p:sldId id="268" r:id="rId2"/>
    <p:sldId id="334" r:id="rId3"/>
    <p:sldId id="305" r:id="rId4"/>
    <p:sldId id="306" r:id="rId5"/>
    <p:sldId id="343" r:id="rId6"/>
    <p:sldId id="322" r:id="rId7"/>
    <p:sldId id="331" r:id="rId8"/>
    <p:sldId id="324" r:id="rId9"/>
    <p:sldId id="345" r:id="rId10"/>
    <p:sldId id="344" r:id="rId11"/>
    <p:sldId id="346" r:id="rId12"/>
    <p:sldId id="347" r:id="rId13"/>
    <p:sldId id="348" r:id="rId14"/>
    <p:sldId id="326" r:id="rId15"/>
    <p:sldId id="325" r:id="rId16"/>
    <p:sldId id="321" r:id="rId17"/>
    <p:sldId id="320" r:id="rId18"/>
    <p:sldId id="354" r:id="rId19"/>
    <p:sldId id="332" r:id="rId20"/>
    <p:sldId id="351" r:id="rId21"/>
    <p:sldId id="352" r:id="rId22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7" autoAdjust="0"/>
    <p:restoredTop sz="94662" autoAdjust="0"/>
  </p:normalViewPr>
  <p:slideViewPr>
    <p:cSldViewPr snapToGrid="0">
      <p:cViewPr varScale="1">
        <p:scale>
          <a:sx n="70" d="100"/>
          <a:sy n="70" d="100"/>
        </p:scale>
        <p:origin x="38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5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140E82B6-8F78-4A83-9CFD-B14792DF63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756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02524F0A-C955-4F26-94B7-48C59FE14C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514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9ABACDB-F694-4BBA-886C-8FAA1AB1C8A1}" type="slidenum">
              <a:rPr lang="en-GB" sz="1200" baseline="0" smtClean="0">
                <a:latin typeface="AZGCaspariT" pitchFamily="2" charset="0"/>
              </a:rPr>
              <a:pPr eaLnBrk="1" hangingPunct="1"/>
              <a:t>1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7B3F90-EDA5-4AAD-B629-B83B52B7BBA1}" type="slidenum">
              <a:rPr lang="en-GB" sz="1200" baseline="0" smtClean="0">
                <a:latin typeface="AZGCaspariT" pitchFamily="2" charset="0"/>
              </a:rPr>
              <a:pPr eaLnBrk="1" hangingPunct="1"/>
              <a:t>10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AAA7D07-CB3D-4BC8-A327-6DD67DFDEB9B}" type="slidenum">
              <a:rPr lang="en-GB" sz="1200" baseline="0" smtClean="0">
                <a:latin typeface="AZGCaspariT" pitchFamily="2" charset="0"/>
              </a:rPr>
              <a:pPr eaLnBrk="1" hangingPunct="1"/>
              <a:t>11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7B3F90-EDA5-4AAD-B629-B83B52B7BBA1}" type="slidenum">
              <a:rPr lang="en-GB" sz="1200" baseline="0" smtClean="0">
                <a:latin typeface="AZGCaspariT" pitchFamily="2" charset="0"/>
              </a:rPr>
              <a:pPr eaLnBrk="1" hangingPunct="1"/>
              <a:t>12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AAA7D07-CB3D-4BC8-A327-6DD67DFDEB9B}" type="slidenum">
              <a:rPr lang="en-GB" sz="1200" baseline="0" smtClean="0">
                <a:latin typeface="AZGCaspariT" pitchFamily="2" charset="0"/>
              </a:rPr>
              <a:pPr eaLnBrk="1" hangingPunct="1"/>
              <a:t>13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EAB3F28-F83A-408C-9E8B-84B25995C3FB}" type="slidenum">
              <a:rPr lang="en-GB" sz="1200" baseline="0" smtClean="0">
                <a:latin typeface="AZGCaspariT" pitchFamily="2" charset="0"/>
              </a:rPr>
              <a:pPr eaLnBrk="1" hangingPunct="1"/>
              <a:t>14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6552EB-023D-4C03-9990-1BB03D4E6910}" type="slidenum">
              <a:rPr lang="en-GB" sz="1200" baseline="0" smtClean="0">
                <a:latin typeface="AZGCaspariT" pitchFamily="2" charset="0"/>
              </a:rPr>
              <a:pPr eaLnBrk="1" hangingPunct="1"/>
              <a:t>15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1DB0EA-2B84-4644-B915-CAB424AA9FAE}" type="slidenum">
              <a:rPr lang="en-GB" sz="1200" baseline="0" smtClean="0">
                <a:latin typeface="AZGCaspariT" pitchFamily="2" charset="0"/>
              </a:rPr>
              <a:pPr eaLnBrk="1" hangingPunct="1"/>
              <a:t>16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DBD0FD4-345E-43F6-9814-981D9AEE0B95}" type="slidenum">
              <a:rPr lang="en-GB" sz="1200" baseline="0" smtClean="0">
                <a:latin typeface="AZGCaspariT" pitchFamily="2" charset="0"/>
              </a:rPr>
              <a:pPr eaLnBrk="1" hangingPunct="1"/>
              <a:t>17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DBD0FD4-345E-43F6-9814-981D9AEE0B95}" type="slidenum">
              <a:rPr lang="en-GB" sz="1200" baseline="0" smtClean="0">
                <a:latin typeface="AZGCaspariT" pitchFamily="2" charset="0"/>
              </a:rPr>
              <a:pPr eaLnBrk="1" hangingPunct="1"/>
              <a:t>18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706A44-F295-4FB7-9B72-9375ED4EE14A}" type="slidenum">
              <a:rPr lang="en-GB" sz="1200" baseline="0" smtClean="0">
                <a:latin typeface="AZGCaspariT" pitchFamily="2" charset="0"/>
              </a:rPr>
              <a:pPr eaLnBrk="1" hangingPunct="1"/>
              <a:t>19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E67542-73C4-44B5-AF0A-CAA132BA06FE}" type="slidenum">
              <a:rPr lang="en-GB" sz="1200" baseline="0" smtClean="0">
                <a:latin typeface="AZGCaspariT" pitchFamily="2" charset="0"/>
              </a:rPr>
              <a:pPr eaLnBrk="1" hangingPunct="1"/>
              <a:t>2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706A44-F295-4FB7-9B72-9375ED4EE14A}" type="slidenum">
              <a:rPr lang="en-GB" sz="1200" baseline="0" smtClean="0">
                <a:latin typeface="AZGCaspariT" pitchFamily="2" charset="0"/>
              </a:rPr>
              <a:pPr eaLnBrk="1" hangingPunct="1"/>
              <a:t>20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706A44-F295-4FB7-9B72-9375ED4EE14A}" type="slidenum">
              <a:rPr lang="en-GB" sz="1200" baseline="0" smtClean="0">
                <a:latin typeface="AZGCaspariT" pitchFamily="2" charset="0"/>
              </a:rPr>
              <a:pPr eaLnBrk="1" hangingPunct="1"/>
              <a:t>21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D1169F0-1883-40AC-BFC1-6F7D9647D2F1}" type="slidenum">
              <a:rPr lang="en-GB" sz="1200" baseline="0" smtClean="0">
                <a:latin typeface="AZGCaspariT" pitchFamily="2" charset="0"/>
              </a:rPr>
              <a:pPr eaLnBrk="1" hangingPunct="1"/>
              <a:t>3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56F62D-4DAC-4568-A75A-4AB6C7CCB367}" type="slidenum">
              <a:rPr lang="en-GB" sz="1200" baseline="0" smtClean="0">
                <a:latin typeface="AZGCaspariT" pitchFamily="2" charset="0"/>
              </a:rPr>
              <a:pPr eaLnBrk="1" hangingPunct="1"/>
              <a:t>4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AAA7D07-CB3D-4BC8-A327-6DD67DFDEB9B}" type="slidenum">
              <a:rPr lang="en-GB" sz="1200" baseline="0" smtClean="0">
                <a:latin typeface="AZGCaspariT" pitchFamily="2" charset="0"/>
              </a:rPr>
              <a:pPr eaLnBrk="1" hangingPunct="1"/>
              <a:t>5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FD6A52-1351-4CBC-8B39-6884CC9DB58D}" type="slidenum">
              <a:rPr lang="en-GB" sz="1200" baseline="0" smtClean="0">
                <a:latin typeface="AZGCaspariT" pitchFamily="2" charset="0"/>
              </a:rPr>
              <a:pPr eaLnBrk="1" hangingPunct="1"/>
              <a:t>6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986AA5-51FC-4689-9574-EF51703C71E5}" type="slidenum">
              <a:rPr lang="en-GB" sz="1200" baseline="0" smtClean="0">
                <a:latin typeface="AZGCaspariT" pitchFamily="2" charset="0"/>
              </a:rPr>
              <a:pPr eaLnBrk="1" hangingPunct="1"/>
              <a:t>7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7B3F90-EDA5-4AAD-B629-B83B52B7BBA1}" type="slidenum">
              <a:rPr lang="en-GB" sz="1200" baseline="0" smtClean="0">
                <a:latin typeface="AZGCaspariT" pitchFamily="2" charset="0"/>
              </a:rPr>
              <a:pPr eaLnBrk="1" hangingPunct="1"/>
              <a:t>8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AAA7D07-CB3D-4BC8-A327-6DD67DFDEB9B}" type="slidenum">
              <a:rPr lang="en-GB" sz="1200" baseline="0" smtClean="0">
                <a:latin typeface="AZGCaspariT" pitchFamily="2" charset="0"/>
              </a:rPr>
              <a:pPr eaLnBrk="1" hangingPunct="1"/>
              <a:t>9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 defTabSz="21600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 defTabSz="216000">
              <a:spcBef>
                <a:spcPts val="0"/>
              </a:spcBef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DCE0BCE-F7B6-469D-9A33-392B9076BCB1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609850" y="6248400"/>
            <a:ext cx="391318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AB3C585-F165-4BA2-8BE8-488FDA73D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59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D7703-BD3D-4598-994F-2CCB046E0023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00B0F-3232-40B9-BA2C-4A3A8D03A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1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E4B2D-3D1B-41BD-A973-15F81C5E9446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E68A6-E48B-4695-BE8C-B5C689DF2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70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01850-075C-49F7-B00A-AB02E1FA62DB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CF417-7620-4C56-8401-282C427226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85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EBF96-51EB-4378-A545-7F46B09A4BBF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ADCED-CF99-4B3C-BED8-13EA26872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4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defTabSz="21600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0" defTabSz="216000">
              <a:spcBef>
                <a:spcPts val="0"/>
              </a:spcBef>
              <a:defRPr/>
            </a:lvl1pPr>
            <a:lvl2pPr marL="432000" indent="0" defTabSz="216000">
              <a:spcBef>
                <a:spcPts val="0"/>
              </a:spcBef>
              <a:defRPr/>
            </a:lvl2pPr>
            <a:lvl3pPr marL="432000" indent="0" defTabSz="216000">
              <a:spcBef>
                <a:spcPts val="0"/>
              </a:spcBef>
              <a:defRPr/>
            </a:lvl3pPr>
            <a:lvl4pPr marL="432000" indent="0" defTabSz="216000">
              <a:spcBef>
                <a:spcPts val="0"/>
              </a:spcBef>
              <a:defRPr/>
            </a:lvl4pPr>
            <a:lvl5pPr marL="432000" indent="0" defTabSz="216000">
              <a:spcBef>
                <a:spcPts val="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DFC07-BAAF-481A-9C69-A90221C5D977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82E3B-0A97-45DF-AD85-629323D38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29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A7AB8-48BD-4F44-8FF9-53172CC27BB2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F5CB7-1C42-428D-9F23-F85F74BE0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9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28044-2F7F-44F2-BA7D-ACCBF0CB5A64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88D2D-9B71-4D5C-AA51-CE02701D6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89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0CB5F-BC87-4165-B599-6329E89DE042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F8407-4528-4390-9BF4-37F4F3781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588D6-C1D9-44A7-959D-C88DDB996989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85A73-AFD7-47C6-86F1-45FC710CF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38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92947-0C57-459F-9551-C6CA28227C7E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86ED8-329F-41AF-818E-8FA340E3F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65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5F337-C8A6-42E9-BCA6-C2DAAB3D08F9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DC935-1B4C-4155-86C2-FABD4022B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6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7C628-9473-4FAB-82A6-25BF62D012D9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4895C-83F5-417A-AF19-3D1E75568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0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30AE39D-59EF-4843-B552-8421A3C5F4B9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35250" y="6248400"/>
            <a:ext cx="387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B9E2DF-C8EB-4572-BD0C-3AE95FB4C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de opmaakprofielen van de modeltekst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  <p:sldLayoutId id="2147483997" r:id="rId12"/>
    <p:sldLayoutId id="2147483998" r:id="rId13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3.png"/><Relationship Id="rId4" Type="http://schemas.openxmlformats.org/officeDocument/2006/relationships/image" Target="../media/image8.jpeg"/><Relationship Id="rId9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slide" Target="slide16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302F3F-84FC-465A-B235-FDEA43F81B18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94E8FF-C608-4CF3-8A75-B8F3DA2A60E3}" type="slidenum">
              <a:rPr lang="en-US" sz="1400" baseline="0" smtClean="0">
                <a:cs typeface="Arial" charset="0"/>
              </a:rPr>
              <a:pPr eaLnBrk="1" hangingPunct="1"/>
              <a:t>1</a:t>
            </a:fld>
            <a:endParaRPr lang="en-US" sz="1400" baseline="0">
              <a:cs typeface="Arial" charset="0"/>
            </a:endParaRP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/>
              <a:t>Stralingsbescherming</a:t>
            </a:r>
            <a:br>
              <a:rPr lang="en-US" sz="3600" b="1"/>
            </a:br>
            <a:r>
              <a:rPr lang="en-US" sz="2400" b="1"/>
              <a:t>meet- en regeltoepassingen - toestellen</a:t>
            </a:r>
            <a:endParaRPr lang="en-GB" sz="3600" b="1"/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r>
              <a:rPr lang="en-US" b="1">
                <a:latin typeface="Arial" charset="0"/>
                <a:cs typeface="Arial" charset="0"/>
              </a:rPr>
              <a:t>Casus</a:t>
            </a:r>
            <a:endParaRPr lang="en-US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sz="2000">
                <a:latin typeface="Arial" charset="0"/>
                <a:cs typeface="Arial" charset="0"/>
              </a:rPr>
              <a:t>Frits Pleiter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796A75-C1D4-49D1-9C80-1E332CE295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75" y="3586559"/>
            <a:ext cx="1714649" cy="17146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FF45B0-F367-4E28-BD59-6C0865AC0105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3784362-EF36-481E-BD78-57B773944349}" type="slidenum">
              <a:rPr lang="en-US" sz="1400" baseline="0" smtClean="0">
                <a:cs typeface="Arial" charset="0"/>
              </a:rPr>
              <a:pPr eaLnBrk="1" hangingPunct="1"/>
              <a:t>10</a:t>
            </a:fld>
            <a:endParaRPr lang="en-US" sz="1400" baseline="0">
              <a:cs typeface="Arial" charset="0"/>
            </a:endParaRPr>
          </a:p>
        </p:txBody>
      </p:sp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</a:t>
            </a:r>
            <a:r>
              <a:rPr lang="en-US" sz="3200" b="1">
                <a:latin typeface="Arial" charset="0"/>
                <a:cs typeface="Arial" charset="0"/>
              </a:rPr>
              <a:t>öntgenfluorescentie</a:t>
            </a:r>
            <a:endParaRPr lang="en-GB" sz="1800" b="1">
              <a:latin typeface="Arial" charset="0"/>
              <a:cs typeface="Arial" charset="0"/>
            </a:endParaRPr>
          </a:p>
        </p:txBody>
      </p:sp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685799" y="1981199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bereken de maximale jaardosis t.g.v. strooistraling op 50 cm</a:t>
            </a:r>
            <a:endParaRPr lang="en-US" sz="2000" b="1" baseline="0">
              <a:cs typeface="Arial" charset="0"/>
              <a:sym typeface="Symbol" pitchFamily="18" charset="2"/>
            </a:endParaRPr>
          </a:p>
        </p:txBody>
      </p:sp>
      <p:sp>
        <p:nvSpPr>
          <p:cNvPr id="479236" name="Rectangle 4"/>
          <p:cNvSpPr>
            <a:spLocks noChangeArrowheads="1"/>
          </p:cNvSpPr>
          <p:nvPr/>
        </p:nvSpPr>
        <p:spPr bwMode="auto">
          <a:xfrm>
            <a:off x="681038" y="2880000"/>
            <a:ext cx="8280000" cy="332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opbrengst op 1 m				0,01 mSv per mAs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mAs-waarde							0,005 mA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2000 h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sym typeface="Symbol"/>
              </a:rPr>
              <a:t> 3600 </a:t>
            </a:r>
            <a:r>
              <a:rPr lang="en-US" sz="2000" baseline="0">
                <a:sym typeface="Symbol" pitchFamily="18" charset="2"/>
              </a:rPr>
              <a:t>s/h = 36 000 mAs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afstand										2,5 cm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dosis op 1 m							0,01 </a:t>
            </a:r>
            <a:r>
              <a:rPr lang="el-GR" sz="2000" baseline="0"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 per mAs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36 000 mAs = 360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dosis op 2,5 cm					360 mSv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(100 cm / 2,5 cm)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= 6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5</a:t>
            </a:r>
            <a:r>
              <a:rPr lang="en-US" sz="2000" baseline="0">
                <a:sym typeface="Symbol" pitchFamily="18" charset="2"/>
              </a:rPr>
              <a:t> mSv</a:t>
            </a:r>
            <a:endParaRPr lang="en-US" sz="200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bundelvlek								2 cm</a:t>
            </a:r>
            <a:r>
              <a:rPr lang="en-US" sz="2000">
                <a:sym typeface="Symbol" pitchFamily="18" charset="2"/>
              </a:rPr>
              <a:t>2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strooistraling op 1 m			6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5</a:t>
            </a:r>
            <a:r>
              <a:rPr lang="en-US" sz="2000" baseline="0">
                <a:sym typeface="Symbol" pitchFamily="18" charset="2"/>
              </a:rPr>
              <a:t> mSv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(</a:t>
            </a:r>
            <a:r>
              <a:rPr lang="en-US" sz="2000" baseline="0">
                <a:sym typeface="Symbol"/>
              </a:rPr>
              <a:t>2 cm</a:t>
            </a:r>
            <a:r>
              <a:rPr lang="en-US" sz="2000">
                <a:sym typeface="Symbol"/>
              </a:rPr>
              <a:t>2</a:t>
            </a:r>
            <a:r>
              <a:rPr lang="en-US" sz="2000" baseline="0">
                <a:sym typeface="Symbol" pitchFamily="18" charset="2"/>
              </a:rPr>
              <a:t> / 100 cm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)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sym typeface="Symbol" pitchFamily="18" charset="2"/>
              </a:rPr>
              <a:t> 0,001 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														= 0,24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strooistraling op 50 cm		0,24 mSv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(100 cm / 50 cm)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= 1 mSv</a:t>
            </a:r>
          </a:p>
        </p:txBody>
      </p:sp>
    </p:spTree>
    <p:extLst>
      <p:ext uri="{BB962C8B-B14F-4D97-AF65-F5344CB8AC3E}">
        <p14:creationId xmlns:p14="http://schemas.microsoft.com/office/powerpoint/2010/main" val="259765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99A045-E3F4-44EC-952F-D316073B3B45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83C03F9-5B8A-4E7A-80A3-A8ACF7B60ED4}" type="slidenum">
              <a:rPr lang="en-US" sz="1400" baseline="0" smtClean="0">
                <a:cs typeface="Arial" charset="0"/>
              </a:rPr>
              <a:pPr eaLnBrk="1" hangingPunct="1"/>
              <a:t>11</a:t>
            </a:fld>
            <a:endParaRPr lang="en-US" sz="1400" baseline="0">
              <a:cs typeface="Arial" charset="0"/>
            </a:endParaRPr>
          </a:p>
        </p:txBody>
      </p:sp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</a:t>
            </a:r>
            <a:r>
              <a:rPr lang="en-US" sz="3200" b="1">
                <a:latin typeface="Arial" charset="0"/>
                <a:cs typeface="Arial" charset="0"/>
              </a:rPr>
              <a:t>öntgenfluorescentie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685800" y="1981200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wat is de jaarlimiet voor een niet-blootgesteld werknemer?</a:t>
            </a:r>
          </a:p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wordt deze limiet overschreden?</a:t>
            </a:r>
          </a:p>
        </p:txBody>
      </p:sp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684213" y="2881313"/>
            <a:ext cx="8280000" cy="251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jaarlimiet voor een niet-blootgesteld werknemer = 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1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ontvangen effectieve jaardosis = 1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sym typeface="Symbol" pitchFamily="18" charset="2"/>
              </a:rPr>
              <a:t>	de jaarlimiet wordt (net) niet overschreden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solidFill>
                <a:srgbClr val="FF0000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2000 uur is een grove overschatting van de werkelijke bedrijfstijd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geen maatregelen nodig</a:t>
            </a:r>
          </a:p>
        </p:txBody>
      </p:sp>
    </p:spTree>
    <p:extLst>
      <p:ext uri="{BB962C8B-B14F-4D97-AF65-F5344CB8AC3E}">
        <p14:creationId xmlns:p14="http://schemas.microsoft.com/office/powerpoint/2010/main" val="33988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FF45B0-F367-4E28-BD59-6C0865AC0105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3784362-EF36-481E-BD78-57B773944349}" type="slidenum">
              <a:rPr lang="en-US" sz="1400" baseline="0" smtClean="0">
                <a:cs typeface="Arial" charset="0"/>
              </a:rPr>
              <a:pPr eaLnBrk="1" hangingPunct="1"/>
              <a:t>12</a:t>
            </a:fld>
            <a:endParaRPr lang="en-US" sz="1400" baseline="0">
              <a:cs typeface="Arial" charset="0"/>
            </a:endParaRPr>
          </a:p>
        </p:txBody>
      </p:sp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</a:t>
            </a:r>
            <a:r>
              <a:rPr lang="en-US" sz="3200" b="1">
                <a:latin typeface="Arial" charset="0"/>
                <a:cs typeface="Arial" charset="0"/>
              </a:rPr>
              <a:t>öntgenfluorescentie</a:t>
            </a:r>
            <a:endParaRPr lang="en-GB" sz="1800" b="1">
              <a:latin typeface="Arial" charset="0"/>
              <a:cs typeface="Arial" charset="0"/>
            </a:endParaRPr>
          </a:p>
        </p:txBody>
      </p:sp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685799" y="1981199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bereken equivalente huiddosis bij onoordeelkundig gebruik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(te meten object in de palm van de hand)</a:t>
            </a:r>
          </a:p>
        </p:txBody>
      </p:sp>
      <p:sp>
        <p:nvSpPr>
          <p:cNvPr id="479236" name="Rectangle 4"/>
          <p:cNvSpPr>
            <a:spLocks noChangeArrowheads="1"/>
          </p:cNvSpPr>
          <p:nvPr/>
        </p:nvSpPr>
        <p:spPr bwMode="auto">
          <a:xfrm>
            <a:off x="681038" y="2880000"/>
            <a:ext cx="8280000" cy="32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opbrengst op 1 m							0,01 mSv per mAs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mAs-waarde										0,005 mA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30</a:t>
            </a:r>
            <a:r>
              <a:rPr lang="en-US" sz="2000" baseline="0">
                <a:sym typeface="Symbol"/>
              </a:rPr>
              <a:t> </a:t>
            </a:r>
            <a:r>
              <a:rPr lang="en-US" sz="2000" baseline="0">
                <a:sym typeface="Symbol" pitchFamily="18" charset="2"/>
              </a:rPr>
              <a:t>s = 0,15 mAs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afstand													2,5 cm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equivalente dosis op 1 m			0,01 </a:t>
            </a:r>
            <a:r>
              <a:rPr lang="el-GR" sz="2000" baseline="0"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 per mAs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0,15 mAs 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																	= 0,0015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equivalente dosis op 2,5 cm		0,0015 mSv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(100 cm / 2,5 cm)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																	= 2,4 mSv</a:t>
            </a:r>
            <a:endParaRPr lang="en-US" sz="200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verwaarloos absorptie in te meten object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sym typeface="Symbol" pitchFamily="18" charset="2"/>
              </a:rPr>
              <a:t>	H</a:t>
            </a:r>
            <a:r>
              <a:rPr lang="en-US" sz="2000" baseline="-25000">
                <a:sym typeface="Symbol" pitchFamily="18" charset="2"/>
              </a:rPr>
              <a:t>huid</a:t>
            </a:r>
            <a:r>
              <a:rPr lang="en-US" sz="2000" baseline="0">
                <a:sym typeface="Symbol" pitchFamily="18" charset="2"/>
              </a:rPr>
              <a:t> = 2,4 mSv per meting</a:t>
            </a:r>
          </a:p>
        </p:txBody>
      </p:sp>
    </p:spTree>
    <p:extLst>
      <p:ext uri="{BB962C8B-B14F-4D97-AF65-F5344CB8AC3E}">
        <p14:creationId xmlns:p14="http://schemas.microsoft.com/office/powerpoint/2010/main" val="207703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99A045-E3F4-44EC-952F-D316073B3B45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83C03F9-5B8A-4E7A-80A3-A8ACF7B60ED4}" type="slidenum">
              <a:rPr lang="en-US" sz="1400" baseline="0" smtClean="0">
                <a:cs typeface="Arial" charset="0"/>
              </a:rPr>
              <a:pPr eaLnBrk="1" hangingPunct="1"/>
              <a:t>13</a:t>
            </a:fld>
            <a:endParaRPr lang="en-US" sz="1400" baseline="0">
              <a:cs typeface="Arial" charset="0"/>
            </a:endParaRPr>
          </a:p>
        </p:txBody>
      </p:sp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</a:t>
            </a:r>
            <a:r>
              <a:rPr lang="en-US" sz="3200" b="1">
                <a:latin typeface="Arial" charset="0"/>
                <a:cs typeface="Arial" charset="0"/>
              </a:rPr>
              <a:t>öntgenfluorescentie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684000" y="1981200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wat is de jaarlimiet voor een niet-blootgesteld werknemer?</a:t>
            </a:r>
          </a:p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wordt deze limiet overschreden?</a:t>
            </a:r>
          </a:p>
        </p:txBody>
      </p:sp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684213" y="2881313"/>
            <a:ext cx="8280000" cy="2127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jaarlimiet voor een niet-blootgesteld werknemer = 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50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ontvangen equivalente huiddosis = 2,4 mSv per meting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sym typeface="Symbol" pitchFamily="18" charset="2"/>
              </a:rPr>
              <a:t>	na 50 mSv / 2,4 mS = 20 metingen wordt jaarlimiet overschreden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solidFill>
                <a:srgbClr val="FF0000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TS moet onmiddellijk ingrijpen</a:t>
            </a:r>
          </a:p>
        </p:txBody>
      </p:sp>
    </p:spTree>
    <p:extLst>
      <p:ext uri="{BB962C8B-B14F-4D97-AF65-F5344CB8AC3E}">
        <p14:creationId xmlns:p14="http://schemas.microsoft.com/office/powerpoint/2010/main" val="275127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3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3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8" grpId="0"/>
      <p:bldP spid="431108" grpId="1"/>
      <p:bldP spid="431108" grpId="2"/>
      <p:bldP spid="431108" grpId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076533F-CBAB-4AF5-8D1E-32E074F56AA0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85E53F-91ED-4AAC-AC40-7003CEBDE851}" type="slidenum">
              <a:rPr lang="en-US" sz="1400" baseline="0" smtClean="0">
                <a:cs typeface="Arial" charset="0"/>
              </a:rPr>
              <a:pPr eaLnBrk="1" hangingPunct="1"/>
              <a:t>14</a:t>
            </a:fld>
            <a:endParaRPr lang="en-US" sz="1400" baseline="0">
              <a:cs typeface="Arial" charset="0"/>
            </a:endParaRPr>
          </a:p>
        </p:txBody>
      </p:sp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</a:t>
            </a:r>
            <a:r>
              <a:rPr lang="en-US" sz="3200" b="1">
                <a:latin typeface="Arial" charset="0"/>
                <a:cs typeface="Arial" charset="0"/>
              </a:rPr>
              <a:t>öntgenfluorescentie</a:t>
            </a:r>
            <a:endParaRPr lang="en-GB" sz="1800" b="1" dirty="0">
              <a:latin typeface="Arial" charset="0"/>
              <a:cs typeface="Arial" charset="0"/>
            </a:endParaRPr>
          </a:p>
        </p:txBody>
      </p:sp>
      <p:sp>
        <p:nvSpPr>
          <p:cNvPr id="10246" name="Rectangle 3"/>
          <p:cNvSpPr>
            <a:spLocks noChangeArrowheads="1"/>
          </p:cNvSpPr>
          <p:nvPr/>
        </p:nvSpPr>
        <p:spPr bwMode="auto">
          <a:xfrm>
            <a:off x="685800" y="1981200"/>
            <a:ext cx="7858759" cy="1742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Innov-X safety manual with operating instructions</a:t>
            </a:r>
            <a:endParaRPr lang="en-US" sz="2000" b="1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="1" baseline="0">
              <a:cs typeface="Arial" charset="0"/>
              <a:sym typeface="Symbol" pitchFamily="18" charset="2"/>
            </a:endParaRPr>
          </a:p>
          <a:p>
            <a:pPr marL="432000" lvl="1" indent="-432000" defTabSz="215900">
              <a:spcBef>
                <a:spcPct val="0"/>
              </a:spcBef>
              <a:buClr>
                <a:schemeClr val="tx1"/>
              </a:buClr>
              <a:buSzPct val="100000"/>
            </a:pPr>
            <a:r>
              <a:rPr lang="en-US" sz="2000" baseline="0">
                <a:sym typeface="Symbol" pitchFamily="18" charset="2"/>
              </a:rPr>
              <a:t>operators should never hold samples in their fingers</a:t>
            </a:r>
          </a:p>
          <a:p>
            <a:pPr marL="432000" lvl="1" indent="-432000" defTabSz="215900">
              <a:spcBef>
                <a:spcPct val="0"/>
              </a:spcBef>
              <a:buClr>
                <a:schemeClr val="tx1"/>
              </a:buClr>
              <a:buSzPct val="100000"/>
            </a:pPr>
            <a:r>
              <a:rPr lang="en-US" sz="2000" baseline="0">
                <a:sym typeface="Symbol" pitchFamily="18" charset="2"/>
              </a:rPr>
              <a:t>operators should never hold samples cupped in their hands</a:t>
            </a:r>
          </a:p>
          <a:p>
            <a:pPr marL="432000" lvl="1" indent="-432000" defTabSz="215900">
              <a:spcBef>
                <a:spcPct val="0"/>
              </a:spcBef>
              <a:buClr>
                <a:schemeClr val="tx1"/>
              </a:buClr>
              <a:buSzPct val="100000"/>
            </a:pPr>
            <a:r>
              <a:rPr lang="en-US" sz="2000" baseline="0">
                <a:sym typeface="Symbol" pitchFamily="18" charset="2"/>
              </a:rPr>
              <a:t>operators should never point the analyzer at another person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714979" y="3830819"/>
            <a:ext cx="3580837" cy="2160000"/>
            <a:chOff x="2714979" y="3739379"/>
            <a:chExt cx="3580837" cy="2160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979" y="3739379"/>
              <a:ext cx="3580837" cy="21600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2722880" y="3782060"/>
              <a:ext cx="648000" cy="648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9600">
                  <a:solidFill>
                    <a:srgbClr val="FF0000"/>
                  </a:solidFill>
                  <a:sym typeface="Symbol"/>
                </a:rPr>
                <a:t></a:t>
              </a:r>
              <a:endParaRPr lang="en-US" sz="960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B53D7A-6C9E-42A6-82DC-D7E38AA588CC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7B0BF9-CC83-4F2C-8286-CE1909537D0E}" type="slidenum">
              <a:rPr lang="en-US" sz="1400" baseline="0" smtClean="0">
                <a:cs typeface="Arial" charset="0"/>
              </a:rPr>
              <a:pPr eaLnBrk="1" hangingPunct="1"/>
              <a:t>15</a:t>
            </a:fld>
            <a:endParaRPr lang="en-US" sz="1400" baseline="0">
              <a:cs typeface="Arial" charset="0"/>
            </a:endParaRPr>
          </a:p>
        </p:txBody>
      </p:sp>
      <p:sp>
        <p:nvSpPr>
          <p:cNvPr id="481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</a:t>
            </a:r>
            <a:r>
              <a:rPr lang="en-US" sz="3200" b="1">
                <a:latin typeface="Arial" charset="0"/>
                <a:cs typeface="Arial" charset="0"/>
              </a:rPr>
              <a:t>öntgenfluorescentie</a:t>
            </a:r>
            <a:endParaRPr lang="en-US" sz="1800" b="1" dirty="0">
              <a:latin typeface="Arial" charset="0"/>
              <a:cs typeface="Arial" charset="0"/>
            </a:endParaRPr>
          </a:p>
        </p:txBody>
      </p:sp>
      <p:grpSp>
        <p:nvGrpSpPr>
          <p:cNvPr id="11270" name="Group 11"/>
          <p:cNvGrpSpPr>
            <a:grpSpLocks/>
          </p:cNvGrpSpPr>
          <p:nvPr/>
        </p:nvGrpSpPr>
        <p:grpSpPr bwMode="auto">
          <a:xfrm>
            <a:off x="1189038" y="1953260"/>
            <a:ext cx="6842125" cy="3833813"/>
            <a:chOff x="749" y="1384"/>
            <a:chExt cx="4310" cy="2415"/>
          </a:xfrm>
        </p:grpSpPr>
        <p:pic>
          <p:nvPicPr>
            <p:cNvPr id="11271" name="Picture 5" descr="Innov-X-fout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" y="1384"/>
              <a:ext cx="933" cy="1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2" name="Picture 6" descr="Innov-X-fout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4" y="1402"/>
              <a:ext cx="1405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3" name="Picture 7" descr="Innov-X-fout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9" y="1399"/>
              <a:ext cx="1733" cy="1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4" name="Picture 8" descr="Innov-X-fout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4" y="2648"/>
              <a:ext cx="818" cy="1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5" name="Picture 9" descr="Innov-X-fout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" y="2648"/>
              <a:ext cx="1278" cy="1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6" name="Picture 10" descr="Innov-X-fout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6" y="2648"/>
              <a:ext cx="1510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5" descr="BD21298_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75" y="5875338"/>
            <a:ext cx="246063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FAAA348-7FAF-4EE3-95DD-6CB408CAB87D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D7C450-A313-46F0-8C88-5017239257DB}" type="slidenum">
              <a:rPr lang="en-US" sz="1400" baseline="0" smtClean="0">
                <a:cs typeface="Arial" charset="0"/>
              </a:rPr>
              <a:pPr eaLnBrk="1" hangingPunct="1"/>
              <a:t>16</a:t>
            </a:fld>
            <a:endParaRPr lang="en-US" sz="1400" baseline="0">
              <a:cs typeface="Arial" charset="0"/>
            </a:endParaRPr>
          </a:p>
        </p:txBody>
      </p:sp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Bagagescanner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828001" y="1980000"/>
            <a:ext cx="4404400" cy="420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Linescan 215 X-ray scanner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endParaRPr lang="en-US" sz="2000" baseline="0">
              <a:sym typeface="Symbol" pitchFamily="18" charset="2"/>
            </a:endParaRP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buisspanning					150 kV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anodestroom					0,2 mA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belichtingstijd				20 ms</a:t>
            </a:r>
          </a:p>
          <a:p>
            <a:pPr defTabSz="215900">
              <a:spcBef>
                <a:spcPct val="0"/>
              </a:spcBef>
              <a:buNone/>
            </a:pPr>
            <a:r>
              <a:rPr lang="en-US" sz="2000" baseline="0">
                <a:sym typeface="Symbol" pitchFamily="18" charset="2"/>
              </a:rPr>
              <a:t>dosis bagage				3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Gy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aantal opnames			10 per min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endParaRPr lang="en-US" sz="2000" baseline="0">
              <a:sym typeface="Symbol" pitchFamily="18" charset="2"/>
            </a:endParaRP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de beveiligingbeambte zit op 2 m van het midden van de transportband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endParaRPr lang="en-US" sz="2000" baseline="0">
              <a:sym typeface="Symbol" pitchFamily="18" charset="2"/>
            </a:endParaRP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hij wordt bestraald door strooistraling vanuit de bagagetunnel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296" y="1799513"/>
            <a:ext cx="3476394" cy="3240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B547E6D-FF0C-4968-92A4-C49D86155B65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3B91D2-B573-48FC-ACAA-8FBB0E1D5B4C}" type="slidenum">
              <a:rPr lang="en-US" sz="1400" baseline="0" smtClean="0">
                <a:cs typeface="Arial" charset="0"/>
              </a:rPr>
              <a:pPr eaLnBrk="1" hangingPunct="1"/>
              <a:t>17</a:t>
            </a:fld>
            <a:endParaRPr lang="en-US" sz="1400" baseline="0">
              <a:cs typeface="Arial" charset="0"/>
            </a:endParaRPr>
          </a:p>
        </p:txBody>
      </p:sp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Bagagescanner</a:t>
            </a:r>
            <a:endParaRPr lang="en-GB" sz="2000" b="1" dirty="0">
              <a:latin typeface="Arial" charset="0"/>
            </a:endParaRPr>
          </a:p>
        </p:txBody>
      </p:sp>
      <p:sp>
        <p:nvSpPr>
          <p:cNvPr id="15366" name="Rectangle 3"/>
          <p:cNvSpPr>
            <a:spLocks noChangeArrowheads="1"/>
          </p:cNvSpPr>
          <p:nvPr/>
        </p:nvSpPr>
        <p:spPr bwMode="auto">
          <a:xfrm>
            <a:off x="684000" y="1981199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wat is de effectieve jaardosis van de beveiligingsbeambte?</a:t>
            </a:r>
            <a:endParaRPr lang="en-US" sz="2000" b="1" baseline="0">
              <a:cs typeface="Arial" charset="0"/>
              <a:sym typeface="Symbol" pitchFamily="18" charset="2"/>
            </a:endParaRPr>
          </a:p>
        </p:txBody>
      </p:sp>
      <p:sp>
        <p:nvSpPr>
          <p:cNvPr id="471044" name="Rectangle 4"/>
          <p:cNvSpPr>
            <a:spLocks noChangeArrowheads="1"/>
          </p:cNvSpPr>
          <p:nvPr/>
        </p:nvSpPr>
        <p:spPr bwMode="auto">
          <a:xfrm>
            <a:off x="683999" y="2880000"/>
            <a:ext cx="8280000" cy="336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aantal werkuren				2000 h per jaar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aantal opnames				10 min</a:t>
            </a:r>
            <a:r>
              <a:rPr lang="en-US" sz="2000">
                <a:sym typeface="Symbol" pitchFamily="18" charset="2"/>
              </a:rPr>
              <a:t>-1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60 min/h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2000  h/j = 12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5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dosis bagage					12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5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3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Gy = 3,6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6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Gy per jaar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oppervlak bagage			55 cm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35 cm = 1925 cm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																					(= maximaal toegestaan)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strooistraling op 1 m		3,6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6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Gy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(</a:t>
            </a:r>
            <a:r>
              <a:rPr lang="en-US" sz="2000" baseline="0">
                <a:sym typeface="Symbol"/>
              </a:rPr>
              <a:t>1925 cm</a:t>
            </a:r>
            <a:r>
              <a:rPr lang="en-US" sz="2000">
                <a:sym typeface="Symbol"/>
              </a:rPr>
              <a:t>2</a:t>
            </a:r>
            <a:r>
              <a:rPr lang="en-US" sz="2000" baseline="0">
                <a:sym typeface="Symbol" pitchFamily="18" charset="2"/>
              </a:rPr>
              <a:t> / 100 cm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)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sym typeface="Symbol" pitchFamily="18" charset="2"/>
              </a:rPr>
              <a:t> 0,001 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													= 7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4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Gy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strooistraling op 2 m		7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4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Gy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(1 m / 2 m)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= 7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4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Gy = 70 mGy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sym typeface="Symbol" pitchFamily="18" charset="2"/>
              </a:rPr>
              <a:t>	effectieve jaardosis = 70 mGy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1 Sv/Gy = 70 mSv per jaar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B547E6D-FF0C-4968-92A4-C49D86155B65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3B91D2-B573-48FC-ACAA-8FBB0E1D5B4C}" type="slidenum">
              <a:rPr lang="en-US" sz="1400" baseline="0" smtClean="0">
                <a:cs typeface="Arial" charset="0"/>
              </a:rPr>
              <a:pPr eaLnBrk="1" hangingPunct="1"/>
              <a:t>18</a:t>
            </a:fld>
            <a:endParaRPr lang="en-US" sz="1400" baseline="0">
              <a:cs typeface="Arial" charset="0"/>
            </a:endParaRPr>
          </a:p>
        </p:txBody>
      </p:sp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Bagagescanner</a:t>
            </a:r>
            <a:endParaRPr lang="en-GB" sz="2000" b="1" dirty="0">
              <a:latin typeface="Arial" charset="0"/>
            </a:endParaRPr>
          </a:p>
        </p:txBody>
      </p:sp>
      <p:sp>
        <p:nvSpPr>
          <p:cNvPr id="15366" name="Rectangle 3"/>
          <p:cNvSpPr>
            <a:spLocks noChangeArrowheads="1"/>
          </p:cNvSpPr>
          <p:nvPr/>
        </p:nvSpPr>
        <p:spPr bwMode="auto">
          <a:xfrm>
            <a:off x="684000" y="1981199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wat is de jaarlimiet voor een niet-blootgesteld werknemer?</a:t>
            </a:r>
          </a:p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wordt deze limiet overschreden?</a:t>
            </a:r>
          </a:p>
        </p:txBody>
      </p:sp>
      <p:sp>
        <p:nvSpPr>
          <p:cNvPr id="471044" name="Rectangle 4"/>
          <p:cNvSpPr>
            <a:spLocks noChangeArrowheads="1"/>
          </p:cNvSpPr>
          <p:nvPr/>
        </p:nvSpPr>
        <p:spPr bwMode="auto">
          <a:xfrm>
            <a:off x="683999" y="2879999"/>
            <a:ext cx="8096319" cy="3073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jaarlimiet voor een niet-blootgesteld werknemer = 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1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ontvangen effectieve jaardosis = 70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sym typeface="Symbol" pitchFamily="18" charset="2"/>
              </a:rPr>
              <a:t>	de jaarlimiet wordt ruim overschreden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solidFill>
                <a:srgbClr val="FF0000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TS brengt afscherming aan, bijvoorbeeld loodslabben in opening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van bagagetunnel met transmissie van 1 mSv / 70 mSv = 0,014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of minder - een paar mm loodequivalent is voldoende</a:t>
            </a:r>
          </a:p>
        </p:txBody>
      </p:sp>
      <p:pic>
        <p:nvPicPr>
          <p:cNvPr id="15368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16900" y="5856288"/>
            <a:ext cx="246063" cy="246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9" name="Picture 5" descr="BD21298_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75" y="5875338"/>
            <a:ext cx="246063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47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A156D0-4462-4912-8F0D-DBE4984FA11F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638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638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228F82-C0A4-4291-95AE-D6482269C6F9}" type="slidenum">
              <a:rPr lang="en-US" sz="1400" baseline="0" smtClean="0">
                <a:cs typeface="Arial" charset="0"/>
              </a:rPr>
              <a:pPr eaLnBrk="1" hangingPunct="1"/>
              <a:t>19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Neutronengenerator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1" y="1981200"/>
            <a:ext cx="4223280" cy="415544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solidFill>
                <a:srgbClr val="FF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kernreactie deuterium op tritium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/>
              </a:rPr>
              <a:t>geeft </a:t>
            </a: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helium en neutron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 baseline="30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2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H + 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3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H  </a:t>
            </a:r>
            <a:r>
              <a:rPr lang="en-US" sz="2000">
                <a:sym typeface="Symbol"/>
              </a:rPr>
              <a:t>→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  </a:t>
            </a:r>
            <a:r>
              <a:rPr lang="en-US" sz="2000" baseline="30000">
                <a:latin typeface="Arial" charset="0"/>
                <a:cs typeface="Arial" charset="0"/>
                <a:sym typeface="Symbol"/>
              </a:rPr>
              <a:t>4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He + n + 17,6 MeV</a:t>
            </a:r>
          </a:p>
          <a:p>
            <a:pPr marL="0" lvl="1" indent="0" eaLnBrk="1" hangingPunct="1">
              <a:buClr>
                <a:schemeClr val="tx2"/>
              </a:buClr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toepassing			gasexploratie</a:t>
            </a:r>
            <a:endParaRPr lang="en-US" sz="2000">
              <a:latin typeface="Arial" charset="0"/>
              <a:cs typeface="Arial" charset="0"/>
              <a:sym typeface="Symbol"/>
            </a:endParaRPr>
          </a:p>
        </p:txBody>
      </p:sp>
      <p:pic>
        <p:nvPicPr>
          <p:cNvPr id="1639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017" y="2087880"/>
            <a:ext cx="3240000" cy="3476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AC31F5-6EDE-4DF1-821C-433C1FD3DCA1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F8CAA3-5072-44C5-B4CB-6D7D44EDD54C}" type="slidenum">
              <a:rPr lang="en-US" sz="1400" baseline="0" smtClean="0">
                <a:cs typeface="Arial" charset="0"/>
              </a:rPr>
              <a:pPr eaLnBrk="1" hangingPunct="1"/>
              <a:t>2</a:t>
            </a:fld>
            <a:endParaRPr lang="en-US" sz="1400" baseline="0">
              <a:cs typeface="Arial" charset="0"/>
            </a:endParaRP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000" y="792162"/>
            <a:ext cx="7772400" cy="2653200"/>
          </a:xfrm>
        </p:spPr>
        <p:txBody>
          <a:bodyPr/>
          <a:lstStyle/>
          <a:p>
            <a:pPr marL="431800" lvl="1" defTabSz="215900" eaLnBrk="1" hangingPunct="1">
              <a:spcBef>
                <a:spcPts val="300"/>
              </a:spcBef>
              <a:buSzTx/>
              <a:buNone/>
              <a:defRPr/>
            </a:pPr>
            <a:r>
              <a:rPr lang="en-GB" sz="2400" b="1">
                <a:latin typeface="Arial" charset="0"/>
                <a:cs typeface="Arial" charset="0"/>
                <a:sym typeface="Symbol" pitchFamily="18" charset="2"/>
              </a:rPr>
              <a:t>toestellen</a:t>
            </a:r>
          </a:p>
          <a:p>
            <a:pPr marL="431800" lvl="1" defTabSz="215900" eaLnBrk="1" hangingPunct="1">
              <a:spcBef>
                <a:spcPts val="300"/>
              </a:spcBef>
              <a:buSzTx/>
              <a:buFontTx/>
              <a:buNone/>
              <a:defRPr/>
            </a:pPr>
            <a:endParaRPr lang="en-GB" sz="2000">
              <a:latin typeface="Arial" charset="0"/>
              <a:cs typeface="Arial" charset="0"/>
              <a:sym typeface="Symbol" pitchFamily="18" charset="2"/>
              <a:hlinkClick r:id="rId3" action="ppaction://hlinksldjump"/>
            </a:endParaRPr>
          </a:p>
          <a:p>
            <a:pPr marL="889000" lvl="1" indent="-457200" defTabSz="215900" eaLnBrk="1" hangingPunct="1">
              <a:spcBef>
                <a:spcPts val="300"/>
              </a:spcBef>
              <a:buFont typeface="+mj-lt"/>
              <a:buAutoNum type="arabicPeriod"/>
              <a:defRPr/>
            </a:pPr>
            <a:r>
              <a:rPr lang="en-GB" sz="2000">
                <a:latin typeface="Arial" charset="0"/>
                <a:cs typeface="Arial" charset="0"/>
                <a:sym typeface="Symbol" pitchFamily="18" charset="2"/>
                <a:hlinkClick r:id="rId3" action="ppaction://hlinksldjump"/>
              </a:rPr>
              <a:t>R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  <a:hlinkClick r:id="rId3" action="ppaction://hlinksldjump"/>
              </a:rPr>
              <a:t>öntgenv</a:t>
            </a:r>
            <a:r>
              <a:rPr lang="en-GB" sz="2000">
                <a:latin typeface="Arial" charset="0"/>
                <a:cs typeface="Arial" charset="0"/>
                <a:sym typeface="Symbol" pitchFamily="18" charset="2"/>
                <a:hlinkClick r:id="rId3" action="ppaction://hlinksldjump"/>
              </a:rPr>
              <a:t>erstrooiing</a:t>
            </a:r>
            <a:endParaRPr lang="en-GB" sz="2000">
              <a:latin typeface="Arial" charset="0"/>
              <a:cs typeface="Arial" charset="0"/>
              <a:sym typeface="Symbol" pitchFamily="18" charset="2"/>
            </a:endParaRPr>
          </a:p>
          <a:p>
            <a:pPr marL="889000" lvl="1" indent="-457200" defTabSz="215900" eaLnBrk="1" hangingPunct="1">
              <a:spcBef>
                <a:spcPts val="300"/>
              </a:spcBef>
              <a:buFont typeface="+mj-lt"/>
              <a:buAutoNum type="arabicPeriod"/>
              <a:defRPr/>
            </a:pPr>
            <a:r>
              <a:rPr lang="en-GB" sz="2000">
                <a:latin typeface="Arial" charset="0"/>
                <a:cs typeface="Arial" charset="0"/>
                <a:sym typeface="Symbol" pitchFamily="18" charset="2"/>
                <a:hlinkClick r:id="rId4" action="ppaction://hlinksldjump"/>
              </a:rPr>
              <a:t>R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  <a:hlinkClick r:id="rId4" action="ppaction://hlinksldjump"/>
              </a:rPr>
              <a:t>öntgenfluorescentie</a:t>
            </a: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889000" lvl="1" indent="-457200" defTabSz="215900" eaLnBrk="1" hangingPunct="1">
              <a:spcBef>
                <a:spcPts val="300"/>
              </a:spcBef>
              <a:buFont typeface="+mj-lt"/>
              <a:buAutoNum type="arabicPeriod"/>
              <a:defRPr/>
            </a:pPr>
            <a:r>
              <a:rPr lang="en-GB" sz="2000">
                <a:latin typeface="Arial" charset="0"/>
                <a:cs typeface="Arial" charset="0"/>
                <a:sym typeface="Symbol" pitchFamily="18" charset="2"/>
                <a:hlinkClick r:id="rId5" action="ppaction://hlinksldjump"/>
              </a:rPr>
              <a:t>Bagagescanner</a:t>
            </a:r>
            <a:endParaRPr lang="en-GB" sz="2000">
              <a:latin typeface="Arial" charset="0"/>
              <a:cs typeface="Arial" charset="0"/>
              <a:sym typeface="Symbol" pitchFamily="18" charset="2"/>
            </a:endParaRPr>
          </a:p>
          <a:p>
            <a:pPr marL="889000" lvl="1" indent="-457200" defTabSz="215900" eaLnBrk="1" hangingPunct="1">
              <a:spcBef>
                <a:spcPts val="300"/>
              </a:spcBef>
              <a:buFont typeface="+mj-lt"/>
              <a:buAutoNum type="arabicPeriod"/>
              <a:defRPr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  <a:hlinkClick r:id="rId6" action="ppaction://hlinksldjump"/>
              </a:rPr>
              <a:t>Neutronengenerator</a:t>
            </a:r>
            <a:endParaRPr lang="en-GB" sz="2000">
              <a:latin typeface="Arial" charset="0"/>
              <a:cs typeface="Arial" charset="0"/>
              <a:sym typeface="Symbol" pitchFamily="18" charset="2"/>
            </a:endParaRPr>
          </a:p>
        </p:txBody>
      </p:sp>
      <p:pic>
        <p:nvPicPr>
          <p:cNvPr id="2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688" y="3642042"/>
            <a:ext cx="4500275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A156D0-4462-4912-8F0D-DBE4984FA11F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638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638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228F82-C0A4-4291-95AE-D6482269C6F9}" type="slidenum">
              <a:rPr lang="en-US" sz="1400" baseline="0" smtClean="0">
                <a:cs typeface="Arial" charset="0"/>
              </a:rPr>
              <a:pPr eaLnBrk="1" hangingPunct="1"/>
              <a:t>20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Neutronengenerator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1" y="1981200"/>
            <a:ext cx="8280000" cy="369824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target								Ti(</a:t>
            </a:r>
            <a:r>
              <a:rPr lang="en-US" sz="2000" baseline="30000">
                <a:latin typeface="Arial" charset="0"/>
                <a:cs typeface="Arial" charset="0"/>
                <a:sym typeface="Symbol"/>
              </a:rPr>
              <a:t>3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H)			?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aseline="30000">
                <a:latin typeface="Arial" charset="0"/>
                <a:cs typeface="Arial" charset="0"/>
                <a:sym typeface="Symbol"/>
              </a:rPr>
              <a:t>3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H-activiteit						100 MBq		?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versnelspanning			100 kV			?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neutronenergie				17,6 MeV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gepulseerde bundel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	100 pulsen per seconde (of meer)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	10</a:t>
            </a:r>
            <a:r>
              <a:rPr lang="en-US" sz="2000" baseline="30000">
                <a:latin typeface="Arial" charset="0"/>
                <a:cs typeface="Arial" charset="0"/>
                <a:sym typeface="Symbol"/>
              </a:rPr>
              <a:t>6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 neutronen per puls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	10</a:t>
            </a:r>
            <a:r>
              <a:rPr lang="en-US" sz="2000" baseline="30000">
                <a:latin typeface="Arial" charset="0"/>
                <a:cs typeface="Arial" charset="0"/>
                <a:sym typeface="Symbol"/>
              </a:rPr>
              <a:t>8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 neutronen per seconde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H = 5 mSv/h op 1 meter</a:t>
            </a:r>
          </a:p>
        </p:txBody>
      </p:sp>
    </p:spTree>
    <p:extLst>
      <p:ext uri="{BB962C8B-B14F-4D97-AF65-F5344CB8AC3E}">
        <p14:creationId xmlns:p14="http://schemas.microsoft.com/office/powerpoint/2010/main" val="3773762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A156D0-4462-4912-8F0D-DBE4984FA11F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638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638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228F82-C0A4-4291-95AE-D6482269C6F9}" type="slidenum">
              <a:rPr lang="en-US" sz="1400" baseline="0" smtClean="0">
                <a:cs typeface="Arial" charset="0"/>
              </a:rPr>
              <a:pPr eaLnBrk="1" hangingPunct="1"/>
              <a:t>21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Neutronengenerator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2880000"/>
            <a:ext cx="8280000" cy="182408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niet duidelijk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/>
            </a:endParaRP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de bevoegdheden van TS MR worden in de wet niet geregeld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voor versnellers bestaan aparte opleidingen TS VER met drie niveaus B, C en D</a:t>
            </a:r>
          </a:p>
        </p:txBody>
      </p:sp>
      <p:pic>
        <p:nvPicPr>
          <p:cNvPr id="16392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91500" y="5895975"/>
            <a:ext cx="246063" cy="2460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3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07375" y="5875338"/>
            <a:ext cx="246063" cy="246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84001" y="1980000"/>
            <a:ext cx="8280000" cy="65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31800" indent="-431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1800" indent="254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431800" indent="4826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431800" indent="939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431800" indent="13970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="1" baseline="0">
                <a:solidFill>
                  <a:srgbClr val="FF0000"/>
                </a:solidFill>
                <a:latin typeface="Arial" charset="0"/>
                <a:cs typeface="Arial" charset="0"/>
                <a:sym typeface="Symbol"/>
              </a:rPr>
              <a:t>is de toezichthouder MR bevoegd om deze generator te beheren?</a:t>
            </a:r>
          </a:p>
        </p:txBody>
      </p:sp>
    </p:spTree>
    <p:extLst>
      <p:ext uri="{BB962C8B-B14F-4D97-AF65-F5344CB8AC3E}">
        <p14:creationId xmlns:p14="http://schemas.microsoft.com/office/powerpoint/2010/main" val="196490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0" grpId="1"/>
      <p:bldP spid="16390" grpId="2"/>
      <p:bldP spid="16390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BC4B14-8B16-437C-BD07-33A0E1C56AF2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0D1CF9-2994-48CD-8CDD-98A39B9088FF}" type="slidenum">
              <a:rPr lang="en-US" sz="1400" baseline="0" smtClean="0">
                <a:cs typeface="Arial" charset="0"/>
              </a:rPr>
              <a:pPr eaLnBrk="1" hangingPunct="1"/>
              <a:t>3</a:t>
            </a:fld>
            <a:endParaRPr lang="en-US" sz="1400" baseline="0">
              <a:cs typeface="Arial" charset="0"/>
            </a:endParaRPr>
          </a:p>
        </p:txBody>
      </p:sp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Röntgenverstrooiing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5285740" cy="343408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bedrijfsuren per week			5 </a:t>
            </a:r>
            <a:r>
              <a:rPr lang="en-US" sz="2000">
                <a:sym typeface="Symbol"/>
              </a:rPr>
              <a:t>×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 2 h = 10 h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dosis op 1 m								1 mGy/min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afstand focus-muur				2 m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afstand muur-tafel					2</a:t>
            </a:r>
            <a:r>
              <a:rPr lang="en-US" sz="2000">
                <a:sym typeface="Symbol"/>
              </a:rPr>
              <a:t>√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2 m</a:t>
            </a: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bundelvlek op muur				5 cm </a:t>
            </a:r>
            <a:r>
              <a:rPr lang="en-US" sz="2000">
                <a:sym typeface="Symbol"/>
              </a:rPr>
              <a:t>×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 5 cm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strooistraling op 1 m				0,001 per 100 cm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2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in de voorwaartse richting is de verstrooiing een factor 10 minder</a:t>
            </a:r>
          </a:p>
        </p:txBody>
      </p:sp>
      <p:grpSp>
        <p:nvGrpSpPr>
          <p:cNvPr id="5127" name="Group 17"/>
          <p:cNvGrpSpPr>
            <a:grpSpLocks noChangeAspect="1"/>
          </p:cNvGrpSpPr>
          <p:nvPr/>
        </p:nvGrpSpPr>
        <p:grpSpPr bwMode="auto">
          <a:xfrm>
            <a:off x="5971540" y="2375853"/>
            <a:ext cx="2520000" cy="2176478"/>
            <a:chOff x="3350" y="2331"/>
            <a:chExt cx="3820" cy="3328"/>
          </a:xfrm>
        </p:grpSpPr>
        <p:sp>
          <p:nvSpPr>
            <p:cNvPr id="5128" name="Rectangle 18"/>
            <p:cNvSpPr>
              <a:spLocks noChangeArrowheads="1"/>
            </p:cNvSpPr>
            <p:nvPr/>
          </p:nvSpPr>
          <p:spPr bwMode="auto">
            <a:xfrm>
              <a:off x="3350" y="2331"/>
              <a:ext cx="3820" cy="438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9"/>
            <p:cNvSpPr>
              <a:spLocks noChangeArrowheads="1"/>
            </p:cNvSpPr>
            <p:nvPr/>
          </p:nvSpPr>
          <p:spPr bwMode="auto">
            <a:xfrm>
              <a:off x="3784" y="4697"/>
              <a:ext cx="521" cy="52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20"/>
            <p:cNvSpPr>
              <a:spLocks noChangeArrowheads="1"/>
            </p:cNvSpPr>
            <p:nvPr/>
          </p:nvSpPr>
          <p:spPr bwMode="auto">
            <a:xfrm>
              <a:off x="5173" y="4697"/>
              <a:ext cx="1563" cy="52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Line 21"/>
            <p:cNvSpPr>
              <a:spLocks noChangeShapeType="1"/>
            </p:cNvSpPr>
            <p:nvPr/>
          </p:nvSpPr>
          <p:spPr bwMode="auto">
            <a:xfrm flipV="1">
              <a:off x="4045" y="2769"/>
              <a:ext cx="0" cy="192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Line 22"/>
            <p:cNvSpPr>
              <a:spLocks noChangeShapeType="1"/>
            </p:cNvSpPr>
            <p:nvPr/>
          </p:nvSpPr>
          <p:spPr bwMode="auto">
            <a:xfrm>
              <a:off x="4045" y="2769"/>
              <a:ext cx="1910" cy="192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Text Box 23"/>
            <p:cNvSpPr txBox="1">
              <a:spLocks noChangeArrowheads="1"/>
            </p:cNvSpPr>
            <p:nvPr/>
          </p:nvSpPr>
          <p:spPr bwMode="auto">
            <a:xfrm>
              <a:off x="3350" y="2857"/>
              <a:ext cx="608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200" baseline="0"/>
                <a:t>muur</a:t>
              </a:r>
              <a:endParaRPr lang="en-US" sz="2800" baseline="0"/>
            </a:p>
          </p:txBody>
        </p:sp>
        <p:sp>
          <p:nvSpPr>
            <p:cNvPr id="5134" name="Text Box 24"/>
            <p:cNvSpPr txBox="1">
              <a:spLocks noChangeArrowheads="1"/>
            </p:cNvSpPr>
            <p:nvPr/>
          </p:nvSpPr>
          <p:spPr bwMode="auto">
            <a:xfrm>
              <a:off x="3437" y="5310"/>
              <a:ext cx="156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200" baseline="0"/>
                <a:t>röntgentoestel</a:t>
              </a:r>
              <a:endParaRPr lang="en-US" sz="2800" baseline="0"/>
            </a:p>
          </p:txBody>
        </p:sp>
        <p:sp>
          <p:nvSpPr>
            <p:cNvPr id="5135" name="Text Box 25"/>
            <p:cNvSpPr txBox="1">
              <a:spLocks noChangeArrowheads="1"/>
            </p:cNvSpPr>
            <p:nvPr/>
          </p:nvSpPr>
          <p:spPr bwMode="auto">
            <a:xfrm>
              <a:off x="5520" y="5310"/>
              <a:ext cx="955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200" baseline="0"/>
                <a:t>werktafel</a:t>
              </a:r>
              <a:endParaRPr lang="en-US" sz="2800" baseline="0"/>
            </a:p>
          </p:txBody>
        </p:sp>
        <p:sp>
          <p:nvSpPr>
            <p:cNvPr id="5136" name="Arc 26"/>
            <p:cNvSpPr>
              <a:spLocks/>
            </p:cNvSpPr>
            <p:nvPr/>
          </p:nvSpPr>
          <p:spPr bwMode="auto">
            <a:xfrm rot="5400000">
              <a:off x="4044" y="3120"/>
              <a:ext cx="350" cy="34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Text Box 27"/>
            <p:cNvSpPr txBox="1">
              <a:spLocks noChangeArrowheads="1"/>
            </p:cNvSpPr>
            <p:nvPr/>
          </p:nvSpPr>
          <p:spPr bwMode="auto">
            <a:xfrm>
              <a:off x="4218" y="3470"/>
              <a:ext cx="434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 baseline="0"/>
                <a:t>45</a:t>
              </a:r>
              <a:r>
                <a:rPr lang="en-US" sz="1400" baseline="0">
                  <a:sym typeface="Symbol" pitchFamily="18" charset="2"/>
                </a:rPr>
                <a:t></a:t>
              </a:r>
              <a:endParaRPr lang="en-US" baseline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D3A2EE8-00DB-43DF-B787-0470BBCC180B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9AAE80-DA79-419C-9243-E3EC7344D5D6}" type="slidenum">
              <a:rPr lang="en-US" sz="1400" baseline="0" smtClean="0">
                <a:cs typeface="Arial" charset="0"/>
              </a:rPr>
              <a:pPr eaLnBrk="1" hangingPunct="1"/>
              <a:t>4</a:t>
            </a:fld>
            <a:endParaRPr lang="en-US" sz="1400" baseline="0">
              <a:cs typeface="Arial" charset="0"/>
            </a:endParaRPr>
          </a:p>
        </p:txBody>
      </p:sp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Röntgenverstrooiing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6150" name="Rectangle 3"/>
          <p:cNvSpPr>
            <a:spLocks noChangeArrowheads="1"/>
          </p:cNvSpPr>
          <p:nvPr/>
        </p:nvSpPr>
        <p:spPr bwMode="auto">
          <a:xfrm>
            <a:off x="685800" y="1981200"/>
            <a:ext cx="8285163" cy="84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bereken de jaardosis bij de werktafel</a:t>
            </a:r>
          </a:p>
        </p:txBody>
      </p:sp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684213" y="2881313"/>
            <a:ext cx="8286750" cy="2798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dosis op muur						</a:t>
            </a:r>
            <a:r>
              <a:rPr lang="en-US" sz="2000" baseline="0">
                <a:cs typeface="Arial" charset="0"/>
                <a:sym typeface="Symbol" pitchFamily="18" charset="2"/>
              </a:rPr>
              <a:t>1 mGy/min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cs typeface="Arial" charset="0"/>
                <a:sym typeface="Symbol"/>
              </a:rPr>
              <a:t> (1 m</a:t>
            </a:r>
            <a:r>
              <a:rPr lang="en-US" sz="2000" baseline="0">
                <a:sym typeface="Symbol" pitchFamily="18" charset="2"/>
              </a:rPr>
              <a:t> / 2 m)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= 0,25 mGy/min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bundelvlek								5 cm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sym typeface="Symbol"/>
              </a:rPr>
              <a:t> 5 cm = 25 cm</a:t>
            </a:r>
            <a:r>
              <a:rPr lang="en-US" sz="2000">
                <a:sym typeface="Symbol"/>
              </a:rPr>
              <a:t>2</a:t>
            </a:r>
            <a:endParaRPr lang="en-US" sz="200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strooistraling op 1 m			0,25  mGy/min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(</a:t>
            </a:r>
            <a:r>
              <a:rPr lang="en-US" sz="2000" baseline="0">
                <a:sym typeface="Symbol"/>
              </a:rPr>
              <a:t>25 cm</a:t>
            </a:r>
            <a:r>
              <a:rPr lang="en-US" sz="2000">
                <a:sym typeface="Symbol"/>
              </a:rPr>
              <a:t>2</a:t>
            </a:r>
            <a:r>
              <a:rPr lang="en-US" sz="2000" baseline="0">
                <a:sym typeface="Symbol" pitchFamily="18" charset="2"/>
              </a:rPr>
              <a:t> / 100 cm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) </a:t>
            </a:r>
            <a:r>
              <a:rPr lang="en-US" sz="2000" baseline="0">
                <a:sym typeface="Symbol"/>
              </a:rPr>
              <a:t> </a:t>
            </a:r>
            <a:r>
              <a:rPr lang="en-US" sz="2000" baseline="0">
                <a:sym typeface="Symbol" pitchFamily="18" charset="2"/>
              </a:rPr>
              <a:t>0,001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														= 6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sym typeface="Symbol"/>
              </a:rPr>
              <a:t>10</a:t>
            </a:r>
            <a:r>
              <a:rPr lang="en-US" sz="2000">
                <a:sym typeface="Symbol"/>
              </a:rPr>
              <a:t>-5</a:t>
            </a:r>
            <a:r>
              <a:rPr lang="en-US" sz="2000" baseline="0">
                <a:sym typeface="Symbol" pitchFamily="18" charset="2"/>
              </a:rPr>
              <a:t> mGy/min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strooistraling bij tafel			0,00006 mGy/min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(1 m / 2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US" sz="2000" baseline="0">
                <a:sym typeface="Symbol" pitchFamily="18" charset="2"/>
              </a:rPr>
              <a:t>2 m)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														= 8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sym typeface="Symbol"/>
              </a:rPr>
              <a:t>10</a:t>
            </a:r>
            <a:r>
              <a:rPr lang="en-US" sz="2000">
                <a:sym typeface="Symbol"/>
              </a:rPr>
              <a:t>-6</a:t>
            </a:r>
            <a:r>
              <a:rPr lang="en-US" sz="2000" baseline="0">
                <a:sym typeface="Symbol" pitchFamily="18" charset="2"/>
              </a:rPr>
              <a:t> mGy/min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bedrijfsuren per jaar			10 h/wk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sym typeface="Symbol"/>
              </a:rPr>
              <a:t> 50 wk </a:t>
            </a:r>
            <a:r>
              <a:rPr lang="en-US" sz="2000" baseline="0">
                <a:sym typeface="Symbol" pitchFamily="18" charset="2"/>
              </a:rPr>
              <a:t>= 500 h = 30 000 min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jaardosis									 8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sym typeface="Symbol"/>
              </a:rPr>
              <a:t>10</a:t>
            </a:r>
            <a:r>
              <a:rPr lang="en-US" sz="2000">
                <a:sym typeface="Symbol"/>
              </a:rPr>
              <a:t>-6</a:t>
            </a:r>
            <a:r>
              <a:rPr lang="en-US" sz="2000" baseline="0">
                <a:sym typeface="Symbol" pitchFamily="18" charset="2"/>
              </a:rPr>
              <a:t> mGy/min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30 000 min = 0,24 mGy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99A045-E3F4-44EC-952F-D316073B3B45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83C03F9-5B8A-4E7A-80A3-A8ACF7B60ED4}" type="slidenum">
              <a:rPr lang="en-US" sz="1400" baseline="0" smtClean="0">
                <a:cs typeface="Arial" charset="0"/>
              </a:rPr>
              <a:pPr eaLnBrk="1" hangingPunct="1"/>
              <a:t>5</a:t>
            </a:fld>
            <a:endParaRPr lang="en-US" sz="1400" baseline="0">
              <a:cs typeface="Arial" charset="0"/>
            </a:endParaRPr>
          </a:p>
        </p:txBody>
      </p:sp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Röntgenverstrooiing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685800" y="1981200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wat is de jaarlimiet voor een niet-blootgesteld werknemer?</a:t>
            </a:r>
          </a:p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wordt deze limiet overschreden?</a:t>
            </a:r>
          </a:p>
          <a:p>
            <a:pPr marL="0" lvl="1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="1" baseline="0">
              <a:cs typeface="Arial" charset="0"/>
              <a:sym typeface="Symbol" pitchFamily="18" charset="2"/>
            </a:endParaRPr>
          </a:p>
        </p:txBody>
      </p:sp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684213" y="2881313"/>
            <a:ext cx="8280000" cy="294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jaarlimiet voor een niet-blootgesteld werknemer = 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1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ontvangen effectieve jaardosis = 0,24 mGy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1 Sv/Gy = 0,24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sym typeface="Symbol" pitchFamily="18" charset="2"/>
              </a:rPr>
              <a:t>	de jaarlimiet wordt niet overschreden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TS past ALARA-maatregelen toe</a:t>
            </a:r>
          </a:p>
          <a:p>
            <a:pPr marL="432000" lvl="1" indent="-432000" defTabSz="215900">
              <a:spcBef>
                <a:spcPct val="0"/>
              </a:spcBef>
              <a:buClr>
                <a:srgbClr val="FF0000"/>
              </a:buClr>
              <a:buSzPct val="100000"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tafel op grotere afstand zetten</a:t>
            </a:r>
          </a:p>
          <a:p>
            <a:pPr marL="432000" lvl="1" indent="-432000" defTabSz="215900">
              <a:spcBef>
                <a:spcPct val="0"/>
              </a:spcBef>
              <a:buClr>
                <a:srgbClr val="FF0000"/>
              </a:buClr>
              <a:buSzPct val="100000"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andere werkplek zoeken</a:t>
            </a:r>
          </a:p>
          <a:p>
            <a:pPr marL="432000" lvl="1" indent="-432000" defTabSz="215900">
              <a:spcBef>
                <a:spcPct val="0"/>
              </a:spcBef>
              <a:buClr>
                <a:srgbClr val="FF0000"/>
              </a:buClr>
              <a:buSzPct val="100000"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afscherming aanbrengen als er geen andere plek is</a:t>
            </a:r>
          </a:p>
        </p:txBody>
      </p:sp>
      <p:pic>
        <p:nvPicPr>
          <p:cNvPr id="7176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07375" y="5875338"/>
            <a:ext cx="246063" cy="246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4676B3-5F24-4DD6-A27F-16C35BE3F05C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178144-9713-4064-8770-3A669F1972B5}" type="slidenum">
              <a:rPr lang="en-US" sz="1400" baseline="0" smtClean="0">
                <a:cs typeface="Arial" charset="0"/>
              </a:rPr>
              <a:pPr eaLnBrk="1" hangingPunct="1"/>
              <a:t>6</a:t>
            </a:fld>
            <a:endParaRPr lang="en-US" sz="1400" baseline="0">
              <a:cs typeface="Arial" charset="0"/>
            </a:endParaRPr>
          </a:p>
        </p:txBody>
      </p:sp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</a:t>
            </a:r>
            <a:r>
              <a:rPr lang="en-US" sz="3200" b="1">
                <a:latin typeface="Arial" charset="0"/>
                <a:cs typeface="Arial" charset="0"/>
              </a:rPr>
              <a:t>öntgenfluorescentie</a:t>
            </a:r>
            <a:endParaRPr lang="en-US" sz="3200" b="1" dirty="0">
              <a:latin typeface="Arial" charset="0"/>
              <a:cs typeface="Arial" charset="0"/>
            </a:endParaRPr>
          </a:p>
        </p:txBody>
      </p:sp>
      <p:sp>
        <p:nvSpPr>
          <p:cNvPr id="8198" name="Rectangle 3"/>
          <p:cNvSpPr>
            <a:spLocks noChangeArrowheads="1"/>
          </p:cNvSpPr>
          <p:nvPr/>
        </p:nvSpPr>
        <p:spPr bwMode="auto">
          <a:xfrm>
            <a:off x="684000" y="1973262"/>
            <a:ext cx="5300240" cy="335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endParaRPr lang="en-US" sz="2000" b="1" baseline="0">
              <a:sym typeface="Symbol" pitchFamily="18" charset="2"/>
            </a:endParaRP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Innov-X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buisspanning						35 kV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anodestroom						5 </a:t>
            </a:r>
            <a:r>
              <a:rPr lang="el-GR" sz="2000" baseline="0"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A = 0,005 mA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belichtingstijd					10 - 30 s per meting</a:t>
            </a:r>
          </a:p>
          <a:p>
            <a:pPr defTabSz="215900">
              <a:spcBef>
                <a:spcPct val="0"/>
              </a:spcBef>
              <a:buNone/>
            </a:pPr>
            <a:r>
              <a:rPr lang="en-US" sz="2000" baseline="0">
                <a:sym typeface="Symbol" pitchFamily="18" charset="2"/>
              </a:rPr>
              <a:t>opbrengst op 1 m			0,01 mSv per mAs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minimale afstand				2,5 cm</a:t>
            </a:r>
          </a:p>
          <a:p>
            <a:pPr defTabSz="215900">
              <a:spcBef>
                <a:spcPct val="0"/>
              </a:spcBef>
              <a:buNone/>
            </a:pPr>
            <a:r>
              <a:rPr lang="en-US" sz="2000" baseline="0">
                <a:sym typeface="Symbol" pitchFamily="18" charset="2"/>
              </a:rPr>
              <a:t>bundelvlek op 2,5 cm 	2 cm</a:t>
            </a:r>
            <a:r>
              <a:rPr lang="en-US" sz="2000">
                <a:sym typeface="Symbol" pitchFamily="18" charset="2"/>
              </a:rPr>
              <a:t>2</a:t>
            </a: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strooistraling op 1 m		0,001 per 100 cm</a:t>
            </a:r>
            <a:r>
              <a:rPr lang="en-US" sz="2000">
                <a:cs typeface="Arial" charset="0"/>
                <a:sym typeface="Symbol" pitchFamily="18" charset="2"/>
              </a:rPr>
              <a:t>2</a:t>
            </a:r>
            <a:endParaRPr lang="en-US" sz="2000" baseline="0">
              <a:sym typeface="Symbol" pitchFamily="18" charset="2"/>
            </a:endParaRPr>
          </a:p>
          <a:p>
            <a:pPr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lekdosis								&lt; 1 </a:t>
            </a:r>
            <a:r>
              <a:rPr lang="el-GR" sz="2000" baseline="0"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Sv/h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640" y="2786063"/>
            <a:ext cx="2520000" cy="2205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00CE6B-7643-41BA-A474-9CE0FEE38893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F92A293-4DF1-47C8-BAB4-0612B9780479}" type="slidenum">
              <a:rPr lang="en-US" sz="1400" baseline="0" smtClean="0">
                <a:cs typeface="Arial" charset="0"/>
              </a:rPr>
              <a:pPr eaLnBrk="1" hangingPunct="1"/>
              <a:t>7</a:t>
            </a:fld>
            <a:endParaRPr lang="en-US" sz="1400" baseline="0">
              <a:cs typeface="Arial" charset="0"/>
            </a:endParaRPr>
          </a:p>
        </p:txBody>
      </p:sp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</a:t>
            </a:r>
            <a:r>
              <a:rPr lang="en-US" sz="3200" b="1">
                <a:latin typeface="Arial" charset="0"/>
                <a:cs typeface="Arial" charset="0"/>
              </a:rPr>
              <a:t>öntgenfluorescentie</a:t>
            </a:r>
            <a:endParaRPr lang="en-US" sz="1800" b="1" dirty="0">
              <a:latin typeface="Arial" charset="0"/>
              <a:cs typeface="Arial" charset="0"/>
            </a:endParaRPr>
          </a:p>
        </p:txBody>
      </p:sp>
      <p:pic>
        <p:nvPicPr>
          <p:cNvPr id="92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8" y="2063750"/>
            <a:ext cx="5840412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FF45B0-F367-4E28-BD59-6C0865AC0105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3784362-EF36-481E-BD78-57B773944349}" type="slidenum">
              <a:rPr lang="en-US" sz="1400" baseline="0" smtClean="0">
                <a:cs typeface="Arial" charset="0"/>
              </a:rPr>
              <a:pPr eaLnBrk="1" hangingPunct="1"/>
              <a:t>8</a:t>
            </a:fld>
            <a:endParaRPr lang="en-US" sz="1400" baseline="0">
              <a:cs typeface="Arial" charset="0"/>
            </a:endParaRPr>
          </a:p>
        </p:txBody>
      </p:sp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</a:t>
            </a:r>
            <a:r>
              <a:rPr lang="en-US" sz="3200" b="1">
                <a:latin typeface="Arial" charset="0"/>
                <a:cs typeface="Arial" charset="0"/>
              </a:rPr>
              <a:t>öntgenfluorescentie</a:t>
            </a:r>
            <a:endParaRPr lang="en-GB" sz="1800" b="1">
              <a:latin typeface="Arial" charset="0"/>
              <a:cs typeface="Arial" charset="0"/>
            </a:endParaRPr>
          </a:p>
        </p:txBody>
      </p:sp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685799" y="1981199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bereken de maximale equivalente huiddosis per jaar</a:t>
            </a:r>
            <a:endParaRPr lang="en-US" sz="2000" b="1" baseline="0">
              <a:cs typeface="Arial" charset="0"/>
              <a:sym typeface="Symbol" pitchFamily="18" charset="2"/>
            </a:endParaRPr>
          </a:p>
        </p:txBody>
      </p:sp>
      <p:sp>
        <p:nvSpPr>
          <p:cNvPr id="479236" name="Rectangle 4"/>
          <p:cNvSpPr>
            <a:spLocks noChangeArrowheads="1"/>
          </p:cNvSpPr>
          <p:nvPr/>
        </p:nvSpPr>
        <p:spPr bwMode="auto">
          <a:xfrm>
            <a:off x="681038" y="2880000"/>
            <a:ext cx="8280000" cy="133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lekdosis										1 </a:t>
            </a:r>
            <a:r>
              <a:rPr lang="el-GR" sz="2000" baseline="0"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Sv/h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werktijd											2000 h per jaar</a:t>
            </a:r>
            <a:endParaRPr lang="en-US" sz="200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equivalente huiddosis			1 </a:t>
            </a:r>
            <a:r>
              <a:rPr lang="el-GR" sz="2000" baseline="0"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Sv/h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2000 h = 2 000 </a:t>
            </a:r>
            <a:r>
              <a:rPr lang="el-GR" sz="2000" baseline="0"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 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																							 = 2 mSv per jaar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99A045-E3F4-44EC-952F-D316073B3B45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83C03F9-5B8A-4E7A-80A3-A8ACF7B60ED4}" type="slidenum">
              <a:rPr lang="en-US" sz="1400" baseline="0" smtClean="0">
                <a:cs typeface="Arial" charset="0"/>
              </a:rPr>
              <a:pPr eaLnBrk="1" hangingPunct="1"/>
              <a:t>9</a:t>
            </a:fld>
            <a:endParaRPr lang="en-US" sz="1400" baseline="0">
              <a:cs typeface="Arial" charset="0"/>
            </a:endParaRPr>
          </a:p>
        </p:txBody>
      </p:sp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</a:t>
            </a:r>
            <a:r>
              <a:rPr lang="en-US" sz="3200" b="1">
                <a:latin typeface="Arial" charset="0"/>
                <a:cs typeface="Arial" charset="0"/>
              </a:rPr>
              <a:t>öntgenfluorescentie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685800" y="1981200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wat is de jaarlimiet voor een niet-blootgesteld werknemer?</a:t>
            </a:r>
          </a:p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wordt deze limiet overschreden?</a:t>
            </a:r>
          </a:p>
        </p:txBody>
      </p:sp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684213" y="2881313"/>
            <a:ext cx="8280000" cy="251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jaarlimiet voor een niet-blootgesteld werknemer = 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50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ontvangen equivalente huiddosis is maximaal 2 mGy per jaar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sym typeface="Symbol" pitchFamily="18" charset="2"/>
              </a:rPr>
              <a:t>	de jaarlimiet wordt niet overschreden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solidFill>
                <a:srgbClr val="FF0000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2000 uur is een grove overschatting van de werkelijke bedrijfstijd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geen maatregelen nodig</a:t>
            </a:r>
          </a:p>
        </p:txBody>
      </p:sp>
    </p:spTree>
    <p:extLst>
      <p:ext uri="{BB962C8B-B14F-4D97-AF65-F5344CB8AC3E}">
        <p14:creationId xmlns:p14="http://schemas.microsoft.com/office/powerpoint/2010/main" val="97802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8" grpId="0"/>
    </p:bldLst>
  </p:timing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7919</TotalTime>
  <Words>1631</Words>
  <Application>Microsoft Office PowerPoint</Application>
  <PresentationFormat>On-screen Show (4:3)</PresentationFormat>
  <Paragraphs>276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AZGCaspariT</vt:lpstr>
      <vt:lpstr>Wingdings</vt:lpstr>
      <vt:lpstr>Vliegerdiagram</vt:lpstr>
      <vt:lpstr>Stralingsbescherming meet- en regeltoepassingen - toestellen</vt:lpstr>
      <vt:lpstr>PowerPoint Presentation</vt:lpstr>
      <vt:lpstr>Röntgenverstrooiing</vt:lpstr>
      <vt:lpstr>Röntgenverstrooiing</vt:lpstr>
      <vt:lpstr>Röntgenverstrooiing</vt:lpstr>
      <vt:lpstr>Röntgenfluorescentie</vt:lpstr>
      <vt:lpstr>Röntgenfluorescentie</vt:lpstr>
      <vt:lpstr>Röntgenfluorescentie</vt:lpstr>
      <vt:lpstr>Röntgenfluorescentie</vt:lpstr>
      <vt:lpstr>Röntgenfluorescentie</vt:lpstr>
      <vt:lpstr>Röntgenfluorescentie</vt:lpstr>
      <vt:lpstr>Röntgenfluorescentie</vt:lpstr>
      <vt:lpstr>Röntgenfluorescentie</vt:lpstr>
      <vt:lpstr>Röntgenfluorescentie</vt:lpstr>
      <vt:lpstr>Röntgenfluorescentie</vt:lpstr>
      <vt:lpstr>Bagagescanner</vt:lpstr>
      <vt:lpstr>Bagagescanner</vt:lpstr>
      <vt:lpstr>Bagagescanner</vt:lpstr>
      <vt:lpstr>Neutronengenerator</vt:lpstr>
      <vt:lpstr>Neutronengenerator</vt:lpstr>
      <vt:lpstr>Neutronengenerator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</dc:title>
  <dc:creator>Frits Pleiter</dc:creator>
  <cp:lastModifiedBy>Frits Pleiter</cp:lastModifiedBy>
  <cp:revision>313</cp:revision>
  <cp:lastPrinted>2014-06-08T11:33:34Z</cp:lastPrinted>
  <dcterms:created xsi:type="dcterms:W3CDTF">2003-02-28T15:24:51Z</dcterms:created>
  <dcterms:modified xsi:type="dcterms:W3CDTF">2021-11-14T12:18:13Z</dcterms:modified>
</cp:coreProperties>
</file>