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22"/>
  </p:notesMasterIdLst>
  <p:handoutMasterIdLst>
    <p:handoutMasterId r:id="rId23"/>
  </p:handoutMasterIdLst>
  <p:sldIdLst>
    <p:sldId id="268" r:id="rId2"/>
    <p:sldId id="334" r:id="rId3"/>
    <p:sldId id="310" r:id="rId4"/>
    <p:sldId id="312" r:id="rId5"/>
    <p:sldId id="349" r:id="rId6"/>
    <p:sldId id="313" r:id="rId7"/>
    <p:sldId id="336" r:id="rId8"/>
    <p:sldId id="350" r:id="rId9"/>
    <p:sldId id="355" r:id="rId10"/>
    <p:sldId id="333" r:id="rId11"/>
    <p:sldId id="353" r:id="rId12"/>
    <p:sldId id="335" r:id="rId13"/>
    <p:sldId id="342" r:id="rId14"/>
    <p:sldId id="341" r:id="rId15"/>
    <p:sldId id="359" r:id="rId16"/>
    <p:sldId id="356" r:id="rId17"/>
    <p:sldId id="358" r:id="rId18"/>
    <p:sldId id="338" r:id="rId19"/>
    <p:sldId id="339" r:id="rId20"/>
    <p:sldId id="340" r:id="rId21"/>
  </p:sldIdLst>
  <p:sldSz cx="9144000" cy="6858000" type="screen4x3"/>
  <p:notesSz cx="6669088" cy="9926638"/>
  <p:defaultTextStyle>
    <a:defPPr>
      <a:defRPr lang="en-GB"/>
    </a:defPPr>
    <a:lvl1pPr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itchFamily="2" charset="2"/>
      <a:buChar char="§"/>
      <a:defRPr sz="3200" kern="1200" baseline="300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itchFamily="2" charset="2"/>
      <a:buChar char="§"/>
      <a:defRPr sz="3200" kern="1200" baseline="300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itchFamily="2" charset="2"/>
      <a:buChar char="§"/>
      <a:defRPr sz="3200" kern="1200" baseline="300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itchFamily="2" charset="2"/>
      <a:buChar char="§"/>
      <a:defRPr sz="3200" kern="1200" baseline="300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chemeClr val="tx2"/>
      </a:buClr>
      <a:buSzPct val="80000"/>
      <a:buFont typeface="Wingdings" pitchFamily="2" charset="2"/>
      <a:buChar char="§"/>
      <a:defRPr sz="3200" kern="1200" baseline="300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200" kern="1200" baseline="300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200" kern="1200" baseline="300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200" kern="1200" baseline="300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200" kern="1200" baseline="300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0066FF"/>
    <a:srgbClr val="00CC00"/>
    <a:srgbClr val="FFCC00"/>
    <a:srgbClr val="FFFF00"/>
    <a:srgbClr val="FF00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37" autoAdjust="0"/>
    <p:restoredTop sz="94662" autoAdjust="0"/>
  </p:normalViewPr>
  <p:slideViewPr>
    <p:cSldViewPr snapToGrid="0">
      <p:cViewPr varScale="1">
        <p:scale>
          <a:sx n="70" d="100"/>
          <a:sy n="70" d="100"/>
        </p:scale>
        <p:origin x="394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571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baseline="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9838" y="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baseline="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baseline="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9838" y="942975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baseline="0">
                <a:latin typeface="AZGCaspariT" pitchFamily="2" charset="0"/>
              </a:defRPr>
            </a:lvl1pPr>
          </a:lstStyle>
          <a:p>
            <a:pPr>
              <a:defRPr/>
            </a:pPr>
            <a:fld id="{140E82B6-8F78-4A83-9CFD-B14792DF63E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77566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baseline="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9838" y="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baseline="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2488" y="744538"/>
            <a:ext cx="4964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000" y="4714875"/>
            <a:ext cx="4891088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Klik om de opmaakprofielen van de modeltekst te bewerken</a:t>
            </a:r>
          </a:p>
          <a:p>
            <a:pPr lvl="1"/>
            <a:r>
              <a:rPr lang="en-GB" noProof="0"/>
              <a:t>Tweede niveau</a:t>
            </a:r>
          </a:p>
          <a:p>
            <a:pPr lvl="2"/>
            <a:r>
              <a:rPr lang="en-GB" noProof="0"/>
              <a:t>Derde niveau</a:t>
            </a:r>
          </a:p>
          <a:p>
            <a:pPr lvl="3"/>
            <a:r>
              <a:rPr lang="en-GB" noProof="0"/>
              <a:t>Vierde niveau</a:t>
            </a:r>
          </a:p>
          <a:p>
            <a:pPr lvl="4"/>
            <a:r>
              <a:rPr lang="en-GB" noProof="0"/>
              <a:t>Vijfde niveau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baseline="0">
                <a:latin typeface="AZGCaspariT" pitchFamily="2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9838" y="9429750"/>
            <a:ext cx="288925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baseline="0">
                <a:latin typeface="AZGCaspariT" pitchFamily="2" charset="0"/>
              </a:defRPr>
            </a:lvl1pPr>
          </a:lstStyle>
          <a:p>
            <a:pPr>
              <a:defRPr/>
            </a:pPr>
            <a:fld id="{02524F0A-C955-4F26-94B7-48C59FE14C6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95145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ZGCaspariT" pitchFamily="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9ABACDB-F694-4BBA-886C-8FAA1AB1C8A1}" type="slidenum">
              <a:rPr lang="en-GB" sz="1200" baseline="0" smtClean="0">
                <a:latin typeface="AZGCaspariT" pitchFamily="2" charset="0"/>
              </a:rPr>
              <a:pPr eaLnBrk="1" hangingPunct="1"/>
              <a:t>1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A254CE6-44C7-4B4E-9BDD-E35C2A93A371}" type="slidenum">
              <a:rPr lang="en-GB" sz="1200" baseline="0" smtClean="0">
                <a:latin typeface="AZGCaspariT" pitchFamily="2" charset="0"/>
              </a:rPr>
              <a:pPr eaLnBrk="1" hangingPunct="1"/>
              <a:t>10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A254CE6-44C7-4B4E-9BDD-E35C2A93A371}" type="slidenum">
              <a:rPr lang="en-GB" sz="1200" baseline="0" smtClean="0">
                <a:latin typeface="AZGCaspariT" pitchFamily="2" charset="0"/>
              </a:rPr>
              <a:pPr eaLnBrk="1" hangingPunct="1"/>
              <a:t>11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BF8F9F0-5497-4F3E-B275-18CB47892DBA}" type="slidenum">
              <a:rPr lang="en-GB" sz="1200" baseline="0" smtClean="0">
                <a:latin typeface="AZGCaspariT" pitchFamily="2" charset="0"/>
              </a:rPr>
              <a:pPr eaLnBrk="1" hangingPunct="1"/>
              <a:t>12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348A577-B289-42E4-BB19-EEE2D32A845C}" type="slidenum">
              <a:rPr lang="en-GB" sz="1200" baseline="0" smtClean="0">
                <a:latin typeface="AZGCaspariT" pitchFamily="2" charset="0"/>
              </a:rPr>
              <a:pPr eaLnBrk="1" hangingPunct="1"/>
              <a:t>13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0BD58E1-B9F1-4BE0-9046-059EA6CF07A2}" type="slidenum">
              <a:rPr lang="en-GB" sz="1200" baseline="0" smtClean="0">
                <a:latin typeface="AZGCaspariT" pitchFamily="2" charset="0"/>
              </a:rPr>
              <a:pPr eaLnBrk="1" hangingPunct="1"/>
              <a:t>14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0BD58E1-B9F1-4BE0-9046-059EA6CF07A2}" type="slidenum">
              <a:rPr lang="en-GB" sz="1200" baseline="0" smtClean="0">
                <a:latin typeface="AZGCaspariT" pitchFamily="2" charset="0"/>
              </a:rPr>
              <a:pPr eaLnBrk="1" hangingPunct="1"/>
              <a:t>15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9706A44-F295-4FB7-9B72-9375ED4EE14A}" type="slidenum">
              <a:rPr lang="en-GB" sz="1200" baseline="0" smtClean="0">
                <a:latin typeface="AZGCaspariT" pitchFamily="2" charset="0"/>
              </a:rPr>
              <a:pPr eaLnBrk="1" hangingPunct="1"/>
              <a:t>16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902623E-8740-4CEF-B559-2A55C24D4B11}" type="slidenum">
              <a:rPr lang="en-GB" sz="1200" baseline="0" smtClean="0">
                <a:latin typeface="AZGCaspariT" pitchFamily="2" charset="0"/>
              </a:rPr>
              <a:pPr eaLnBrk="1" hangingPunct="1"/>
              <a:t>17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902623E-8740-4CEF-B559-2A55C24D4B11}" type="slidenum">
              <a:rPr lang="en-GB" sz="1200" baseline="0" smtClean="0">
                <a:latin typeface="AZGCaspariT" pitchFamily="2" charset="0"/>
              </a:rPr>
              <a:pPr eaLnBrk="1" hangingPunct="1"/>
              <a:t>18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3D21E19-B3FA-4461-B4FE-B2D5FB1E857D}" type="slidenum">
              <a:rPr lang="en-GB" sz="1200" baseline="0" smtClean="0">
                <a:latin typeface="AZGCaspariT" pitchFamily="2" charset="0"/>
              </a:rPr>
              <a:pPr eaLnBrk="1" hangingPunct="1"/>
              <a:t>19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0E67542-73C4-44B5-AF0A-CAA132BA06FE}" type="slidenum">
              <a:rPr lang="en-GB" sz="1200" baseline="0" smtClean="0">
                <a:latin typeface="AZGCaspariT" pitchFamily="2" charset="0"/>
              </a:rPr>
              <a:pPr eaLnBrk="1" hangingPunct="1"/>
              <a:t>2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A9DB2C2-ECF2-4E1A-8773-4A4F52EE74B6}" type="slidenum">
              <a:rPr lang="en-GB" sz="1200" baseline="0" smtClean="0">
                <a:latin typeface="AZGCaspariT" pitchFamily="2" charset="0"/>
              </a:rPr>
              <a:pPr eaLnBrk="1" hangingPunct="1"/>
              <a:t>20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4679EAE-B754-4F0D-AB62-0E984A3C4747}" type="slidenum">
              <a:rPr lang="en-GB" sz="1200" baseline="0" smtClean="0">
                <a:latin typeface="AZGCaspariT" pitchFamily="2" charset="0"/>
              </a:rPr>
              <a:pPr eaLnBrk="1" hangingPunct="1"/>
              <a:t>3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896D3B8-765C-43CE-88BB-81538BD7826C}" type="slidenum">
              <a:rPr lang="en-GB" sz="1200" baseline="0" smtClean="0">
                <a:latin typeface="AZGCaspariT" pitchFamily="2" charset="0"/>
              </a:rPr>
              <a:pPr eaLnBrk="1" hangingPunct="1"/>
              <a:t>4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896D3B8-765C-43CE-88BB-81538BD7826C}" type="slidenum">
              <a:rPr lang="en-GB" sz="1200" baseline="0" smtClean="0">
                <a:latin typeface="AZGCaspariT" pitchFamily="2" charset="0"/>
              </a:rPr>
              <a:pPr eaLnBrk="1" hangingPunct="1"/>
              <a:t>5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1D2BA62-A0FE-498E-86FF-966834607FF2}" type="slidenum">
              <a:rPr lang="en-GB" sz="1200" baseline="0" smtClean="0">
                <a:latin typeface="AZGCaspariT" pitchFamily="2" charset="0"/>
              </a:rPr>
              <a:pPr eaLnBrk="1" hangingPunct="1"/>
              <a:t>6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5249D2D-5C9A-4BC9-9E65-B3F64BCDEBFB}" type="slidenum">
              <a:rPr lang="en-GB" sz="1200" baseline="0" smtClean="0">
                <a:latin typeface="AZGCaspariT" pitchFamily="2" charset="0"/>
              </a:rPr>
              <a:pPr eaLnBrk="1" hangingPunct="1"/>
              <a:t>7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5249D2D-5C9A-4BC9-9E65-B3F64BCDEBFB}" type="slidenum">
              <a:rPr lang="en-GB" sz="1200" baseline="0" smtClean="0">
                <a:latin typeface="AZGCaspariT" pitchFamily="2" charset="0"/>
              </a:rPr>
              <a:pPr eaLnBrk="1" hangingPunct="1"/>
              <a:t>8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9706A44-F295-4FB7-9B72-9375ED4EE14A}" type="slidenum">
              <a:rPr lang="en-GB" sz="1200" baseline="0" smtClean="0">
                <a:latin typeface="AZGCaspariT" pitchFamily="2" charset="0"/>
              </a:rPr>
              <a:pPr eaLnBrk="1" hangingPunct="1"/>
              <a:t>9</a:t>
            </a:fld>
            <a:endParaRPr lang="en-GB" sz="1200" baseline="0">
              <a:latin typeface="AZGCaspariT" pitchFamily="2" charset="0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1035050" y="1552575"/>
            <a:ext cx="10179050" cy="5305425"/>
            <a:chOff x="-652" y="978"/>
            <a:chExt cx="6412" cy="3342"/>
          </a:xfrm>
        </p:grpSpPr>
        <p:sp>
          <p:nvSpPr>
            <p:cNvPr id="5" name="Freeform 3"/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>
                <a:gd name="T0" fmla="*/ 1523 w 3699"/>
                <a:gd name="T1" fmla="*/ 2611 h 2613"/>
                <a:gd name="T2" fmla="*/ 3698 w 3699"/>
                <a:gd name="T3" fmla="*/ 2612 h 2613"/>
                <a:gd name="T4" fmla="*/ 3698 w 3699"/>
                <a:gd name="T5" fmla="*/ 2228 h 2613"/>
                <a:gd name="T6" fmla="*/ 0 w 3699"/>
                <a:gd name="T7" fmla="*/ 0 h 2613"/>
                <a:gd name="T8" fmla="*/ 160 w 3699"/>
                <a:gd name="T9" fmla="*/ 118 h 2613"/>
                <a:gd name="T10" fmla="*/ 292 w 3699"/>
                <a:gd name="T11" fmla="*/ 219 h 2613"/>
                <a:gd name="T12" fmla="*/ 441 w 3699"/>
                <a:gd name="T13" fmla="*/ 347 h 2613"/>
                <a:gd name="T14" fmla="*/ 585 w 3699"/>
                <a:gd name="T15" fmla="*/ 482 h 2613"/>
                <a:gd name="T16" fmla="*/ 796 w 3699"/>
                <a:gd name="T17" fmla="*/ 711 h 2613"/>
                <a:gd name="T18" fmla="*/ 983 w 3699"/>
                <a:gd name="T19" fmla="*/ 955 h 2613"/>
                <a:gd name="T20" fmla="*/ 1119 w 3699"/>
                <a:gd name="T21" fmla="*/ 1168 h 2613"/>
                <a:gd name="T22" fmla="*/ 1238 w 3699"/>
                <a:gd name="T23" fmla="*/ 1388 h 2613"/>
                <a:gd name="T24" fmla="*/ 1331 w 3699"/>
                <a:gd name="T25" fmla="*/ 1608 h 2613"/>
                <a:gd name="T26" fmla="*/ 1400 w 3699"/>
                <a:gd name="T27" fmla="*/ 1809 h 2613"/>
                <a:gd name="T28" fmla="*/ 1447 w 3699"/>
                <a:gd name="T29" fmla="*/ 1979 h 2613"/>
                <a:gd name="T30" fmla="*/ 1490 w 3699"/>
                <a:gd name="T31" fmla="*/ 2190 h 2613"/>
                <a:gd name="T32" fmla="*/ 1511 w 3699"/>
                <a:gd name="T33" fmla="*/ 2374 h 2613"/>
                <a:gd name="T34" fmla="*/ 1523 w 3699"/>
                <a:gd name="T35" fmla="*/ 2611 h 2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Arc 4"/>
            <p:cNvSpPr>
              <a:spLocks/>
            </p:cNvSpPr>
            <p:nvPr/>
          </p:nvSpPr>
          <p:spPr bwMode="auto">
            <a:xfrm>
              <a:off x="-652" y="978"/>
              <a:ext cx="4237" cy="3342"/>
            </a:xfrm>
            <a:custGeom>
              <a:avLst/>
              <a:gdLst>
                <a:gd name="T0" fmla="*/ 0 w 21600"/>
                <a:gd name="T1" fmla="*/ 0 h 21231"/>
                <a:gd name="T2" fmla="*/ 0 w 21600"/>
                <a:gd name="T3" fmla="*/ 0 h 21231"/>
                <a:gd name="T4" fmla="*/ 0 w 21600"/>
                <a:gd name="T5" fmla="*/ 0 h 2123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231" fill="none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</a:path>
                <a:path w="21600" h="21231" stroke="0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  <a:lnTo>
                    <a:pt x="0" y="21231"/>
                  </a:lnTo>
                  <a:lnTo>
                    <a:pt x="3976" y="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1749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 defTabSz="216000">
              <a:defRPr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noProof="0"/>
              <a:t>Klik om het opmaakprofiel van de modeltitel te bewerken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3429000"/>
            <a:ext cx="6400800" cy="1752600"/>
          </a:xfrm>
        </p:spPr>
        <p:txBody>
          <a:bodyPr lIns="92075" tIns="46038" rIns="92075" bIns="46038" anchor="ctr"/>
          <a:lstStyle>
            <a:lvl1pPr marL="0" indent="0" algn="ctr" defTabSz="216000">
              <a:spcBef>
                <a:spcPts val="0"/>
              </a:spcBef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/>
              <a:t>Klik om het opmaakprofiel van de modelondertitel te bewerken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DCE0BCE-F7B6-469D-9A33-392B9076BCB1}" type="datetime1">
              <a:rPr lang="en-GB"/>
              <a:pPr>
                <a:defRPr/>
              </a:pPr>
              <a:t>14/11/2021</a:t>
            </a:fld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2609850" y="6248400"/>
            <a:ext cx="391318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AB3C585-F165-4BA2-8BE8-488FDA73DF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59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6D7703-BD3D-4598-994F-2CCB046E0023}" type="datetime1">
              <a:rPr lang="en-GB"/>
              <a:pPr>
                <a:defRPr/>
              </a:pPr>
              <a:t>14/11/2021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A00B0F-3232-40B9-BA2C-4A3A8D03A9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51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6E4B2D-3D1B-41BD-A973-15F81C5E9446}" type="datetime1">
              <a:rPr lang="en-GB"/>
              <a:pPr>
                <a:defRPr/>
              </a:pPr>
              <a:t>14/11/2021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DE68A6-E48B-4695-BE8C-B5C689DF2B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3700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B01850-075C-49F7-B00A-AB02E1FA62DB}" type="datetime1">
              <a:rPr lang="en-GB"/>
              <a:pPr>
                <a:defRPr/>
              </a:pPr>
              <a:t>14/11/2021</a:t>
            </a:fld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2CF417-7620-4C56-8401-282C427226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485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DEBF96-51EB-4378-A545-7F46B09A4BBF}" type="datetime1">
              <a:rPr lang="en-GB"/>
              <a:pPr>
                <a:defRPr/>
              </a:pPr>
              <a:t>14/11/2021</a:t>
            </a:fld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DADCED-CF99-4B3C-BED8-13EA268725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04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defTabSz="216000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32000" indent="0" defTabSz="216000">
              <a:spcBef>
                <a:spcPts val="0"/>
              </a:spcBef>
              <a:defRPr/>
            </a:lvl1pPr>
            <a:lvl2pPr marL="432000" indent="0" defTabSz="216000">
              <a:spcBef>
                <a:spcPts val="0"/>
              </a:spcBef>
              <a:defRPr/>
            </a:lvl2pPr>
            <a:lvl3pPr marL="432000" indent="0" defTabSz="216000">
              <a:spcBef>
                <a:spcPts val="0"/>
              </a:spcBef>
              <a:defRPr/>
            </a:lvl3pPr>
            <a:lvl4pPr marL="432000" indent="0" defTabSz="216000">
              <a:spcBef>
                <a:spcPts val="0"/>
              </a:spcBef>
              <a:defRPr/>
            </a:lvl4pPr>
            <a:lvl5pPr marL="432000" indent="0" defTabSz="216000">
              <a:spcBef>
                <a:spcPts val="0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8DFC07-BAAF-481A-9C69-A90221C5D977}" type="datetime1">
              <a:rPr lang="en-GB"/>
              <a:pPr>
                <a:defRPr/>
              </a:pPr>
              <a:t>14/11/2021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A82E3B-0A97-45DF-AD85-629323D387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629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1A7AB8-48BD-4F44-8FF9-53172CC27BB2}" type="datetime1">
              <a:rPr lang="en-GB"/>
              <a:pPr>
                <a:defRPr/>
              </a:pPr>
              <a:t>14/11/2021</a:t>
            </a:fld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0F5CB7-1C42-428D-9F23-F85F74BE03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498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28044-2F7F-44F2-BA7D-ACCBF0CB5A64}" type="datetime1">
              <a:rPr lang="en-GB"/>
              <a:pPr>
                <a:defRPr/>
              </a:pPr>
              <a:t>14/11/2021</a:t>
            </a:fld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88D2D-9B71-4D5C-AA51-CE02701D68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889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E0CB5F-BC87-4165-B599-6329E89DE042}" type="datetime1">
              <a:rPr lang="en-GB"/>
              <a:pPr>
                <a:defRPr/>
              </a:pPr>
              <a:t>14/11/2021</a:t>
            </a:fld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</a:t>
            </a: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0F8407-4528-4390-9BF4-37F4F37818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269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8588D6-C1D9-44A7-959D-C88DDB996989}" type="datetime1">
              <a:rPr lang="en-GB"/>
              <a:pPr>
                <a:defRPr/>
              </a:pPr>
              <a:t>14/11/2021</a:t>
            </a:fld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685A73-AFD7-47C6-86F1-45FC710CFE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438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892947-0C57-459F-9551-C6CA28227C7E}" type="datetime1">
              <a:rPr lang="en-GB"/>
              <a:pPr>
                <a:defRPr/>
              </a:pPr>
              <a:t>14/11/2021</a:t>
            </a:fld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886ED8-329F-41AF-818E-8FA340E3F8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565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55F337-C8A6-42E9-BCA6-C2DAAB3D08F9}" type="datetime1">
              <a:rPr lang="en-GB"/>
              <a:pPr>
                <a:defRPr/>
              </a:pPr>
              <a:t>14/11/2021</a:t>
            </a:fld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5DC935-1B4C-4155-86C2-FABD4022B4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863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47C628-9473-4FAB-82A6-25BF62D012D9}" type="datetime1">
              <a:rPr lang="en-GB"/>
              <a:pPr>
                <a:defRPr/>
              </a:pPr>
              <a:t>14/11/2021</a:t>
            </a:fld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stralingsbescherming deskundigheidsniveau 5</a:t>
            </a: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94895C-83F5-417A-AF19-3D1E75568A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604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588"/>
            <a:ext cx="9132888" cy="6845300"/>
            <a:chOff x="0" y="1"/>
            <a:chExt cx="5753" cy="4312"/>
          </a:xfrm>
        </p:grpSpPr>
        <p:sp>
          <p:nvSpPr>
            <p:cNvPr id="30723" name="Freeform 3"/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>
                <a:gd name="T0" fmla="*/ 1905 w 2359"/>
                <a:gd name="T1" fmla="*/ 3312 h 3314"/>
                <a:gd name="T2" fmla="*/ 2358 w 2359"/>
                <a:gd name="T3" fmla="*/ 3313 h 3314"/>
                <a:gd name="T4" fmla="*/ 2358 w 2359"/>
                <a:gd name="T5" fmla="*/ 1437 h 3314"/>
                <a:gd name="T6" fmla="*/ 0 w 2359"/>
                <a:gd name="T7" fmla="*/ 0 h 3314"/>
                <a:gd name="T8" fmla="*/ 201 w 2359"/>
                <a:gd name="T9" fmla="*/ 150 h 3314"/>
                <a:gd name="T10" fmla="*/ 366 w 2359"/>
                <a:gd name="T11" fmla="*/ 279 h 3314"/>
                <a:gd name="T12" fmla="*/ 552 w 2359"/>
                <a:gd name="T13" fmla="*/ 441 h 3314"/>
                <a:gd name="T14" fmla="*/ 732 w 2359"/>
                <a:gd name="T15" fmla="*/ 612 h 3314"/>
                <a:gd name="T16" fmla="*/ 996 w 2359"/>
                <a:gd name="T17" fmla="*/ 903 h 3314"/>
                <a:gd name="T18" fmla="*/ 1230 w 2359"/>
                <a:gd name="T19" fmla="*/ 1212 h 3314"/>
                <a:gd name="T20" fmla="*/ 1400 w 2359"/>
                <a:gd name="T21" fmla="*/ 1482 h 3314"/>
                <a:gd name="T22" fmla="*/ 1548 w 2359"/>
                <a:gd name="T23" fmla="*/ 1761 h 3314"/>
                <a:gd name="T24" fmla="*/ 1665 w 2359"/>
                <a:gd name="T25" fmla="*/ 2040 h 3314"/>
                <a:gd name="T26" fmla="*/ 1751 w 2359"/>
                <a:gd name="T27" fmla="*/ 2295 h 3314"/>
                <a:gd name="T28" fmla="*/ 1809 w 2359"/>
                <a:gd name="T29" fmla="*/ 2511 h 3314"/>
                <a:gd name="T30" fmla="*/ 1863 w 2359"/>
                <a:gd name="T31" fmla="*/ 2778 h 3314"/>
                <a:gd name="T32" fmla="*/ 1890 w 2359"/>
                <a:gd name="T33" fmla="*/ 3012 h 3314"/>
                <a:gd name="T34" fmla="*/ 1905 w 2359"/>
                <a:gd name="T35" fmla="*/ 3312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3" name="Arc 4"/>
            <p:cNvSpPr>
              <a:spLocks/>
            </p:cNvSpPr>
            <p:nvPr/>
          </p:nvSpPr>
          <p:spPr bwMode="auto">
            <a:xfrm>
              <a:off x="0" y="1"/>
              <a:ext cx="5298" cy="431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72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Klik om het opmaakprofiel van de modeltitel te bewerken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400" baseline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30AE39D-59EF-4843-B552-8421A3C5F4B9}" type="datetime1">
              <a:rPr lang="en-GB"/>
              <a:pPr>
                <a:defRPr/>
              </a:pPr>
              <a:t>14/11/2021</a:t>
            </a:fld>
            <a:endParaRPr lang="en-US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35250" y="6248400"/>
            <a:ext cx="3873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SzTx/>
              <a:buFontTx/>
              <a:buNone/>
              <a:defRPr sz="1400" baseline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stralingsbescherming deskundigheidsniveau 5</a:t>
            </a:r>
          </a:p>
        </p:txBody>
      </p:sp>
      <p:sp>
        <p:nvSpPr>
          <p:cNvPr id="3072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400" baseline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7B9E2DF-C8EB-4572-BD0C-3AE95FB4C1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Klik om de opmaakprofielen van de modeltekst te bewerken</a:t>
            </a:r>
          </a:p>
          <a:p>
            <a:pPr lvl="1"/>
            <a:r>
              <a:rPr lang="en-US"/>
              <a:t>Tweede niveau</a:t>
            </a:r>
          </a:p>
          <a:p>
            <a:pPr lvl="2"/>
            <a:r>
              <a:rPr lang="en-US"/>
              <a:t>Derde niveau</a:t>
            </a:r>
          </a:p>
          <a:p>
            <a:pPr lvl="3"/>
            <a:r>
              <a:rPr lang="en-US"/>
              <a:t>Vierde niveau</a:t>
            </a:r>
          </a:p>
          <a:p>
            <a:pPr lvl="4"/>
            <a:r>
              <a:rPr lang="en-US"/>
              <a:t>Vijfde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9" r:id="rId1"/>
    <p:sldLayoutId id="2147483987" r:id="rId2"/>
    <p:sldLayoutId id="2147483988" r:id="rId3"/>
    <p:sldLayoutId id="2147483989" r:id="rId4"/>
    <p:sldLayoutId id="2147483990" r:id="rId5"/>
    <p:sldLayoutId id="2147483991" r:id="rId6"/>
    <p:sldLayoutId id="2147483992" r:id="rId7"/>
    <p:sldLayoutId id="2147483993" r:id="rId8"/>
    <p:sldLayoutId id="2147483994" r:id="rId9"/>
    <p:sldLayoutId id="2147483995" r:id="rId10"/>
    <p:sldLayoutId id="2147483996" r:id="rId11"/>
    <p:sldLayoutId id="2147483997" r:id="rId12"/>
    <p:sldLayoutId id="2147483998" r:id="rId13"/>
  </p:sldLayoutIdLst>
  <p:hf hdr="0"/>
  <p:txStyles>
    <p:titleStyle>
      <a:lvl1pPr algn="ctr" defTabSz="2159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  <a:ea typeface="+mj-ea"/>
          <a:cs typeface="Arial" pitchFamily="34" charset="0"/>
        </a:defRPr>
      </a:lvl1pPr>
      <a:lvl2pPr algn="ctr" defTabSz="2159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2pPr>
      <a:lvl3pPr algn="ctr" defTabSz="2159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3pPr>
      <a:lvl4pPr algn="ctr" defTabSz="2159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4pPr>
      <a:lvl5pPr algn="ctr" defTabSz="2159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ZGCaspariT" pitchFamily="2" charset="0"/>
        </a:defRPr>
      </a:lvl9pPr>
    </p:titleStyle>
    <p:bodyStyle>
      <a:lvl1pPr marL="431800" indent="-431800" algn="l" defTabSz="215900" rtl="0" eaLnBrk="0" fontAlgn="base" hangingPunct="0">
        <a:spcBef>
          <a:spcPct val="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31800" indent="25400" algn="l" defTabSz="215900" rtl="0" eaLnBrk="0" fontAlgn="base" hangingPunct="0">
        <a:spcBef>
          <a:spcPct val="0"/>
        </a:spcBef>
        <a:spcAft>
          <a:spcPct val="0"/>
        </a:spcAft>
        <a:buClr>
          <a:schemeClr val="tx1"/>
        </a:buClr>
        <a:buSzPct val="90000"/>
        <a:buChar char="–"/>
        <a:defRPr sz="2800">
          <a:solidFill>
            <a:schemeClr val="tx1"/>
          </a:solidFill>
          <a:latin typeface="Arial" pitchFamily="34" charset="0"/>
          <a:cs typeface="Arial" pitchFamily="34" charset="0"/>
        </a:defRPr>
      </a:lvl2pPr>
      <a:lvl3pPr marL="431800" indent="482600" algn="l" defTabSz="215900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400">
          <a:solidFill>
            <a:schemeClr val="tx1"/>
          </a:solidFill>
          <a:latin typeface="Arial" pitchFamily="34" charset="0"/>
          <a:cs typeface="Arial" pitchFamily="34" charset="0"/>
        </a:defRPr>
      </a:lvl3pPr>
      <a:lvl4pPr marL="431800" indent="939800" algn="l" defTabSz="215900" rtl="0" eaLnBrk="0" fontAlgn="base" hangingPunct="0">
        <a:spcBef>
          <a:spcPct val="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4pPr>
      <a:lvl5pPr marL="431800" indent="1397000" algn="l" defTabSz="215900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slide" Target="slide17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5" Type="http://schemas.openxmlformats.org/officeDocument/2006/relationships/slide" Target="slide7.xml"/><Relationship Id="rId4" Type="http://schemas.openxmlformats.org/officeDocument/2006/relationships/slide" Target="slide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F302F3F-84FC-465A-B235-FDEA43F81B18}" type="datetime1">
              <a:rPr lang="en-GB" sz="1400" baseline="0" smtClean="0">
                <a:cs typeface="Arial" charset="0"/>
              </a:rPr>
              <a:pPr eaLnBrk="1" hangingPunct="1"/>
              <a:t>14/11/2021</a:t>
            </a:fld>
            <a:endParaRPr lang="en-US" sz="1400" baseline="0">
              <a:cs typeface="Arial" charset="0"/>
            </a:endParaRPr>
          </a:p>
        </p:txBody>
      </p:sp>
      <p:sp>
        <p:nvSpPr>
          <p:cNvPr id="3075" name="Rectangle 8"/>
          <p:cNvSpPr>
            <a:spLocks noGrp="1" noChangeArrowheads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cs typeface="Arial" charset="0"/>
              </a:rPr>
              <a:t>toezichthouder stralingsbescherming - mr</a:t>
            </a:r>
          </a:p>
        </p:txBody>
      </p:sp>
      <p:sp>
        <p:nvSpPr>
          <p:cNvPr id="3076" name="Rectangle 9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B94E8FF-C608-4CF3-8A75-B8F3DA2A60E3}" type="slidenum">
              <a:rPr lang="en-US" sz="1400" baseline="0" smtClean="0">
                <a:cs typeface="Arial" charset="0"/>
              </a:rPr>
              <a:pPr eaLnBrk="1" hangingPunct="1"/>
              <a:t>1</a:t>
            </a:fld>
            <a:endParaRPr lang="en-US" sz="1400" baseline="0">
              <a:cs typeface="Arial" charset="0"/>
            </a:endParaRPr>
          </a:p>
        </p:txBody>
      </p:sp>
      <p:sp>
        <p:nvSpPr>
          <p:cNvPr id="2037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765175"/>
            <a:ext cx="7772400" cy="1143000"/>
          </a:xfrm>
        </p:spPr>
        <p:txBody>
          <a:bodyPr/>
          <a:lstStyle/>
          <a:p>
            <a:pPr eaLnBrk="1" hangingPunct="1">
              <a:spcBef>
                <a:spcPts val="0"/>
              </a:spcBef>
              <a:defRPr/>
            </a:pPr>
            <a:r>
              <a:rPr lang="en-US" sz="3200" b="1"/>
              <a:t>Stralingsbescherming</a:t>
            </a:r>
            <a:br>
              <a:rPr lang="en-US" sz="3600" b="1"/>
            </a:br>
            <a:r>
              <a:rPr lang="en-US" sz="2400" b="1"/>
              <a:t>meet- en regeltoepassingen - bronnen</a:t>
            </a:r>
            <a:endParaRPr lang="en-GB" sz="3600" b="1"/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2420938"/>
            <a:ext cx="7773987" cy="3816350"/>
          </a:xfrm>
        </p:spPr>
        <p:txBody>
          <a:bodyPr/>
          <a:lstStyle/>
          <a:p>
            <a:pPr defTabSz="215900" eaLnBrk="1" hangingPunct="1">
              <a:spcBef>
                <a:spcPct val="0"/>
              </a:spcBef>
            </a:pPr>
            <a:r>
              <a:rPr lang="en-US" b="1">
                <a:latin typeface="Arial" charset="0"/>
                <a:cs typeface="Arial" charset="0"/>
              </a:rPr>
              <a:t>Casus</a:t>
            </a:r>
            <a:endParaRPr lang="en-US">
              <a:latin typeface="Arial" charset="0"/>
              <a:cs typeface="Arial" charset="0"/>
            </a:endParaRPr>
          </a:p>
          <a:p>
            <a:pPr defTabSz="215900" eaLnBrk="1" hangingPunct="1">
              <a:spcBef>
                <a:spcPct val="0"/>
              </a:spcBef>
            </a:pPr>
            <a:endParaRPr lang="en-US" sz="2000">
              <a:latin typeface="Arial" charset="0"/>
              <a:cs typeface="Arial" charset="0"/>
            </a:endParaRPr>
          </a:p>
          <a:p>
            <a:pPr defTabSz="215900" eaLnBrk="1" hangingPunct="1">
              <a:spcBef>
                <a:spcPct val="0"/>
              </a:spcBef>
            </a:pPr>
            <a:endParaRPr lang="en-US" sz="2000">
              <a:latin typeface="Arial" charset="0"/>
              <a:cs typeface="Arial" charset="0"/>
            </a:endParaRPr>
          </a:p>
          <a:p>
            <a:pPr defTabSz="215900" eaLnBrk="1" hangingPunct="1">
              <a:spcBef>
                <a:spcPct val="0"/>
              </a:spcBef>
            </a:pPr>
            <a:endParaRPr lang="en-US" sz="2000">
              <a:latin typeface="Arial" charset="0"/>
              <a:cs typeface="Arial" charset="0"/>
            </a:endParaRPr>
          </a:p>
          <a:p>
            <a:pPr defTabSz="215900" eaLnBrk="1" hangingPunct="1">
              <a:spcBef>
                <a:spcPct val="0"/>
              </a:spcBef>
            </a:pPr>
            <a:endParaRPr lang="en-US" sz="2000">
              <a:latin typeface="Arial" charset="0"/>
              <a:cs typeface="Arial" charset="0"/>
            </a:endParaRPr>
          </a:p>
          <a:p>
            <a:pPr defTabSz="215900" eaLnBrk="1" hangingPunct="1">
              <a:spcBef>
                <a:spcPct val="0"/>
              </a:spcBef>
            </a:pPr>
            <a:endParaRPr lang="en-US" sz="2000">
              <a:latin typeface="Arial" charset="0"/>
              <a:cs typeface="Arial" charset="0"/>
            </a:endParaRPr>
          </a:p>
          <a:p>
            <a:pPr defTabSz="215900" eaLnBrk="1" hangingPunct="1">
              <a:spcBef>
                <a:spcPct val="0"/>
              </a:spcBef>
            </a:pPr>
            <a:endParaRPr lang="en-US" sz="2000">
              <a:latin typeface="Arial" charset="0"/>
              <a:cs typeface="Arial" charset="0"/>
            </a:endParaRPr>
          </a:p>
          <a:p>
            <a:pPr defTabSz="215900" eaLnBrk="1" hangingPunct="1">
              <a:spcBef>
                <a:spcPct val="0"/>
              </a:spcBef>
            </a:pPr>
            <a:endParaRPr lang="en-US" sz="2000">
              <a:latin typeface="Arial" charset="0"/>
              <a:cs typeface="Arial" charset="0"/>
            </a:endParaRPr>
          </a:p>
          <a:p>
            <a:pPr defTabSz="215900" eaLnBrk="1" hangingPunct="1">
              <a:spcBef>
                <a:spcPct val="0"/>
              </a:spcBef>
            </a:pPr>
            <a:endParaRPr lang="en-US" sz="2000">
              <a:latin typeface="Arial" charset="0"/>
              <a:cs typeface="Arial" charset="0"/>
            </a:endParaRPr>
          </a:p>
          <a:p>
            <a:pPr defTabSz="215900" eaLnBrk="1" hangingPunct="1">
              <a:spcBef>
                <a:spcPct val="0"/>
              </a:spcBef>
            </a:pPr>
            <a:r>
              <a:rPr lang="en-US" sz="2000">
                <a:latin typeface="Arial" charset="0"/>
                <a:cs typeface="Arial" charset="0"/>
              </a:rPr>
              <a:t>Frits Pleiter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4E2622-C709-4F84-89C0-2D50C7A065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675" y="3586559"/>
            <a:ext cx="1714649" cy="171464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E7A64CC-D799-4FA4-B812-76CAAAE7B540}" type="datetime1">
              <a:rPr lang="en-GB" sz="1400" baseline="0" smtClean="0">
                <a:cs typeface="Arial" charset="0"/>
              </a:rPr>
              <a:pPr eaLnBrk="1" hangingPunct="1"/>
              <a:t>14/11/2021</a:t>
            </a:fld>
            <a:endParaRPr lang="en-US" sz="1400" baseline="0">
              <a:cs typeface="Arial" charset="0"/>
            </a:endParaRPr>
          </a:p>
        </p:txBody>
      </p:sp>
      <p:sp>
        <p:nvSpPr>
          <p:cNvPr id="21507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cs typeface="Arial" charset="0"/>
              </a:rPr>
              <a:t>toezichthouder stralingsbescherming - mr</a:t>
            </a:r>
          </a:p>
        </p:txBody>
      </p:sp>
      <p:sp>
        <p:nvSpPr>
          <p:cNvPr id="2150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CE8DDCA-7916-43CD-BC84-839DE0E3F7F1}" type="slidenum">
              <a:rPr lang="en-US" sz="1400" baseline="0" smtClean="0">
                <a:cs typeface="Arial" charset="0"/>
              </a:rPr>
              <a:pPr eaLnBrk="1" hangingPunct="1"/>
              <a:t>10</a:t>
            </a:fld>
            <a:endParaRPr lang="en-US" sz="1400" baseline="0">
              <a:cs typeface="Arial" charset="0"/>
            </a:endParaRPr>
          </a:p>
        </p:txBody>
      </p:sp>
      <p:sp>
        <p:nvSpPr>
          <p:cNvPr id="413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Neutronenbron</a:t>
            </a:r>
            <a:endParaRPr lang="en-GB" sz="1800" b="1" dirty="0">
              <a:latin typeface="Arial" charset="0"/>
            </a:endParaRPr>
          </a:p>
        </p:txBody>
      </p:sp>
      <p:sp>
        <p:nvSpPr>
          <p:cNvPr id="1639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000" y="1981200"/>
            <a:ext cx="4038600" cy="3444240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  <a:defRPr/>
            </a:pPr>
            <a:endParaRPr lang="en-US" sz="2000">
              <a:latin typeface="Arial" charset="0"/>
              <a:cs typeface="Arial" charset="0"/>
              <a:sym typeface="Symbol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None/>
              <a:defRPr/>
            </a:pP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toepassing				gasexploratie</a:t>
            </a:r>
            <a:endParaRPr lang="en-US" sz="2000">
              <a:latin typeface="Arial" charset="0"/>
              <a:cs typeface="Arial" charset="0"/>
              <a:sym typeface="Symbol"/>
            </a:endParaRP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radionuclide			</a:t>
            </a:r>
            <a:r>
              <a:rPr lang="en-US" sz="2000" baseline="30000">
                <a:latin typeface="Arial" charset="0"/>
                <a:cs typeface="Arial" charset="0"/>
                <a:sym typeface="Symbol" pitchFamily="18" charset="2"/>
              </a:rPr>
              <a:t>241</a:t>
            </a: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Am</a:t>
            </a: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  <a:defRPr/>
            </a:pPr>
            <a:endParaRPr lang="en-US" sz="2000">
              <a:latin typeface="Arial" charset="0"/>
              <a:cs typeface="Arial" charset="0"/>
              <a:sym typeface="Symbol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US" sz="2000" baseline="30000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241</a:t>
            </a:r>
            <a:r>
              <a:rPr lang="en-US" sz="2000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Am is een </a:t>
            </a:r>
            <a:r>
              <a:rPr lang="el-GR" sz="2000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α</a:t>
            </a:r>
            <a:r>
              <a:rPr lang="en-US" sz="2000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-emitter</a:t>
            </a: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US" sz="2000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kernreactie van </a:t>
            </a:r>
            <a:r>
              <a:rPr lang="el-GR" sz="2000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α</a:t>
            </a:r>
            <a:r>
              <a:rPr lang="en-US" sz="2000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-deeltje op Be</a:t>
            </a: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US" sz="2000">
                <a:solidFill>
                  <a:srgbClr val="FF0000"/>
                </a:solidFill>
                <a:sym typeface="Symbol"/>
              </a:rPr>
              <a:t>→</a:t>
            </a:r>
            <a:r>
              <a:rPr lang="en-US" sz="2000">
                <a:solidFill>
                  <a:srgbClr val="FF0000"/>
                </a:solidFill>
                <a:latin typeface="Arial" charset="0"/>
                <a:cs typeface="Arial" charset="0"/>
                <a:sym typeface="Symbol"/>
              </a:rPr>
              <a:t>	</a:t>
            </a:r>
            <a:r>
              <a:rPr lang="en-US" sz="2000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neutron en </a:t>
            </a:r>
            <a:r>
              <a:rPr lang="el-GR" sz="2000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γ</a:t>
            </a:r>
            <a:r>
              <a:rPr lang="en-US" sz="2000">
                <a:solidFill>
                  <a:srgbClr val="FF0000"/>
                </a:solidFill>
                <a:latin typeface="Arial" charset="0"/>
                <a:cs typeface="Arial" charset="0"/>
                <a:sym typeface="Symbol" pitchFamily="18" charset="2"/>
              </a:rPr>
              <a:t>-foton</a:t>
            </a: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  <a:defRPr/>
            </a:pPr>
            <a:endParaRPr lang="en-US" sz="2000">
              <a:latin typeface="Arial" charset="0"/>
              <a:cs typeface="Arial" charset="0"/>
              <a:sym typeface="Symbol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US" sz="2000" baseline="30000">
                <a:latin typeface="Arial" charset="0"/>
                <a:cs typeface="Arial" charset="0"/>
                <a:sym typeface="Symbol" pitchFamily="18" charset="2"/>
              </a:rPr>
              <a:t>241</a:t>
            </a: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Am  </a:t>
            </a:r>
            <a:r>
              <a:rPr lang="en-US" sz="2000">
                <a:sym typeface="Symbol"/>
              </a:rPr>
              <a:t>→</a:t>
            </a:r>
            <a:r>
              <a:rPr lang="en-US" sz="2000">
                <a:latin typeface="Arial" charset="0"/>
                <a:cs typeface="Arial" charset="0"/>
                <a:sym typeface="Symbol"/>
              </a:rPr>
              <a:t>  </a:t>
            </a:r>
            <a:r>
              <a:rPr lang="en-US" sz="2000" baseline="30000">
                <a:latin typeface="Arial" charset="0"/>
                <a:cs typeface="Arial" charset="0"/>
                <a:sym typeface="Symbol"/>
              </a:rPr>
              <a:t>237</a:t>
            </a:r>
            <a:r>
              <a:rPr lang="en-US" sz="2000">
                <a:latin typeface="Arial" charset="0"/>
                <a:cs typeface="Arial" charset="0"/>
                <a:sym typeface="Symbol"/>
              </a:rPr>
              <a:t>Np + </a:t>
            </a:r>
            <a:r>
              <a:rPr lang="el-GR" sz="2000">
                <a:latin typeface="Arial" charset="0"/>
                <a:cs typeface="Arial" charset="0"/>
                <a:sym typeface="Symbol"/>
              </a:rPr>
              <a:t>α +</a:t>
            </a:r>
            <a:r>
              <a:rPr lang="en-US" sz="2000">
                <a:latin typeface="Arial" charset="0"/>
                <a:cs typeface="Arial" charset="0"/>
                <a:sym typeface="Symbol"/>
              </a:rPr>
              <a:t> </a:t>
            </a:r>
            <a:r>
              <a:rPr lang="el-GR" sz="2000">
                <a:latin typeface="Arial"/>
                <a:cs typeface="Arial"/>
                <a:sym typeface="Symbol"/>
              </a:rPr>
              <a:t>γ</a:t>
            </a:r>
            <a:endParaRPr lang="en-US" sz="2000">
              <a:latin typeface="Arial" charset="0"/>
              <a:cs typeface="Arial" charset="0"/>
              <a:sym typeface="Symbol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l-GR" sz="2000">
                <a:latin typeface="Arial"/>
                <a:cs typeface="Arial"/>
                <a:sym typeface="Symbol"/>
              </a:rPr>
              <a:t>α</a:t>
            </a: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 + </a:t>
            </a:r>
            <a:r>
              <a:rPr lang="en-US" sz="2000" baseline="30000">
                <a:latin typeface="Arial" charset="0"/>
                <a:cs typeface="Arial" charset="0"/>
                <a:sym typeface="Symbol" pitchFamily="18" charset="2"/>
              </a:rPr>
              <a:t>9</a:t>
            </a: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Be  </a:t>
            </a:r>
            <a:r>
              <a:rPr lang="en-US" sz="2000">
                <a:sym typeface="Symbol"/>
              </a:rPr>
              <a:t>→</a:t>
            </a:r>
            <a:r>
              <a:rPr lang="en-US" sz="2000">
                <a:latin typeface="Arial" charset="0"/>
                <a:cs typeface="Arial" charset="0"/>
                <a:sym typeface="Symbol"/>
              </a:rPr>
              <a:t>  </a:t>
            </a:r>
            <a:r>
              <a:rPr lang="en-US" sz="2000" baseline="30000">
                <a:latin typeface="Arial" charset="0"/>
                <a:cs typeface="Arial" charset="0"/>
                <a:sym typeface="Symbol"/>
              </a:rPr>
              <a:t>12</a:t>
            </a:r>
            <a:r>
              <a:rPr lang="en-US" sz="2000">
                <a:latin typeface="Arial" charset="0"/>
                <a:cs typeface="Arial" charset="0"/>
                <a:sym typeface="Symbol"/>
              </a:rPr>
              <a:t>C + n + </a:t>
            </a:r>
            <a:r>
              <a:rPr lang="el-GR" sz="2000">
                <a:latin typeface="Arial"/>
                <a:cs typeface="Arial"/>
                <a:sym typeface="Symbol"/>
              </a:rPr>
              <a:t>γ</a:t>
            </a:r>
            <a:endParaRPr lang="en-US" sz="2000">
              <a:latin typeface="Arial" charset="0"/>
              <a:cs typeface="Arial" charset="0"/>
              <a:sym typeface="Symbol"/>
            </a:endParaRPr>
          </a:p>
        </p:txBody>
      </p:sp>
      <p:pic>
        <p:nvPicPr>
          <p:cNvPr id="21511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5174" y="2089785"/>
            <a:ext cx="4200618" cy="25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E7A64CC-D799-4FA4-B812-76CAAAE7B540}" type="datetime1">
              <a:rPr lang="en-GB" sz="1400" baseline="0" smtClean="0">
                <a:cs typeface="Arial" charset="0"/>
              </a:rPr>
              <a:pPr eaLnBrk="1" hangingPunct="1"/>
              <a:t>14/11/2021</a:t>
            </a:fld>
            <a:endParaRPr lang="en-US" sz="1400" baseline="0">
              <a:cs typeface="Arial" charset="0"/>
            </a:endParaRPr>
          </a:p>
        </p:txBody>
      </p:sp>
      <p:sp>
        <p:nvSpPr>
          <p:cNvPr id="21507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cs typeface="Arial" charset="0"/>
              </a:rPr>
              <a:t>toezichthouder stralingsbescherming - mr</a:t>
            </a:r>
          </a:p>
        </p:txBody>
      </p:sp>
      <p:sp>
        <p:nvSpPr>
          <p:cNvPr id="2150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CE8DDCA-7916-43CD-BC84-839DE0E3F7F1}" type="slidenum">
              <a:rPr lang="en-US" sz="1400" baseline="0" smtClean="0">
                <a:cs typeface="Arial" charset="0"/>
              </a:rPr>
              <a:pPr eaLnBrk="1" hangingPunct="1"/>
              <a:t>11</a:t>
            </a:fld>
            <a:endParaRPr lang="en-US" sz="1400" baseline="0">
              <a:cs typeface="Arial" charset="0"/>
            </a:endParaRPr>
          </a:p>
        </p:txBody>
      </p:sp>
      <p:sp>
        <p:nvSpPr>
          <p:cNvPr id="413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Neutronenbron</a:t>
            </a:r>
            <a:endParaRPr lang="en-GB" sz="1800" b="1" dirty="0">
              <a:latin typeface="Arial" charset="0"/>
            </a:endParaRPr>
          </a:p>
        </p:txBody>
      </p:sp>
      <p:sp>
        <p:nvSpPr>
          <p:cNvPr id="1639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000" y="1981200"/>
            <a:ext cx="8062913" cy="3667760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US" sz="2000" baseline="30000">
                <a:latin typeface="Arial" charset="0"/>
                <a:cs typeface="Arial" charset="0"/>
                <a:sym typeface="Symbol"/>
              </a:rPr>
              <a:t>241</a:t>
            </a:r>
            <a:r>
              <a:rPr lang="en-US" sz="2000">
                <a:latin typeface="Arial" charset="0"/>
                <a:cs typeface="Arial" charset="0"/>
                <a:sym typeface="Symbol"/>
              </a:rPr>
              <a:t>Am-activiteit					570 GBq</a:t>
            </a: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  <a:defRPr/>
            </a:pPr>
            <a:endParaRPr lang="en-US" sz="2000">
              <a:latin typeface="Arial" charset="0"/>
              <a:cs typeface="Arial" charset="0"/>
              <a:sym typeface="Symbol"/>
            </a:endParaRP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US" sz="2000">
                <a:latin typeface="Arial"/>
                <a:cs typeface="Arial"/>
                <a:sym typeface="Symbol"/>
              </a:rPr>
              <a:t>verval van </a:t>
            </a:r>
            <a:r>
              <a:rPr lang="en-US" sz="2000" baseline="30000">
                <a:latin typeface="Arial"/>
                <a:cs typeface="Arial"/>
                <a:sym typeface="Symbol"/>
              </a:rPr>
              <a:t>241</a:t>
            </a:r>
            <a:r>
              <a:rPr lang="en-US" sz="2000">
                <a:latin typeface="Arial"/>
                <a:cs typeface="Arial"/>
                <a:sym typeface="Symbol"/>
              </a:rPr>
              <a:t>Am				</a:t>
            </a:r>
            <a:r>
              <a:rPr lang="en-US" sz="2000">
                <a:latin typeface="Arial" charset="0"/>
                <a:cs typeface="Arial" charset="0"/>
                <a:sym typeface="Symbol"/>
              </a:rPr>
              <a:t>E</a:t>
            </a:r>
            <a:r>
              <a:rPr lang="el-GR" sz="2000" baseline="-25000">
                <a:latin typeface="Arial"/>
                <a:cs typeface="Arial"/>
                <a:sym typeface="Symbol"/>
              </a:rPr>
              <a:t>γ</a:t>
            </a:r>
            <a:r>
              <a:rPr lang="en-US" sz="2000">
                <a:latin typeface="Arial"/>
                <a:cs typeface="Arial"/>
                <a:sym typeface="Symbol"/>
              </a:rPr>
              <a:t> = 60 keV</a:t>
            </a: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US" sz="2000">
                <a:latin typeface="Arial"/>
                <a:cs typeface="Arial"/>
                <a:sym typeface="Symbol"/>
              </a:rPr>
              <a:t>												N</a:t>
            </a:r>
            <a:r>
              <a:rPr lang="el-GR" sz="2000" baseline="-25000">
                <a:latin typeface="Arial"/>
                <a:cs typeface="Arial"/>
                <a:sym typeface="Symbol"/>
              </a:rPr>
              <a:t>α</a:t>
            </a:r>
            <a:r>
              <a:rPr lang="en-US" sz="2000">
                <a:latin typeface="Arial"/>
                <a:cs typeface="Arial"/>
                <a:sym typeface="Symbol"/>
              </a:rPr>
              <a:t> ≈ 1</a:t>
            </a:r>
            <a:r>
              <a:rPr lang="en-US" sz="2000">
                <a:sym typeface="Symbol" pitchFamily="18" charset="2"/>
              </a:rPr>
              <a:t>×</a:t>
            </a:r>
            <a:r>
              <a:rPr lang="en-US" sz="2000">
                <a:latin typeface="Arial"/>
                <a:cs typeface="Arial"/>
                <a:sym typeface="Symbol"/>
              </a:rPr>
              <a:t>10</a:t>
            </a:r>
            <a:r>
              <a:rPr lang="en-US" sz="2000" baseline="30000">
                <a:latin typeface="Arial"/>
                <a:cs typeface="Arial"/>
                <a:sym typeface="Symbol"/>
              </a:rPr>
              <a:t>10</a:t>
            </a:r>
            <a:r>
              <a:rPr lang="en-US" sz="2000">
                <a:latin typeface="Arial"/>
                <a:cs typeface="Arial"/>
                <a:sym typeface="Symbol"/>
              </a:rPr>
              <a:t> per s</a:t>
            </a: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US" sz="2000">
                <a:latin typeface="Arial"/>
                <a:cs typeface="Arial"/>
                <a:sym typeface="Symbol"/>
              </a:rPr>
              <a:t>												N</a:t>
            </a:r>
            <a:r>
              <a:rPr lang="el-GR" sz="2000" baseline="-25000">
                <a:latin typeface="Arial"/>
                <a:cs typeface="Arial"/>
                <a:sym typeface="Symbol"/>
              </a:rPr>
              <a:t>γ</a:t>
            </a:r>
            <a:r>
              <a:rPr lang="en-US" sz="2000" baseline="-25000">
                <a:latin typeface="Arial"/>
                <a:cs typeface="Arial"/>
                <a:sym typeface="Symbol"/>
              </a:rPr>
              <a:t>60</a:t>
            </a:r>
            <a:r>
              <a:rPr lang="en-US" sz="2000">
                <a:latin typeface="Arial"/>
                <a:cs typeface="Arial"/>
                <a:sym typeface="Symbol"/>
              </a:rPr>
              <a:t> ≈ 1</a:t>
            </a:r>
            <a:r>
              <a:rPr lang="en-US" sz="2000">
                <a:sym typeface="Symbol" pitchFamily="18" charset="2"/>
              </a:rPr>
              <a:t>×</a:t>
            </a:r>
            <a:r>
              <a:rPr lang="en-US" sz="2000">
                <a:latin typeface="Arial"/>
                <a:cs typeface="Arial"/>
                <a:sym typeface="Symbol"/>
              </a:rPr>
              <a:t>10</a:t>
            </a:r>
            <a:r>
              <a:rPr lang="en-US" sz="2000" baseline="30000">
                <a:latin typeface="Arial"/>
                <a:cs typeface="Arial"/>
                <a:sym typeface="Symbol"/>
              </a:rPr>
              <a:t>10</a:t>
            </a:r>
            <a:r>
              <a:rPr lang="en-US" sz="2000">
                <a:latin typeface="Arial"/>
                <a:cs typeface="Arial"/>
                <a:sym typeface="Symbol"/>
              </a:rPr>
              <a:t> per s</a:t>
            </a: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  <a:defRPr/>
            </a:pPr>
            <a:endParaRPr lang="en-US" sz="2000">
              <a:latin typeface="Arial"/>
              <a:cs typeface="Arial"/>
              <a:sym typeface="Symbol"/>
            </a:endParaRP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US" sz="2000">
                <a:latin typeface="Arial"/>
                <a:cs typeface="Arial"/>
                <a:sym typeface="Symbol"/>
              </a:rPr>
              <a:t>kernreactie op Be			</a:t>
            </a:r>
            <a:r>
              <a:rPr lang="en-US" sz="2000">
                <a:latin typeface="Arial" charset="0"/>
                <a:cs typeface="Arial" charset="0"/>
                <a:sym typeface="Symbol"/>
              </a:rPr>
              <a:t>E</a:t>
            </a:r>
            <a:r>
              <a:rPr lang="el-GR" sz="2000" baseline="-25000">
                <a:latin typeface="Arial"/>
                <a:cs typeface="Arial"/>
                <a:sym typeface="Symbol"/>
              </a:rPr>
              <a:t>γ</a:t>
            </a:r>
            <a:r>
              <a:rPr lang="en-US" sz="2000">
                <a:latin typeface="Arial"/>
                <a:cs typeface="Arial"/>
                <a:sym typeface="Symbol"/>
              </a:rPr>
              <a:t> = 4,43 MeV</a:t>
            </a: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US" sz="2000">
                <a:latin typeface="Arial"/>
                <a:cs typeface="Arial"/>
                <a:sym typeface="Symbol"/>
              </a:rPr>
              <a:t>												N</a:t>
            </a:r>
            <a:r>
              <a:rPr lang="en-US" sz="2000" baseline="-25000">
                <a:latin typeface="Arial"/>
                <a:cs typeface="Arial"/>
                <a:sym typeface="Symbol"/>
              </a:rPr>
              <a:t>n</a:t>
            </a:r>
            <a:r>
              <a:rPr lang="en-US" sz="2000">
                <a:latin typeface="Arial"/>
                <a:cs typeface="Arial"/>
                <a:sym typeface="Symbol"/>
              </a:rPr>
              <a:t> ≈ 4</a:t>
            </a:r>
            <a:r>
              <a:rPr lang="en-US" sz="2000">
                <a:sym typeface="Symbol" pitchFamily="18" charset="2"/>
              </a:rPr>
              <a:t>×</a:t>
            </a:r>
            <a:r>
              <a:rPr lang="en-US" sz="2000">
                <a:latin typeface="Arial"/>
                <a:cs typeface="Arial"/>
                <a:sym typeface="Symbol"/>
              </a:rPr>
              <a:t>10</a:t>
            </a:r>
            <a:r>
              <a:rPr lang="en-US" sz="2000" baseline="30000">
                <a:latin typeface="Arial"/>
                <a:cs typeface="Arial"/>
                <a:sym typeface="Symbol"/>
              </a:rPr>
              <a:t>7</a:t>
            </a:r>
            <a:r>
              <a:rPr lang="en-US" sz="2000">
                <a:latin typeface="Arial"/>
                <a:cs typeface="Arial"/>
                <a:sym typeface="Symbol"/>
              </a:rPr>
              <a:t> per s</a:t>
            </a:r>
          </a:p>
          <a:p>
            <a:pPr marL="0" lvl="1" indent="0" eaLnBrk="1" hangingPunct="1">
              <a:buClr>
                <a:schemeClr val="tx2"/>
              </a:buClr>
              <a:buFontTx/>
              <a:buNone/>
              <a:defRPr/>
            </a:pPr>
            <a:r>
              <a:rPr lang="en-US" sz="2000">
                <a:latin typeface="Arial"/>
                <a:cs typeface="Arial"/>
                <a:sym typeface="Symbol"/>
              </a:rPr>
              <a:t>												N</a:t>
            </a:r>
            <a:r>
              <a:rPr lang="el-GR" sz="2000" baseline="-25000">
                <a:latin typeface="Arial"/>
                <a:cs typeface="Arial"/>
                <a:sym typeface="Symbol"/>
              </a:rPr>
              <a:t>γ</a:t>
            </a:r>
            <a:r>
              <a:rPr lang="en-US" sz="2000" baseline="-25000">
                <a:latin typeface="Arial"/>
                <a:cs typeface="Arial"/>
                <a:sym typeface="Symbol"/>
              </a:rPr>
              <a:t>4430</a:t>
            </a:r>
            <a:r>
              <a:rPr lang="en-US" sz="2000">
                <a:latin typeface="Arial"/>
                <a:cs typeface="Arial"/>
                <a:sym typeface="Symbol"/>
              </a:rPr>
              <a:t> ≈ 4</a:t>
            </a:r>
            <a:r>
              <a:rPr lang="en-US" sz="2000">
                <a:sym typeface="Symbol" pitchFamily="18" charset="2"/>
              </a:rPr>
              <a:t>×</a:t>
            </a:r>
            <a:r>
              <a:rPr lang="en-US" sz="2000">
                <a:latin typeface="Arial"/>
                <a:cs typeface="Arial"/>
                <a:sym typeface="Symbol"/>
              </a:rPr>
              <a:t>10</a:t>
            </a:r>
            <a:r>
              <a:rPr lang="en-US" sz="2000" baseline="30000">
                <a:latin typeface="Arial"/>
                <a:cs typeface="Arial"/>
                <a:sym typeface="Symbol"/>
              </a:rPr>
              <a:t>7</a:t>
            </a:r>
            <a:r>
              <a:rPr lang="en-US" sz="2000">
                <a:latin typeface="Arial"/>
                <a:cs typeface="Arial"/>
                <a:sym typeface="Symbol"/>
              </a:rPr>
              <a:t> per s</a:t>
            </a: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  <a:defRPr/>
            </a:pPr>
            <a:endParaRPr lang="en-US" sz="2000">
              <a:latin typeface="Arial"/>
              <a:cs typeface="Arial"/>
              <a:sym typeface="Symbol"/>
            </a:endParaRP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US" sz="2000">
                <a:latin typeface="Arial"/>
                <a:cs typeface="Arial"/>
                <a:sym typeface="Symbol"/>
              </a:rPr>
              <a:t>paarvorming leidt tot ontsnappingspieken bij 3,92 MeV en 3,41 MeV</a:t>
            </a:r>
          </a:p>
        </p:txBody>
      </p:sp>
    </p:spTree>
    <p:extLst>
      <p:ext uri="{BB962C8B-B14F-4D97-AF65-F5344CB8AC3E}">
        <p14:creationId xmlns:p14="http://schemas.microsoft.com/office/powerpoint/2010/main" val="15757439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DF5A3AD-7662-41A7-AB87-68ADE3512903}" type="datetime1">
              <a:rPr lang="en-GB" sz="1400" baseline="0" smtClean="0">
                <a:cs typeface="Arial" charset="0"/>
              </a:rPr>
              <a:pPr eaLnBrk="1" hangingPunct="1"/>
              <a:t>14/11/2021</a:t>
            </a:fld>
            <a:endParaRPr lang="en-US" sz="1400" baseline="0">
              <a:cs typeface="Arial" charset="0"/>
            </a:endParaRPr>
          </a:p>
        </p:txBody>
      </p:sp>
      <p:sp>
        <p:nvSpPr>
          <p:cNvPr id="22531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cs typeface="Arial" charset="0"/>
              </a:rPr>
              <a:t>toezichthouder stralingsbescherming - mr</a:t>
            </a:r>
          </a:p>
        </p:txBody>
      </p:sp>
      <p:sp>
        <p:nvSpPr>
          <p:cNvPr id="2253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3B60736-302B-4826-BB9C-0B3420335920}" type="slidenum">
              <a:rPr lang="en-US" sz="1400" baseline="0" smtClean="0">
                <a:cs typeface="Arial" charset="0"/>
              </a:rPr>
              <a:pPr eaLnBrk="1" hangingPunct="1"/>
              <a:t>12</a:t>
            </a:fld>
            <a:endParaRPr lang="en-US" sz="1400" baseline="0">
              <a:cs typeface="Arial" charset="0"/>
            </a:endParaRPr>
          </a:p>
        </p:txBody>
      </p:sp>
      <p:sp>
        <p:nvSpPr>
          <p:cNvPr id="413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Neutronenbron</a:t>
            </a:r>
            <a:endParaRPr lang="en-GB" sz="1800" b="1" dirty="0">
              <a:latin typeface="Arial" charset="0"/>
            </a:endParaRPr>
          </a:p>
        </p:txBody>
      </p:sp>
      <p:sp>
        <p:nvSpPr>
          <p:cNvPr id="1639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799" y="1981200"/>
            <a:ext cx="3294063" cy="2956560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  <a:defRPr/>
            </a:pPr>
            <a:endParaRPr lang="en-US" sz="2000">
              <a:latin typeface="Arial"/>
              <a:cs typeface="Arial"/>
              <a:sym typeface="Symbol"/>
            </a:endParaRP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US" sz="2000">
                <a:latin typeface="Arial"/>
                <a:cs typeface="Arial"/>
                <a:sym typeface="Symbol"/>
              </a:rPr>
              <a:t>afscherming		paraffine</a:t>
            </a: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US" sz="2000">
                <a:latin typeface="Arial"/>
                <a:cs typeface="Arial"/>
                <a:sym typeface="Symbol"/>
              </a:rPr>
              <a:t>afmeting				50 cm</a:t>
            </a:r>
          </a:p>
          <a:p>
            <a:pPr marL="0" lvl="1" indent="0" eaLnBrk="1" hangingPunct="1">
              <a:buClr>
                <a:schemeClr val="tx2"/>
              </a:buClr>
              <a:buNone/>
              <a:defRPr/>
            </a:pPr>
            <a:endParaRPr lang="en-US" sz="2000">
              <a:latin typeface="Arial"/>
              <a:cs typeface="Arial"/>
              <a:sym typeface="Symbol"/>
            </a:endParaRPr>
          </a:p>
          <a:p>
            <a:pPr marL="0" lvl="1" indent="0" eaLnBrk="1" hangingPunct="1">
              <a:buClr>
                <a:schemeClr val="tx2"/>
              </a:buClr>
              <a:buNone/>
              <a:defRPr/>
            </a:pPr>
            <a:r>
              <a:rPr lang="en-US" sz="2000">
                <a:latin typeface="Arial"/>
                <a:cs typeface="Arial"/>
                <a:sym typeface="Symbol"/>
              </a:rPr>
              <a:t>kernreactie op paraffine</a:t>
            </a:r>
          </a:p>
          <a:p>
            <a:pPr marL="0" lvl="1" indent="0" eaLnBrk="1" hangingPunct="1">
              <a:buClr>
                <a:schemeClr val="tx2"/>
              </a:buClr>
              <a:buNone/>
              <a:defRPr/>
            </a:pPr>
            <a:r>
              <a:rPr lang="en-US" sz="2000">
                <a:latin typeface="Arial"/>
                <a:cs typeface="Arial"/>
                <a:sym typeface="Symbol"/>
              </a:rPr>
              <a:t>	n + </a:t>
            </a:r>
            <a:r>
              <a:rPr lang="en-US" sz="2000" baseline="30000">
                <a:latin typeface="Arial"/>
                <a:cs typeface="Arial"/>
                <a:sym typeface="Symbol"/>
              </a:rPr>
              <a:t>1</a:t>
            </a:r>
            <a:r>
              <a:rPr lang="en-US" sz="2000">
                <a:latin typeface="Arial"/>
                <a:cs typeface="Arial"/>
                <a:sym typeface="Symbol"/>
              </a:rPr>
              <a:t>H  </a:t>
            </a:r>
            <a:r>
              <a:rPr lang="en-US" sz="2000">
                <a:sym typeface="Symbol"/>
              </a:rPr>
              <a:t>→</a:t>
            </a:r>
            <a:r>
              <a:rPr lang="en-US" sz="2000">
                <a:latin typeface="Arial"/>
                <a:cs typeface="Arial"/>
                <a:sym typeface="Symbol"/>
              </a:rPr>
              <a:t>  </a:t>
            </a:r>
            <a:r>
              <a:rPr lang="en-US" sz="2000" baseline="30000">
                <a:latin typeface="Arial"/>
                <a:cs typeface="Arial"/>
                <a:sym typeface="Symbol"/>
              </a:rPr>
              <a:t>2</a:t>
            </a:r>
            <a:r>
              <a:rPr lang="en-US" sz="2000">
                <a:latin typeface="Arial"/>
                <a:cs typeface="Arial"/>
                <a:sym typeface="Symbol"/>
              </a:rPr>
              <a:t>H + </a:t>
            </a:r>
            <a:r>
              <a:rPr lang="el-GR" sz="2000">
                <a:latin typeface="Arial"/>
                <a:cs typeface="Arial"/>
                <a:sym typeface="Symbol"/>
              </a:rPr>
              <a:t>γ</a:t>
            </a:r>
            <a:endParaRPr lang="en-US" sz="2000">
              <a:latin typeface="Arial"/>
              <a:cs typeface="Arial"/>
              <a:sym typeface="Symbol"/>
            </a:endParaRPr>
          </a:p>
          <a:p>
            <a:pPr marL="0" lvl="1" indent="0" eaLnBrk="1" hangingPunct="1">
              <a:buClr>
                <a:schemeClr val="tx2"/>
              </a:buClr>
              <a:buNone/>
              <a:defRPr/>
            </a:pPr>
            <a:r>
              <a:rPr lang="en-US" sz="2000">
                <a:latin typeface="Arial" charset="0"/>
                <a:cs typeface="Arial" charset="0"/>
                <a:sym typeface="Symbol"/>
              </a:rPr>
              <a:t>	E</a:t>
            </a:r>
            <a:r>
              <a:rPr lang="el-GR" sz="2000" baseline="-25000">
                <a:latin typeface="Arial"/>
                <a:cs typeface="Arial"/>
                <a:sym typeface="Symbol"/>
              </a:rPr>
              <a:t>γ</a:t>
            </a:r>
            <a:r>
              <a:rPr lang="en-US" sz="2000">
                <a:latin typeface="Arial"/>
                <a:cs typeface="Arial"/>
                <a:sym typeface="Symbol"/>
              </a:rPr>
              <a:t> = 2,26 MeV</a:t>
            </a: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US" sz="2000">
                <a:latin typeface="Arial"/>
                <a:cs typeface="Arial"/>
                <a:sym typeface="Symbol"/>
              </a:rPr>
              <a:t>	</a:t>
            </a: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US" sz="2000">
                <a:latin typeface="Arial"/>
                <a:cs typeface="Arial"/>
                <a:sym typeface="Symbol"/>
              </a:rPr>
              <a:t>H </a:t>
            </a:r>
            <a:r>
              <a:rPr lang="en-US" sz="2000">
                <a:latin typeface="Georgia"/>
                <a:cs typeface="Arial"/>
                <a:sym typeface="Symbol"/>
              </a:rPr>
              <a:t>≈ </a:t>
            </a:r>
            <a:r>
              <a:rPr lang="en-US" sz="2000">
                <a:latin typeface="Arial"/>
                <a:cs typeface="Arial"/>
                <a:sym typeface="Symbol"/>
              </a:rPr>
              <a:t>60 </a:t>
            </a:r>
            <a:r>
              <a:rPr lang="el-GR" sz="2000">
                <a:latin typeface="Arial"/>
                <a:cs typeface="Arial"/>
                <a:sym typeface="Symbol"/>
              </a:rPr>
              <a:t>μ</a:t>
            </a:r>
            <a:r>
              <a:rPr lang="en-US" sz="2000">
                <a:latin typeface="Arial"/>
                <a:cs typeface="Arial"/>
                <a:sym typeface="Symbol"/>
              </a:rPr>
              <a:t>Sv/h op buitenkant</a:t>
            </a:r>
          </a:p>
        </p:txBody>
      </p:sp>
      <p:grpSp>
        <p:nvGrpSpPr>
          <p:cNvPr id="22535" name="Group 23"/>
          <p:cNvGrpSpPr>
            <a:grpSpLocks/>
          </p:cNvGrpSpPr>
          <p:nvPr/>
        </p:nvGrpSpPr>
        <p:grpSpPr bwMode="auto">
          <a:xfrm>
            <a:off x="4020503" y="2067560"/>
            <a:ext cx="4799012" cy="3598863"/>
            <a:chOff x="1505" y="-114"/>
            <a:chExt cx="7558" cy="5668"/>
          </a:xfrm>
        </p:grpSpPr>
        <p:pic>
          <p:nvPicPr>
            <p:cNvPr id="22536" name="Chart 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05" y="-114"/>
              <a:ext cx="7558" cy="56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37" name="AutoShape 25"/>
            <p:cNvSpPr>
              <a:spLocks noChangeArrowheads="1"/>
            </p:cNvSpPr>
            <p:nvPr/>
          </p:nvSpPr>
          <p:spPr bwMode="auto">
            <a:xfrm>
              <a:off x="6681" y="1728"/>
              <a:ext cx="283" cy="567"/>
            </a:xfrm>
            <a:prstGeom prst="downArrow">
              <a:avLst>
                <a:gd name="adj1" fmla="val 50000"/>
                <a:gd name="adj2" fmla="val 50088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eaVert"/>
            <a:lstStyle/>
            <a:p>
              <a:endParaRPr lang="en-US"/>
            </a:p>
          </p:txBody>
        </p:sp>
        <p:sp>
          <p:nvSpPr>
            <p:cNvPr id="22538" name="AutoShape 26"/>
            <p:cNvSpPr>
              <a:spLocks noChangeArrowheads="1"/>
            </p:cNvSpPr>
            <p:nvPr/>
          </p:nvSpPr>
          <p:spPr bwMode="auto">
            <a:xfrm>
              <a:off x="4537" y="876"/>
              <a:ext cx="283" cy="567"/>
            </a:xfrm>
            <a:prstGeom prst="downArrow">
              <a:avLst>
                <a:gd name="adj1" fmla="val 50000"/>
                <a:gd name="adj2" fmla="val 50088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eaVert"/>
            <a:lstStyle/>
            <a:p>
              <a:endParaRPr lang="en-US"/>
            </a:p>
          </p:txBody>
        </p:sp>
        <p:sp>
          <p:nvSpPr>
            <p:cNvPr id="22539" name="Text Box 2"/>
            <p:cNvSpPr txBox="1">
              <a:spLocks noChangeArrowheads="1"/>
            </p:cNvSpPr>
            <p:nvPr/>
          </p:nvSpPr>
          <p:spPr bwMode="auto">
            <a:xfrm>
              <a:off x="4381" y="387"/>
              <a:ext cx="2160" cy="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Wingdings" pitchFamily="2" charset="2"/>
                <a:buNone/>
              </a:pPr>
              <a:r>
                <a:rPr lang="en-US" sz="1400">
                  <a:latin typeface="Calibri" pitchFamily="34" charset="0"/>
                </a:rPr>
                <a:t>1</a:t>
              </a:r>
              <a:r>
                <a:rPr lang="en-US" sz="1400" baseline="0">
                  <a:latin typeface="Calibri" pitchFamily="34" charset="0"/>
                </a:rPr>
                <a:t>H + n </a:t>
              </a:r>
              <a:r>
                <a:rPr lang="en-US" sz="1400" baseline="0">
                  <a:latin typeface="Times New Roman" pitchFamily="18" charset="0"/>
                  <a:sym typeface="Symbol" pitchFamily="18" charset="2"/>
                </a:rPr>
                <a:t></a:t>
              </a:r>
              <a:r>
                <a:rPr lang="en-US" sz="1400" baseline="0">
                  <a:latin typeface="Calibri" pitchFamily="34" charset="0"/>
                </a:rPr>
                <a:t> </a:t>
              </a:r>
              <a:r>
                <a:rPr lang="en-US" sz="1400">
                  <a:latin typeface="Calibri" pitchFamily="34" charset="0"/>
                </a:rPr>
                <a:t>2</a:t>
              </a:r>
              <a:r>
                <a:rPr lang="en-US" sz="1400" baseline="0">
                  <a:latin typeface="Calibri" pitchFamily="34" charset="0"/>
                </a:rPr>
                <a:t>H + </a:t>
              </a:r>
              <a:r>
                <a:rPr lang="en-US" sz="1400" baseline="0">
                  <a:latin typeface="Times New Roman" pitchFamily="18" charset="0"/>
                  <a:sym typeface="Symbol" pitchFamily="18" charset="2"/>
                </a:rPr>
                <a:t></a:t>
              </a:r>
              <a:endParaRPr lang="en-US" sz="1400" baseline="0">
                <a:latin typeface="Times New Roman" pitchFamily="18" charset="0"/>
              </a:endParaRPr>
            </a:p>
            <a:p>
              <a:pPr algn="ctr" eaLnBrk="1" hangingPunct="1">
                <a:spcBef>
                  <a:spcPct val="0"/>
                </a:spcBef>
                <a:buFont typeface="Wingdings" pitchFamily="2" charset="2"/>
                <a:buNone/>
              </a:pPr>
              <a:r>
                <a:rPr lang="en-US" sz="1400" baseline="0">
                  <a:latin typeface="Calibri" pitchFamily="34" charset="0"/>
                </a:rPr>
                <a:t>2,26 MeV</a:t>
              </a:r>
              <a:endParaRPr lang="en-US"/>
            </a:p>
          </p:txBody>
        </p:sp>
        <p:sp>
          <p:nvSpPr>
            <p:cNvPr id="22540" name="Text Box 2"/>
            <p:cNvSpPr txBox="1">
              <a:spLocks noChangeArrowheads="1"/>
            </p:cNvSpPr>
            <p:nvPr/>
          </p:nvSpPr>
          <p:spPr bwMode="auto">
            <a:xfrm>
              <a:off x="6184" y="1200"/>
              <a:ext cx="2879" cy="8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Wingdings" pitchFamily="2" charset="2"/>
                <a:buNone/>
              </a:pPr>
              <a:r>
                <a:rPr lang="en-US" sz="1400">
                  <a:latin typeface="Calibri" pitchFamily="34" charset="0"/>
                </a:rPr>
                <a:t>9</a:t>
              </a:r>
              <a:r>
                <a:rPr lang="en-US" sz="1400" baseline="0">
                  <a:latin typeface="Calibri" pitchFamily="34" charset="0"/>
                </a:rPr>
                <a:t>Be +α </a:t>
              </a:r>
              <a:r>
                <a:rPr lang="en-US" sz="1400" baseline="0">
                  <a:latin typeface="Times New Roman" pitchFamily="18" charset="0"/>
                  <a:sym typeface="Symbol" pitchFamily="18" charset="2"/>
                </a:rPr>
                <a:t></a:t>
              </a:r>
              <a:r>
                <a:rPr lang="en-US" sz="1400" baseline="0">
                  <a:latin typeface="Calibri" pitchFamily="34" charset="0"/>
                </a:rPr>
                <a:t> </a:t>
              </a:r>
              <a:r>
                <a:rPr lang="en-US" sz="1400">
                  <a:latin typeface="Calibri" pitchFamily="34" charset="0"/>
                </a:rPr>
                <a:t>12</a:t>
              </a:r>
              <a:r>
                <a:rPr lang="en-US" sz="1400" baseline="0">
                  <a:latin typeface="Calibri" pitchFamily="34" charset="0"/>
                </a:rPr>
                <a:t>C + n + </a:t>
              </a:r>
              <a:r>
                <a:rPr lang="en-US" sz="1400" baseline="0">
                  <a:latin typeface="Times New Roman" pitchFamily="18" charset="0"/>
                  <a:sym typeface="Symbol" pitchFamily="18" charset="2"/>
                </a:rPr>
                <a:t></a:t>
              </a:r>
              <a:endParaRPr lang="en-US" sz="1400" baseline="0">
                <a:latin typeface="Times New Roman" pitchFamily="18" charset="0"/>
              </a:endParaRPr>
            </a:p>
            <a:p>
              <a:pPr algn="ctr" eaLnBrk="1" hangingPunct="1">
                <a:spcBef>
                  <a:spcPct val="0"/>
                </a:spcBef>
                <a:buFont typeface="Wingdings" pitchFamily="2" charset="2"/>
                <a:buNone/>
              </a:pPr>
              <a:r>
                <a:rPr lang="en-US" sz="1400" baseline="0">
                  <a:latin typeface="Calibri" pitchFamily="34" charset="0"/>
                </a:rPr>
                <a:t>4,43 MeV</a:t>
              </a:r>
              <a:endParaRPr lang="en-US"/>
            </a:p>
          </p:txBody>
        </p:sp>
        <p:sp>
          <p:nvSpPr>
            <p:cNvPr id="22541" name="Text Box 2"/>
            <p:cNvSpPr txBox="1">
              <a:spLocks noChangeArrowheads="1"/>
            </p:cNvSpPr>
            <p:nvPr/>
          </p:nvSpPr>
          <p:spPr bwMode="auto">
            <a:xfrm>
              <a:off x="2538" y="2000"/>
              <a:ext cx="2303" cy="14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Wingdings" pitchFamily="2" charset="2"/>
                <a:buNone/>
              </a:pPr>
              <a:r>
                <a:rPr lang="en-US" sz="1400" baseline="0">
                  <a:latin typeface="Calibri" pitchFamily="34" charset="0"/>
                </a:rPr>
                <a:t>ijkbron</a:t>
              </a:r>
            </a:p>
            <a:p>
              <a:pPr algn="ctr" eaLnBrk="1" hangingPunct="1">
                <a:spcBef>
                  <a:spcPct val="0"/>
                </a:spcBef>
                <a:buFont typeface="Wingdings" pitchFamily="2" charset="2"/>
                <a:buNone/>
              </a:pPr>
              <a:r>
                <a:rPr lang="en-US" sz="1400">
                  <a:latin typeface="Calibri" pitchFamily="34" charset="0"/>
                </a:rPr>
                <a:t>60</a:t>
              </a:r>
              <a:r>
                <a:rPr lang="en-US" sz="1400" baseline="0">
                  <a:latin typeface="Calibri" pitchFamily="34" charset="0"/>
                </a:rPr>
                <a:t>Co </a:t>
              </a:r>
              <a:r>
                <a:rPr lang="en-US" sz="1400" baseline="0">
                  <a:latin typeface="Times New Roman" pitchFamily="18" charset="0"/>
                  <a:sym typeface="Symbol" pitchFamily="18" charset="2"/>
                </a:rPr>
                <a:t></a:t>
              </a:r>
              <a:r>
                <a:rPr lang="en-US" sz="1400" baseline="0">
                  <a:latin typeface="Calibri" pitchFamily="34" charset="0"/>
                </a:rPr>
                <a:t> </a:t>
              </a:r>
              <a:r>
                <a:rPr lang="en-US" sz="1400">
                  <a:latin typeface="Calibri" pitchFamily="34" charset="0"/>
                </a:rPr>
                <a:t>60</a:t>
              </a:r>
              <a:r>
                <a:rPr lang="en-US" sz="1400" baseline="0">
                  <a:latin typeface="Calibri" pitchFamily="34" charset="0"/>
                </a:rPr>
                <a:t>Ni + 2</a:t>
              </a:r>
              <a:r>
                <a:rPr lang="en-US" sz="1400" baseline="0">
                  <a:latin typeface="Times New Roman" pitchFamily="18" charset="0"/>
                  <a:sym typeface="Symbol" pitchFamily="18" charset="2"/>
                </a:rPr>
                <a:t></a:t>
              </a:r>
              <a:endParaRPr lang="en-US" sz="1400" baseline="0">
                <a:latin typeface="Times New Roman" pitchFamily="18" charset="0"/>
              </a:endParaRPr>
            </a:p>
            <a:p>
              <a:pPr algn="ctr" eaLnBrk="1" hangingPunct="1">
                <a:spcBef>
                  <a:spcPct val="0"/>
                </a:spcBef>
                <a:buFont typeface="Wingdings" pitchFamily="2" charset="2"/>
                <a:buNone/>
              </a:pPr>
              <a:r>
                <a:rPr lang="en-US" sz="1400" baseline="0">
                  <a:latin typeface="Calibri" pitchFamily="34" charset="0"/>
                </a:rPr>
                <a:t>1</a:t>
              </a:r>
              <a:r>
                <a:rPr lang="en-US" sz="1400" baseline="0">
                  <a:latin typeface="Times New Roman" pitchFamily="18" charset="0"/>
                </a:rPr>
                <a:t>,</a:t>
              </a:r>
              <a:r>
                <a:rPr lang="en-US" sz="1400" baseline="0">
                  <a:latin typeface="Calibri" pitchFamily="34" charset="0"/>
                </a:rPr>
                <a:t>17 MeV</a:t>
              </a:r>
              <a:endParaRPr lang="en-US" sz="1400" baseline="0">
                <a:latin typeface="Times New Roman" pitchFamily="18" charset="0"/>
              </a:endParaRPr>
            </a:p>
            <a:p>
              <a:pPr algn="ctr" eaLnBrk="1" hangingPunct="1">
                <a:spcBef>
                  <a:spcPct val="0"/>
                </a:spcBef>
                <a:buFont typeface="Wingdings" pitchFamily="2" charset="2"/>
                <a:buNone/>
              </a:pPr>
              <a:r>
                <a:rPr lang="en-US" sz="1400" baseline="0">
                  <a:latin typeface="Calibri" pitchFamily="34" charset="0"/>
                </a:rPr>
                <a:t>1,33 MeV</a:t>
              </a:r>
              <a:endParaRPr lang="en-US"/>
            </a:p>
          </p:txBody>
        </p:sp>
        <p:sp>
          <p:nvSpPr>
            <p:cNvPr id="22542" name="AutoShape 30"/>
            <p:cNvSpPr>
              <a:spLocks noChangeArrowheads="1"/>
            </p:cNvSpPr>
            <p:nvPr/>
          </p:nvSpPr>
          <p:spPr bwMode="auto">
            <a:xfrm rot="10800000">
              <a:off x="3548" y="1453"/>
              <a:ext cx="283" cy="567"/>
            </a:xfrm>
            <a:prstGeom prst="downArrow">
              <a:avLst>
                <a:gd name="adj1" fmla="val 50000"/>
                <a:gd name="adj2" fmla="val 50088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eaVert"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64DBE39-14F6-4DE0-BE0D-CD0EB0B74E4E}" type="datetime1">
              <a:rPr lang="en-GB" sz="1400" baseline="0" smtClean="0">
                <a:cs typeface="Arial" charset="0"/>
              </a:rPr>
              <a:pPr eaLnBrk="1" hangingPunct="1"/>
              <a:t>14/11/2021</a:t>
            </a:fld>
            <a:endParaRPr lang="en-US" sz="1400" baseline="0">
              <a:cs typeface="Arial" charset="0"/>
            </a:endParaRPr>
          </a:p>
        </p:txBody>
      </p:sp>
      <p:sp>
        <p:nvSpPr>
          <p:cNvPr id="23555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cs typeface="Arial" charset="0"/>
              </a:rPr>
              <a:t>toezichthouder stralingsbescherming - mr</a:t>
            </a:r>
          </a:p>
        </p:txBody>
      </p:sp>
      <p:sp>
        <p:nvSpPr>
          <p:cNvPr id="2355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D32C2FE-6230-4FBA-B522-5552902FC05A}" type="slidenum">
              <a:rPr lang="en-US" sz="1400" baseline="0" smtClean="0">
                <a:cs typeface="Arial" charset="0"/>
              </a:rPr>
              <a:pPr eaLnBrk="1" hangingPunct="1"/>
              <a:t>13</a:t>
            </a:fld>
            <a:endParaRPr lang="en-US" sz="1400" baseline="0">
              <a:cs typeface="Arial" charset="0"/>
            </a:endParaRPr>
          </a:p>
        </p:txBody>
      </p:sp>
      <p:sp>
        <p:nvSpPr>
          <p:cNvPr id="413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Neutronenbron</a:t>
            </a:r>
            <a:endParaRPr lang="en-GB" sz="1800" b="1" dirty="0">
              <a:latin typeface="Arial" charset="0"/>
            </a:endParaRPr>
          </a:p>
        </p:txBody>
      </p:sp>
      <p:sp>
        <p:nvSpPr>
          <p:cNvPr id="1639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000" y="1981200"/>
            <a:ext cx="8280000" cy="828000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US" sz="2000" b="1">
                <a:sym typeface="Symbol" pitchFamily="18" charset="2"/>
              </a:rPr>
              <a:t>wat is de jaarlijkse effectieve dosis op 1 m van de bron?</a:t>
            </a:r>
            <a:endParaRPr lang="en-US" sz="2000">
              <a:solidFill>
                <a:srgbClr val="FF0000"/>
              </a:solidFill>
              <a:latin typeface="Arial" charset="0"/>
              <a:cs typeface="Arial" charset="0"/>
              <a:sym typeface="Symbol" pitchFamily="18" charset="2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684000" y="2880000"/>
            <a:ext cx="8280000" cy="2443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defTabSz="2159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431800" defTabSz="2159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2159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2159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2159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eaLnBrk="1" hangingPunct="1">
              <a:spcBef>
                <a:spcPct val="0"/>
              </a:spcBef>
              <a:buSzPct val="90000"/>
              <a:buNone/>
            </a:pPr>
            <a:r>
              <a:rPr lang="en-US" sz="2000" baseline="0">
                <a:cs typeface="Arial" charset="0"/>
                <a:sym typeface="Symbol" pitchFamily="18" charset="2"/>
              </a:rPr>
              <a:t>equivalent dosistempo			60 </a:t>
            </a:r>
            <a:r>
              <a:rPr lang="el-GR" sz="2000" baseline="0">
                <a:cs typeface="Arial" charset="0"/>
                <a:sym typeface="Symbol" pitchFamily="18" charset="2"/>
              </a:rPr>
              <a:t>μ</a:t>
            </a:r>
            <a:r>
              <a:rPr lang="en-US" sz="2000" baseline="0">
                <a:cs typeface="Arial" charset="0"/>
                <a:sym typeface="Symbol" pitchFamily="18" charset="2"/>
              </a:rPr>
              <a:t>Sv/h</a:t>
            </a:r>
          </a:p>
          <a:p>
            <a:pPr marL="0" lvl="1" eaLnBrk="1" hangingPunct="1">
              <a:spcBef>
                <a:spcPct val="0"/>
              </a:spcBef>
              <a:buSzPct val="90000"/>
              <a:buNone/>
            </a:pPr>
            <a:r>
              <a:rPr lang="en-US" sz="2000" baseline="0">
                <a:latin typeface="Arial" pitchFamily="34" charset="0"/>
                <a:cs typeface="Arial" pitchFamily="34" charset="0"/>
                <a:sym typeface="Symbol" pitchFamily="18" charset="2"/>
              </a:rPr>
              <a:t>aantal werkuren						2000 h per jaar</a:t>
            </a:r>
          </a:p>
          <a:p>
            <a:pPr marL="0" lvl="1" eaLnBrk="1" hangingPunct="1">
              <a:spcBef>
                <a:spcPct val="0"/>
              </a:spcBef>
              <a:buSzPct val="90000"/>
              <a:buNone/>
            </a:pPr>
            <a:endParaRPr lang="en-US" sz="2000" baseline="0">
              <a:cs typeface="Arial" charset="0"/>
              <a:sym typeface="Symbol" pitchFamily="18" charset="2"/>
            </a:endParaRPr>
          </a:p>
          <a:p>
            <a:pPr marL="0" lvl="1" eaLnBrk="1" hangingPunct="1">
              <a:spcBef>
                <a:spcPct val="0"/>
              </a:spcBef>
              <a:buSzPct val="90000"/>
              <a:buNone/>
            </a:pP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→</a:t>
            </a:r>
            <a:r>
              <a:rPr lang="en-US" sz="2000" baseline="0">
                <a:cs typeface="Arial" charset="0"/>
                <a:sym typeface="Symbol"/>
              </a:rPr>
              <a:t>	</a:t>
            </a:r>
            <a:r>
              <a:rPr lang="en-US" sz="2000" baseline="0">
                <a:cs typeface="Arial" charset="0"/>
                <a:sym typeface="Symbol" pitchFamily="18" charset="2"/>
              </a:rPr>
              <a:t>E = 60 </a:t>
            </a:r>
            <a:r>
              <a:rPr lang="el-GR" sz="2000" baseline="0">
                <a:cs typeface="Arial" charset="0"/>
                <a:sym typeface="Symbol" pitchFamily="18" charset="2"/>
              </a:rPr>
              <a:t>μ</a:t>
            </a:r>
            <a:r>
              <a:rPr lang="en-US" sz="2000" baseline="0">
                <a:cs typeface="Arial" charset="0"/>
                <a:sym typeface="Symbol" pitchFamily="18" charset="2"/>
              </a:rPr>
              <a:t>Sv/h 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cs typeface="Arial" charset="0"/>
                <a:sym typeface="Symbol" pitchFamily="18" charset="2"/>
              </a:rPr>
              <a:t> 2000 h = 120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cs typeface="Arial" charset="0"/>
                <a:sym typeface="Symbol" pitchFamily="18" charset="2"/>
              </a:rPr>
              <a:t>10</a:t>
            </a:r>
            <a:r>
              <a:rPr lang="en-US" sz="2000">
                <a:cs typeface="Arial" charset="0"/>
                <a:sym typeface="Symbol" pitchFamily="18" charset="2"/>
              </a:rPr>
              <a:t>3</a:t>
            </a:r>
            <a:r>
              <a:rPr lang="en-US" sz="2000" baseline="0">
                <a:cs typeface="Arial" charset="0"/>
                <a:sym typeface="Symbol" pitchFamily="18" charset="2"/>
              </a:rPr>
              <a:t> </a:t>
            </a:r>
            <a:r>
              <a:rPr lang="el-GR" sz="2000" baseline="0">
                <a:cs typeface="Arial" charset="0"/>
                <a:sym typeface="Symbol" pitchFamily="18" charset="2"/>
              </a:rPr>
              <a:t>μ</a:t>
            </a:r>
            <a:r>
              <a:rPr lang="en-US" sz="2000" baseline="0">
                <a:cs typeface="Arial" charset="0"/>
                <a:sym typeface="Symbol" pitchFamily="18" charset="2"/>
              </a:rPr>
              <a:t>Sv = 120 mSv per jaar</a:t>
            </a:r>
          </a:p>
          <a:p>
            <a:pPr marL="0" lvl="1" eaLnBrk="1" hangingPunct="1">
              <a:spcBef>
                <a:spcPct val="0"/>
              </a:spcBef>
              <a:buSzPct val="90000"/>
              <a:buNone/>
            </a:pPr>
            <a:endParaRPr lang="en-US" sz="2000" baseline="0">
              <a:cs typeface="Arial" charset="0"/>
              <a:sym typeface="Symbol" pitchFamily="18" charset="2"/>
            </a:endParaRPr>
          </a:p>
          <a:p>
            <a:pPr marL="0" lvl="1" eaLnBrk="1" hangingPunct="1">
              <a:spcBef>
                <a:spcPct val="0"/>
              </a:spcBef>
              <a:buSzPct val="90000"/>
              <a:buNone/>
            </a:pPr>
            <a:r>
              <a:rPr lang="en-US" sz="2000" baseline="0">
                <a:solidFill>
                  <a:srgbClr val="FF0000"/>
                </a:solidFill>
                <a:cs typeface="Arial" charset="0"/>
                <a:sym typeface="Symbol" pitchFamily="18" charset="2"/>
              </a:rPr>
              <a:t>TS zorgt dat niemand onbedoeld lang bij bron kan zijn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4700D6D-CF63-4B86-A52E-549F65227A4A}" type="datetime1">
              <a:rPr lang="en-GB" sz="1400" baseline="0" smtClean="0">
                <a:cs typeface="Arial" charset="0"/>
              </a:rPr>
              <a:pPr eaLnBrk="1" hangingPunct="1"/>
              <a:t>14/11/2021</a:t>
            </a:fld>
            <a:endParaRPr lang="en-US" sz="1400" baseline="0">
              <a:cs typeface="Arial" charset="0"/>
            </a:endParaRPr>
          </a:p>
        </p:txBody>
      </p:sp>
      <p:sp>
        <p:nvSpPr>
          <p:cNvPr id="24579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cs typeface="Arial" charset="0"/>
              </a:rPr>
              <a:t>toezichthouder stralingsbescherming - mr</a:t>
            </a:r>
          </a:p>
        </p:txBody>
      </p:sp>
      <p:sp>
        <p:nvSpPr>
          <p:cNvPr id="2458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78A2F27-8B0D-4DAF-AE66-D198BB043415}" type="slidenum">
              <a:rPr lang="en-US" sz="1400" baseline="0" smtClean="0">
                <a:cs typeface="Arial" charset="0"/>
              </a:rPr>
              <a:pPr eaLnBrk="1" hangingPunct="1"/>
              <a:t>14</a:t>
            </a:fld>
            <a:endParaRPr lang="en-US" sz="1400" baseline="0">
              <a:cs typeface="Arial" charset="0"/>
            </a:endParaRPr>
          </a:p>
        </p:txBody>
      </p:sp>
      <p:sp>
        <p:nvSpPr>
          <p:cNvPr id="413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Neutronenbron</a:t>
            </a:r>
            <a:endParaRPr lang="en-GB" sz="3200" b="1" dirty="0">
              <a:latin typeface="Arial" charset="0"/>
            </a:endParaRPr>
          </a:p>
        </p:txBody>
      </p:sp>
      <p:sp>
        <p:nvSpPr>
          <p:cNvPr id="1639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000" y="1981200"/>
            <a:ext cx="8280000" cy="828000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US" sz="2000" b="1">
                <a:latin typeface="Arial" charset="0"/>
                <a:cs typeface="Arial" charset="0"/>
                <a:sym typeface="Symbol" pitchFamily="18" charset="2"/>
              </a:rPr>
              <a:t>wat kan het gevolg zijn van inwendige besmetting door ingestie?</a:t>
            </a: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US" sz="2000" b="1">
                <a:latin typeface="Arial" charset="0"/>
                <a:cs typeface="Arial" charset="0"/>
                <a:sym typeface="Symbol" pitchFamily="18" charset="2"/>
              </a:rPr>
              <a:t>(na bijvoorbeeld lek of mechanische destructie)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684000" y="2880000"/>
            <a:ext cx="8280000" cy="2057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defTabSz="2159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431800" defTabSz="2159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2159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2159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2159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eaLnBrk="1" hangingPunct="1">
              <a:spcBef>
                <a:spcPts val="0"/>
              </a:spcBef>
              <a:buNone/>
              <a:defRPr/>
            </a:pPr>
            <a:r>
              <a:rPr lang="en-US" sz="2000" baseline="0">
                <a:sym typeface="Symbol" pitchFamily="18" charset="2"/>
              </a:rPr>
              <a:t>ingestie				een miljoenste deel van de activiteit</a:t>
            </a:r>
            <a:endParaRPr lang="en-US" sz="2000" baseline="0">
              <a:cs typeface="Arial" charset="0"/>
              <a:sym typeface="Symbol" pitchFamily="18" charset="2"/>
            </a:endParaRPr>
          </a:p>
          <a:p>
            <a:pPr marL="0" lvl="1" eaLnBrk="1" hangingPunct="1">
              <a:spcBef>
                <a:spcPts val="0"/>
              </a:spcBef>
              <a:buNone/>
              <a:defRPr/>
            </a:pPr>
            <a:r>
              <a:rPr lang="en-US" sz="2000" baseline="0">
                <a:cs typeface="Arial" charset="0"/>
                <a:sym typeface="Symbol" pitchFamily="18" charset="2"/>
              </a:rPr>
              <a:t>A</a:t>
            </a:r>
            <a:r>
              <a:rPr lang="en-US" sz="2000" baseline="-25000">
                <a:cs typeface="Arial" charset="0"/>
                <a:sym typeface="Symbol" pitchFamily="18" charset="2"/>
              </a:rPr>
              <a:t>ingestie</a:t>
            </a:r>
            <a:r>
              <a:rPr lang="en-US" sz="2000" baseline="0">
                <a:cs typeface="Arial" charset="0"/>
                <a:sym typeface="Symbol" pitchFamily="18" charset="2"/>
              </a:rPr>
              <a:t>					10</a:t>
            </a:r>
            <a:r>
              <a:rPr lang="en-US" sz="2000">
                <a:cs typeface="Arial" charset="0"/>
                <a:sym typeface="Symbol" pitchFamily="18" charset="2"/>
              </a:rPr>
              <a:t>-6</a:t>
            </a:r>
            <a:r>
              <a:rPr lang="en-US" sz="2000" baseline="0">
                <a:cs typeface="Arial" charset="0"/>
                <a:sym typeface="Symbol" pitchFamily="18" charset="2"/>
              </a:rPr>
              <a:t> 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cs typeface="Arial" charset="0"/>
                <a:sym typeface="Symbol" pitchFamily="18" charset="2"/>
              </a:rPr>
              <a:t> 570 GBq = 570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cs typeface="Arial" charset="0"/>
                <a:sym typeface="Symbol" pitchFamily="18" charset="2"/>
              </a:rPr>
              <a:t>10</a:t>
            </a:r>
            <a:r>
              <a:rPr lang="en-US" sz="2000">
                <a:cs typeface="Arial" charset="0"/>
                <a:sym typeface="Symbol" pitchFamily="18" charset="2"/>
              </a:rPr>
              <a:t>3</a:t>
            </a:r>
            <a:r>
              <a:rPr lang="en-US" sz="2000" baseline="0">
                <a:cs typeface="Arial" charset="0"/>
                <a:sym typeface="Symbol" pitchFamily="18" charset="2"/>
              </a:rPr>
              <a:t> Bq</a:t>
            </a:r>
          </a:p>
          <a:p>
            <a:pPr marL="0" lvl="1" eaLnBrk="1" hangingPunct="1">
              <a:spcBef>
                <a:spcPts val="0"/>
              </a:spcBef>
              <a:buNone/>
              <a:defRPr/>
            </a:pPr>
            <a:r>
              <a:rPr lang="en-US" sz="2000" baseline="0">
                <a:cs typeface="Arial" charset="0"/>
                <a:sym typeface="Symbol" pitchFamily="18" charset="2"/>
              </a:rPr>
              <a:t>e</a:t>
            </a:r>
            <a:r>
              <a:rPr lang="en-US" sz="2000" baseline="-25000">
                <a:cs typeface="Arial" charset="0"/>
                <a:sym typeface="Symbol" pitchFamily="18" charset="2"/>
              </a:rPr>
              <a:t>ingestie</a:t>
            </a:r>
            <a:r>
              <a:rPr lang="en-US" sz="2000" baseline="0">
                <a:cs typeface="Arial" charset="0"/>
                <a:sym typeface="Symbol" pitchFamily="18" charset="2"/>
              </a:rPr>
              <a:t>(50)			2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×</a:t>
            </a:r>
            <a:r>
              <a:rPr lang="en-US" sz="2000" baseline="0">
                <a:cs typeface="Arial" charset="0"/>
                <a:sym typeface="Symbol" pitchFamily="18" charset="2"/>
              </a:rPr>
              <a:t>10</a:t>
            </a:r>
            <a:r>
              <a:rPr lang="en-US" sz="2000">
                <a:cs typeface="Arial" charset="0"/>
                <a:sym typeface="Symbol" pitchFamily="18" charset="2"/>
              </a:rPr>
              <a:t>-7</a:t>
            </a:r>
            <a:r>
              <a:rPr lang="en-US" sz="2000" baseline="0">
                <a:cs typeface="Arial" charset="0"/>
                <a:sym typeface="Symbol" pitchFamily="18" charset="2"/>
              </a:rPr>
              <a:t> Sv/Bq</a:t>
            </a:r>
          </a:p>
          <a:p>
            <a:pPr marL="0" lvl="1" eaLnBrk="1" hangingPunct="1">
              <a:spcBef>
                <a:spcPts val="0"/>
              </a:spcBef>
              <a:buNone/>
              <a:defRPr/>
            </a:pPr>
            <a:endParaRPr lang="en-US" sz="2000" baseline="0">
              <a:cs typeface="Arial" charset="0"/>
              <a:sym typeface="Symbol" pitchFamily="18" charset="2"/>
            </a:endParaRPr>
          </a:p>
          <a:p>
            <a:pPr marL="0" lvl="1" eaLnBrk="1" hangingPunct="1">
              <a:spcBef>
                <a:spcPts val="0"/>
              </a:spcBef>
              <a:buNone/>
              <a:defRPr/>
            </a:pP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→</a:t>
            </a:r>
            <a:r>
              <a:rPr lang="en-US" sz="2000" baseline="0">
                <a:cs typeface="Arial" charset="0"/>
                <a:sym typeface="Symbol" pitchFamily="18" charset="2"/>
              </a:rPr>
              <a:t>	</a:t>
            </a:r>
            <a:r>
              <a:rPr lang="en-US" sz="2000" baseline="0">
                <a:solidFill>
                  <a:srgbClr val="FF0000"/>
                </a:solidFill>
                <a:cs typeface="Arial" charset="0"/>
                <a:sym typeface="Symbol" pitchFamily="18" charset="2"/>
              </a:rPr>
              <a:t>E(50)	 = e</a:t>
            </a:r>
            <a:r>
              <a:rPr lang="en-US" sz="2000" baseline="-25000">
                <a:solidFill>
                  <a:srgbClr val="FF0000"/>
                </a:solidFill>
                <a:cs typeface="Arial" charset="0"/>
                <a:sym typeface="Symbol" pitchFamily="18" charset="2"/>
              </a:rPr>
              <a:t>ingestie</a:t>
            </a:r>
            <a:r>
              <a:rPr lang="en-US" sz="2000" baseline="0">
                <a:solidFill>
                  <a:srgbClr val="FF0000"/>
                </a:solidFill>
                <a:cs typeface="Arial" charset="0"/>
                <a:sym typeface="Symbol" pitchFamily="18" charset="2"/>
              </a:rPr>
              <a:t>(50) </a:t>
            </a:r>
            <a:r>
              <a:rPr lang="en-US" sz="2000" baseline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solidFill>
                  <a:srgbClr val="FF0000"/>
                </a:solidFill>
                <a:cs typeface="Arial" charset="0"/>
                <a:sym typeface="Symbol" pitchFamily="18" charset="2"/>
              </a:rPr>
              <a:t> A</a:t>
            </a:r>
            <a:r>
              <a:rPr lang="en-US" sz="2000" baseline="-25000">
                <a:solidFill>
                  <a:srgbClr val="FF0000"/>
                </a:solidFill>
                <a:cs typeface="Arial" charset="0"/>
                <a:sym typeface="Symbol" pitchFamily="18" charset="2"/>
              </a:rPr>
              <a:t>ingestie</a:t>
            </a:r>
          </a:p>
          <a:p>
            <a:pPr marL="0" lvl="1" eaLnBrk="1" hangingPunct="1">
              <a:spcBef>
                <a:spcPts val="0"/>
              </a:spcBef>
              <a:buSzPct val="90000"/>
              <a:buFont typeface="Wingdings" pitchFamily="2" charset="2"/>
              <a:buNone/>
            </a:pPr>
            <a:r>
              <a:rPr lang="en-US" sz="2000" baseline="0">
                <a:cs typeface="Arial" charset="0"/>
                <a:sym typeface="Symbol" pitchFamily="18" charset="2"/>
              </a:rPr>
              <a:t>					 = 2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cs typeface="Arial" charset="0"/>
                <a:sym typeface="Symbol" pitchFamily="18" charset="2"/>
              </a:rPr>
              <a:t>10</a:t>
            </a:r>
            <a:r>
              <a:rPr lang="en-US" sz="2000">
                <a:cs typeface="Arial" charset="0"/>
                <a:sym typeface="Symbol" pitchFamily="18" charset="2"/>
              </a:rPr>
              <a:t>-7</a:t>
            </a:r>
            <a:r>
              <a:rPr lang="en-US" sz="2000" baseline="0">
                <a:cs typeface="Arial" charset="0"/>
                <a:sym typeface="Symbol" pitchFamily="18" charset="2"/>
              </a:rPr>
              <a:t> Sv/Bq 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cs typeface="Arial" charset="0"/>
                <a:sym typeface="Symbol" pitchFamily="18" charset="2"/>
              </a:rPr>
              <a:t> 570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cs typeface="Arial" charset="0"/>
                <a:sym typeface="Symbol" pitchFamily="18" charset="2"/>
              </a:rPr>
              <a:t>10</a:t>
            </a:r>
            <a:r>
              <a:rPr lang="en-US" sz="2000">
                <a:cs typeface="Arial" charset="0"/>
                <a:sym typeface="Symbol" pitchFamily="18" charset="2"/>
              </a:rPr>
              <a:t>3</a:t>
            </a:r>
            <a:r>
              <a:rPr lang="en-US" sz="2000" baseline="0">
                <a:cs typeface="Arial" charset="0"/>
                <a:sym typeface="Symbol" pitchFamily="18" charset="2"/>
              </a:rPr>
              <a:t> Bq = 0,1 Sv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4700D6D-CF63-4B86-A52E-549F65227A4A}" type="datetime1">
              <a:rPr lang="en-GB" sz="1400" baseline="0" smtClean="0">
                <a:cs typeface="Arial" charset="0"/>
              </a:rPr>
              <a:pPr eaLnBrk="1" hangingPunct="1"/>
              <a:t>14/11/2021</a:t>
            </a:fld>
            <a:endParaRPr lang="en-US" sz="1400" baseline="0">
              <a:cs typeface="Arial" charset="0"/>
            </a:endParaRPr>
          </a:p>
        </p:txBody>
      </p:sp>
      <p:sp>
        <p:nvSpPr>
          <p:cNvPr id="24579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cs typeface="Arial" charset="0"/>
              </a:rPr>
              <a:t>toezichthouder stralingsbescherming - mr</a:t>
            </a:r>
          </a:p>
        </p:txBody>
      </p:sp>
      <p:sp>
        <p:nvSpPr>
          <p:cNvPr id="2458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78A2F27-8B0D-4DAF-AE66-D198BB043415}" type="slidenum">
              <a:rPr lang="en-US" sz="1400" baseline="0" smtClean="0">
                <a:cs typeface="Arial" charset="0"/>
              </a:rPr>
              <a:pPr eaLnBrk="1" hangingPunct="1"/>
              <a:t>15</a:t>
            </a:fld>
            <a:endParaRPr lang="en-US" sz="1400" baseline="0">
              <a:cs typeface="Arial" charset="0"/>
            </a:endParaRPr>
          </a:p>
        </p:txBody>
      </p:sp>
      <p:sp>
        <p:nvSpPr>
          <p:cNvPr id="413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Neutronenbron</a:t>
            </a:r>
            <a:endParaRPr lang="en-GB" sz="3200" b="1" dirty="0">
              <a:latin typeface="Arial" charset="0"/>
            </a:endParaRPr>
          </a:p>
        </p:txBody>
      </p:sp>
      <p:sp>
        <p:nvSpPr>
          <p:cNvPr id="1639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000" y="1981200"/>
            <a:ext cx="8280000" cy="828000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US" sz="2000" b="1">
                <a:latin typeface="Arial" charset="0"/>
                <a:cs typeface="Arial" charset="0"/>
                <a:sym typeface="Symbol" pitchFamily="18" charset="2"/>
              </a:rPr>
              <a:t>wat kan het gevolg zijn van inwendige besmetting door inhalatie?</a:t>
            </a: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US" sz="2000" b="1">
                <a:latin typeface="Arial" charset="0"/>
                <a:cs typeface="Arial" charset="0"/>
                <a:sym typeface="Symbol" pitchFamily="18" charset="2"/>
              </a:rPr>
              <a:t>(na bijvoorbeeld brand)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684000" y="2879999"/>
            <a:ext cx="8280000" cy="3261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defTabSz="2159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431800" defTabSz="2159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2159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2159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2159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eaLnBrk="1" hangingPunct="1">
              <a:spcBef>
                <a:spcPts val="0"/>
              </a:spcBef>
              <a:buNone/>
              <a:defRPr/>
            </a:pPr>
            <a:r>
              <a:rPr lang="en-US" sz="2000" baseline="0">
                <a:sym typeface="Symbol" pitchFamily="18" charset="2"/>
              </a:rPr>
              <a:t>ingestie				een miljoenste deel van de activiteit</a:t>
            </a:r>
            <a:endParaRPr lang="en-US" sz="2000" baseline="0">
              <a:cs typeface="Arial" charset="0"/>
              <a:sym typeface="Symbol" pitchFamily="18" charset="2"/>
            </a:endParaRPr>
          </a:p>
          <a:p>
            <a:pPr marL="0" lvl="1" eaLnBrk="1" hangingPunct="1">
              <a:spcBef>
                <a:spcPts val="0"/>
              </a:spcBef>
              <a:buNone/>
              <a:defRPr/>
            </a:pPr>
            <a:r>
              <a:rPr lang="en-US" sz="2000" baseline="0">
                <a:cs typeface="Arial" charset="0"/>
                <a:sym typeface="Symbol" pitchFamily="18" charset="2"/>
              </a:rPr>
              <a:t>A</a:t>
            </a:r>
            <a:r>
              <a:rPr lang="en-US" sz="2000" baseline="-25000">
                <a:cs typeface="Arial" charset="0"/>
                <a:sym typeface="Symbol" pitchFamily="18" charset="2"/>
              </a:rPr>
              <a:t>inhalatie</a:t>
            </a:r>
            <a:r>
              <a:rPr lang="en-US" sz="2000" baseline="0">
                <a:cs typeface="Arial" charset="0"/>
                <a:sym typeface="Symbol" pitchFamily="18" charset="2"/>
              </a:rPr>
              <a:t>					10</a:t>
            </a:r>
            <a:r>
              <a:rPr lang="en-US" sz="2000">
                <a:cs typeface="Arial" charset="0"/>
                <a:sym typeface="Symbol" pitchFamily="18" charset="2"/>
              </a:rPr>
              <a:t>-6</a:t>
            </a:r>
            <a:r>
              <a:rPr lang="en-US" sz="2000" baseline="0">
                <a:cs typeface="Arial" charset="0"/>
                <a:sym typeface="Symbol" pitchFamily="18" charset="2"/>
              </a:rPr>
              <a:t> 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cs typeface="Arial" charset="0"/>
                <a:sym typeface="Symbol" pitchFamily="18" charset="2"/>
              </a:rPr>
              <a:t> 570 GBq = 570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cs typeface="Arial" charset="0"/>
                <a:sym typeface="Symbol" pitchFamily="18" charset="2"/>
              </a:rPr>
              <a:t>10</a:t>
            </a:r>
            <a:r>
              <a:rPr lang="en-US" sz="2000">
                <a:cs typeface="Arial" charset="0"/>
                <a:sym typeface="Symbol" pitchFamily="18" charset="2"/>
              </a:rPr>
              <a:t>3</a:t>
            </a:r>
            <a:r>
              <a:rPr lang="en-US" sz="2000" baseline="0">
                <a:cs typeface="Arial" charset="0"/>
                <a:sym typeface="Symbol" pitchFamily="18" charset="2"/>
              </a:rPr>
              <a:t> Bq</a:t>
            </a:r>
          </a:p>
          <a:p>
            <a:pPr marL="0" lvl="1" eaLnBrk="1" hangingPunct="1">
              <a:spcBef>
                <a:spcPts val="0"/>
              </a:spcBef>
              <a:buNone/>
              <a:defRPr/>
            </a:pPr>
            <a:r>
              <a:rPr lang="en-US" sz="2000" baseline="0">
                <a:cs typeface="Arial" charset="0"/>
                <a:sym typeface="Symbol" pitchFamily="18" charset="2"/>
              </a:rPr>
              <a:t>e</a:t>
            </a:r>
            <a:r>
              <a:rPr lang="en-US" sz="2000" baseline="-25000">
                <a:cs typeface="Arial" charset="0"/>
                <a:sym typeface="Symbol" pitchFamily="18" charset="2"/>
              </a:rPr>
              <a:t>inhalatie</a:t>
            </a:r>
            <a:r>
              <a:rPr lang="en-US" sz="2000" baseline="0">
                <a:cs typeface="Arial" charset="0"/>
                <a:sym typeface="Symbol" pitchFamily="18" charset="2"/>
              </a:rPr>
              <a:t>(50)			3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×</a:t>
            </a:r>
            <a:r>
              <a:rPr lang="en-US" sz="2000" baseline="0">
                <a:cs typeface="Arial" charset="0"/>
                <a:sym typeface="Symbol" pitchFamily="18" charset="2"/>
              </a:rPr>
              <a:t>10</a:t>
            </a:r>
            <a:r>
              <a:rPr lang="en-US" sz="2000">
                <a:cs typeface="Arial" charset="0"/>
                <a:sym typeface="Symbol" pitchFamily="18" charset="2"/>
              </a:rPr>
              <a:t>-5</a:t>
            </a:r>
            <a:r>
              <a:rPr lang="en-US" sz="2000" baseline="0">
                <a:cs typeface="Arial" charset="0"/>
                <a:sym typeface="Symbol" pitchFamily="18" charset="2"/>
              </a:rPr>
              <a:t> Sv/Bq</a:t>
            </a:r>
          </a:p>
          <a:p>
            <a:pPr marL="0" lvl="1" eaLnBrk="1" hangingPunct="1">
              <a:spcBef>
                <a:spcPts val="0"/>
              </a:spcBef>
              <a:buNone/>
              <a:defRPr/>
            </a:pPr>
            <a:endParaRPr lang="en-US" sz="2000" baseline="0">
              <a:cs typeface="Arial" charset="0"/>
              <a:sym typeface="Symbol" pitchFamily="18" charset="2"/>
            </a:endParaRPr>
          </a:p>
          <a:p>
            <a:pPr marL="0" lvl="1" eaLnBrk="1" hangingPunct="1">
              <a:spcBef>
                <a:spcPts val="0"/>
              </a:spcBef>
              <a:buNone/>
              <a:defRPr/>
            </a:pP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→</a:t>
            </a:r>
            <a:r>
              <a:rPr lang="en-US" sz="2000" baseline="0">
                <a:cs typeface="Arial" charset="0"/>
                <a:sym typeface="Symbol" pitchFamily="18" charset="2"/>
              </a:rPr>
              <a:t>	</a:t>
            </a:r>
            <a:r>
              <a:rPr lang="en-US" sz="2000" baseline="0">
                <a:solidFill>
                  <a:srgbClr val="FF0000"/>
                </a:solidFill>
                <a:cs typeface="Arial" charset="0"/>
                <a:sym typeface="Symbol" pitchFamily="18" charset="2"/>
              </a:rPr>
              <a:t>E(50)	 = e</a:t>
            </a:r>
            <a:r>
              <a:rPr lang="en-US" sz="2000" baseline="-25000">
                <a:solidFill>
                  <a:srgbClr val="FF0000"/>
                </a:solidFill>
                <a:cs typeface="Arial" charset="0"/>
                <a:sym typeface="Symbol" pitchFamily="18" charset="2"/>
              </a:rPr>
              <a:t>inhalatie</a:t>
            </a:r>
            <a:r>
              <a:rPr lang="en-US" sz="2000" baseline="0">
                <a:solidFill>
                  <a:srgbClr val="FF0000"/>
                </a:solidFill>
                <a:cs typeface="Arial" charset="0"/>
                <a:sym typeface="Symbol" pitchFamily="18" charset="2"/>
              </a:rPr>
              <a:t>(50) </a:t>
            </a:r>
            <a:r>
              <a:rPr lang="en-US" sz="2000" baseline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solidFill>
                  <a:srgbClr val="FF0000"/>
                </a:solidFill>
                <a:cs typeface="Arial" charset="0"/>
                <a:sym typeface="Symbol" pitchFamily="18" charset="2"/>
              </a:rPr>
              <a:t> A</a:t>
            </a:r>
            <a:r>
              <a:rPr lang="en-US" sz="2000" baseline="-25000">
                <a:solidFill>
                  <a:srgbClr val="FF0000"/>
                </a:solidFill>
                <a:cs typeface="Arial" charset="0"/>
                <a:sym typeface="Symbol" pitchFamily="18" charset="2"/>
              </a:rPr>
              <a:t>inhalatie</a:t>
            </a:r>
          </a:p>
          <a:p>
            <a:pPr marL="0" lvl="1" eaLnBrk="1" hangingPunct="1">
              <a:spcBef>
                <a:spcPts val="0"/>
              </a:spcBef>
              <a:buSzPct val="90000"/>
              <a:buFont typeface="Wingdings" pitchFamily="2" charset="2"/>
              <a:buNone/>
            </a:pPr>
            <a:r>
              <a:rPr lang="en-US" sz="2000" baseline="0">
                <a:cs typeface="Arial" charset="0"/>
                <a:sym typeface="Symbol" pitchFamily="18" charset="2"/>
              </a:rPr>
              <a:t>					 = 3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cs typeface="Arial" charset="0"/>
                <a:sym typeface="Symbol" pitchFamily="18" charset="2"/>
              </a:rPr>
              <a:t>10</a:t>
            </a:r>
            <a:r>
              <a:rPr lang="en-US" sz="2000">
                <a:cs typeface="Arial" charset="0"/>
                <a:sym typeface="Symbol" pitchFamily="18" charset="2"/>
              </a:rPr>
              <a:t>-5</a:t>
            </a:r>
            <a:r>
              <a:rPr lang="en-US" sz="2000" baseline="0">
                <a:cs typeface="Arial" charset="0"/>
                <a:sym typeface="Symbol" pitchFamily="18" charset="2"/>
              </a:rPr>
              <a:t> Sv/Bq 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cs typeface="Arial" charset="0"/>
                <a:sym typeface="Symbol" pitchFamily="18" charset="2"/>
              </a:rPr>
              <a:t> 570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cs typeface="Arial" charset="0"/>
                <a:sym typeface="Symbol" pitchFamily="18" charset="2"/>
              </a:rPr>
              <a:t>10</a:t>
            </a:r>
            <a:r>
              <a:rPr lang="en-US" sz="2000">
                <a:cs typeface="Arial" charset="0"/>
                <a:sym typeface="Symbol" pitchFamily="18" charset="2"/>
              </a:rPr>
              <a:t>3</a:t>
            </a:r>
            <a:r>
              <a:rPr lang="en-US" sz="2000" baseline="0">
                <a:cs typeface="Arial" charset="0"/>
                <a:sym typeface="Symbol" pitchFamily="18" charset="2"/>
              </a:rPr>
              <a:t> Bq = 20 Sv</a:t>
            </a:r>
          </a:p>
          <a:p>
            <a:pPr marL="0" lvl="1" eaLnBrk="1" hangingPunct="1">
              <a:spcBef>
                <a:spcPct val="0"/>
              </a:spcBef>
              <a:buSzPct val="90000"/>
              <a:buNone/>
            </a:pPr>
            <a:endParaRPr lang="en-US" sz="2000" baseline="0">
              <a:cs typeface="Arial" charset="0"/>
              <a:sym typeface="Symbol" pitchFamily="18" charset="2"/>
            </a:endParaRPr>
          </a:p>
          <a:p>
            <a:pPr marL="0" lvl="1" eaLnBrk="1" hangingPunct="1">
              <a:spcBef>
                <a:spcPct val="0"/>
              </a:spcBef>
              <a:buSzPct val="90000"/>
              <a:buNone/>
            </a:pPr>
            <a:r>
              <a:rPr lang="en-US" sz="2000" baseline="0">
                <a:solidFill>
                  <a:srgbClr val="FF0000"/>
                </a:solidFill>
                <a:cs typeface="Arial" charset="0"/>
                <a:sym typeface="Symbol" pitchFamily="18" charset="2"/>
              </a:rPr>
              <a:t>lethale dosis</a:t>
            </a:r>
          </a:p>
          <a:p>
            <a:pPr marL="0" lvl="1" eaLnBrk="1" hangingPunct="1">
              <a:spcBef>
                <a:spcPct val="0"/>
              </a:spcBef>
              <a:buSzPct val="90000"/>
              <a:buNone/>
            </a:pPr>
            <a:r>
              <a:rPr lang="en-US" sz="2000" baseline="0">
                <a:solidFill>
                  <a:srgbClr val="FF0000"/>
                </a:solidFill>
                <a:cs typeface="Arial" charset="0"/>
                <a:sym typeface="Symbol" pitchFamily="18" charset="2"/>
              </a:rPr>
              <a:t>TS zorgt voor opslag in brandvrije ruimte</a:t>
            </a:r>
          </a:p>
        </p:txBody>
      </p:sp>
    </p:spTree>
    <p:extLst>
      <p:ext uri="{BB962C8B-B14F-4D97-AF65-F5344CB8AC3E}">
        <p14:creationId xmlns:p14="http://schemas.microsoft.com/office/powerpoint/2010/main" val="2371623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7A156D0-4462-4912-8F0D-DBE4984FA11F}" type="datetime1">
              <a:rPr lang="en-GB" sz="1400" baseline="0" smtClean="0">
                <a:cs typeface="Arial" charset="0"/>
              </a:rPr>
              <a:pPr eaLnBrk="1" hangingPunct="1"/>
              <a:t>14/11/2021</a:t>
            </a:fld>
            <a:endParaRPr lang="en-US" sz="1400" baseline="0">
              <a:cs typeface="Arial" charset="0"/>
            </a:endParaRPr>
          </a:p>
        </p:txBody>
      </p:sp>
      <p:sp>
        <p:nvSpPr>
          <p:cNvPr id="16387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cs typeface="Arial" charset="0"/>
              </a:rPr>
              <a:t>toezichthouder stralingsbescherming - mr</a:t>
            </a:r>
          </a:p>
        </p:txBody>
      </p:sp>
      <p:sp>
        <p:nvSpPr>
          <p:cNvPr id="1638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1228F82-C0A4-4291-95AE-D6482269C6F9}" type="slidenum">
              <a:rPr lang="en-US" sz="1400" baseline="0" smtClean="0">
                <a:cs typeface="Arial" charset="0"/>
              </a:rPr>
              <a:pPr eaLnBrk="1" hangingPunct="1"/>
              <a:t>16</a:t>
            </a:fld>
            <a:endParaRPr lang="en-US" sz="1400" baseline="0">
              <a:cs typeface="Arial" charset="0"/>
            </a:endParaRPr>
          </a:p>
        </p:txBody>
      </p:sp>
      <p:sp>
        <p:nvSpPr>
          <p:cNvPr id="413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Neutronenbron</a:t>
            </a:r>
            <a:endParaRPr lang="en-GB" sz="3200" b="1" dirty="0">
              <a:latin typeface="Arial" charset="0"/>
            </a:endParaRPr>
          </a:p>
        </p:txBody>
      </p:sp>
      <p:sp>
        <p:nvSpPr>
          <p:cNvPr id="1639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000" y="2880000"/>
            <a:ext cx="8280000" cy="1498960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US" sz="2000">
                <a:latin typeface="Arial" charset="0"/>
                <a:cs typeface="Arial" charset="0"/>
                <a:sym typeface="Symbol"/>
              </a:rPr>
              <a:t>niet duidelijk</a:t>
            </a: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  <a:defRPr/>
            </a:pPr>
            <a:endParaRPr lang="en-US" sz="2000">
              <a:latin typeface="Arial" charset="0"/>
              <a:cs typeface="Arial" charset="0"/>
              <a:sym typeface="Symbol"/>
            </a:endParaRPr>
          </a:p>
          <a:p>
            <a:pPr marL="432000" lvl="1" indent="-432000" eaLnBrk="1" hangingPunct="1">
              <a:buClr>
                <a:schemeClr val="tx2"/>
              </a:buClr>
              <a:buSzPct val="100000"/>
              <a:buFont typeface="Wingdings" pitchFamily="2" charset="2"/>
              <a:buChar char="§"/>
              <a:defRPr/>
            </a:pPr>
            <a:r>
              <a:rPr lang="en-US" sz="2000">
                <a:latin typeface="Arial" charset="0"/>
                <a:cs typeface="Arial" charset="0"/>
                <a:sym typeface="Symbol"/>
              </a:rPr>
              <a:t>de bevoegdheden van TS MR worden in de wet niet geregeld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  <a:buFont typeface="Wingdings" pitchFamily="2" charset="2"/>
              <a:buChar char="§"/>
              <a:defRPr/>
            </a:pPr>
            <a:r>
              <a:rPr lang="en-US" sz="2000">
                <a:latin typeface="Arial" charset="0"/>
                <a:cs typeface="Arial" charset="0"/>
                <a:sym typeface="Symbol"/>
              </a:rPr>
              <a:t>voor industriële radiografie bestaat een aparte opleiding TS IR</a:t>
            </a:r>
          </a:p>
        </p:txBody>
      </p:sp>
      <p:pic>
        <p:nvPicPr>
          <p:cNvPr id="16392" name="Picture 5" descr="BD21298_">
            <a:hlinkClick r:id="rId3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191500" y="5895975"/>
            <a:ext cx="246063" cy="246063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6393" name="Picture 5" descr="BD21298_">
            <a:hlinkClick r:id="rId3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07375" y="5875338"/>
            <a:ext cx="246063" cy="24606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684001" y="1980000"/>
            <a:ext cx="8280000" cy="65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31800" indent="-431800" algn="l" defTabSz="215900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31800" indent="25400" algn="l" defTabSz="215900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431800" indent="482600" algn="l" defTabSz="215900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431800" indent="939800" algn="l" defTabSz="215900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431800" indent="1397000" algn="l" defTabSz="215900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US" sz="2000" b="1" baseline="0">
                <a:solidFill>
                  <a:srgbClr val="FF0000"/>
                </a:solidFill>
                <a:latin typeface="Arial" charset="0"/>
                <a:cs typeface="Arial" charset="0"/>
                <a:sym typeface="Symbol"/>
              </a:rPr>
              <a:t>is de toezichthouder MR bevoegd om deze bron te beheren?</a:t>
            </a:r>
          </a:p>
        </p:txBody>
      </p:sp>
    </p:spTree>
    <p:extLst>
      <p:ext uri="{BB962C8B-B14F-4D97-AF65-F5344CB8AC3E}">
        <p14:creationId xmlns:p14="http://schemas.microsoft.com/office/powerpoint/2010/main" val="2684993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0" grpId="0"/>
      <p:bldP spid="16390" grpId="1"/>
      <p:bldP spid="16390" grpId="2"/>
      <p:bldP spid="16390" grpId="3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A6957E3-6806-4ADB-9813-550BE1FC9C72}" type="datetime1">
              <a:rPr lang="en-GB" sz="1400" baseline="0" smtClean="0">
                <a:cs typeface="Arial" charset="0"/>
              </a:rPr>
              <a:pPr eaLnBrk="1" hangingPunct="1"/>
              <a:t>14/11/2021</a:t>
            </a:fld>
            <a:endParaRPr lang="en-US" sz="1400" baseline="0">
              <a:cs typeface="Arial" charset="0"/>
            </a:endParaRPr>
          </a:p>
        </p:txBody>
      </p:sp>
      <p:sp>
        <p:nvSpPr>
          <p:cNvPr id="26627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cs typeface="Arial" charset="0"/>
              </a:rPr>
              <a:t>toezichthouder stralingsbescherming - mr</a:t>
            </a:r>
          </a:p>
        </p:txBody>
      </p:sp>
      <p:sp>
        <p:nvSpPr>
          <p:cNvPr id="2662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92B97A1-FAFC-45BB-AEDC-3CD84AD59AF4}" type="slidenum">
              <a:rPr lang="en-US" sz="1400" baseline="0" smtClean="0">
                <a:cs typeface="Arial" charset="0"/>
              </a:rPr>
              <a:pPr eaLnBrk="1" hangingPunct="1"/>
              <a:t>17</a:t>
            </a:fld>
            <a:endParaRPr lang="en-US" sz="1400" baseline="0">
              <a:cs typeface="Arial" charset="0"/>
            </a:endParaRPr>
          </a:p>
        </p:txBody>
      </p:sp>
      <p:sp>
        <p:nvSpPr>
          <p:cNvPr id="413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Beta light</a:t>
            </a:r>
            <a:endParaRPr lang="en-GB" sz="1800" b="1" dirty="0">
              <a:latin typeface="Arial" charset="0"/>
            </a:endParaRPr>
          </a:p>
        </p:txBody>
      </p:sp>
      <p:sp>
        <p:nvSpPr>
          <p:cNvPr id="2663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000" y="1981200"/>
            <a:ext cx="4170679" cy="1869367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</a:pPr>
            <a:endParaRPr lang="en-US" sz="2000">
              <a:latin typeface="Arial" charset="0"/>
              <a:cs typeface="Arial" charset="0"/>
              <a:sym typeface="Symbol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</a:pP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activiteit				800 GBq per stuk</a:t>
            </a: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</a:pP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opslag					50 stuks </a:t>
            </a: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</a:pP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toepassing			noodsignalering</a:t>
            </a:r>
          </a:p>
          <a:p>
            <a:pPr marL="0" lvl="1" indent="0" eaLnBrk="1" hangingPunct="1">
              <a:buClr>
                <a:schemeClr val="tx2"/>
              </a:buClr>
              <a:buNone/>
            </a:pP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radionuclide		</a:t>
            </a:r>
            <a:r>
              <a:rPr lang="en-US" sz="2000" baseline="30000">
                <a:latin typeface="Arial" charset="0"/>
                <a:cs typeface="Arial" charset="0"/>
                <a:sym typeface="Symbol" pitchFamily="18" charset="2"/>
              </a:rPr>
              <a:t>3</a:t>
            </a: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H</a:t>
            </a:r>
          </a:p>
        </p:txBody>
      </p:sp>
      <p:pic>
        <p:nvPicPr>
          <p:cNvPr id="15" name="Picture 5" descr="tritiumbord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28858" y="1979999"/>
            <a:ext cx="3960000" cy="296415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4815378" y="4972685"/>
            <a:ext cx="390363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2159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2159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2159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2159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2159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sz="1800" baseline="0">
                <a:sym typeface="Symbol" pitchFamily="18" charset="2"/>
              </a:rPr>
              <a:t>getritieerd H-gas in plastic omhulling</a:t>
            </a:r>
          </a:p>
        </p:txBody>
      </p:sp>
    </p:spTree>
    <p:extLst>
      <p:ext uri="{BB962C8B-B14F-4D97-AF65-F5344CB8AC3E}">
        <p14:creationId xmlns:p14="http://schemas.microsoft.com/office/powerpoint/2010/main" val="33407407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A6957E3-6806-4ADB-9813-550BE1FC9C72}" type="datetime1">
              <a:rPr lang="en-GB" sz="1400" baseline="0" smtClean="0">
                <a:cs typeface="Arial" charset="0"/>
              </a:rPr>
              <a:pPr eaLnBrk="1" hangingPunct="1"/>
              <a:t>14/11/2021</a:t>
            </a:fld>
            <a:endParaRPr lang="en-US" sz="1400" baseline="0">
              <a:cs typeface="Arial" charset="0"/>
            </a:endParaRPr>
          </a:p>
        </p:txBody>
      </p:sp>
      <p:sp>
        <p:nvSpPr>
          <p:cNvPr id="26627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cs typeface="Arial" charset="0"/>
              </a:rPr>
              <a:t>toezichthouder stralingsbescherming - mr</a:t>
            </a:r>
          </a:p>
        </p:txBody>
      </p:sp>
      <p:sp>
        <p:nvSpPr>
          <p:cNvPr id="2662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92B97A1-FAFC-45BB-AEDC-3CD84AD59AF4}" type="slidenum">
              <a:rPr lang="en-US" sz="1400" baseline="0" smtClean="0">
                <a:cs typeface="Arial" charset="0"/>
              </a:rPr>
              <a:pPr eaLnBrk="1" hangingPunct="1"/>
              <a:t>18</a:t>
            </a:fld>
            <a:endParaRPr lang="en-US" sz="1400" baseline="0">
              <a:cs typeface="Arial" charset="0"/>
            </a:endParaRPr>
          </a:p>
        </p:txBody>
      </p:sp>
      <p:sp>
        <p:nvSpPr>
          <p:cNvPr id="413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Beta light</a:t>
            </a:r>
            <a:endParaRPr lang="en-GB" sz="1800" b="1" dirty="0">
              <a:latin typeface="Arial" charset="0"/>
            </a:endParaRPr>
          </a:p>
        </p:txBody>
      </p:sp>
      <p:sp>
        <p:nvSpPr>
          <p:cNvPr id="2663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000" y="1981200"/>
            <a:ext cx="4170679" cy="2966720"/>
          </a:xfrm>
        </p:spPr>
        <p:txBody>
          <a:bodyPr/>
          <a:lstStyle/>
          <a:p>
            <a:pPr marL="0" lvl="1">
              <a:spcBef>
                <a:spcPts val="0"/>
              </a:spcBef>
              <a:buNone/>
            </a:pPr>
            <a:endParaRPr lang="en-US" sz="2000">
              <a:cs typeface="Arial" charset="0"/>
              <a:sym typeface="Symbol" pitchFamily="18" charset="2"/>
            </a:endParaRPr>
          </a:p>
          <a:p>
            <a:pPr marL="0" lvl="1">
              <a:spcBef>
                <a:spcPts val="0"/>
              </a:spcBef>
              <a:buNone/>
            </a:pPr>
            <a:r>
              <a:rPr lang="en-US" sz="2000">
                <a:cs typeface="Arial" charset="0"/>
                <a:sym typeface="Symbol" pitchFamily="18" charset="2"/>
              </a:rPr>
              <a:t>E</a:t>
            </a:r>
            <a:r>
              <a:rPr lang="el-GR" sz="2000" baseline="-25000">
                <a:cs typeface="Arial" charset="0"/>
                <a:sym typeface="Symbol" pitchFamily="18" charset="2"/>
              </a:rPr>
              <a:t>β</a:t>
            </a:r>
            <a:r>
              <a:rPr lang="en-US" sz="2000" baseline="-25000">
                <a:cs typeface="Arial" charset="0"/>
                <a:sym typeface="Symbol" pitchFamily="18" charset="2"/>
              </a:rPr>
              <a:t>,max</a:t>
            </a:r>
            <a:r>
              <a:rPr lang="en-US" sz="2000">
                <a:cs typeface="Arial" charset="0"/>
                <a:sym typeface="Symbol" pitchFamily="18" charset="2"/>
              </a:rPr>
              <a:t> = 19 keV</a:t>
            </a:r>
          </a:p>
          <a:p>
            <a:pPr marL="0" lvl="1">
              <a:spcBef>
                <a:spcPts val="0"/>
              </a:spcBef>
              <a:buNone/>
            </a:pPr>
            <a:endParaRPr lang="en-US" sz="2000">
              <a:cs typeface="Arial" charset="0"/>
              <a:sym typeface="Symbol" pitchFamily="18" charset="2"/>
            </a:endParaRPr>
          </a:p>
          <a:p>
            <a:pPr marL="0" lvl="1">
              <a:spcBef>
                <a:spcPts val="0"/>
              </a:spcBef>
              <a:buNone/>
            </a:pPr>
            <a:r>
              <a:rPr lang="en-US" sz="2000">
                <a:cs typeface="Arial" charset="0"/>
                <a:sym typeface="Symbol" pitchFamily="18" charset="2"/>
              </a:rPr>
              <a:t>e</a:t>
            </a:r>
            <a:r>
              <a:rPr lang="en-US" sz="2000" baseline="-25000">
                <a:cs typeface="Arial" charset="0"/>
                <a:sym typeface="Symbol" pitchFamily="18" charset="2"/>
              </a:rPr>
              <a:t>inhalatie</a:t>
            </a:r>
            <a:r>
              <a:rPr lang="en-US" sz="2000">
                <a:cs typeface="Arial" charset="0"/>
                <a:sym typeface="Symbol" pitchFamily="18" charset="2"/>
              </a:rPr>
              <a:t>(50) = 1,8 </a:t>
            </a:r>
            <a:r>
              <a:rPr lang="el-GR" sz="2000">
                <a:sym typeface="Symbol" pitchFamily="18" charset="2"/>
              </a:rPr>
              <a:t>μ</a:t>
            </a:r>
            <a:r>
              <a:rPr lang="en-US" sz="2000">
                <a:cs typeface="Arial" charset="0"/>
                <a:sym typeface="Symbol" pitchFamily="18" charset="2"/>
              </a:rPr>
              <a:t>Sv/GBq		gas</a:t>
            </a:r>
          </a:p>
          <a:p>
            <a:pPr marL="0" lvl="1">
              <a:spcBef>
                <a:spcPts val="0"/>
              </a:spcBef>
              <a:buNone/>
            </a:pPr>
            <a:r>
              <a:rPr lang="en-US" sz="2000">
                <a:cs typeface="Arial" charset="0"/>
                <a:sym typeface="Symbol" pitchFamily="18" charset="2"/>
              </a:rPr>
              <a:t>e</a:t>
            </a:r>
            <a:r>
              <a:rPr lang="en-US" sz="2000" baseline="-25000">
                <a:cs typeface="Arial" charset="0"/>
                <a:sym typeface="Symbol" pitchFamily="18" charset="2"/>
              </a:rPr>
              <a:t>inhalatie</a:t>
            </a:r>
            <a:r>
              <a:rPr lang="en-US" sz="2000">
                <a:cs typeface="Arial" charset="0"/>
                <a:sym typeface="Symbol" pitchFamily="18" charset="2"/>
              </a:rPr>
              <a:t>(50) = 18 mSv/GBq		water</a:t>
            </a:r>
          </a:p>
          <a:p>
            <a:pPr marL="0" lvl="1">
              <a:spcBef>
                <a:spcPts val="0"/>
              </a:spcBef>
              <a:buNone/>
            </a:pPr>
            <a:endParaRPr lang="en-US" sz="2000">
              <a:latin typeface="Arial" charset="0"/>
              <a:cs typeface="Arial" charset="0"/>
              <a:sym typeface="Symbol" pitchFamily="18" charset="2"/>
            </a:endParaRPr>
          </a:p>
          <a:p>
            <a:pPr marL="0" lvl="1">
              <a:spcBef>
                <a:spcPts val="0"/>
              </a:spcBef>
              <a:buNone/>
            </a:pP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beschouw de volgende scanario's</a:t>
            </a:r>
          </a:p>
          <a:p>
            <a:pPr marL="432000" lvl="1" indent="-432000">
              <a:spcBef>
                <a:spcPts val="0"/>
              </a:spcBef>
              <a:buClr>
                <a:srgbClr val="000000"/>
              </a:buClr>
              <a:buSzPct val="100000"/>
              <a:buFont typeface="+mj-lt"/>
              <a:buAutoNum type="arabicPeriod"/>
            </a:pP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inhalatie getritieerd gas</a:t>
            </a:r>
          </a:p>
          <a:p>
            <a:pPr marL="432000" lvl="1" indent="-432000">
              <a:spcBef>
                <a:spcPts val="0"/>
              </a:spcBef>
              <a:buClr>
                <a:srgbClr val="000000"/>
              </a:buClr>
              <a:buSzPct val="100000"/>
              <a:buFont typeface="+mj-lt"/>
              <a:buAutoNum type="arabicPeriod"/>
            </a:pP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inhalatie getritieerd water</a:t>
            </a:r>
          </a:p>
        </p:txBody>
      </p:sp>
      <p:grpSp>
        <p:nvGrpSpPr>
          <p:cNvPr id="26631" name="Group 14"/>
          <p:cNvGrpSpPr>
            <a:grpSpLocks noChangeAspect="1"/>
          </p:cNvGrpSpPr>
          <p:nvPr/>
        </p:nvGrpSpPr>
        <p:grpSpPr bwMode="auto">
          <a:xfrm>
            <a:off x="5047298" y="1980000"/>
            <a:ext cx="3600000" cy="1621016"/>
            <a:chOff x="3201" y="2356"/>
            <a:chExt cx="3472" cy="1578"/>
          </a:xfrm>
        </p:grpSpPr>
        <p:sp>
          <p:nvSpPr>
            <p:cNvPr id="26632" name="Line 15"/>
            <p:cNvSpPr>
              <a:spLocks noChangeAspect="1" noChangeShapeType="1"/>
            </p:cNvSpPr>
            <p:nvPr/>
          </p:nvSpPr>
          <p:spPr bwMode="auto">
            <a:xfrm>
              <a:off x="3201" y="2707"/>
              <a:ext cx="1302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33" name="Line 16"/>
            <p:cNvSpPr>
              <a:spLocks noChangeAspect="1" noChangeShapeType="1"/>
            </p:cNvSpPr>
            <p:nvPr/>
          </p:nvSpPr>
          <p:spPr bwMode="auto">
            <a:xfrm>
              <a:off x="5372" y="3583"/>
              <a:ext cx="130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34" name="Line 17"/>
            <p:cNvSpPr>
              <a:spLocks noChangeAspect="1" noChangeShapeType="1"/>
            </p:cNvSpPr>
            <p:nvPr/>
          </p:nvSpPr>
          <p:spPr bwMode="auto">
            <a:xfrm>
              <a:off x="4503" y="2707"/>
              <a:ext cx="869" cy="87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35" name="Text Box 18"/>
            <p:cNvSpPr txBox="1">
              <a:spLocks noChangeAspect="1" noChangeArrowheads="1"/>
            </p:cNvSpPr>
            <p:nvPr/>
          </p:nvSpPr>
          <p:spPr bwMode="auto">
            <a:xfrm>
              <a:off x="3375" y="2356"/>
              <a:ext cx="1042" cy="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sz="1600"/>
                <a:t>3</a:t>
              </a:r>
              <a:r>
                <a:rPr lang="en-US" sz="1600" baseline="0"/>
                <a:t>H (12,33 j)</a:t>
              </a:r>
            </a:p>
          </p:txBody>
        </p:sp>
        <p:sp>
          <p:nvSpPr>
            <p:cNvPr id="26636" name="Text Box 19"/>
            <p:cNvSpPr txBox="1">
              <a:spLocks noChangeAspect="1" noChangeArrowheads="1"/>
            </p:cNvSpPr>
            <p:nvPr/>
          </p:nvSpPr>
          <p:spPr bwMode="auto">
            <a:xfrm>
              <a:off x="5458" y="3671"/>
              <a:ext cx="1129" cy="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sz="1600"/>
                <a:t>3</a:t>
              </a:r>
              <a:r>
                <a:rPr lang="en-US" sz="1600" baseline="0"/>
                <a:t>He (stabiel)</a:t>
              </a:r>
            </a:p>
          </p:txBody>
        </p:sp>
        <p:sp>
          <p:nvSpPr>
            <p:cNvPr id="26637" name="Text Box 20"/>
            <p:cNvSpPr txBox="1">
              <a:spLocks noChangeAspect="1" noChangeArrowheads="1"/>
            </p:cNvSpPr>
            <p:nvPr/>
          </p:nvSpPr>
          <p:spPr bwMode="auto">
            <a:xfrm>
              <a:off x="3201" y="3145"/>
              <a:ext cx="1564" cy="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sz="1600" baseline="0"/>
                <a:t>f</a:t>
              </a:r>
              <a:r>
                <a:rPr lang="el-GR" sz="1600" baseline="-25000">
                  <a:cs typeface="Arial" charset="0"/>
                  <a:sym typeface="Symbol" pitchFamily="18" charset="2"/>
                </a:rPr>
                <a:t>β</a:t>
              </a:r>
              <a:r>
                <a:rPr lang="en-US" sz="1600" baseline="0"/>
                <a:t> = 1,00</a:t>
              </a:r>
            </a:p>
            <a:p>
              <a:pPr eaLnBrk="1" hangingPunct="1">
                <a:buFont typeface="Wingdings" pitchFamily="2" charset="2"/>
                <a:buNone/>
              </a:pPr>
              <a:endParaRPr lang="en-US" sz="1600" baseline="0"/>
            </a:p>
            <a:p>
              <a:pPr eaLnBrk="1" hangingPunct="1">
                <a:buFont typeface="Wingdings" pitchFamily="2" charset="2"/>
                <a:buNone/>
              </a:pPr>
              <a:r>
                <a:rPr lang="en-US" sz="1600" baseline="0"/>
                <a:t>Q = 0,0186 MeV</a:t>
              </a:r>
            </a:p>
          </p:txBody>
        </p:sp>
        <p:sp>
          <p:nvSpPr>
            <p:cNvPr id="26638" name="Text Box 21"/>
            <p:cNvSpPr txBox="1">
              <a:spLocks noChangeAspect="1" noChangeArrowheads="1"/>
            </p:cNvSpPr>
            <p:nvPr/>
          </p:nvSpPr>
          <p:spPr bwMode="auto">
            <a:xfrm>
              <a:off x="5024" y="2882"/>
              <a:ext cx="260" cy="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l-GR" sz="1600" baseline="0">
                  <a:cs typeface="Arial" charset="0"/>
                  <a:sym typeface="Symbol" pitchFamily="18" charset="2"/>
                </a:rPr>
                <a:t>β</a:t>
              </a:r>
              <a:endParaRPr lang="en-US" sz="1600" baseline="0"/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53907F6-7A5F-47EB-99DF-177BE88A4CA7}" type="datetime1">
              <a:rPr lang="en-GB" sz="1400" baseline="0" smtClean="0">
                <a:cs typeface="Arial" charset="0"/>
              </a:rPr>
              <a:pPr eaLnBrk="1" hangingPunct="1"/>
              <a:t>14/11/2021</a:t>
            </a:fld>
            <a:endParaRPr lang="en-US" sz="1400" baseline="0">
              <a:cs typeface="Arial" charset="0"/>
            </a:endParaRPr>
          </a:p>
        </p:txBody>
      </p:sp>
      <p:sp>
        <p:nvSpPr>
          <p:cNvPr id="27651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cs typeface="Arial" charset="0"/>
              </a:rPr>
              <a:t>toezichthouder stralingsbescherming - mr</a:t>
            </a:r>
          </a:p>
        </p:txBody>
      </p:sp>
      <p:sp>
        <p:nvSpPr>
          <p:cNvPr id="2765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3D31E21-4E1C-48F6-A759-0202FFA52517}" type="slidenum">
              <a:rPr lang="en-US" sz="1400" baseline="0" smtClean="0">
                <a:cs typeface="Arial" charset="0"/>
              </a:rPr>
              <a:pPr eaLnBrk="1" hangingPunct="1"/>
              <a:t>19</a:t>
            </a:fld>
            <a:endParaRPr lang="en-US" sz="1400" baseline="0">
              <a:cs typeface="Arial" charset="0"/>
            </a:endParaRPr>
          </a:p>
        </p:txBody>
      </p:sp>
      <p:sp>
        <p:nvSpPr>
          <p:cNvPr id="418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ct val="20000"/>
              </a:spcBef>
              <a:defRPr/>
            </a:pPr>
            <a:r>
              <a:rPr lang="en-US" sz="3200" b="1">
                <a:latin typeface="Arial" charset="0"/>
              </a:rPr>
              <a:t>Beta </a:t>
            </a:r>
            <a:r>
              <a:rPr lang="en-US" sz="3200" b="1" dirty="0">
                <a:latin typeface="Arial" charset="0"/>
              </a:rPr>
              <a:t>light</a:t>
            </a:r>
            <a:endParaRPr lang="en-GB" sz="3200" b="1" dirty="0">
              <a:latin typeface="Arial" charset="0"/>
            </a:endParaRPr>
          </a:p>
        </p:txBody>
      </p:sp>
      <p:sp>
        <p:nvSpPr>
          <p:cNvPr id="27654" name="Rectangle 5"/>
          <p:cNvSpPr>
            <a:spLocks noChangeArrowheads="1"/>
          </p:cNvSpPr>
          <p:nvPr/>
        </p:nvSpPr>
        <p:spPr bwMode="auto">
          <a:xfrm>
            <a:off x="684000" y="1981200"/>
            <a:ext cx="8280000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lvl="1">
              <a:spcBef>
                <a:spcPts val="0"/>
              </a:spcBef>
              <a:buNone/>
              <a:defRPr/>
            </a:pPr>
            <a:r>
              <a:rPr lang="en-US" sz="2000" b="1" baseline="0">
                <a:cs typeface="Arial" charset="0"/>
                <a:sym typeface="Symbol" pitchFamily="18" charset="2"/>
              </a:rPr>
              <a:t>wat kan het gevolg zijn van inwendige besmetting met gas?</a:t>
            </a:r>
          </a:p>
          <a:p>
            <a:pPr marL="0" lvl="1">
              <a:spcBef>
                <a:spcPts val="0"/>
              </a:spcBef>
              <a:buNone/>
              <a:defRPr/>
            </a:pPr>
            <a:r>
              <a:rPr lang="en-US" sz="2000" b="1" baseline="0">
                <a:cs typeface="Arial" charset="0"/>
                <a:sym typeface="Symbol" pitchFamily="18" charset="2"/>
              </a:rPr>
              <a:t>(na bijvoorbeeld mechanische destructie)</a:t>
            </a:r>
          </a:p>
        </p:txBody>
      </p:sp>
      <p:sp>
        <p:nvSpPr>
          <p:cNvPr id="418823" name="Rectangle 7"/>
          <p:cNvSpPr>
            <a:spLocks noChangeArrowheads="1"/>
          </p:cNvSpPr>
          <p:nvPr/>
        </p:nvSpPr>
        <p:spPr bwMode="auto">
          <a:xfrm>
            <a:off x="684213" y="2880000"/>
            <a:ext cx="8280000" cy="2748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lvl="1" defTabSz="215900">
              <a:spcBef>
                <a:spcPts val="0"/>
              </a:spcBef>
              <a:buSzPct val="90000"/>
              <a:buNone/>
            </a:pPr>
            <a:r>
              <a:rPr lang="en-US" sz="2000" baseline="0">
                <a:solidFill>
                  <a:srgbClr val="FF0000"/>
                </a:solidFill>
                <a:sym typeface="Symbol" pitchFamily="18" charset="2"/>
              </a:rPr>
              <a:t>stel dat de hele voorraad vermorzeld wordt</a:t>
            </a:r>
            <a:endParaRPr lang="en-US" sz="2000" baseline="0">
              <a:sym typeface="Symbol" pitchFamily="18" charset="2"/>
            </a:endParaRPr>
          </a:p>
          <a:p>
            <a:pPr marL="0" lvl="1" defTabSz="215900">
              <a:spcBef>
                <a:spcPts val="0"/>
              </a:spcBef>
              <a:buSzPct val="90000"/>
              <a:buNone/>
            </a:pPr>
            <a:r>
              <a:rPr lang="en-US" sz="2000" baseline="0">
                <a:sym typeface="Symbol" pitchFamily="18" charset="2"/>
              </a:rPr>
              <a:t>inhalatie						0,1% van de activiteit</a:t>
            </a:r>
          </a:p>
          <a:p>
            <a:pPr marL="0" lvl="1" defTabSz="215900">
              <a:spcBef>
                <a:spcPts val="0"/>
              </a:spcBef>
              <a:buSzPct val="90000"/>
              <a:buFont typeface="Wingdings" pitchFamily="2" charset="2"/>
              <a:buNone/>
            </a:pPr>
            <a:r>
              <a:rPr lang="en-US" sz="2000" baseline="0">
                <a:sym typeface="Symbol" pitchFamily="18" charset="2"/>
              </a:rPr>
              <a:t>totale activiteit			50 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sym typeface="Symbol" pitchFamily="18" charset="2"/>
              </a:rPr>
              <a:t> 800 GBq per stuk = 40 000 GBq</a:t>
            </a:r>
          </a:p>
          <a:p>
            <a:pPr marL="0" lvl="1" defTabSz="215900">
              <a:spcBef>
                <a:spcPts val="0"/>
              </a:spcBef>
              <a:buSzPct val="90000"/>
              <a:buFont typeface="Wingdings" pitchFamily="2" charset="2"/>
              <a:buNone/>
            </a:pPr>
            <a:r>
              <a:rPr lang="en-US" sz="2000" baseline="0">
                <a:sym typeface="Symbol" pitchFamily="18" charset="2"/>
              </a:rPr>
              <a:t>inhalatie						0,1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sym typeface="Symbol" pitchFamily="18" charset="2"/>
              </a:rPr>
              <a:t>10</a:t>
            </a:r>
            <a:r>
              <a:rPr lang="en-US" sz="2000">
                <a:sym typeface="Symbol" pitchFamily="18" charset="2"/>
              </a:rPr>
              <a:t>-2</a:t>
            </a:r>
            <a:r>
              <a:rPr lang="en-US" sz="2000" baseline="0">
                <a:sym typeface="Symbol" pitchFamily="18" charset="2"/>
              </a:rPr>
              <a:t> 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sym typeface="Symbol" pitchFamily="18" charset="2"/>
              </a:rPr>
              <a:t> 40 000 GBq = 40 GBq</a:t>
            </a:r>
          </a:p>
          <a:p>
            <a:pPr marL="0" lvl="1" defTabSz="215900">
              <a:spcBef>
                <a:spcPts val="0"/>
              </a:spcBef>
              <a:buSzPct val="90000"/>
              <a:buFont typeface="Wingdings" pitchFamily="2" charset="2"/>
              <a:buNone/>
            </a:pPr>
            <a:endParaRPr lang="en-US" sz="2000" baseline="0">
              <a:sym typeface="Symbol" pitchFamily="18" charset="2"/>
            </a:endParaRPr>
          </a:p>
          <a:p>
            <a:pPr marL="0" lvl="1" defTabSz="215900">
              <a:spcBef>
                <a:spcPts val="0"/>
              </a:spcBef>
              <a:buSzPct val="90000"/>
              <a:buFont typeface="Wingdings" pitchFamily="2" charset="2"/>
              <a:buNone/>
            </a:pP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→</a:t>
            </a:r>
            <a:r>
              <a:rPr lang="en-US" sz="2000" baseline="0">
                <a:sym typeface="Symbol"/>
              </a:rPr>
              <a:t>	</a:t>
            </a:r>
            <a:r>
              <a:rPr lang="en-US" sz="2000" baseline="0">
                <a:solidFill>
                  <a:srgbClr val="FF0000"/>
                </a:solidFill>
                <a:sym typeface="Symbol" pitchFamily="18" charset="2"/>
              </a:rPr>
              <a:t>E(50) = e</a:t>
            </a:r>
            <a:r>
              <a:rPr lang="en-US" sz="2000" baseline="-25000">
                <a:solidFill>
                  <a:srgbClr val="FF0000"/>
                </a:solidFill>
                <a:sym typeface="Symbol" pitchFamily="18" charset="2"/>
              </a:rPr>
              <a:t>inhalatie</a:t>
            </a:r>
            <a:r>
              <a:rPr lang="en-US" sz="2000" baseline="0">
                <a:solidFill>
                  <a:srgbClr val="FF0000"/>
                </a:solidFill>
                <a:sym typeface="Symbol" pitchFamily="18" charset="2"/>
              </a:rPr>
              <a:t>(50) </a:t>
            </a:r>
            <a:r>
              <a:rPr lang="en-US" sz="2000" baseline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solidFill>
                  <a:srgbClr val="FF0000"/>
                </a:solidFill>
                <a:sym typeface="Symbol" pitchFamily="18" charset="2"/>
              </a:rPr>
              <a:t> A</a:t>
            </a:r>
            <a:r>
              <a:rPr lang="en-US" sz="2000" baseline="-25000">
                <a:solidFill>
                  <a:srgbClr val="FF0000"/>
                </a:solidFill>
                <a:sym typeface="Symbol" pitchFamily="18" charset="2"/>
              </a:rPr>
              <a:t>inhalatie</a:t>
            </a:r>
          </a:p>
          <a:p>
            <a:pPr marL="0" lvl="1" defTabSz="215900">
              <a:spcBef>
                <a:spcPts val="0"/>
              </a:spcBef>
              <a:buSzPct val="90000"/>
              <a:buFont typeface="Wingdings" pitchFamily="2" charset="2"/>
              <a:buNone/>
            </a:pPr>
            <a:r>
              <a:rPr lang="en-US" sz="2000" baseline="0">
                <a:sym typeface="Symbol" pitchFamily="18" charset="2"/>
              </a:rPr>
              <a:t>					 = 1,8 </a:t>
            </a:r>
            <a:r>
              <a:rPr lang="el-GR" sz="2000" baseline="0">
                <a:cs typeface="Arial" charset="0"/>
                <a:sym typeface="Symbol" pitchFamily="18" charset="2"/>
              </a:rPr>
              <a:t>μ</a:t>
            </a:r>
            <a:r>
              <a:rPr lang="en-US" sz="2000" baseline="0">
                <a:sym typeface="Symbol" pitchFamily="18" charset="2"/>
              </a:rPr>
              <a:t>Sv/GBq 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sym typeface="Symbol" pitchFamily="18" charset="2"/>
              </a:rPr>
              <a:t> 40 GBq = 70 </a:t>
            </a:r>
            <a:r>
              <a:rPr lang="el-GR" sz="2000" baseline="0">
                <a:cs typeface="Arial" charset="0"/>
                <a:sym typeface="Symbol" pitchFamily="18" charset="2"/>
              </a:rPr>
              <a:t>μ</a:t>
            </a:r>
            <a:r>
              <a:rPr lang="en-US" sz="2000" baseline="0">
                <a:sym typeface="Symbol" pitchFamily="18" charset="2"/>
              </a:rPr>
              <a:t>Sv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18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88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3AC31F5-6EDE-4DF1-821C-433C1FD3DCA1}" type="datetime1">
              <a:rPr lang="en-GB" sz="1400" baseline="0" smtClean="0">
                <a:cs typeface="Arial" charset="0"/>
              </a:rPr>
              <a:pPr eaLnBrk="1" hangingPunct="1"/>
              <a:t>14/11/2021</a:t>
            </a:fld>
            <a:endParaRPr lang="en-US" sz="1400" baseline="0">
              <a:cs typeface="Arial" charset="0"/>
            </a:endParaRPr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cs typeface="Arial" charset="0"/>
              </a:rPr>
              <a:t>toezichthouder stralingsbescherming - mr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3F8CAA3-5072-44C5-B4CB-6D7D44EDD54C}" type="slidenum">
              <a:rPr lang="en-US" sz="1400" baseline="0" smtClean="0">
                <a:cs typeface="Arial" charset="0"/>
              </a:rPr>
              <a:pPr eaLnBrk="1" hangingPunct="1"/>
              <a:t>2</a:t>
            </a:fld>
            <a:endParaRPr lang="en-US" sz="1400" baseline="0">
              <a:cs typeface="Arial" charset="0"/>
            </a:endParaRPr>
          </a:p>
        </p:txBody>
      </p:sp>
      <p:pic>
        <p:nvPicPr>
          <p:cNvPr id="2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5688" y="3642042"/>
            <a:ext cx="4500275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684000" y="792000"/>
            <a:ext cx="7772400" cy="2651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32000" indent="0" algn="l" defTabSz="216000" rtl="0" eaLnBrk="0" fontAlgn="base" hangingPunct="0">
              <a:spcBef>
                <a:spcPts val="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32000" indent="0" algn="l" defTabSz="216000" rtl="0" eaLnBrk="0" fontAlgn="base" hangingPunct="0">
              <a:spcBef>
                <a:spcPts val="0"/>
              </a:spcBef>
              <a:spcAft>
                <a:spcPct val="0"/>
              </a:spcAft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432000" indent="0" algn="l" defTabSz="216000" rtl="0" eaLnBrk="0" fontAlgn="base" hangingPunct="0"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432000" indent="0" algn="l" defTabSz="216000" rtl="0" eaLnBrk="0" fontAlgn="base" hangingPunct="0">
              <a:spcBef>
                <a:spcPts val="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432000" indent="0" algn="l" defTabSz="216000" rtl="0" eaLnBrk="0" fontAlgn="base" hangingPunct="0"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431800" lvl="1" defTabSz="215900" eaLnBrk="1" hangingPunct="1">
              <a:spcBef>
                <a:spcPts val="300"/>
              </a:spcBef>
              <a:buSzTx/>
              <a:buFontTx/>
              <a:buNone/>
              <a:defRPr/>
            </a:pPr>
            <a:r>
              <a:rPr lang="en-GB" sz="2400" b="1" baseline="0">
                <a:latin typeface="Arial" charset="0"/>
                <a:cs typeface="Arial" charset="0"/>
                <a:sym typeface="Symbol" pitchFamily="18" charset="2"/>
              </a:rPr>
              <a:t>gesloten bronnen</a:t>
            </a:r>
          </a:p>
          <a:p>
            <a:pPr marL="431800" lvl="1" defTabSz="215900" eaLnBrk="1" hangingPunct="1">
              <a:spcBef>
                <a:spcPts val="300"/>
              </a:spcBef>
              <a:buSzTx/>
              <a:buFontTx/>
              <a:buNone/>
              <a:defRPr/>
            </a:pPr>
            <a:endParaRPr lang="en-GB" sz="2000" baseline="0">
              <a:latin typeface="Arial" charset="0"/>
              <a:cs typeface="Arial" charset="0"/>
              <a:sym typeface="Symbol" pitchFamily="18" charset="2"/>
              <a:hlinkClick r:id="rId4" action="ppaction://hlinksldjump"/>
            </a:endParaRPr>
          </a:p>
          <a:p>
            <a:pPr marL="889000" lvl="1" indent="-457200" defTabSz="215900" eaLnBrk="1" hangingPunct="1">
              <a:spcBef>
                <a:spcPts val="300"/>
              </a:spcBef>
              <a:buFont typeface="+mj-lt"/>
              <a:buAutoNum type="arabicPeriod"/>
              <a:defRPr/>
            </a:pPr>
            <a:r>
              <a:rPr lang="en-GB" sz="2000" baseline="0">
                <a:latin typeface="Arial" charset="0"/>
                <a:cs typeface="Arial" charset="0"/>
                <a:sym typeface="Symbol" pitchFamily="18" charset="2"/>
                <a:hlinkClick r:id="rId4" action="ppaction://hlinksldjump"/>
              </a:rPr>
              <a:t>Huiddosis</a:t>
            </a:r>
            <a:endParaRPr lang="en-GB" sz="2000" baseline="0">
              <a:latin typeface="Arial" charset="0"/>
              <a:cs typeface="Arial" charset="0"/>
              <a:sym typeface="Symbol" pitchFamily="18" charset="2"/>
            </a:endParaRPr>
          </a:p>
          <a:p>
            <a:pPr marL="889000" lvl="1" indent="-457200" defTabSz="215900" eaLnBrk="1" hangingPunct="1">
              <a:spcBef>
                <a:spcPts val="300"/>
              </a:spcBef>
              <a:buFont typeface="+mj-lt"/>
              <a:buAutoNum type="arabicPeriod"/>
              <a:defRPr/>
            </a:pPr>
            <a:r>
              <a:rPr lang="en-GB" sz="2000" baseline="0">
                <a:latin typeface="Arial" charset="0"/>
                <a:cs typeface="Arial" charset="0"/>
                <a:sym typeface="Symbol" pitchFamily="18" charset="2"/>
                <a:hlinkClick r:id="rId5" action="ppaction://hlinksldjump"/>
              </a:rPr>
              <a:t>Gammabron</a:t>
            </a:r>
            <a:endParaRPr lang="en-GB" sz="2000" baseline="0">
              <a:latin typeface="Arial" charset="0"/>
              <a:cs typeface="Arial" charset="0"/>
              <a:sym typeface="Symbol" pitchFamily="18" charset="2"/>
            </a:endParaRPr>
          </a:p>
          <a:p>
            <a:pPr marL="889000" lvl="1" indent="-457200" defTabSz="215900" eaLnBrk="1" hangingPunct="1">
              <a:spcBef>
                <a:spcPts val="300"/>
              </a:spcBef>
              <a:buFont typeface="+mj-lt"/>
              <a:buAutoNum type="arabicPeriod"/>
              <a:defRPr/>
            </a:pPr>
            <a:r>
              <a:rPr lang="en-GB" sz="2000" baseline="0">
                <a:latin typeface="Arial" charset="0"/>
                <a:cs typeface="Arial" charset="0"/>
                <a:sym typeface="Symbol" pitchFamily="18" charset="2"/>
                <a:hlinkClick r:id="rId6" action="ppaction://hlinksldjump"/>
              </a:rPr>
              <a:t>Neutronenbron</a:t>
            </a:r>
            <a:endParaRPr lang="en-GB" sz="2000" baseline="0">
              <a:latin typeface="Arial" charset="0"/>
              <a:cs typeface="Arial" charset="0"/>
              <a:sym typeface="Symbol" pitchFamily="18" charset="2"/>
            </a:endParaRPr>
          </a:p>
          <a:p>
            <a:pPr marL="889000" lvl="1" indent="-457200" defTabSz="215900" eaLnBrk="1" hangingPunct="1">
              <a:spcBef>
                <a:spcPts val="300"/>
              </a:spcBef>
              <a:buFont typeface="+mj-lt"/>
              <a:buAutoNum type="arabicPeriod"/>
              <a:defRPr/>
            </a:pPr>
            <a:r>
              <a:rPr lang="en-GB" sz="2000" baseline="0">
                <a:latin typeface="Arial" charset="0"/>
                <a:cs typeface="Arial" charset="0"/>
                <a:sym typeface="Symbol" pitchFamily="18" charset="2"/>
                <a:hlinkClick r:id="rId7" action="ppaction://hlinksldjump"/>
              </a:rPr>
              <a:t>Beta light</a:t>
            </a:r>
            <a:endParaRPr lang="en-GB" sz="2000" baseline="0">
              <a:latin typeface="Arial" charset="0"/>
              <a:cs typeface="Arial" charset="0"/>
              <a:sym typeface="Symbol" pitchFamily="18" charset="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F5EB14F-35DC-46AA-8707-835AA833ED3C}" type="datetime1">
              <a:rPr lang="en-GB" sz="1400" baseline="0" smtClean="0">
                <a:cs typeface="Arial" charset="0"/>
              </a:rPr>
              <a:pPr eaLnBrk="1" hangingPunct="1"/>
              <a:t>14/11/2021</a:t>
            </a:fld>
            <a:endParaRPr lang="en-US" sz="1400" baseline="0">
              <a:cs typeface="Arial" charset="0"/>
            </a:endParaRPr>
          </a:p>
        </p:txBody>
      </p:sp>
      <p:sp>
        <p:nvSpPr>
          <p:cNvPr id="28675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cs typeface="Arial" charset="0"/>
              </a:rPr>
              <a:t>toezichthouder stralingsbescherming - mr</a:t>
            </a:r>
          </a:p>
        </p:txBody>
      </p:sp>
      <p:sp>
        <p:nvSpPr>
          <p:cNvPr id="2867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A242B1D-8D03-4F87-BA53-C8FE519EB564}" type="slidenum">
              <a:rPr lang="en-US" sz="1400" baseline="0" smtClean="0">
                <a:cs typeface="Arial" charset="0"/>
              </a:rPr>
              <a:pPr eaLnBrk="1" hangingPunct="1"/>
              <a:t>20</a:t>
            </a:fld>
            <a:endParaRPr lang="en-US" sz="1400" baseline="0">
              <a:cs typeface="Arial" charset="0"/>
            </a:endParaRPr>
          </a:p>
        </p:txBody>
      </p:sp>
      <p:sp>
        <p:nvSpPr>
          <p:cNvPr id="420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Beta light</a:t>
            </a:r>
            <a:endParaRPr lang="en-GB" sz="1800" b="1" dirty="0">
              <a:latin typeface="Arial" charset="0"/>
            </a:endParaRPr>
          </a:p>
        </p:txBody>
      </p:sp>
      <p:sp>
        <p:nvSpPr>
          <p:cNvPr id="28678" name="Rectangle 4"/>
          <p:cNvSpPr>
            <a:spLocks noChangeArrowheads="1"/>
          </p:cNvSpPr>
          <p:nvPr/>
        </p:nvSpPr>
        <p:spPr bwMode="auto">
          <a:xfrm>
            <a:off x="685799" y="1981200"/>
            <a:ext cx="8280000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lvl="1">
              <a:spcBef>
                <a:spcPts val="0"/>
              </a:spcBef>
              <a:buNone/>
              <a:defRPr/>
            </a:pPr>
            <a:r>
              <a:rPr lang="en-US" sz="2000" b="1" baseline="0">
                <a:cs typeface="Arial" charset="0"/>
                <a:sym typeface="Symbol" pitchFamily="18" charset="2"/>
              </a:rPr>
              <a:t>wat kan het gevolg zijn van inwendige besmetting met water?</a:t>
            </a:r>
          </a:p>
          <a:p>
            <a:pPr marL="0" lvl="1">
              <a:spcBef>
                <a:spcPts val="0"/>
              </a:spcBef>
              <a:buNone/>
              <a:defRPr/>
            </a:pPr>
            <a:r>
              <a:rPr lang="en-US" sz="2000" b="1" baseline="0">
                <a:cs typeface="Arial" charset="0"/>
                <a:sym typeface="Symbol" pitchFamily="18" charset="2"/>
              </a:rPr>
              <a:t>(na bijvoorbeeld brand)</a:t>
            </a:r>
          </a:p>
        </p:txBody>
      </p:sp>
      <p:sp>
        <p:nvSpPr>
          <p:cNvPr id="420870" name="Rectangle 6"/>
          <p:cNvSpPr>
            <a:spLocks noChangeArrowheads="1"/>
          </p:cNvSpPr>
          <p:nvPr/>
        </p:nvSpPr>
        <p:spPr bwMode="auto">
          <a:xfrm>
            <a:off x="684213" y="2879999"/>
            <a:ext cx="8062912" cy="29953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solidFill>
                  <a:srgbClr val="FF0000"/>
                </a:solidFill>
                <a:sym typeface="Symbol" pitchFamily="18" charset="2"/>
              </a:rPr>
              <a:t>stel dat de hele voorraad verbrandt en dat waterstof oxideert tot water</a:t>
            </a: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sym typeface="Symbol" pitchFamily="18" charset="2"/>
              </a:rPr>
              <a:t>inhalatie						0,1% van de activiteit</a:t>
            </a: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sym typeface="Symbol" pitchFamily="18" charset="2"/>
              </a:rPr>
              <a:t>totale activiteit			50 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sym typeface="Symbol" pitchFamily="18" charset="2"/>
              </a:rPr>
              <a:t> 800 GBq per stuk = 40 000 GBq</a:t>
            </a:r>
          </a:p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r>
              <a:rPr lang="en-US" sz="2000" baseline="0">
                <a:sym typeface="Symbol" pitchFamily="18" charset="2"/>
              </a:rPr>
              <a:t>inhalatie						0,1</a:t>
            </a:r>
            <a:r>
              <a:rPr lang="el-GR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μ</a:t>
            </a:r>
            <a:r>
              <a:rPr lang="en-US" sz="2000" baseline="0">
                <a:sym typeface="Symbol" pitchFamily="18" charset="2"/>
              </a:rPr>
              <a:t>10</a:t>
            </a:r>
            <a:r>
              <a:rPr lang="en-US" sz="2000">
                <a:sym typeface="Symbol" pitchFamily="18" charset="2"/>
              </a:rPr>
              <a:t>-2</a:t>
            </a:r>
            <a:r>
              <a:rPr lang="en-US" sz="2000" baseline="0">
                <a:sym typeface="Symbol" pitchFamily="18" charset="2"/>
              </a:rPr>
              <a:t> 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sym typeface="Symbol" pitchFamily="18" charset="2"/>
              </a:rPr>
              <a:t> 40 000 GBq = 40 GBq</a:t>
            </a:r>
          </a:p>
          <a:p>
            <a:pPr marL="0" lvl="1" defTabSz="215900">
              <a:spcBef>
                <a:spcPts val="0"/>
              </a:spcBef>
              <a:buSzPct val="90000"/>
              <a:buNone/>
            </a:pPr>
            <a:endParaRPr lang="en-US" sz="2000" baseline="0">
              <a:sym typeface="Symbol" pitchFamily="18" charset="2"/>
            </a:endParaRPr>
          </a:p>
          <a:p>
            <a:pPr marL="0" lvl="1" defTabSz="215900">
              <a:spcBef>
                <a:spcPts val="0"/>
              </a:spcBef>
              <a:buSzPct val="90000"/>
              <a:buNone/>
            </a:pP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→</a:t>
            </a:r>
            <a:r>
              <a:rPr lang="en-US" sz="2000" baseline="0">
                <a:sym typeface="Symbol"/>
              </a:rPr>
              <a:t>	</a:t>
            </a:r>
            <a:r>
              <a:rPr lang="en-US" sz="2000" baseline="0">
                <a:solidFill>
                  <a:srgbClr val="FF0000"/>
                </a:solidFill>
                <a:sym typeface="Symbol" pitchFamily="18" charset="2"/>
              </a:rPr>
              <a:t>E(50) = e</a:t>
            </a:r>
            <a:r>
              <a:rPr lang="en-US" sz="2000" baseline="-25000">
                <a:solidFill>
                  <a:srgbClr val="FF0000"/>
                </a:solidFill>
                <a:sym typeface="Symbol" pitchFamily="18" charset="2"/>
              </a:rPr>
              <a:t>inhalatie</a:t>
            </a:r>
            <a:r>
              <a:rPr lang="en-US" sz="2000" baseline="0">
                <a:solidFill>
                  <a:srgbClr val="FF0000"/>
                </a:solidFill>
                <a:sym typeface="Symbol" pitchFamily="18" charset="2"/>
              </a:rPr>
              <a:t>(50) </a:t>
            </a:r>
            <a:r>
              <a:rPr lang="en-US" sz="2000" baseline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solidFill>
                  <a:srgbClr val="FF0000"/>
                </a:solidFill>
                <a:sym typeface="Symbol" pitchFamily="18" charset="2"/>
              </a:rPr>
              <a:t> A</a:t>
            </a:r>
            <a:r>
              <a:rPr lang="en-US" sz="2000" baseline="-25000">
                <a:solidFill>
                  <a:srgbClr val="FF0000"/>
                </a:solidFill>
                <a:sym typeface="Symbol" pitchFamily="18" charset="2"/>
              </a:rPr>
              <a:t>inhalatie</a:t>
            </a:r>
            <a:endParaRPr lang="en-US" sz="2000" baseline="0">
              <a:sym typeface="Symbol" pitchFamily="18" charset="2"/>
            </a:endParaRPr>
          </a:p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r>
              <a:rPr lang="en-US" sz="2000" baseline="0">
                <a:sym typeface="Symbol" pitchFamily="18" charset="2"/>
              </a:rPr>
              <a:t>					 = 18 mSv/GBq 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sym typeface="Symbol" pitchFamily="18" charset="2"/>
              </a:rPr>
              <a:t> 40 GBq = 700 mSv</a:t>
            </a:r>
          </a:p>
          <a:p>
            <a:pPr marL="0" lvl="1">
              <a:spcBef>
                <a:spcPts val="0"/>
              </a:spcBef>
              <a:buSzPct val="90000"/>
              <a:buNone/>
            </a:pPr>
            <a:endParaRPr lang="en-US" sz="2000" baseline="0">
              <a:cs typeface="Arial" charset="0"/>
              <a:sym typeface="Symbol" pitchFamily="18" charset="2"/>
            </a:endParaRPr>
          </a:p>
          <a:p>
            <a:pPr marL="0" lvl="1">
              <a:spcBef>
                <a:spcPct val="0"/>
              </a:spcBef>
              <a:buSzPct val="90000"/>
              <a:buNone/>
            </a:pPr>
            <a:r>
              <a:rPr lang="en-US" sz="2000" baseline="0">
                <a:solidFill>
                  <a:srgbClr val="FF0000"/>
                </a:solidFill>
                <a:cs typeface="Arial" charset="0"/>
                <a:sym typeface="Symbol" pitchFamily="18" charset="2"/>
              </a:rPr>
              <a:t>TS zorgt voor opslag in brandvrije ruimte</a:t>
            </a:r>
          </a:p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endParaRPr lang="en-US" sz="2000" baseline="0">
              <a:sym typeface="Symbol" pitchFamily="18" charset="2"/>
            </a:endParaRPr>
          </a:p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endParaRPr lang="en-US" sz="2000" baseline="0">
              <a:solidFill>
                <a:srgbClr val="FF0000"/>
              </a:solidFill>
              <a:sym typeface="Symbol" pitchFamily="18" charset="2"/>
            </a:endParaRPr>
          </a:p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endParaRPr lang="en-US" sz="2000" baseline="0">
              <a:solidFill>
                <a:srgbClr val="FF0000"/>
              </a:solidFill>
              <a:sym typeface="Symbol" pitchFamily="18" charset="2"/>
            </a:endParaRPr>
          </a:p>
        </p:txBody>
      </p:sp>
      <p:pic>
        <p:nvPicPr>
          <p:cNvPr id="28680" name="Picture 7" descr="BD21298_">
            <a:hlinkClick r:id="rId3" action="ppaction://hlinksldjump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191500" y="5845175"/>
            <a:ext cx="246063" cy="246063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8681" name="Picture 5" descr="BD21298_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7375" y="5875338"/>
            <a:ext cx="246063" cy="246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20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087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0ABC00F-BD09-4277-9AE8-93C7E355CADE}" type="datetime1">
              <a:rPr lang="en-GB" sz="1400" baseline="0" smtClean="0">
                <a:cs typeface="Arial" charset="0"/>
              </a:rPr>
              <a:pPr eaLnBrk="1" hangingPunct="1"/>
              <a:t>14/11/2021</a:t>
            </a:fld>
            <a:endParaRPr lang="en-US" sz="1400" baseline="0">
              <a:cs typeface="Arial" charset="0"/>
            </a:endParaRPr>
          </a:p>
        </p:txBody>
      </p:sp>
      <p:sp>
        <p:nvSpPr>
          <p:cNvPr id="17411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cs typeface="Arial" charset="0"/>
              </a:rPr>
              <a:t>toezichthouder stralingsbescherming - mr</a:t>
            </a:r>
          </a:p>
        </p:txBody>
      </p:sp>
      <p:sp>
        <p:nvSpPr>
          <p:cNvPr id="1741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8B22203-60D9-4A96-B16B-83573404C858}" type="slidenum">
              <a:rPr lang="en-US" sz="1400" baseline="0" smtClean="0">
                <a:cs typeface="Arial" charset="0"/>
              </a:rPr>
              <a:pPr eaLnBrk="1" hangingPunct="1"/>
              <a:t>3</a:t>
            </a:fld>
            <a:endParaRPr lang="en-US" sz="1400" baseline="0">
              <a:cs typeface="Arial" charset="0"/>
            </a:endParaRPr>
          </a:p>
        </p:txBody>
      </p:sp>
      <p:sp>
        <p:nvSpPr>
          <p:cNvPr id="446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ct val="20000"/>
              </a:spcBef>
              <a:defRPr/>
            </a:pPr>
            <a:r>
              <a:rPr lang="en-US" sz="3200" b="1">
                <a:latin typeface="Arial" charset="0"/>
              </a:rPr>
              <a:t>Huiddosis</a:t>
            </a:r>
            <a:endParaRPr lang="en-GB" sz="3200" b="1" dirty="0">
              <a:latin typeface="Arial" charset="0"/>
            </a:endParaRPr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3852129" cy="2387600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</a:pP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dikte							2 mm</a:t>
            </a: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</a:pP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breedte						10 mm</a:t>
            </a: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</a:pP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lengte						20 mm</a:t>
            </a: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</a:pP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activiteit					370 kBq </a:t>
            </a: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</a:pP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oppervlak				2 mm </a:t>
            </a:r>
            <a:r>
              <a:rPr lang="en-US" sz="2000">
                <a:sym typeface="Symbol" pitchFamily="18" charset="2"/>
              </a:rPr>
              <a:t>×</a:t>
            </a: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 2 mm</a:t>
            </a: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</a:pP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toepassing				ijkbron</a:t>
            </a:r>
          </a:p>
          <a:p>
            <a:pPr marL="0" lvl="1" indent="0" eaLnBrk="1" hangingPunct="1">
              <a:buClr>
                <a:schemeClr val="tx2"/>
              </a:buClr>
              <a:buNone/>
            </a:pP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radionuclide			</a:t>
            </a:r>
            <a:r>
              <a:rPr lang="en-US" sz="2000" baseline="30000">
                <a:latin typeface="Arial" charset="0"/>
                <a:cs typeface="Arial" charset="0"/>
                <a:sym typeface="Symbol" pitchFamily="18" charset="2"/>
              </a:rPr>
              <a:t>137</a:t>
            </a: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Cs</a:t>
            </a: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</a:pPr>
            <a:endParaRPr lang="en-US" sz="2000">
              <a:latin typeface="Arial" charset="0"/>
              <a:cs typeface="Arial" charset="0"/>
              <a:sym typeface="Symbol" pitchFamily="18" charset="2"/>
            </a:endParaRPr>
          </a:p>
        </p:txBody>
      </p:sp>
      <p:grpSp>
        <p:nvGrpSpPr>
          <p:cNvPr id="17415" name="Group 28"/>
          <p:cNvGrpSpPr>
            <a:grpSpLocks noChangeAspect="1"/>
          </p:cNvGrpSpPr>
          <p:nvPr/>
        </p:nvGrpSpPr>
        <p:grpSpPr bwMode="auto">
          <a:xfrm>
            <a:off x="4860000" y="2052000"/>
            <a:ext cx="3766415" cy="2160000"/>
            <a:chOff x="2729" y="1731"/>
            <a:chExt cx="4586" cy="2595"/>
          </a:xfrm>
        </p:grpSpPr>
        <p:sp>
          <p:nvSpPr>
            <p:cNvPr id="17425" name="Line 29"/>
            <p:cNvSpPr>
              <a:spLocks noChangeAspect="1" noChangeShapeType="1"/>
            </p:cNvSpPr>
            <p:nvPr/>
          </p:nvSpPr>
          <p:spPr bwMode="auto">
            <a:xfrm>
              <a:off x="2906" y="2139"/>
              <a:ext cx="136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26" name="Line 30"/>
            <p:cNvSpPr>
              <a:spLocks noChangeAspect="1" noChangeShapeType="1"/>
            </p:cNvSpPr>
            <p:nvPr/>
          </p:nvSpPr>
          <p:spPr bwMode="auto">
            <a:xfrm>
              <a:off x="5122" y="2926"/>
              <a:ext cx="1364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27" name="Line 31"/>
            <p:cNvSpPr>
              <a:spLocks noChangeAspect="1" noChangeShapeType="1"/>
            </p:cNvSpPr>
            <p:nvPr/>
          </p:nvSpPr>
          <p:spPr bwMode="auto">
            <a:xfrm>
              <a:off x="5122" y="3801"/>
              <a:ext cx="1364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28" name="Line 32"/>
            <p:cNvSpPr>
              <a:spLocks noChangeAspect="1" noChangeShapeType="1"/>
            </p:cNvSpPr>
            <p:nvPr/>
          </p:nvSpPr>
          <p:spPr bwMode="auto">
            <a:xfrm>
              <a:off x="4235" y="2139"/>
              <a:ext cx="912" cy="7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29" name="Line 33"/>
            <p:cNvSpPr>
              <a:spLocks noChangeAspect="1" noChangeShapeType="1"/>
            </p:cNvSpPr>
            <p:nvPr/>
          </p:nvSpPr>
          <p:spPr bwMode="auto">
            <a:xfrm>
              <a:off x="4235" y="2139"/>
              <a:ext cx="912" cy="166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30" name="Text Box 34"/>
            <p:cNvSpPr txBox="1">
              <a:spLocks noChangeAspect="1" noChangeArrowheads="1"/>
            </p:cNvSpPr>
            <p:nvPr/>
          </p:nvSpPr>
          <p:spPr bwMode="auto">
            <a:xfrm>
              <a:off x="2906" y="1731"/>
              <a:ext cx="1414" cy="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sz="1600"/>
                <a:t>137</a:t>
              </a:r>
              <a:r>
                <a:rPr lang="en-US" sz="1600" baseline="0"/>
                <a:t>Cs (30 j)</a:t>
              </a:r>
            </a:p>
          </p:txBody>
        </p:sp>
        <p:sp>
          <p:nvSpPr>
            <p:cNvPr id="17431" name="Text Box 35"/>
            <p:cNvSpPr txBox="1">
              <a:spLocks noChangeAspect="1" noChangeArrowheads="1"/>
            </p:cNvSpPr>
            <p:nvPr/>
          </p:nvSpPr>
          <p:spPr bwMode="auto">
            <a:xfrm>
              <a:off x="4949" y="3920"/>
              <a:ext cx="1838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sz="1600"/>
                <a:t>137</a:t>
              </a:r>
              <a:r>
                <a:rPr lang="en-US" sz="1600" baseline="0"/>
                <a:t>Ba (stabiel)</a:t>
              </a:r>
            </a:p>
          </p:txBody>
        </p:sp>
        <p:sp>
          <p:nvSpPr>
            <p:cNvPr id="17432" name="Text Box 36"/>
            <p:cNvSpPr txBox="1">
              <a:spLocks noChangeAspect="1" noChangeArrowheads="1"/>
            </p:cNvSpPr>
            <p:nvPr/>
          </p:nvSpPr>
          <p:spPr bwMode="auto">
            <a:xfrm>
              <a:off x="2729" y="2401"/>
              <a:ext cx="1276" cy="1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sz="1600" baseline="0"/>
                <a:t>f</a:t>
              </a:r>
              <a:r>
                <a:rPr lang="el-GR" sz="1600" baseline="-25000">
                  <a:cs typeface="Arial" charset="0"/>
                  <a:sym typeface="Symbol" pitchFamily="18" charset="2"/>
                </a:rPr>
                <a:t>β</a:t>
              </a:r>
              <a:r>
                <a:rPr lang="en-US" sz="1600" baseline="-25000"/>
                <a:t>1</a:t>
              </a:r>
              <a:r>
                <a:rPr lang="en-US" sz="1600" baseline="0"/>
                <a:t> = 0,944</a:t>
              </a:r>
            </a:p>
            <a:p>
              <a:pPr eaLnBrk="1" hangingPunct="1">
                <a:buFont typeface="Wingdings" pitchFamily="2" charset="2"/>
                <a:buNone/>
              </a:pPr>
              <a:r>
                <a:rPr lang="en-US" sz="1600" baseline="0"/>
                <a:t>f</a:t>
              </a:r>
              <a:r>
                <a:rPr lang="el-GR" sz="1600" baseline="-25000">
                  <a:cs typeface="Arial" charset="0"/>
                  <a:sym typeface="Symbol" pitchFamily="18" charset="2"/>
                </a:rPr>
                <a:t>β</a:t>
              </a:r>
              <a:r>
                <a:rPr lang="en-US" sz="1600" baseline="-25000"/>
                <a:t>2</a:t>
              </a:r>
              <a:r>
                <a:rPr lang="en-US" sz="1600" baseline="0"/>
                <a:t> = 0,056</a:t>
              </a:r>
            </a:p>
            <a:p>
              <a:pPr eaLnBrk="1" hangingPunct="1">
                <a:buFont typeface="Wingdings" pitchFamily="2" charset="2"/>
                <a:buNone/>
              </a:pPr>
              <a:r>
                <a:rPr lang="en-US" sz="1600" baseline="0"/>
                <a:t>f</a:t>
              </a:r>
              <a:r>
                <a:rPr lang="el-GR" sz="1600" baseline="-25000">
                  <a:cs typeface="Arial" charset="0"/>
                  <a:sym typeface="Symbol" pitchFamily="18" charset="2"/>
                </a:rPr>
                <a:t>γ</a:t>
              </a:r>
              <a:r>
                <a:rPr lang="en-US" sz="1600" baseline="0"/>
                <a:t> = 0,851</a:t>
              </a:r>
            </a:p>
          </p:txBody>
        </p:sp>
        <p:sp>
          <p:nvSpPr>
            <p:cNvPr id="17433" name="Text Box 37"/>
            <p:cNvSpPr txBox="1">
              <a:spLocks noChangeAspect="1" noChangeArrowheads="1"/>
            </p:cNvSpPr>
            <p:nvPr/>
          </p:nvSpPr>
          <p:spPr bwMode="auto">
            <a:xfrm>
              <a:off x="2729" y="3976"/>
              <a:ext cx="1883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sz="1600" baseline="0"/>
                <a:t>Q = 1,176 MeV</a:t>
              </a:r>
            </a:p>
          </p:txBody>
        </p:sp>
        <p:sp>
          <p:nvSpPr>
            <p:cNvPr id="17434" name="Text Box 38"/>
            <p:cNvSpPr txBox="1">
              <a:spLocks noChangeAspect="1" noChangeArrowheads="1"/>
            </p:cNvSpPr>
            <p:nvPr/>
          </p:nvSpPr>
          <p:spPr bwMode="auto">
            <a:xfrm>
              <a:off x="4767" y="2226"/>
              <a:ext cx="364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l-GR" sz="1600" baseline="0">
                  <a:cs typeface="Arial" charset="0"/>
                  <a:sym typeface="Symbol" pitchFamily="18" charset="2"/>
                </a:rPr>
                <a:t>β</a:t>
              </a:r>
              <a:r>
                <a:rPr lang="en-US" sz="1600" baseline="-25000"/>
                <a:t>1</a:t>
              </a:r>
              <a:endParaRPr lang="en-US" sz="1600" baseline="0"/>
            </a:p>
          </p:txBody>
        </p:sp>
        <p:sp>
          <p:nvSpPr>
            <p:cNvPr id="17435" name="Text Box 39"/>
            <p:cNvSpPr txBox="1">
              <a:spLocks noChangeAspect="1" noChangeArrowheads="1"/>
            </p:cNvSpPr>
            <p:nvPr/>
          </p:nvSpPr>
          <p:spPr bwMode="auto">
            <a:xfrm>
              <a:off x="4388" y="2985"/>
              <a:ext cx="303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l-GR" sz="1600" baseline="0">
                  <a:cs typeface="Arial" charset="0"/>
                  <a:sym typeface="Symbol" pitchFamily="18" charset="2"/>
                </a:rPr>
                <a:t>β</a:t>
              </a:r>
              <a:r>
                <a:rPr lang="en-US" sz="1600" baseline="-25000"/>
                <a:t>2</a:t>
              </a:r>
              <a:endParaRPr lang="en-US" sz="1600" baseline="0"/>
            </a:p>
          </p:txBody>
        </p:sp>
        <p:sp>
          <p:nvSpPr>
            <p:cNvPr id="17436" name="Line 40"/>
            <p:cNvSpPr>
              <a:spLocks noChangeAspect="1" noChangeShapeType="1"/>
            </p:cNvSpPr>
            <p:nvPr/>
          </p:nvSpPr>
          <p:spPr bwMode="auto">
            <a:xfrm>
              <a:off x="5831" y="2926"/>
              <a:ext cx="0" cy="87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37" name="Text Box 41"/>
            <p:cNvSpPr txBox="1">
              <a:spLocks noChangeAspect="1" noChangeArrowheads="1"/>
            </p:cNvSpPr>
            <p:nvPr/>
          </p:nvSpPr>
          <p:spPr bwMode="auto">
            <a:xfrm>
              <a:off x="5388" y="3189"/>
              <a:ext cx="365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8476" tIns="28476" rIns="28476" bIns="28476"/>
            <a:lstStyle>
              <a:lvl1pPr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l-GR" sz="1400" baseline="0">
                  <a:cs typeface="Arial" charset="0"/>
                  <a:sym typeface="Symbol" pitchFamily="18" charset="2"/>
                </a:rPr>
                <a:t>γ</a:t>
              </a:r>
              <a:endParaRPr lang="en-US" sz="1400" baseline="0"/>
            </a:p>
          </p:txBody>
        </p:sp>
        <p:sp>
          <p:nvSpPr>
            <p:cNvPr id="17438" name="Text Box 42"/>
            <p:cNvSpPr txBox="1">
              <a:spLocks noChangeAspect="1" noChangeArrowheads="1"/>
            </p:cNvSpPr>
            <p:nvPr/>
          </p:nvSpPr>
          <p:spPr bwMode="auto">
            <a:xfrm>
              <a:off x="6567" y="2764"/>
              <a:ext cx="748" cy="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sz="1600" baseline="0"/>
                <a:t>0,662</a:t>
              </a:r>
            </a:p>
          </p:txBody>
        </p:sp>
        <p:sp>
          <p:nvSpPr>
            <p:cNvPr id="17439" name="Text Box 43"/>
            <p:cNvSpPr txBox="1">
              <a:spLocks noChangeAspect="1" noChangeArrowheads="1"/>
            </p:cNvSpPr>
            <p:nvPr/>
          </p:nvSpPr>
          <p:spPr bwMode="auto">
            <a:xfrm>
              <a:off x="6567" y="3648"/>
              <a:ext cx="748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28476"/>
            <a:lstStyle>
              <a:lvl1pPr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sz="1600" baseline="0"/>
                <a:t>0,000</a:t>
              </a:r>
            </a:p>
          </p:txBody>
        </p:sp>
      </p:grpSp>
      <p:grpSp>
        <p:nvGrpSpPr>
          <p:cNvPr id="17416" name="Group 52"/>
          <p:cNvGrpSpPr>
            <a:grpSpLocks noChangeAspect="1"/>
          </p:cNvGrpSpPr>
          <p:nvPr/>
        </p:nvGrpSpPr>
        <p:grpSpPr bwMode="auto">
          <a:xfrm>
            <a:off x="2919413" y="4877753"/>
            <a:ext cx="3240000" cy="839669"/>
            <a:chOff x="1609" y="3113"/>
            <a:chExt cx="1092" cy="283"/>
          </a:xfrm>
        </p:grpSpPr>
        <p:sp>
          <p:nvSpPr>
            <p:cNvPr id="17418" name="AutoShape 44"/>
            <p:cNvSpPr>
              <a:spLocks noChangeArrowheads="1"/>
            </p:cNvSpPr>
            <p:nvPr/>
          </p:nvSpPr>
          <p:spPr bwMode="auto">
            <a:xfrm>
              <a:off x="1610" y="3113"/>
              <a:ext cx="1089" cy="181"/>
            </a:xfrm>
            <a:prstGeom prst="parallelogram">
              <a:avLst>
                <a:gd name="adj" fmla="val 150414"/>
              </a:avLst>
            </a:prstGeom>
            <a:solidFill>
              <a:srgbClr val="C0C0C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19" name="Oval 45"/>
            <p:cNvSpPr>
              <a:spLocks noChangeArrowheads="1"/>
            </p:cNvSpPr>
            <p:nvPr/>
          </p:nvSpPr>
          <p:spPr bwMode="auto">
            <a:xfrm>
              <a:off x="2104" y="3188"/>
              <a:ext cx="90" cy="45"/>
            </a:xfrm>
            <a:prstGeom prst="ellipse">
              <a:avLst/>
            </a:prstGeom>
            <a:solidFill>
              <a:srgbClr val="FF0000"/>
            </a:solidFill>
            <a:ln w="63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20" name="Line 46"/>
            <p:cNvSpPr>
              <a:spLocks noChangeShapeType="1"/>
            </p:cNvSpPr>
            <p:nvPr/>
          </p:nvSpPr>
          <p:spPr bwMode="auto">
            <a:xfrm>
              <a:off x="1609" y="3297"/>
              <a:ext cx="0" cy="8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21" name="Line 47"/>
            <p:cNvSpPr>
              <a:spLocks noChangeShapeType="1"/>
            </p:cNvSpPr>
            <p:nvPr/>
          </p:nvSpPr>
          <p:spPr bwMode="auto">
            <a:xfrm>
              <a:off x="2437" y="3311"/>
              <a:ext cx="0" cy="8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22" name="Line 48"/>
            <p:cNvSpPr>
              <a:spLocks noChangeShapeType="1"/>
            </p:cNvSpPr>
            <p:nvPr/>
          </p:nvSpPr>
          <p:spPr bwMode="auto">
            <a:xfrm>
              <a:off x="2695" y="3132"/>
              <a:ext cx="0" cy="8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23" name="Line 49"/>
            <p:cNvSpPr>
              <a:spLocks noChangeShapeType="1"/>
            </p:cNvSpPr>
            <p:nvPr/>
          </p:nvSpPr>
          <p:spPr bwMode="auto">
            <a:xfrm flipV="1">
              <a:off x="1609" y="3396"/>
              <a:ext cx="834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24" name="Line 51"/>
            <p:cNvSpPr>
              <a:spLocks noChangeShapeType="1"/>
            </p:cNvSpPr>
            <p:nvPr/>
          </p:nvSpPr>
          <p:spPr bwMode="auto">
            <a:xfrm flipV="1">
              <a:off x="2433" y="3198"/>
              <a:ext cx="268" cy="188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2694270-425C-48A2-AE3A-920A0BAB0871}" type="datetime1">
              <a:rPr lang="en-GB" sz="1400" baseline="0" smtClean="0">
                <a:cs typeface="Arial" charset="0"/>
              </a:rPr>
              <a:pPr eaLnBrk="1" hangingPunct="1"/>
              <a:t>14/11/2021</a:t>
            </a:fld>
            <a:endParaRPr lang="en-US" sz="1400" baseline="0">
              <a:cs typeface="Arial" charset="0"/>
            </a:endParaRPr>
          </a:p>
        </p:txBody>
      </p:sp>
      <p:sp>
        <p:nvSpPr>
          <p:cNvPr id="1843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652713" y="6249600"/>
            <a:ext cx="3873500" cy="457200"/>
          </a:xfrm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cs typeface="Arial" charset="0"/>
              </a:rPr>
              <a:t>toezichthouder stralingsbescherming - mr</a:t>
            </a:r>
          </a:p>
        </p:txBody>
      </p:sp>
      <p:sp>
        <p:nvSpPr>
          <p:cNvPr id="1843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591501E-CAA5-45AB-AC88-72E4A724280B}" type="slidenum">
              <a:rPr lang="en-US" sz="1400" baseline="0" smtClean="0">
                <a:cs typeface="Arial" charset="0"/>
              </a:rPr>
              <a:pPr eaLnBrk="1" hangingPunct="1"/>
              <a:t>4</a:t>
            </a:fld>
            <a:endParaRPr lang="en-US" sz="1400" baseline="0">
              <a:cs typeface="Arial" charset="0"/>
            </a:endParaRPr>
          </a:p>
        </p:txBody>
      </p:sp>
      <p:sp>
        <p:nvSpPr>
          <p:cNvPr id="450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Huiddosis</a:t>
            </a:r>
            <a:endParaRPr lang="en-GB" sz="1800" b="1" dirty="0">
              <a:latin typeface="Arial" charset="0"/>
            </a:endParaRPr>
          </a:p>
        </p:txBody>
      </p:sp>
      <p:sp>
        <p:nvSpPr>
          <p:cNvPr id="18438" name="Rectangle 3"/>
          <p:cNvSpPr>
            <a:spLocks noChangeArrowheads="1"/>
          </p:cNvSpPr>
          <p:nvPr/>
        </p:nvSpPr>
        <p:spPr bwMode="auto">
          <a:xfrm>
            <a:off x="683999" y="1981200"/>
            <a:ext cx="8280000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r>
              <a:rPr lang="en-US" sz="2000" b="1" baseline="0">
                <a:sym typeface="Symbol" pitchFamily="18" charset="2"/>
              </a:rPr>
              <a:t>wat is de equivalente huidosis als men de ijkbron met de vingers tegen de vlakke kant beetpakt?</a:t>
            </a:r>
          </a:p>
        </p:txBody>
      </p:sp>
      <p:sp>
        <p:nvSpPr>
          <p:cNvPr id="450564" name="Rectangle 4"/>
          <p:cNvSpPr>
            <a:spLocks noChangeArrowheads="1"/>
          </p:cNvSpPr>
          <p:nvPr/>
        </p:nvSpPr>
        <p:spPr bwMode="auto">
          <a:xfrm>
            <a:off x="683999" y="2880000"/>
            <a:ext cx="8280000" cy="3276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solidFill>
                  <a:srgbClr val="FF0000"/>
                </a:solidFill>
                <a:sym typeface="Symbol" pitchFamily="18" charset="2"/>
              </a:rPr>
              <a:t>methode 1: gebruik de vuistregel voor huidbesmetting met </a:t>
            </a:r>
            <a:r>
              <a:rPr lang="el-GR" sz="2000" baseline="0">
                <a:solidFill>
                  <a:srgbClr val="FF0000"/>
                </a:solidFill>
                <a:sym typeface="Symbol" pitchFamily="18" charset="2"/>
              </a:rPr>
              <a:t>β</a:t>
            </a:r>
            <a:r>
              <a:rPr lang="en-US" sz="2000" baseline="0">
                <a:solidFill>
                  <a:srgbClr val="FF0000"/>
                </a:solidFill>
                <a:sym typeface="Symbol" pitchFamily="18" charset="2"/>
              </a:rPr>
              <a:t>-emitter</a:t>
            </a: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sym typeface="Symbol" pitchFamily="18" charset="2"/>
              </a:rPr>
              <a:t>activiteit										370 kBq</a:t>
            </a: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sym typeface="Symbol" pitchFamily="18" charset="2"/>
              </a:rPr>
              <a:t>oppervlak									0,2 cm 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sym typeface="Symbol" pitchFamily="18" charset="2"/>
              </a:rPr>
              <a:t> 0,2 cm = 0,04 cm</a:t>
            </a:r>
            <a:r>
              <a:rPr lang="en-US" sz="2000">
                <a:sym typeface="Symbol" pitchFamily="18" charset="2"/>
              </a:rPr>
              <a:t>2</a:t>
            </a: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sym typeface="Symbol" pitchFamily="18" charset="2"/>
              </a:rPr>
              <a:t>oppervlaktebesmetting			370 kBq / 0,04 cm</a:t>
            </a:r>
            <a:r>
              <a:rPr lang="en-US" sz="2000">
                <a:sym typeface="Symbol" pitchFamily="18" charset="2"/>
              </a:rPr>
              <a:t>2</a:t>
            </a:r>
            <a:r>
              <a:rPr lang="en-US" sz="2000" baseline="0">
                <a:sym typeface="Symbol" pitchFamily="18" charset="2"/>
              </a:rPr>
              <a:t> = 9000 kBq/cm</a:t>
            </a:r>
            <a:r>
              <a:rPr lang="en-US" sz="2000">
                <a:sym typeface="Symbol" pitchFamily="18" charset="2"/>
              </a:rPr>
              <a:t>2</a:t>
            </a:r>
            <a:r>
              <a:rPr lang="en-US" sz="2000" baseline="0">
                <a:sym typeface="Symbol" pitchFamily="18" charset="2"/>
              </a:rPr>
              <a:t> </a:t>
            </a: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sym typeface="Symbol" pitchFamily="18" charset="2"/>
              </a:rPr>
              <a:t>duur van de handeling			1 s = 0,00027 h</a:t>
            </a:r>
          </a:p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r>
              <a:rPr lang="en-US" sz="2000" baseline="0">
                <a:sym typeface="Symbol" pitchFamily="18" charset="2"/>
              </a:rPr>
              <a:t>verwaarloos absorptie in het materiaal van de ijkbron</a:t>
            </a:r>
          </a:p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endParaRPr lang="en-US" sz="2000" baseline="0">
              <a:sym typeface="Symbol" pitchFamily="18" charset="2"/>
            </a:endParaRP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→</a:t>
            </a:r>
            <a:r>
              <a:rPr lang="en-US" sz="2000" baseline="0">
                <a:sym typeface="Symbol" pitchFamily="18" charset="2"/>
              </a:rPr>
              <a:t>	H</a:t>
            </a:r>
            <a:r>
              <a:rPr lang="el-GR" sz="2000" baseline="-25000">
                <a:sym typeface="Symbol" pitchFamily="18" charset="2"/>
              </a:rPr>
              <a:t>β</a:t>
            </a:r>
            <a:r>
              <a:rPr lang="en-US" sz="2000" baseline="0">
                <a:sym typeface="Symbol" pitchFamily="18" charset="2"/>
              </a:rPr>
              <a:t> = 2 mSv/h per kBq/cm</a:t>
            </a:r>
            <a:r>
              <a:rPr lang="en-US" sz="2000">
                <a:sym typeface="Symbol" pitchFamily="18" charset="2"/>
              </a:rPr>
              <a:t>2</a:t>
            </a:r>
            <a:r>
              <a:rPr lang="en-US" sz="2000" baseline="0">
                <a:sym typeface="Symbol" pitchFamily="18" charset="2"/>
              </a:rPr>
              <a:t> 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sym typeface="Symbol" pitchFamily="18" charset="2"/>
              </a:rPr>
              <a:t> 9000 kBq/cm</a:t>
            </a:r>
            <a:r>
              <a:rPr lang="en-US" sz="2000">
                <a:sym typeface="Symbol" pitchFamily="18" charset="2"/>
              </a:rPr>
              <a:t>2</a:t>
            </a:r>
            <a:r>
              <a:rPr lang="en-US" sz="2000" baseline="0">
                <a:sym typeface="Symbol" pitchFamily="18" charset="2"/>
              </a:rPr>
              <a:t> 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sym typeface="Symbol" pitchFamily="18" charset="2"/>
              </a:rPr>
              <a:t> 0,00027 h</a:t>
            </a:r>
          </a:p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r>
              <a:rPr lang="en-US" sz="2000" baseline="0">
                <a:sym typeface="Symbol" pitchFamily="18" charset="2"/>
              </a:rPr>
              <a:t>			  = 5 mSv per keer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50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6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2694270-425C-48A2-AE3A-920A0BAB0871}" type="datetime1">
              <a:rPr lang="en-GB" sz="1400" baseline="0" smtClean="0">
                <a:cs typeface="Arial" charset="0"/>
              </a:rPr>
              <a:pPr eaLnBrk="1" hangingPunct="1"/>
              <a:t>14/11/2021</a:t>
            </a:fld>
            <a:endParaRPr lang="en-US" sz="1400" baseline="0">
              <a:cs typeface="Arial" charset="0"/>
            </a:endParaRPr>
          </a:p>
        </p:txBody>
      </p:sp>
      <p:sp>
        <p:nvSpPr>
          <p:cNvPr id="1843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652713" y="6249600"/>
            <a:ext cx="3873500" cy="457200"/>
          </a:xfrm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cs typeface="Arial" charset="0"/>
              </a:rPr>
              <a:t>toezichthouder stralingsbescherming - mr</a:t>
            </a:r>
          </a:p>
        </p:txBody>
      </p:sp>
      <p:sp>
        <p:nvSpPr>
          <p:cNvPr id="1843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591501E-CAA5-45AB-AC88-72E4A724280B}" type="slidenum">
              <a:rPr lang="en-US" sz="1400" baseline="0" smtClean="0">
                <a:cs typeface="Arial" charset="0"/>
              </a:rPr>
              <a:pPr eaLnBrk="1" hangingPunct="1"/>
              <a:t>5</a:t>
            </a:fld>
            <a:endParaRPr lang="en-US" sz="1400" baseline="0">
              <a:cs typeface="Arial" charset="0"/>
            </a:endParaRPr>
          </a:p>
        </p:txBody>
      </p:sp>
      <p:sp>
        <p:nvSpPr>
          <p:cNvPr id="450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Huiddosis</a:t>
            </a:r>
            <a:endParaRPr lang="en-GB" sz="1800" b="1" dirty="0">
              <a:latin typeface="Arial" charset="0"/>
            </a:endParaRPr>
          </a:p>
        </p:txBody>
      </p:sp>
      <p:sp>
        <p:nvSpPr>
          <p:cNvPr id="18438" name="Rectangle 3"/>
          <p:cNvSpPr>
            <a:spLocks noChangeArrowheads="1"/>
          </p:cNvSpPr>
          <p:nvPr/>
        </p:nvSpPr>
        <p:spPr bwMode="auto">
          <a:xfrm>
            <a:off x="683999" y="1981200"/>
            <a:ext cx="8280000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r>
              <a:rPr lang="en-US" sz="2000" b="1" baseline="0">
                <a:sym typeface="Symbol" pitchFamily="18" charset="2"/>
              </a:rPr>
              <a:t>wat is de equivalente huidosis als men de ijkbron met de vingers tegen de vlakke kant beetpakt?</a:t>
            </a:r>
          </a:p>
        </p:txBody>
      </p:sp>
      <p:sp>
        <p:nvSpPr>
          <p:cNvPr id="450564" name="Rectangle 4"/>
          <p:cNvSpPr>
            <a:spLocks noChangeArrowheads="1"/>
          </p:cNvSpPr>
          <p:nvPr/>
        </p:nvSpPr>
        <p:spPr bwMode="auto">
          <a:xfrm>
            <a:off x="683999" y="2880000"/>
            <a:ext cx="8280000" cy="3195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solidFill>
                  <a:srgbClr val="FF0000"/>
                </a:solidFill>
                <a:sym typeface="Symbol" pitchFamily="18" charset="2"/>
              </a:rPr>
              <a:t>methode 2: </a:t>
            </a:r>
            <a:r>
              <a:rPr lang="en-US" sz="2000" baseline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gebruik de kwadratenwet en bronconstante voor </a:t>
            </a:r>
            <a:r>
              <a:rPr lang="el-GR" sz="2000" baseline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γ</a:t>
            </a:r>
            <a:r>
              <a:rPr lang="en-US" sz="2000" baseline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 pitchFamily="18" charset="2"/>
              </a:rPr>
              <a:t>-emitter</a:t>
            </a: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latin typeface="Arial" pitchFamily="34" charset="0"/>
                <a:cs typeface="Arial" pitchFamily="34" charset="0"/>
                <a:sym typeface="Symbol" pitchFamily="18" charset="2"/>
              </a:rPr>
              <a:t>bronconstante							0,093 </a:t>
            </a:r>
            <a:r>
              <a:rPr lang="el-GR" sz="2000" baseline="0">
                <a:latin typeface="Arial" panose="020B0604020202020204" pitchFamily="34" charset="0"/>
                <a:cs typeface="Arial" pitchFamily="34" charset="0"/>
                <a:sym typeface="Symbol" pitchFamily="18" charset="2"/>
              </a:rPr>
              <a:t>μ</a:t>
            </a:r>
            <a:r>
              <a:rPr lang="en-US" sz="2000" baseline="0">
                <a:latin typeface="Arial" pitchFamily="34" charset="0"/>
                <a:cs typeface="Arial" pitchFamily="34" charset="0"/>
                <a:sym typeface="Symbol" pitchFamily="18" charset="2"/>
              </a:rPr>
              <a:t>Sv h</a:t>
            </a:r>
            <a:r>
              <a:rPr lang="en-US" sz="2000">
                <a:latin typeface="Arial" pitchFamily="34" charset="0"/>
                <a:cs typeface="Arial" pitchFamily="34" charset="0"/>
                <a:sym typeface="Symbol" pitchFamily="18" charset="2"/>
              </a:rPr>
              <a:t>-1</a:t>
            </a:r>
            <a:r>
              <a:rPr lang="en-US" sz="2000" baseline="0">
                <a:latin typeface="Arial" pitchFamily="34" charset="0"/>
                <a:cs typeface="Arial" pitchFamily="34" charset="0"/>
                <a:sym typeface="Symbol" pitchFamily="18" charset="2"/>
              </a:rPr>
              <a:t> MBq</a:t>
            </a:r>
            <a:r>
              <a:rPr lang="en-US" sz="2000">
                <a:latin typeface="Arial" pitchFamily="34" charset="0"/>
                <a:cs typeface="Arial" pitchFamily="34" charset="0"/>
                <a:sym typeface="Symbol" pitchFamily="18" charset="2"/>
              </a:rPr>
              <a:t>-1</a:t>
            </a:r>
            <a:r>
              <a:rPr lang="en-US" sz="2000" baseline="0">
                <a:latin typeface="Arial" pitchFamily="34" charset="0"/>
                <a:cs typeface="Arial" pitchFamily="34" charset="0"/>
                <a:sym typeface="Symbol" pitchFamily="18" charset="2"/>
              </a:rPr>
              <a:t> m</a:t>
            </a:r>
            <a:r>
              <a:rPr lang="en-US" sz="2000">
                <a:latin typeface="Arial" pitchFamily="34" charset="0"/>
                <a:cs typeface="Arial" pitchFamily="34" charset="0"/>
                <a:sym typeface="Symbol" pitchFamily="18" charset="2"/>
              </a:rPr>
              <a:t>2</a:t>
            </a:r>
            <a:endParaRPr lang="en-US" sz="2000" baseline="0"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latin typeface="Arial" pitchFamily="34" charset="0"/>
                <a:cs typeface="Arial" pitchFamily="34" charset="0"/>
                <a:sym typeface="Symbol" pitchFamily="18" charset="2"/>
              </a:rPr>
              <a:t>activiteit										370 kBq = 0,37 MBq</a:t>
            </a:r>
          </a:p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r>
              <a:rPr lang="en-US" sz="2000" baseline="0">
                <a:latin typeface="Arial" pitchFamily="34" charset="0"/>
                <a:cs typeface="Arial" pitchFamily="34" charset="0"/>
                <a:sym typeface="Symbol" pitchFamily="18" charset="2"/>
              </a:rPr>
              <a:t>afstand											2 mm / 2 = 1 mm = 0,001 m</a:t>
            </a: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latin typeface="Arial" pitchFamily="34" charset="0"/>
                <a:cs typeface="Arial" pitchFamily="34" charset="0"/>
                <a:sym typeface="Symbol" pitchFamily="18" charset="2"/>
              </a:rPr>
              <a:t>duur van de handeling			1 s = 0,00027 h</a:t>
            </a:r>
          </a:p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r>
              <a:rPr lang="en-US" sz="2000" baseline="0">
                <a:latin typeface="Arial" pitchFamily="34" charset="0"/>
                <a:cs typeface="Arial" pitchFamily="34" charset="0"/>
                <a:sym typeface="Symbol" pitchFamily="18" charset="2"/>
              </a:rPr>
              <a:t>verwaarloos absorptie in het materiaal van de ijkbron</a:t>
            </a:r>
          </a:p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endParaRPr lang="en-US" sz="2000" baseline="0"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latin typeface="Arial" pitchFamily="34" charset="0"/>
                <a:cs typeface="Arial" pitchFamily="34" charset="0"/>
                <a:sym typeface="Symbol" pitchFamily="18" charset="2"/>
              </a:rPr>
              <a:t>→	H</a:t>
            </a:r>
            <a:r>
              <a:rPr lang="el-GR" sz="2000" baseline="-25000">
                <a:latin typeface="Arial" pitchFamily="34" charset="0"/>
                <a:cs typeface="Arial" pitchFamily="34" charset="0"/>
                <a:sym typeface="Symbol" pitchFamily="18" charset="2"/>
              </a:rPr>
              <a:t>γ</a:t>
            </a:r>
            <a:r>
              <a:rPr lang="en-US" sz="2000" baseline="0">
                <a:latin typeface="Arial" pitchFamily="34" charset="0"/>
                <a:cs typeface="Arial" pitchFamily="34" charset="0"/>
                <a:sym typeface="Symbol" pitchFamily="18" charset="2"/>
              </a:rPr>
              <a:t> = 0,093 </a:t>
            </a:r>
            <a:r>
              <a:rPr lang="el-GR" sz="2000" baseline="0">
                <a:latin typeface="Arial" panose="020B0604020202020204" pitchFamily="34" charset="0"/>
                <a:cs typeface="Arial" pitchFamily="34" charset="0"/>
                <a:sym typeface="Symbol" pitchFamily="18" charset="2"/>
              </a:rPr>
              <a:t>μ</a:t>
            </a:r>
            <a:r>
              <a:rPr lang="en-US" sz="2000" baseline="0">
                <a:latin typeface="Arial" pitchFamily="34" charset="0"/>
                <a:cs typeface="Arial" pitchFamily="34" charset="0"/>
                <a:sym typeface="Symbol" pitchFamily="18" charset="2"/>
              </a:rPr>
              <a:t>Sv h</a:t>
            </a:r>
            <a:r>
              <a:rPr lang="en-US" sz="2000">
                <a:latin typeface="Arial" pitchFamily="34" charset="0"/>
                <a:cs typeface="Arial" pitchFamily="34" charset="0"/>
                <a:sym typeface="Symbol" pitchFamily="18" charset="2"/>
              </a:rPr>
              <a:t>-1</a:t>
            </a:r>
            <a:r>
              <a:rPr lang="en-US" sz="2000" baseline="0">
                <a:latin typeface="Arial" pitchFamily="34" charset="0"/>
                <a:cs typeface="Arial" pitchFamily="34" charset="0"/>
                <a:sym typeface="Symbol" pitchFamily="18" charset="2"/>
              </a:rPr>
              <a:t> MBq</a:t>
            </a:r>
            <a:r>
              <a:rPr lang="en-US" sz="2000">
                <a:latin typeface="Arial" pitchFamily="34" charset="0"/>
                <a:cs typeface="Arial" pitchFamily="34" charset="0"/>
                <a:sym typeface="Symbol" pitchFamily="18" charset="2"/>
              </a:rPr>
              <a:t>-1</a:t>
            </a:r>
            <a:r>
              <a:rPr lang="en-US" sz="2000" baseline="0">
                <a:latin typeface="Arial" pitchFamily="34" charset="0"/>
                <a:cs typeface="Arial" pitchFamily="34" charset="0"/>
                <a:sym typeface="Symbol" pitchFamily="18" charset="2"/>
              </a:rPr>
              <a:t> m</a:t>
            </a:r>
            <a:r>
              <a:rPr lang="en-US" sz="2000">
                <a:latin typeface="Arial" pitchFamily="34" charset="0"/>
                <a:cs typeface="Arial" pitchFamily="34" charset="0"/>
                <a:sym typeface="Symbol" pitchFamily="18" charset="2"/>
              </a:rPr>
              <a:t>2</a:t>
            </a:r>
            <a:r>
              <a:rPr lang="en-US" sz="2000" baseline="0">
                <a:latin typeface="Arial" pitchFamily="34" charset="0"/>
                <a:cs typeface="Arial" pitchFamily="34" charset="0"/>
                <a:sym typeface="Symbol" pitchFamily="18" charset="2"/>
              </a:rPr>
              <a:t> × 0,37 MBq × 0,00027 h / (0,001 m)</a:t>
            </a:r>
            <a:r>
              <a:rPr lang="en-US" sz="2000">
                <a:latin typeface="Arial" pitchFamily="34" charset="0"/>
                <a:cs typeface="Arial" pitchFamily="34" charset="0"/>
                <a:sym typeface="Symbol" pitchFamily="18" charset="2"/>
              </a:rPr>
              <a:t>2</a:t>
            </a:r>
          </a:p>
          <a:p>
            <a:pPr marL="0" lvl="1" defTabSz="215900">
              <a:spcBef>
                <a:spcPct val="0"/>
              </a:spcBef>
              <a:buSzPct val="90000"/>
              <a:buFont typeface="Wingdings" pitchFamily="2" charset="2"/>
              <a:buNone/>
            </a:pPr>
            <a:r>
              <a:rPr lang="en-US" sz="2000" baseline="0">
                <a:latin typeface="Arial" pitchFamily="34" charset="0"/>
                <a:cs typeface="Arial" pitchFamily="34" charset="0"/>
                <a:sym typeface="Symbol" pitchFamily="18" charset="2"/>
              </a:rPr>
              <a:t>			  = 9 </a:t>
            </a:r>
            <a:r>
              <a:rPr lang="el-GR" sz="2000" baseline="0">
                <a:latin typeface="Arial" pitchFamily="34" charset="0"/>
                <a:cs typeface="Arial" pitchFamily="34" charset="0"/>
                <a:sym typeface="Symbol" pitchFamily="18" charset="2"/>
              </a:rPr>
              <a:t>μ</a:t>
            </a:r>
            <a:r>
              <a:rPr lang="en-US" sz="2000" baseline="0">
                <a:latin typeface="Arial" pitchFamily="34" charset="0"/>
                <a:cs typeface="Arial" pitchFamily="34" charset="0"/>
                <a:sym typeface="Symbol" pitchFamily="18" charset="2"/>
              </a:rPr>
              <a:t>Sv per keer</a:t>
            </a: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latin typeface="Arial" pitchFamily="34" charset="0"/>
                <a:cs typeface="Arial" pitchFamily="34" charset="0"/>
                <a:sym typeface="Symbol" pitchFamily="18" charset="2"/>
              </a:rPr>
              <a:t>→	H</a:t>
            </a:r>
            <a:r>
              <a:rPr lang="el-GR" sz="2000" baseline="-25000">
                <a:latin typeface="Arial" pitchFamily="34" charset="0"/>
                <a:cs typeface="Arial" pitchFamily="34" charset="0"/>
                <a:sym typeface="Symbol" pitchFamily="18" charset="2"/>
              </a:rPr>
              <a:t>β</a:t>
            </a:r>
            <a:r>
              <a:rPr lang="en-US" sz="2000" baseline="0">
                <a:latin typeface="Arial" pitchFamily="34" charset="0"/>
                <a:cs typeface="Arial" pitchFamily="34" charset="0"/>
                <a:sym typeface="Symbol" pitchFamily="18" charset="2"/>
              </a:rPr>
              <a:t> ≈ 100 × H</a:t>
            </a:r>
            <a:r>
              <a:rPr lang="el-GR" sz="2000" baseline="-25000">
                <a:latin typeface="Arial" pitchFamily="34" charset="0"/>
                <a:cs typeface="Arial" pitchFamily="34" charset="0"/>
                <a:sym typeface="Symbol" pitchFamily="18" charset="2"/>
              </a:rPr>
              <a:t>γ</a:t>
            </a:r>
            <a:r>
              <a:rPr lang="en-US" sz="2000" baseline="0">
                <a:latin typeface="Arial" pitchFamily="34" charset="0"/>
                <a:cs typeface="Arial" pitchFamily="34" charset="0"/>
                <a:sym typeface="Symbol" pitchFamily="18" charset="2"/>
              </a:rPr>
              <a:t> = 900 </a:t>
            </a:r>
            <a:r>
              <a:rPr lang="el-GR" sz="2000" baseline="0">
                <a:latin typeface="Arial" pitchFamily="34" charset="0"/>
                <a:cs typeface="Arial" pitchFamily="34" charset="0"/>
                <a:sym typeface="Symbol" pitchFamily="18" charset="2"/>
              </a:rPr>
              <a:t>μ</a:t>
            </a:r>
            <a:r>
              <a:rPr lang="en-US" sz="2000" baseline="0">
                <a:latin typeface="Arial" pitchFamily="34" charset="0"/>
                <a:cs typeface="Arial" pitchFamily="34" charset="0"/>
                <a:sym typeface="Symbol" pitchFamily="18" charset="2"/>
              </a:rPr>
              <a:t>Sv ≈ 1 mSv per keer</a:t>
            </a:r>
          </a:p>
        </p:txBody>
      </p:sp>
    </p:spTree>
    <p:extLst>
      <p:ext uri="{BB962C8B-B14F-4D97-AF65-F5344CB8AC3E}">
        <p14:creationId xmlns:p14="http://schemas.microsoft.com/office/powerpoint/2010/main" val="2090470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50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6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EB6A09A-6779-4357-86E4-111C0C6F011E}" type="datetime1">
              <a:rPr lang="en-GB" sz="1400" baseline="0" smtClean="0">
                <a:cs typeface="Arial" charset="0"/>
              </a:rPr>
              <a:pPr eaLnBrk="1" hangingPunct="1"/>
              <a:t>14/11/2021</a:t>
            </a:fld>
            <a:endParaRPr lang="en-US" sz="1400" baseline="0">
              <a:cs typeface="Arial" charset="0"/>
            </a:endParaRPr>
          </a:p>
        </p:txBody>
      </p:sp>
      <p:sp>
        <p:nvSpPr>
          <p:cNvPr id="1945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cs typeface="Arial" charset="0"/>
              </a:rPr>
              <a:t>toezichthouder stralingsbescherming - mr</a:t>
            </a:r>
          </a:p>
        </p:txBody>
      </p:sp>
      <p:sp>
        <p:nvSpPr>
          <p:cNvPr id="1946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006C857-CAB3-46CE-A6FA-4219DB7CD04B}" type="slidenum">
              <a:rPr lang="en-US" sz="1400" baseline="0" smtClean="0">
                <a:cs typeface="Arial" charset="0"/>
              </a:rPr>
              <a:pPr eaLnBrk="1" hangingPunct="1"/>
              <a:t>6</a:t>
            </a:fld>
            <a:endParaRPr lang="en-US" sz="1400" baseline="0">
              <a:cs typeface="Arial" charset="0"/>
            </a:endParaRPr>
          </a:p>
        </p:txBody>
      </p:sp>
      <p:sp>
        <p:nvSpPr>
          <p:cNvPr id="452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Huiddosis</a:t>
            </a:r>
            <a:endParaRPr lang="en-GB" sz="1800" b="1" dirty="0">
              <a:latin typeface="Arial" charset="0"/>
            </a:endParaRPr>
          </a:p>
        </p:txBody>
      </p:sp>
      <p:sp>
        <p:nvSpPr>
          <p:cNvPr id="19462" name="Rectangle 3"/>
          <p:cNvSpPr>
            <a:spLocks noChangeArrowheads="1"/>
          </p:cNvSpPr>
          <p:nvPr/>
        </p:nvSpPr>
        <p:spPr bwMode="auto">
          <a:xfrm>
            <a:off x="684000" y="1981199"/>
            <a:ext cx="8280000" cy="82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lvl="1">
              <a:spcBef>
                <a:spcPct val="0"/>
              </a:spcBef>
              <a:buSzPct val="90000"/>
              <a:buNone/>
            </a:pPr>
            <a:r>
              <a:rPr lang="en-US" sz="2000" b="1" baseline="0">
                <a:cs typeface="Arial" charset="0"/>
                <a:sym typeface="Symbol" pitchFamily="18" charset="2"/>
              </a:rPr>
              <a:t>wat is de jaarlimiet voor een niet-blootgesteld werknemer?</a:t>
            </a:r>
          </a:p>
          <a:p>
            <a:pPr marL="0" lvl="1">
              <a:spcBef>
                <a:spcPct val="0"/>
              </a:spcBef>
              <a:buSzPct val="90000"/>
              <a:buNone/>
            </a:pPr>
            <a:r>
              <a:rPr lang="en-US" sz="2000" b="1" baseline="0">
                <a:cs typeface="Arial" charset="0"/>
                <a:sym typeface="Symbol" pitchFamily="18" charset="2"/>
              </a:rPr>
              <a:t>na hoeveel keer wordt deze limiet overschreden?</a:t>
            </a:r>
            <a:endParaRPr lang="en-US" sz="2000" baseline="0">
              <a:solidFill>
                <a:srgbClr val="FF0000"/>
              </a:solidFill>
              <a:cs typeface="Arial" charset="0"/>
              <a:sym typeface="Symbol" pitchFamily="18" charset="2"/>
            </a:endParaRPr>
          </a:p>
        </p:txBody>
      </p:sp>
      <p:sp>
        <p:nvSpPr>
          <p:cNvPr id="452612" name="Rectangle 4"/>
          <p:cNvSpPr>
            <a:spLocks noChangeArrowheads="1"/>
          </p:cNvSpPr>
          <p:nvPr/>
        </p:nvSpPr>
        <p:spPr bwMode="auto">
          <a:xfrm>
            <a:off x="683999" y="2880000"/>
            <a:ext cx="8280000" cy="2128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sym typeface="Symbol" pitchFamily="18" charset="2"/>
              </a:rPr>
              <a:t>jaarlimiet voor een niet-blootgesteld werknemer = </a:t>
            </a:r>
            <a:r>
              <a:rPr lang="en-US" sz="2000" baseline="0">
                <a:solidFill>
                  <a:srgbClr val="FF0000"/>
                </a:solidFill>
                <a:sym typeface="Symbol" pitchFamily="18" charset="2"/>
              </a:rPr>
              <a:t>50 mSv</a:t>
            </a: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sym typeface="Symbol" pitchFamily="18" charset="2"/>
              </a:rPr>
              <a:t>ontvangen equivalente huiddosis = 1 à 5 mSv per keer</a:t>
            </a:r>
          </a:p>
          <a:p>
            <a:pPr marL="0" lvl="1" defTabSz="215900">
              <a:spcBef>
                <a:spcPct val="0"/>
              </a:spcBef>
              <a:buSzPct val="90000"/>
              <a:buNone/>
            </a:pPr>
            <a:endParaRPr lang="en-US" sz="2000" baseline="0">
              <a:sym typeface="Symbol" pitchFamily="18" charset="2"/>
            </a:endParaRP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→</a:t>
            </a:r>
            <a:r>
              <a:rPr lang="en-US" sz="2000" baseline="0">
                <a:sym typeface="Symbol" pitchFamily="18" charset="2"/>
              </a:rPr>
              <a:t>	na 50 mSv / 1 à 5 mSv = 10 à 50 keer wordt jaarlimiet overschreden</a:t>
            </a:r>
          </a:p>
          <a:p>
            <a:pPr marL="0" lvl="1" defTabSz="215900">
              <a:spcBef>
                <a:spcPct val="0"/>
              </a:spcBef>
              <a:buSzPct val="90000"/>
              <a:buNone/>
            </a:pPr>
            <a:endParaRPr lang="en-US" sz="2000" baseline="0">
              <a:solidFill>
                <a:srgbClr val="FF0000"/>
              </a:solidFill>
              <a:sym typeface="Symbol" pitchFamily="18" charset="2"/>
            </a:endParaRPr>
          </a:p>
          <a:p>
            <a:pPr marL="0" lvl="1" defTabSz="215900">
              <a:spcBef>
                <a:spcPct val="0"/>
              </a:spcBef>
              <a:buSzPct val="90000"/>
              <a:buNone/>
            </a:pPr>
            <a:r>
              <a:rPr lang="en-US" sz="2000" baseline="0">
                <a:solidFill>
                  <a:srgbClr val="FF0000"/>
                </a:solidFill>
                <a:sym typeface="Symbol" pitchFamily="18" charset="2"/>
              </a:rPr>
              <a:t>TS moet ingrijpen door passende instructies te geven</a:t>
            </a:r>
          </a:p>
        </p:txBody>
      </p:sp>
      <p:pic>
        <p:nvPicPr>
          <p:cNvPr id="19464" name="Picture 5" descr="BD21298_">
            <a:hlinkClick r:id="rId3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191500" y="5895975"/>
            <a:ext cx="246063" cy="246063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9465" name="Picture 5" descr="BD21298_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7375" y="5875338"/>
            <a:ext cx="246063" cy="246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52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26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F01044A-9253-4594-814A-4218C0F261C0}" type="datetime1">
              <a:rPr lang="en-GB" sz="1400" baseline="0" smtClean="0">
                <a:cs typeface="Arial" charset="0"/>
              </a:rPr>
              <a:pPr eaLnBrk="1" hangingPunct="1"/>
              <a:t>14/11/2021</a:t>
            </a:fld>
            <a:endParaRPr lang="en-US" sz="1400" baseline="0">
              <a:cs typeface="Arial" charset="0"/>
            </a:endParaRPr>
          </a:p>
        </p:txBody>
      </p:sp>
      <p:sp>
        <p:nvSpPr>
          <p:cNvPr id="20483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cs typeface="Arial" charset="0"/>
              </a:rPr>
              <a:t>toezichthouder stralingsbescherming - mr</a:t>
            </a:r>
          </a:p>
        </p:txBody>
      </p:sp>
      <p:sp>
        <p:nvSpPr>
          <p:cNvPr id="2048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53E612F-CE89-4F5A-8AD6-738FE4ADCB95}" type="slidenum">
              <a:rPr lang="en-US" sz="1400" baseline="0" smtClean="0">
                <a:cs typeface="Arial" charset="0"/>
              </a:rPr>
              <a:pPr eaLnBrk="1" hangingPunct="1"/>
              <a:t>7</a:t>
            </a:fld>
            <a:endParaRPr lang="en-US" sz="1400" baseline="0">
              <a:cs typeface="Arial" charset="0"/>
            </a:endParaRPr>
          </a:p>
        </p:txBody>
      </p:sp>
      <p:sp>
        <p:nvSpPr>
          <p:cNvPr id="446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ct val="20000"/>
              </a:spcBef>
              <a:defRPr/>
            </a:pPr>
            <a:r>
              <a:rPr lang="en-US" sz="3200" b="1">
                <a:latin typeface="Arial" charset="0"/>
              </a:rPr>
              <a:t>G</a:t>
            </a:r>
            <a:r>
              <a:rPr lang="en-US" sz="3200" b="1">
                <a:latin typeface="Arial" charset="0"/>
                <a:sym typeface="Symbol"/>
              </a:rPr>
              <a:t>amma</a:t>
            </a:r>
            <a:r>
              <a:rPr lang="en-US" sz="3200" b="1">
                <a:latin typeface="Arial" charset="0"/>
              </a:rPr>
              <a:t>bron</a:t>
            </a:r>
            <a:endParaRPr lang="en-GB" sz="3200" b="1" dirty="0">
              <a:latin typeface="Arial" charset="0"/>
            </a:endParaRPr>
          </a:p>
        </p:txBody>
      </p:sp>
      <p:sp>
        <p:nvSpPr>
          <p:cNvPr id="2151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000" y="1981200"/>
            <a:ext cx="4099560" cy="2916238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  <a:defRPr/>
            </a:pPr>
            <a:endParaRPr lang="en-US" sz="2000">
              <a:latin typeface="Arial" charset="0"/>
              <a:cs typeface="Arial" charset="0"/>
              <a:sym typeface="Symbol" pitchFamily="18" charset="2"/>
            </a:endParaRP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activiteit					90 GBq</a:t>
            </a: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toepassing				gasexploratie</a:t>
            </a: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radionuclide			</a:t>
            </a:r>
            <a:r>
              <a:rPr lang="en-US" sz="2000" baseline="30000">
                <a:latin typeface="Arial" charset="0"/>
                <a:cs typeface="Arial" charset="0"/>
                <a:sym typeface="Symbol" pitchFamily="18" charset="2"/>
              </a:rPr>
              <a:t>137</a:t>
            </a:r>
            <a:r>
              <a:rPr lang="en-US" sz="2000">
                <a:latin typeface="Arial" charset="0"/>
                <a:cs typeface="Arial" charset="0"/>
                <a:sym typeface="Symbol" pitchFamily="18" charset="2"/>
              </a:rPr>
              <a:t>Cs</a:t>
            </a:r>
          </a:p>
        </p:txBody>
      </p:sp>
      <p:grpSp>
        <p:nvGrpSpPr>
          <p:cNvPr id="20487" name="Group 28"/>
          <p:cNvGrpSpPr>
            <a:grpSpLocks noChangeAspect="1"/>
          </p:cNvGrpSpPr>
          <p:nvPr/>
        </p:nvGrpSpPr>
        <p:grpSpPr bwMode="auto">
          <a:xfrm>
            <a:off x="4860000" y="2052000"/>
            <a:ext cx="3766415" cy="2160000"/>
            <a:chOff x="2729" y="1731"/>
            <a:chExt cx="4586" cy="2595"/>
          </a:xfrm>
        </p:grpSpPr>
        <p:sp>
          <p:nvSpPr>
            <p:cNvPr id="20490" name="Line 29"/>
            <p:cNvSpPr>
              <a:spLocks noChangeAspect="1" noChangeShapeType="1"/>
            </p:cNvSpPr>
            <p:nvPr/>
          </p:nvSpPr>
          <p:spPr bwMode="auto">
            <a:xfrm>
              <a:off x="2906" y="2139"/>
              <a:ext cx="1365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91" name="Line 30"/>
            <p:cNvSpPr>
              <a:spLocks noChangeAspect="1" noChangeShapeType="1"/>
            </p:cNvSpPr>
            <p:nvPr/>
          </p:nvSpPr>
          <p:spPr bwMode="auto">
            <a:xfrm>
              <a:off x="5122" y="2926"/>
              <a:ext cx="1364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92" name="Line 31"/>
            <p:cNvSpPr>
              <a:spLocks noChangeAspect="1" noChangeShapeType="1"/>
            </p:cNvSpPr>
            <p:nvPr/>
          </p:nvSpPr>
          <p:spPr bwMode="auto">
            <a:xfrm>
              <a:off x="5122" y="3801"/>
              <a:ext cx="1364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93" name="Line 32"/>
            <p:cNvSpPr>
              <a:spLocks noChangeAspect="1" noChangeShapeType="1"/>
            </p:cNvSpPr>
            <p:nvPr/>
          </p:nvSpPr>
          <p:spPr bwMode="auto">
            <a:xfrm>
              <a:off x="4235" y="2139"/>
              <a:ext cx="912" cy="78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94" name="Line 33"/>
            <p:cNvSpPr>
              <a:spLocks noChangeAspect="1" noChangeShapeType="1"/>
            </p:cNvSpPr>
            <p:nvPr/>
          </p:nvSpPr>
          <p:spPr bwMode="auto">
            <a:xfrm>
              <a:off x="4235" y="2139"/>
              <a:ext cx="912" cy="166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495" name="Text Box 34"/>
            <p:cNvSpPr txBox="1">
              <a:spLocks noChangeAspect="1" noChangeArrowheads="1"/>
            </p:cNvSpPr>
            <p:nvPr/>
          </p:nvSpPr>
          <p:spPr bwMode="auto">
            <a:xfrm>
              <a:off x="2906" y="1731"/>
              <a:ext cx="1414" cy="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sz="1600"/>
                <a:t>137</a:t>
              </a:r>
              <a:r>
                <a:rPr lang="en-US" sz="1600" baseline="0"/>
                <a:t>Cs (30 j)</a:t>
              </a:r>
            </a:p>
          </p:txBody>
        </p:sp>
        <p:sp>
          <p:nvSpPr>
            <p:cNvPr id="20496" name="Text Box 35"/>
            <p:cNvSpPr txBox="1">
              <a:spLocks noChangeAspect="1" noChangeArrowheads="1"/>
            </p:cNvSpPr>
            <p:nvPr/>
          </p:nvSpPr>
          <p:spPr bwMode="auto">
            <a:xfrm>
              <a:off x="4949" y="3920"/>
              <a:ext cx="1838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sz="1600"/>
                <a:t>137</a:t>
              </a:r>
              <a:r>
                <a:rPr lang="en-US" sz="1600" baseline="0"/>
                <a:t>Ba (stabiel)</a:t>
              </a:r>
            </a:p>
          </p:txBody>
        </p:sp>
        <p:sp>
          <p:nvSpPr>
            <p:cNvPr id="20497" name="Text Box 36"/>
            <p:cNvSpPr txBox="1">
              <a:spLocks noChangeAspect="1" noChangeArrowheads="1"/>
            </p:cNvSpPr>
            <p:nvPr/>
          </p:nvSpPr>
          <p:spPr bwMode="auto">
            <a:xfrm>
              <a:off x="2729" y="2401"/>
              <a:ext cx="1276" cy="1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sz="1600" baseline="0"/>
                <a:t>f</a:t>
              </a:r>
              <a:r>
                <a:rPr lang="el-GR" sz="1600" baseline="-25000">
                  <a:cs typeface="Arial" charset="0"/>
                  <a:sym typeface="Symbol" pitchFamily="18" charset="2"/>
                </a:rPr>
                <a:t>β</a:t>
              </a:r>
              <a:r>
                <a:rPr lang="en-US" sz="1600" baseline="-25000"/>
                <a:t>1</a:t>
              </a:r>
              <a:r>
                <a:rPr lang="en-US" sz="1600" baseline="0"/>
                <a:t> = 0,944</a:t>
              </a:r>
            </a:p>
            <a:p>
              <a:pPr eaLnBrk="1" hangingPunct="1">
                <a:buFont typeface="Wingdings" pitchFamily="2" charset="2"/>
                <a:buNone/>
              </a:pPr>
              <a:r>
                <a:rPr lang="en-US" sz="1600" baseline="0"/>
                <a:t>f</a:t>
              </a:r>
              <a:r>
                <a:rPr lang="el-GR" sz="1600" baseline="-25000">
                  <a:cs typeface="Arial" charset="0"/>
                  <a:sym typeface="Symbol" pitchFamily="18" charset="2"/>
                </a:rPr>
                <a:t>β</a:t>
              </a:r>
              <a:r>
                <a:rPr lang="en-US" sz="1600" baseline="-25000"/>
                <a:t>2</a:t>
              </a:r>
              <a:r>
                <a:rPr lang="en-US" sz="1600" baseline="0"/>
                <a:t> = 0,056</a:t>
              </a:r>
            </a:p>
            <a:p>
              <a:pPr eaLnBrk="1" hangingPunct="1">
                <a:buFont typeface="Wingdings" pitchFamily="2" charset="2"/>
                <a:buNone/>
              </a:pPr>
              <a:r>
                <a:rPr lang="en-US" sz="1600" baseline="0"/>
                <a:t>f</a:t>
              </a:r>
              <a:r>
                <a:rPr lang="el-GR" sz="1600" baseline="-25000">
                  <a:cs typeface="Arial" charset="0"/>
                  <a:sym typeface="Symbol" pitchFamily="18" charset="2"/>
                </a:rPr>
                <a:t>γ</a:t>
              </a:r>
              <a:r>
                <a:rPr lang="en-US" sz="1600" baseline="0"/>
                <a:t> = 0,851</a:t>
              </a:r>
            </a:p>
          </p:txBody>
        </p:sp>
        <p:sp>
          <p:nvSpPr>
            <p:cNvPr id="20498" name="Text Box 37"/>
            <p:cNvSpPr txBox="1">
              <a:spLocks noChangeAspect="1" noChangeArrowheads="1"/>
            </p:cNvSpPr>
            <p:nvPr/>
          </p:nvSpPr>
          <p:spPr bwMode="auto">
            <a:xfrm>
              <a:off x="2729" y="3976"/>
              <a:ext cx="1883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sz="1600" baseline="0"/>
                <a:t>Q = 1,176 MeV</a:t>
              </a:r>
            </a:p>
          </p:txBody>
        </p:sp>
        <p:sp>
          <p:nvSpPr>
            <p:cNvPr id="20499" name="Text Box 38"/>
            <p:cNvSpPr txBox="1">
              <a:spLocks noChangeAspect="1" noChangeArrowheads="1"/>
            </p:cNvSpPr>
            <p:nvPr/>
          </p:nvSpPr>
          <p:spPr bwMode="auto">
            <a:xfrm>
              <a:off x="4767" y="2226"/>
              <a:ext cx="364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l-GR" sz="1600" baseline="0">
                  <a:cs typeface="Arial" charset="0"/>
                  <a:sym typeface="Symbol" pitchFamily="18" charset="2"/>
                </a:rPr>
                <a:t>β</a:t>
              </a:r>
              <a:r>
                <a:rPr lang="en-US" sz="1600" baseline="-25000"/>
                <a:t>1</a:t>
              </a:r>
              <a:endParaRPr lang="en-US" sz="1600" baseline="0"/>
            </a:p>
          </p:txBody>
        </p:sp>
        <p:sp>
          <p:nvSpPr>
            <p:cNvPr id="20500" name="Text Box 39"/>
            <p:cNvSpPr txBox="1">
              <a:spLocks noChangeAspect="1" noChangeArrowheads="1"/>
            </p:cNvSpPr>
            <p:nvPr/>
          </p:nvSpPr>
          <p:spPr bwMode="auto">
            <a:xfrm>
              <a:off x="4388" y="2985"/>
              <a:ext cx="303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l-GR" sz="1600" baseline="0">
                  <a:cs typeface="Arial" charset="0"/>
                  <a:sym typeface="Symbol" pitchFamily="18" charset="2"/>
                </a:rPr>
                <a:t>β</a:t>
              </a:r>
              <a:r>
                <a:rPr lang="en-US" sz="1600" baseline="-25000"/>
                <a:t>2</a:t>
              </a:r>
              <a:endParaRPr lang="en-US" sz="1600" baseline="0"/>
            </a:p>
          </p:txBody>
        </p:sp>
        <p:sp>
          <p:nvSpPr>
            <p:cNvPr id="20501" name="Line 40"/>
            <p:cNvSpPr>
              <a:spLocks noChangeAspect="1" noChangeShapeType="1"/>
            </p:cNvSpPr>
            <p:nvPr/>
          </p:nvSpPr>
          <p:spPr bwMode="auto">
            <a:xfrm>
              <a:off x="5831" y="2926"/>
              <a:ext cx="0" cy="87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0502" name="Text Box 41"/>
            <p:cNvSpPr txBox="1">
              <a:spLocks noChangeAspect="1" noChangeArrowheads="1"/>
            </p:cNvSpPr>
            <p:nvPr/>
          </p:nvSpPr>
          <p:spPr bwMode="auto">
            <a:xfrm>
              <a:off x="5388" y="3189"/>
              <a:ext cx="365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8476" tIns="28476" rIns="28476" bIns="28476"/>
            <a:lstStyle>
              <a:lvl1pPr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l-GR" sz="1400" baseline="0">
                  <a:cs typeface="Arial" charset="0"/>
                  <a:sym typeface="Symbol" pitchFamily="18" charset="2"/>
                </a:rPr>
                <a:t>γ</a:t>
              </a:r>
              <a:endParaRPr lang="en-US" sz="1400" baseline="0"/>
            </a:p>
          </p:txBody>
        </p:sp>
        <p:sp>
          <p:nvSpPr>
            <p:cNvPr id="20503" name="Text Box 42"/>
            <p:cNvSpPr txBox="1">
              <a:spLocks noChangeAspect="1" noChangeArrowheads="1"/>
            </p:cNvSpPr>
            <p:nvPr/>
          </p:nvSpPr>
          <p:spPr bwMode="auto">
            <a:xfrm>
              <a:off x="6567" y="2764"/>
              <a:ext cx="748" cy="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sz="1600" baseline="0"/>
                <a:t>0,662</a:t>
              </a:r>
            </a:p>
          </p:txBody>
        </p:sp>
        <p:sp>
          <p:nvSpPr>
            <p:cNvPr id="20504" name="Text Box 43"/>
            <p:cNvSpPr txBox="1">
              <a:spLocks noChangeAspect="1" noChangeArrowheads="1"/>
            </p:cNvSpPr>
            <p:nvPr/>
          </p:nvSpPr>
          <p:spPr bwMode="auto">
            <a:xfrm>
              <a:off x="6567" y="3648"/>
              <a:ext cx="748" cy="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28476"/>
            <a:lstStyle>
              <a:lvl1pPr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3200" baseline="30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80000"/>
                <a:buFont typeface="Wingdings" pitchFamily="2" charset="2"/>
                <a:buChar char="§"/>
                <a:defRPr sz="3200" baseline="30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buFont typeface="Wingdings" pitchFamily="2" charset="2"/>
                <a:buNone/>
              </a:pPr>
              <a:r>
                <a:rPr lang="en-US" sz="1600" baseline="0"/>
                <a:t>0,000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F01044A-9253-4594-814A-4218C0F261C0}" type="datetime1">
              <a:rPr lang="en-GB" sz="1400" baseline="0" smtClean="0">
                <a:cs typeface="Arial" charset="0"/>
              </a:rPr>
              <a:pPr eaLnBrk="1" hangingPunct="1"/>
              <a:t>14/11/2021</a:t>
            </a:fld>
            <a:endParaRPr lang="en-US" sz="1400" baseline="0">
              <a:cs typeface="Arial" charset="0"/>
            </a:endParaRPr>
          </a:p>
        </p:txBody>
      </p:sp>
      <p:sp>
        <p:nvSpPr>
          <p:cNvPr id="20483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cs typeface="Arial" charset="0"/>
              </a:rPr>
              <a:t>toezichthouder stralingsbescherming - mr</a:t>
            </a:r>
          </a:p>
        </p:txBody>
      </p:sp>
      <p:sp>
        <p:nvSpPr>
          <p:cNvPr id="2048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53E612F-CE89-4F5A-8AD6-738FE4ADCB95}" type="slidenum">
              <a:rPr lang="en-US" sz="1400" baseline="0" smtClean="0">
                <a:cs typeface="Arial" charset="0"/>
              </a:rPr>
              <a:pPr eaLnBrk="1" hangingPunct="1"/>
              <a:t>8</a:t>
            </a:fld>
            <a:endParaRPr lang="en-US" sz="1400" baseline="0">
              <a:cs typeface="Arial" charset="0"/>
            </a:endParaRPr>
          </a:p>
        </p:txBody>
      </p:sp>
      <p:sp>
        <p:nvSpPr>
          <p:cNvPr id="446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ct val="20000"/>
              </a:spcBef>
              <a:defRPr/>
            </a:pPr>
            <a:r>
              <a:rPr lang="en-US" sz="3200" b="1">
                <a:latin typeface="Arial" charset="0"/>
              </a:rPr>
              <a:t>G</a:t>
            </a:r>
            <a:r>
              <a:rPr lang="en-US" sz="3200" b="1">
                <a:latin typeface="Arial" charset="0"/>
                <a:sym typeface="Symbol"/>
              </a:rPr>
              <a:t>amma</a:t>
            </a:r>
            <a:r>
              <a:rPr lang="en-US" sz="3200" b="1">
                <a:latin typeface="Arial" charset="0"/>
              </a:rPr>
              <a:t>bron</a:t>
            </a:r>
            <a:endParaRPr lang="en-GB" sz="3200" b="1" dirty="0">
              <a:latin typeface="Arial" charset="0"/>
            </a:endParaRPr>
          </a:p>
        </p:txBody>
      </p:sp>
      <p:sp>
        <p:nvSpPr>
          <p:cNvPr id="2151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000" y="1981200"/>
            <a:ext cx="8280000" cy="828000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US" sz="2000" b="1">
                <a:sym typeface="Symbol" pitchFamily="18" charset="2"/>
              </a:rPr>
              <a:t>wat is de jaarlijkse effectieve dosis op 1 m van de onafgeschermde bron?</a:t>
            </a:r>
            <a:endParaRPr lang="en-US" sz="2000" b="1">
              <a:latin typeface="Arial" charset="0"/>
              <a:cs typeface="Arial" charset="0"/>
              <a:sym typeface="Symbol" pitchFamily="18" charset="2"/>
            </a:endParaRPr>
          </a:p>
        </p:txBody>
      </p:sp>
      <p:sp>
        <p:nvSpPr>
          <p:cNvPr id="32" name="Rectangle 3"/>
          <p:cNvSpPr txBox="1">
            <a:spLocks noChangeArrowheads="1"/>
          </p:cNvSpPr>
          <p:nvPr/>
        </p:nvSpPr>
        <p:spPr bwMode="auto">
          <a:xfrm>
            <a:off x="684000" y="2880000"/>
            <a:ext cx="8280000" cy="3337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defTabSz="2159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431800" defTabSz="2159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2159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2159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2159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2159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>
              <a:spcBef>
                <a:spcPct val="0"/>
              </a:spcBef>
              <a:buSzPct val="90000"/>
              <a:buNone/>
            </a:pPr>
            <a:r>
              <a:rPr lang="en-US" sz="2000" baseline="0">
                <a:latin typeface="Arial" pitchFamily="34" charset="0"/>
                <a:cs typeface="Arial" pitchFamily="34" charset="0"/>
                <a:sym typeface="Symbol" pitchFamily="18" charset="2"/>
              </a:rPr>
              <a:t>bronconstante					0,093 </a:t>
            </a:r>
            <a:r>
              <a:rPr lang="el-GR" sz="2000" baseline="0">
                <a:latin typeface="Arial" panose="020B0604020202020204" pitchFamily="34" charset="0"/>
                <a:cs typeface="Arial" pitchFamily="34" charset="0"/>
                <a:sym typeface="Symbol" pitchFamily="18" charset="2"/>
              </a:rPr>
              <a:t>μ</a:t>
            </a:r>
            <a:r>
              <a:rPr lang="en-US" sz="2000" baseline="0">
                <a:latin typeface="Arial" pitchFamily="34" charset="0"/>
                <a:cs typeface="Arial" pitchFamily="34" charset="0"/>
                <a:sym typeface="Symbol" pitchFamily="18" charset="2"/>
              </a:rPr>
              <a:t>Sv h</a:t>
            </a:r>
            <a:r>
              <a:rPr lang="en-US" sz="2000">
                <a:latin typeface="Arial" pitchFamily="34" charset="0"/>
                <a:cs typeface="Arial" pitchFamily="34" charset="0"/>
                <a:sym typeface="Symbol" pitchFamily="18" charset="2"/>
              </a:rPr>
              <a:t>-1</a:t>
            </a:r>
            <a:r>
              <a:rPr lang="en-US" sz="2000" baseline="0">
                <a:latin typeface="Arial" pitchFamily="34" charset="0"/>
                <a:cs typeface="Arial" pitchFamily="34" charset="0"/>
                <a:sym typeface="Symbol" pitchFamily="18" charset="2"/>
              </a:rPr>
              <a:t> MBq</a:t>
            </a:r>
            <a:r>
              <a:rPr lang="en-US" sz="2000">
                <a:latin typeface="Arial" pitchFamily="34" charset="0"/>
                <a:cs typeface="Arial" pitchFamily="34" charset="0"/>
                <a:sym typeface="Symbol" pitchFamily="18" charset="2"/>
              </a:rPr>
              <a:t>-1</a:t>
            </a:r>
            <a:r>
              <a:rPr lang="en-US" sz="2000" baseline="0">
                <a:latin typeface="Arial" pitchFamily="34" charset="0"/>
                <a:cs typeface="Arial" pitchFamily="34" charset="0"/>
                <a:sym typeface="Symbol" pitchFamily="18" charset="2"/>
              </a:rPr>
              <a:t> m</a:t>
            </a:r>
            <a:r>
              <a:rPr lang="en-US" sz="2000">
                <a:latin typeface="Arial" pitchFamily="34" charset="0"/>
                <a:cs typeface="Arial" pitchFamily="34" charset="0"/>
                <a:sym typeface="Symbol" pitchFamily="18" charset="2"/>
              </a:rPr>
              <a:t>2</a:t>
            </a:r>
            <a:endParaRPr lang="en-US" sz="2000" baseline="0">
              <a:latin typeface="Arial" pitchFamily="34" charset="0"/>
              <a:cs typeface="Arial" pitchFamily="34" charset="0"/>
              <a:sym typeface="Symbol" pitchFamily="18" charset="2"/>
            </a:endParaRPr>
          </a:p>
          <a:p>
            <a:pPr marL="0" lvl="1">
              <a:spcBef>
                <a:spcPct val="0"/>
              </a:spcBef>
              <a:buSzPct val="90000"/>
              <a:buNone/>
            </a:pPr>
            <a:r>
              <a:rPr lang="en-US" sz="2000" baseline="0">
                <a:latin typeface="Arial" pitchFamily="34" charset="0"/>
                <a:cs typeface="Arial" pitchFamily="34" charset="0"/>
                <a:sym typeface="Symbol" pitchFamily="18" charset="2"/>
              </a:rPr>
              <a:t>activiteit								90 GBq = 90 000 MBq</a:t>
            </a:r>
          </a:p>
          <a:p>
            <a:pPr marL="0" lvl="1">
              <a:spcBef>
                <a:spcPct val="0"/>
              </a:spcBef>
              <a:buSzPct val="90000"/>
              <a:buNone/>
            </a:pPr>
            <a:r>
              <a:rPr lang="en-US" sz="2000" baseline="0">
                <a:latin typeface="Arial" pitchFamily="34" charset="0"/>
                <a:cs typeface="Arial" pitchFamily="34" charset="0"/>
                <a:sym typeface="Symbol" pitchFamily="18" charset="2"/>
              </a:rPr>
              <a:t>aantal werkuren				2000 h per jaar</a:t>
            </a:r>
          </a:p>
          <a:p>
            <a:pPr marL="0" lvl="1" eaLnBrk="1" hangingPunct="1">
              <a:spcBef>
                <a:spcPct val="0"/>
              </a:spcBef>
              <a:buSzPct val="90000"/>
              <a:buFont typeface="Wingdings" pitchFamily="2" charset="2"/>
              <a:buNone/>
            </a:pPr>
            <a:endParaRPr lang="en-US" sz="2000" baseline="0">
              <a:cs typeface="Arial" charset="0"/>
              <a:sym typeface="Symbol" pitchFamily="18" charset="2"/>
            </a:endParaRPr>
          </a:p>
          <a:p>
            <a:pPr marL="0" lvl="1" eaLnBrk="1" hangingPunct="1">
              <a:spcBef>
                <a:spcPct val="0"/>
              </a:spcBef>
              <a:buSzPct val="90000"/>
              <a:buNone/>
            </a:pP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→</a:t>
            </a:r>
            <a:r>
              <a:rPr lang="en-US" sz="2000" baseline="0">
                <a:cs typeface="Arial" charset="0"/>
                <a:sym typeface="Symbol"/>
              </a:rPr>
              <a:t>	</a:t>
            </a:r>
            <a:r>
              <a:rPr lang="en-US" sz="2000" baseline="0">
                <a:solidFill>
                  <a:srgbClr val="FF0000"/>
                </a:solidFill>
                <a:cs typeface="Arial" charset="0"/>
                <a:sym typeface="Symbol" pitchFamily="18" charset="2"/>
              </a:rPr>
              <a:t>E = h </a:t>
            </a:r>
            <a:r>
              <a:rPr lang="en-US" sz="2000" baseline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solidFill>
                  <a:srgbClr val="FF0000"/>
                </a:solidFill>
                <a:cs typeface="Arial" charset="0"/>
                <a:sym typeface="Symbol" pitchFamily="18" charset="2"/>
              </a:rPr>
              <a:t>  A </a:t>
            </a:r>
            <a:r>
              <a:rPr lang="en-US" sz="2000" baseline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solidFill>
                  <a:srgbClr val="FF0000"/>
                </a:solidFill>
                <a:cs typeface="Arial" charset="0"/>
                <a:sym typeface="Symbol" pitchFamily="18" charset="2"/>
              </a:rPr>
              <a:t> t / r</a:t>
            </a:r>
            <a:r>
              <a:rPr lang="en-US" sz="2000">
                <a:solidFill>
                  <a:srgbClr val="FF0000"/>
                </a:solidFill>
                <a:cs typeface="Arial" charset="0"/>
                <a:sym typeface="Symbol" pitchFamily="18" charset="2"/>
              </a:rPr>
              <a:t>2</a:t>
            </a:r>
            <a:r>
              <a:rPr lang="en-US" sz="2000" baseline="0">
                <a:cs typeface="Arial" charset="0"/>
                <a:sym typeface="Symbol" pitchFamily="18" charset="2"/>
              </a:rPr>
              <a:t> </a:t>
            </a:r>
          </a:p>
          <a:p>
            <a:pPr marL="0" lvl="1" eaLnBrk="1" hangingPunct="1">
              <a:spcBef>
                <a:spcPct val="0"/>
              </a:spcBef>
              <a:buSzPct val="90000"/>
              <a:buNone/>
            </a:pPr>
            <a:r>
              <a:rPr lang="en-US" sz="2000" baseline="0">
                <a:cs typeface="Arial" charset="0"/>
                <a:sym typeface="Symbol" pitchFamily="18" charset="2"/>
              </a:rPr>
              <a:t>			= </a:t>
            </a:r>
            <a:r>
              <a:rPr lang="en-US" sz="2000" baseline="0">
                <a:latin typeface="Arial" pitchFamily="34" charset="0"/>
                <a:cs typeface="Arial" pitchFamily="34" charset="0"/>
                <a:sym typeface="Symbol" pitchFamily="18" charset="2"/>
              </a:rPr>
              <a:t>0,093 </a:t>
            </a:r>
            <a:r>
              <a:rPr lang="el-GR" sz="2000" baseline="0">
                <a:latin typeface="Arial" panose="020B0604020202020204" pitchFamily="34" charset="0"/>
                <a:cs typeface="Arial" pitchFamily="34" charset="0"/>
                <a:sym typeface="Symbol" pitchFamily="18" charset="2"/>
              </a:rPr>
              <a:t>μ</a:t>
            </a:r>
            <a:r>
              <a:rPr lang="en-US" sz="2000" baseline="0">
                <a:latin typeface="Arial" pitchFamily="34" charset="0"/>
                <a:cs typeface="Arial" pitchFamily="34" charset="0"/>
                <a:sym typeface="Symbol" pitchFamily="18" charset="2"/>
              </a:rPr>
              <a:t>Sv h</a:t>
            </a:r>
            <a:r>
              <a:rPr lang="en-US" sz="2000">
                <a:latin typeface="Arial" pitchFamily="34" charset="0"/>
                <a:cs typeface="Arial" pitchFamily="34" charset="0"/>
                <a:sym typeface="Symbol" pitchFamily="18" charset="2"/>
              </a:rPr>
              <a:t>-1</a:t>
            </a:r>
            <a:r>
              <a:rPr lang="en-US" sz="2000" baseline="0">
                <a:latin typeface="Arial" pitchFamily="34" charset="0"/>
                <a:cs typeface="Arial" pitchFamily="34" charset="0"/>
                <a:sym typeface="Symbol" pitchFamily="18" charset="2"/>
              </a:rPr>
              <a:t> MBq</a:t>
            </a:r>
            <a:r>
              <a:rPr lang="en-US" sz="2000">
                <a:latin typeface="Arial" pitchFamily="34" charset="0"/>
                <a:cs typeface="Arial" pitchFamily="34" charset="0"/>
                <a:sym typeface="Symbol" pitchFamily="18" charset="2"/>
              </a:rPr>
              <a:t>-1</a:t>
            </a:r>
            <a:r>
              <a:rPr lang="en-US" sz="2000" baseline="0">
                <a:latin typeface="Arial" pitchFamily="34" charset="0"/>
                <a:cs typeface="Arial" pitchFamily="34" charset="0"/>
                <a:sym typeface="Symbol" pitchFamily="18" charset="2"/>
              </a:rPr>
              <a:t> m</a:t>
            </a:r>
            <a:r>
              <a:rPr lang="en-US" sz="2000">
                <a:latin typeface="Arial" pitchFamily="34" charset="0"/>
                <a:cs typeface="Arial" pitchFamily="34" charset="0"/>
                <a:sym typeface="Symbol" pitchFamily="18" charset="2"/>
              </a:rPr>
              <a:t>2</a:t>
            </a:r>
            <a:r>
              <a:rPr lang="en-US" sz="2000" baseline="0">
                <a:latin typeface="Arial" pitchFamily="34" charset="0"/>
                <a:cs typeface="Arial" pitchFamily="34" charset="0"/>
                <a:sym typeface="Symbol" pitchFamily="18" charset="2"/>
              </a:rPr>
              <a:t> ×</a:t>
            </a:r>
            <a:r>
              <a:rPr lang="en-US" sz="2000" baseline="0">
                <a:cs typeface="Arial" charset="0"/>
                <a:sym typeface="Symbol" pitchFamily="18" charset="2"/>
              </a:rPr>
              <a:t> 90 000 MBq 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cs typeface="Arial" charset="0"/>
                <a:sym typeface="Symbol" pitchFamily="18" charset="2"/>
              </a:rPr>
              <a:t> 2000 h / (1 m)</a:t>
            </a:r>
            <a:r>
              <a:rPr lang="en-US" sz="2000">
                <a:cs typeface="Arial" charset="0"/>
                <a:sym typeface="Symbol" pitchFamily="18" charset="2"/>
              </a:rPr>
              <a:t>2</a:t>
            </a:r>
          </a:p>
          <a:p>
            <a:pPr marL="0" lvl="1" eaLnBrk="1" hangingPunct="1">
              <a:spcBef>
                <a:spcPct val="0"/>
              </a:spcBef>
              <a:buSzPct val="90000"/>
              <a:buFont typeface="Wingdings" pitchFamily="2" charset="2"/>
              <a:buNone/>
            </a:pPr>
            <a:r>
              <a:rPr lang="en-US" sz="2000" baseline="0">
                <a:cs typeface="Arial" charset="0"/>
                <a:sym typeface="Symbol" pitchFamily="18" charset="2"/>
              </a:rPr>
              <a:t>			= 20</a:t>
            </a:r>
            <a:r>
              <a:rPr lang="en-US" sz="2000" baseline="0">
                <a:latin typeface="Arial" panose="020B0604020202020204" pitchFamily="34" charset="0"/>
                <a:cs typeface="Arial" panose="020B0604020202020204" pitchFamily="34" charset="0"/>
                <a:sym typeface="Symbol" pitchFamily="18" charset="2"/>
              </a:rPr>
              <a:t>×</a:t>
            </a:r>
            <a:r>
              <a:rPr lang="en-US" sz="2000" baseline="0">
                <a:cs typeface="Arial" charset="0"/>
                <a:sym typeface="Symbol" pitchFamily="18" charset="2"/>
              </a:rPr>
              <a:t>10</a:t>
            </a:r>
            <a:r>
              <a:rPr lang="en-US" sz="2000">
                <a:cs typeface="Arial" charset="0"/>
                <a:sym typeface="Symbol" pitchFamily="18" charset="2"/>
              </a:rPr>
              <a:t>6</a:t>
            </a:r>
            <a:r>
              <a:rPr lang="en-US" sz="2000" baseline="0">
                <a:cs typeface="Arial" charset="0"/>
                <a:sym typeface="Symbol" pitchFamily="18" charset="2"/>
              </a:rPr>
              <a:t> </a:t>
            </a:r>
            <a:r>
              <a:rPr lang="el-GR" sz="2000" baseline="0">
                <a:cs typeface="Arial" charset="0"/>
                <a:sym typeface="Symbol" pitchFamily="18" charset="2"/>
              </a:rPr>
              <a:t>μ</a:t>
            </a:r>
            <a:r>
              <a:rPr lang="en-US" sz="2000" baseline="0">
                <a:cs typeface="Arial" charset="0"/>
                <a:sym typeface="Symbol" pitchFamily="18" charset="2"/>
              </a:rPr>
              <a:t>Sv = 20 Sv per jaar</a:t>
            </a:r>
          </a:p>
          <a:p>
            <a:pPr marL="0" lvl="1" eaLnBrk="1" hangingPunct="1">
              <a:spcBef>
                <a:spcPct val="0"/>
              </a:spcBef>
              <a:buSzPct val="90000"/>
              <a:buFont typeface="Wingdings" pitchFamily="2" charset="2"/>
              <a:buNone/>
            </a:pPr>
            <a:endParaRPr lang="en-US" sz="2000" baseline="0">
              <a:cs typeface="Arial" charset="0"/>
              <a:sym typeface="Symbol" pitchFamily="18" charset="2"/>
            </a:endParaRPr>
          </a:p>
          <a:p>
            <a:pPr marL="0" lvl="1" eaLnBrk="1" hangingPunct="1">
              <a:spcBef>
                <a:spcPct val="0"/>
              </a:spcBef>
              <a:buSzPct val="90000"/>
              <a:buNone/>
            </a:pPr>
            <a:r>
              <a:rPr lang="en-US" sz="2000" baseline="0">
                <a:solidFill>
                  <a:srgbClr val="FF0000"/>
                </a:solidFill>
                <a:cs typeface="Arial" charset="0"/>
                <a:sym typeface="Symbol" pitchFamily="18" charset="2"/>
              </a:rPr>
              <a:t>lethale dosis</a:t>
            </a:r>
          </a:p>
          <a:p>
            <a:pPr marL="0" lvl="1" eaLnBrk="1" hangingPunct="1">
              <a:spcBef>
                <a:spcPct val="0"/>
              </a:spcBef>
              <a:buSzPct val="90000"/>
              <a:buNone/>
            </a:pPr>
            <a:r>
              <a:rPr lang="en-US" sz="2000" baseline="0">
                <a:solidFill>
                  <a:srgbClr val="FF0000"/>
                </a:solidFill>
                <a:cs typeface="Arial" charset="0"/>
                <a:sym typeface="Symbol" pitchFamily="18" charset="2"/>
              </a:rPr>
              <a:t>TS zorgt dat niemand onbedoeld lang bij onafgeschermde bron kan zijn</a:t>
            </a:r>
          </a:p>
          <a:p>
            <a:pPr marL="0" lvl="1" eaLnBrk="1" hangingPunct="1">
              <a:spcBef>
                <a:spcPct val="0"/>
              </a:spcBef>
              <a:buSzPct val="90000"/>
              <a:buFont typeface="Wingdings" pitchFamily="2" charset="2"/>
              <a:buNone/>
            </a:pPr>
            <a:endParaRPr lang="en-US" sz="2000" baseline="0">
              <a:solidFill>
                <a:srgbClr val="FF0000"/>
              </a:solidFill>
              <a:cs typeface="Arial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751898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57A156D0-4462-4912-8F0D-DBE4984FA11F}" type="datetime1">
              <a:rPr lang="en-GB" sz="1400" baseline="0" smtClean="0">
                <a:cs typeface="Arial" charset="0"/>
              </a:rPr>
              <a:pPr eaLnBrk="1" hangingPunct="1"/>
              <a:t>14/11/2021</a:t>
            </a:fld>
            <a:endParaRPr lang="en-US" sz="1400" baseline="0">
              <a:cs typeface="Arial" charset="0"/>
            </a:endParaRPr>
          </a:p>
        </p:txBody>
      </p:sp>
      <p:sp>
        <p:nvSpPr>
          <p:cNvPr id="16387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400" baseline="0">
                <a:cs typeface="Arial" charset="0"/>
              </a:rPr>
              <a:t>toezichthouder stralingsbescherming - mr</a:t>
            </a:r>
          </a:p>
        </p:txBody>
      </p:sp>
      <p:sp>
        <p:nvSpPr>
          <p:cNvPr id="1638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3200" baseline="30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defRPr sz="3200" baseline="30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1228F82-C0A4-4291-95AE-D6482269C6F9}" type="slidenum">
              <a:rPr lang="en-US" sz="1400" baseline="0" smtClean="0">
                <a:cs typeface="Arial" charset="0"/>
              </a:rPr>
              <a:pPr eaLnBrk="1" hangingPunct="1"/>
              <a:t>9</a:t>
            </a:fld>
            <a:endParaRPr lang="en-US" sz="1400" baseline="0">
              <a:cs typeface="Arial" charset="0"/>
            </a:endParaRPr>
          </a:p>
        </p:txBody>
      </p:sp>
      <p:sp>
        <p:nvSpPr>
          <p:cNvPr id="413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216000" eaLnBrk="1" hangingPunct="1">
              <a:spcBef>
                <a:spcPts val="0"/>
              </a:spcBef>
              <a:defRPr/>
            </a:pPr>
            <a:r>
              <a:rPr lang="en-US" sz="3200" b="1">
                <a:latin typeface="Arial" charset="0"/>
              </a:rPr>
              <a:t>G</a:t>
            </a:r>
            <a:r>
              <a:rPr lang="en-US" sz="3200" b="1">
                <a:latin typeface="Arial" charset="0"/>
                <a:sym typeface="Symbol"/>
              </a:rPr>
              <a:t>amma</a:t>
            </a:r>
            <a:r>
              <a:rPr lang="en-US" sz="3200" b="1">
                <a:latin typeface="Arial" charset="0"/>
              </a:rPr>
              <a:t>bron</a:t>
            </a:r>
            <a:endParaRPr lang="en-GB" sz="3200" b="1" dirty="0">
              <a:latin typeface="Arial" charset="0"/>
            </a:endParaRPr>
          </a:p>
        </p:txBody>
      </p:sp>
      <p:sp>
        <p:nvSpPr>
          <p:cNvPr id="1639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000" y="2880000"/>
            <a:ext cx="8280000" cy="1824080"/>
          </a:xfrm>
        </p:spPr>
        <p:txBody>
          <a:bodyPr/>
          <a:lstStyle/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US" sz="2000">
                <a:latin typeface="Arial" charset="0"/>
                <a:cs typeface="Arial" charset="0"/>
                <a:sym typeface="Symbol"/>
              </a:rPr>
              <a:t>niet duidelijk</a:t>
            </a:r>
          </a:p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  <a:defRPr/>
            </a:pPr>
            <a:endParaRPr lang="en-US" sz="2000">
              <a:latin typeface="Arial" charset="0"/>
              <a:cs typeface="Arial" charset="0"/>
              <a:sym typeface="Symbol"/>
            </a:endParaRPr>
          </a:p>
          <a:p>
            <a:pPr marL="432000" lvl="1" indent="-432000" eaLnBrk="1" hangingPunct="1">
              <a:buClr>
                <a:schemeClr val="tx2"/>
              </a:buClr>
              <a:buSzPct val="100000"/>
              <a:buFont typeface="Wingdings" pitchFamily="2" charset="2"/>
              <a:buChar char="§"/>
              <a:defRPr/>
            </a:pPr>
            <a:r>
              <a:rPr lang="en-US" sz="2000">
                <a:latin typeface="Arial" charset="0"/>
                <a:cs typeface="Arial" charset="0"/>
                <a:sym typeface="Symbol"/>
              </a:rPr>
              <a:t>de bevoegdheden van TS MR worden in de wet niet geregeld</a:t>
            </a:r>
          </a:p>
          <a:p>
            <a:pPr marL="432000" lvl="1" indent="-432000" eaLnBrk="1" hangingPunct="1">
              <a:buClr>
                <a:schemeClr val="tx2"/>
              </a:buClr>
              <a:buSzPct val="100000"/>
              <a:buFont typeface="Wingdings" pitchFamily="2" charset="2"/>
              <a:buChar char="§"/>
              <a:defRPr/>
            </a:pPr>
            <a:r>
              <a:rPr lang="en-US" sz="2000">
                <a:latin typeface="Arial" charset="0"/>
                <a:cs typeface="Arial" charset="0"/>
                <a:sym typeface="Symbol"/>
              </a:rPr>
              <a:t>voor industriële radiografie bestaat een aparte opleiding TS IR</a:t>
            </a:r>
          </a:p>
        </p:txBody>
      </p:sp>
      <p:pic>
        <p:nvPicPr>
          <p:cNvPr id="16392" name="Picture 5" descr="BD21298_">
            <a:hlinkClick r:id="rId3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191500" y="5895975"/>
            <a:ext cx="246063" cy="246063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6393" name="Picture 5" descr="BD21298_">
            <a:hlinkClick r:id="rId3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07375" y="5875338"/>
            <a:ext cx="246063" cy="24606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684001" y="1980000"/>
            <a:ext cx="8280000" cy="65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31800" indent="-431800" algn="l" defTabSz="215900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31800" indent="25400" algn="l" defTabSz="215900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90000"/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431800" indent="482600" algn="l" defTabSz="215900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431800" indent="939800" algn="l" defTabSz="215900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431800" indent="1397000" algn="l" defTabSz="215900" rtl="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lvl="1" indent="0" eaLnBrk="1" hangingPunct="1">
              <a:buClr>
                <a:schemeClr val="tx2"/>
              </a:buClr>
              <a:buFont typeface="Wingdings" pitchFamily="2" charset="2"/>
              <a:buNone/>
              <a:defRPr/>
            </a:pPr>
            <a:r>
              <a:rPr lang="en-US" sz="2000" b="1" baseline="0">
                <a:solidFill>
                  <a:srgbClr val="FF0000"/>
                </a:solidFill>
                <a:latin typeface="Arial" charset="0"/>
                <a:cs typeface="Arial" charset="0"/>
                <a:sym typeface="Symbol"/>
              </a:rPr>
              <a:t>is de toezichthouder MR bevoegd om deze bron te beheren?</a:t>
            </a:r>
          </a:p>
        </p:txBody>
      </p:sp>
    </p:spTree>
    <p:extLst>
      <p:ext uri="{BB962C8B-B14F-4D97-AF65-F5344CB8AC3E}">
        <p14:creationId xmlns:p14="http://schemas.microsoft.com/office/powerpoint/2010/main" val="4104755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0" grpId="0"/>
      <p:bldP spid="16390" grpId="1"/>
      <p:bldP spid="16390" grpId="2"/>
      <p:bldP spid="16390" grpId="3"/>
    </p:bldLst>
  </p:timing>
</p:sld>
</file>

<file path=ppt/theme/theme1.xml><?xml version="1.0" encoding="utf-8"?>
<a:theme xmlns:a="http://schemas.openxmlformats.org/drawingml/2006/main" name="Vliegerdiagram">
  <a:themeElements>
    <a:clrScheme name="">
      <a:dk1>
        <a:srgbClr val="000066"/>
      </a:dk1>
      <a:lt1>
        <a:srgbClr val="FFFFFF"/>
      </a:lt1>
      <a:dk2>
        <a:srgbClr val="000066"/>
      </a:dk2>
      <a:lt2>
        <a:srgbClr val="CCECFF"/>
      </a:lt2>
      <a:accent1>
        <a:srgbClr val="6699FF"/>
      </a:accent1>
      <a:accent2>
        <a:srgbClr val="66CCFF"/>
      </a:accent2>
      <a:accent3>
        <a:srgbClr val="FFFFFF"/>
      </a:accent3>
      <a:accent4>
        <a:srgbClr val="000056"/>
      </a:accent4>
      <a:accent5>
        <a:srgbClr val="B8CAFF"/>
      </a:accent5>
      <a:accent6>
        <a:srgbClr val="5CB9E7"/>
      </a:accent6>
      <a:hlink>
        <a:srgbClr val="CC99FF"/>
      </a:hlink>
      <a:folHlink>
        <a:srgbClr val="00CCCC"/>
      </a:folHlink>
    </a:clrScheme>
    <a:fontScheme name="Vliegerdiagram">
      <a:majorFont>
        <a:latin typeface="AZGCaspariT"/>
        <a:ea typeface=""/>
        <a:cs typeface=""/>
      </a:majorFont>
      <a:minorFont>
        <a:latin typeface="AZGCaspari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Pct val="80000"/>
          <a:buFont typeface="Wingdings" pitchFamily="2" charset="2"/>
          <a:buChar char="§"/>
          <a:tabLst/>
          <a:defRPr kumimoji="0" lang="en-GB" sz="3200" b="0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Pct val="80000"/>
          <a:buFont typeface="Wingdings" pitchFamily="2" charset="2"/>
          <a:buChar char="§"/>
          <a:tabLst/>
          <a:defRPr kumimoji="0" lang="en-GB" sz="3200" b="0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Vliegerdiagram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iegerdiagram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iegerdiagram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liegerdiagram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liegerdiagram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Designs\Vliegerdiagram.pot</Template>
  <TotalTime>7925</TotalTime>
  <Words>1605</Words>
  <Application>Microsoft Office PowerPoint</Application>
  <PresentationFormat>On-screen Show (4:3)</PresentationFormat>
  <Paragraphs>304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AZGCaspariT</vt:lpstr>
      <vt:lpstr>Calibri</vt:lpstr>
      <vt:lpstr>Georgia</vt:lpstr>
      <vt:lpstr>Times New Roman</vt:lpstr>
      <vt:lpstr>Wingdings</vt:lpstr>
      <vt:lpstr>Vliegerdiagram</vt:lpstr>
      <vt:lpstr>Stralingsbescherming meet- en regeltoepassingen - bronnen</vt:lpstr>
      <vt:lpstr>PowerPoint Presentation</vt:lpstr>
      <vt:lpstr>Huiddosis</vt:lpstr>
      <vt:lpstr>Huiddosis</vt:lpstr>
      <vt:lpstr>Huiddosis</vt:lpstr>
      <vt:lpstr>Huiddosis</vt:lpstr>
      <vt:lpstr>Gammabron</vt:lpstr>
      <vt:lpstr>Gammabron</vt:lpstr>
      <vt:lpstr>Gammabron</vt:lpstr>
      <vt:lpstr>Neutronenbron</vt:lpstr>
      <vt:lpstr>Neutronenbron</vt:lpstr>
      <vt:lpstr>Neutronenbron</vt:lpstr>
      <vt:lpstr>Neutronenbron</vt:lpstr>
      <vt:lpstr>Neutronenbron</vt:lpstr>
      <vt:lpstr>Neutronenbron</vt:lpstr>
      <vt:lpstr>Neutronenbron</vt:lpstr>
      <vt:lpstr>Beta light</vt:lpstr>
      <vt:lpstr>Beta light</vt:lpstr>
      <vt:lpstr>Beta light</vt:lpstr>
      <vt:lpstr>Beta light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Casus</dc:title>
  <dc:creator>Frits Pleiter</dc:creator>
  <cp:lastModifiedBy>Frits Pleiter</cp:lastModifiedBy>
  <cp:revision>315</cp:revision>
  <cp:lastPrinted>2014-06-08T11:33:34Z</cp:lastPrinted>
  <dcterms:created xsi:type="dcterms:W3CDTF">2003-02-28T15:24:51Z</dcterms:created>
  <dcterms:modified xsi:type="dcterms:W3CDTF">2021-11-14T12:32:14Z</dcterms:modified>
</cp:coreProperties>
</file>