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37"/>
  </p:notesMasterIdLst>
  <p:handoutMasterIdLst>
    <p:handoutMasterId r:id="rId38"/>
  </p:handoutMasterIdLst>
  <p:sldIdLst>
    <p:sldId id="268" r:id="rId2"/>
    <p:sldId id="257" r:id="rId3"/>
    <p:sldId id="273" r:id="rId4"/>
    <p:sldId id="269" r:id="rId5"/>
    <p:sldId id="270" r:id="rId6"/>
    <p:sldId id="271" r:id="rId7"/>
    <p:sldId id="274" r:id="rId8"/>
    <p:sldId id="277" r:id="rId9"/>
    <p:sldId id="276" r:id="rId10"/>
    <p:sldId id="363" r:id="rId11"/>
    <p:sldId id="364" r:id="rId12"/>
    <p:sldId id="366" r:id="rId13"/>
    <p:sldId id="316" r:id="rId14"/>
    <p:sldId id="320" r:id="rId15"/>
    <p:sldId id="321" r:id="rId16"/>
    <p:sldId id="322" r:id="rId17"/>
    <p:sldId id="283" r:id="rId18"/>
    <p:sldId id="287" r:id="rId19"/>
    <p:sldId id="288" r:id="rId20"/>
    <p:sldId id="344" r:id="rId21"/>
    <p:sldId id="365" r:id="rId22"/>
    <p:sldId id="353" r:id="rId23"/>
    <p:sldId id="367" r:id="rId24"/>
    <p:sldId id="291" r:id="rId25"/>
    <p:sldId id="293" r:id="rId26"/>
    <p:sldId id="295" r:id="rId27"/>
    <p:sldId id="296" r:id="rId28"/>
    <p:sldId id="297" r:id="rId29"/>
    <p:sldId id="315" r:id="rId30"/>
    <p:sldId id="298" r:id="rId31"/>
    <p:sldId id="299" r:id="rId32"/>
    <p:sldId id="309" r:id="rId33"/>
    <p:sldId id="311" r:id="rId34"/>
    <p:sldId id="305" r:id="rId35"/>
    <p:sldId id="308" r:id="rId36"/>
  </p:sldIdLst>
  <p:sldSz cx="9144000" cy="6858000" type="screen4x3"/>
  <p:notesSz cx="7315200" cy="9601200"/>
  <p:defaultTextStyle>
    <a:defPPr>
      <a:defRPr lang="en-GB"/>
    </a:defPPr>
    <a:lvl1pPr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1pPr>
    <a:lvl2pPr marL="4572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2pPr>
    <a:lvl3pPr marL="9144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3pPr>
    <a:lvl4pPr marL="13716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4pPr>
    <a:lvl5pPr marL="18288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0000"/>
    <a:srgbClr val="0066FF"/>
    <a:srgbClr val="00CC00"/>
    <a:srgbClr val="FFCC00"/>
    <a:srgbClr val="FF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62" autoAdjust="0"/>
    <p:restoredTop sz="94683" autoAdjust="0"/>
  </p:normalViewPr>
  <p:slideViewPr>
    <p:cSldViewPr>
      <p:cViewPr varScale="1">
        <p:scale>
          <a:sx n="67" d="100"/>
          <a:sy n="67" d="100"/>
        </p:scale>
        <p:origin x="46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D:\My%20Documents\Garp\BASIS\BASISpresentatie\BASISpresentatie-bron-figuren\straling-natuurlijk.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My%20Documents\Garp\BASIS\BASISpresentatie\BASISpresentatie-bron-figuren\straling-medisch.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6335877862595422E-2"/>
          <c:y val="0.11989104805214633"/>
          <c:w val="0.53244274809160308"/>
          <c:h val="0.76021823651247333"/>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90AB-49D6-9648-7A023D534AD9}"/>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90AB-49D6-9648-7A023D534AD9}"/>
              </c:ext>
            </c:extLst>
          </c:dPt>
          <c:dPt>
            <c:idx val="2"/>
            <c:bubble3D val="0"/>
            <c:spPr>
              <a:solidFill>
                <a:srgbClr val="FFFFCC"/>
              </a:solidFill>
              <a:ln w="12700">
                <a:solidFill>
                  <a:srgbClr val="000000"/>
                </a:solidFill>
                <a:prstDash val="solid"/>
              </a:ln>
            </c:spPr>
            <c:extLst>
              <c:ext xmlns:c16="http://schemas.microsoft.com/office/drawing/2014/chart" uri="{C3380CC4-5D6E-409C-BE32-E72D297353CC}">
                <c16:uniqueId val="{00000004-90AB-49D6-9648-7A023D534AD9}"/>
              </c:ext>
            </c:extLst>
          </c:dPt>
          <c:dPt>
            <c:idx val="3"/>
            <c:bubble3D val="0"/>
            <c:spPr>
              <a:solidFill>
                <a:srgbClr val="CCFFFF"/>
              </a:solidFill>
              <a:ln w="12700">
                <a:solidFill>
                  <a:srgbClr val="000000"/>
                </a:solidFill>
                <a:prstDash val="solid"/>
              </a:ln>
            </c:spPr>
            <c:extLst>
              <c:ext xmlns:c16="http://schemas.microsoft.com/office/drawing/2014/chart" uri="{C3380CC4-5D6E-409C-BE32-E72D297353CC}">
                <c16:uniqueId val="{00000006-90AB-49D6-9648-7A023D534AD9}"/>
              </c:ext>
            </c:extLst>
          </c:dPt>
          <c:dPt>
            <c:idx val="4"/>
            <c:bubble3D val="0"/>
            <c:spPr>
              <a:solidFill>
                <a:srgbClr val="660066"/>
              </a:solidFill>
              <a:ln w="12700">
                <a:solidFill>
                  <a:srgbClr val="000000"/>
                </a:solidFill>
                <a:prstDash val="solid"/>
              </a:ln>
            </c:spPr>
            <c:extLst>
              <c:ext xmlns:c16="http://schemas.microsoft.com/office/drawing/2014/chart" uri="{C3380CC4-5D6E-409C-BE32-E72D297353CC}">
                <c16:uniqueId val="{00000008-90AB-49D6-9648-7A023D534AD9}"/>
              </c:ext>
            </c:extLst>
          </c:dPt>
          <c:dLbls>
            <c:numFmt formatCode="0%" sourceLinked="0"/>
            <c:spPr>
              <a:noFill/>
              <a:ln w="25400">
                <a:noFill/>
              </a:ln>
            </c:spPr>
            <c:txPr>
              <a:bodyPr/>
              <a:lstStyle/>
              <a:p>
                <a:pPr>
                  <a:defRPr sz="1400" b="0" i="0" u="none" strike="noStrike" baseline="0">
                    <a:solidFill>
                      <a:srgbClr val="000000"/>
                    </a:solidFill>
                    <a:latin typeface="Arial"/>
                    <a:ea typeface="Arial"/>
                    <a:cs typeface="Arial"/>
                  </a:defRPr>
                </a:pPr>
                <a:endParaRPr lang="en-US"/>
              </a:p>
            </c:txPr>
            <c:dLblPos val="outEnd"/>
            <c:showLegendKey val="0"/>
            <c:showVal val="0"/>
            <c:showCatName val="0"/>
            <c:showSerName val="0"/>
            <c:showPercent val="1"/>
            <c:showBubbleSize val="0"/>
            <c:showLeaderLines val="1"/>
            <c:extLst>
              <c:ext xmlns:c15="http://schemas.microsoft.com/office/drawing/2012/chart" uri="{CE6537A1-D6FC-4f65-9D91-7224C49458BB}"/>
            </c:extLst>
          </c:dLbls>
          <c:cat>
            <c:strRef>
              <c:f>Sheet1!$A$2:$A$6</c:f>
              <c:strCache>
                <c:ptCount val="5"/>
                <c:pt idx="0">
                  <c:v>radon</c:v>
                </c:pt>
                <c:pt idx="1">
                  <c:v>lichaam</c:v>
                </c:pt>
                <c:pt idx="2">
                  <c:v>bouwmateriaal</c:v>
                </c:pt>
                <c:pt idx="3">
                  <c:v>kosmisch</c:v>
                </c:pt>
                <c:pt idx="4">
                  <c:v>bodem</c:v>
                </c:pt>
              </c:strCache>
            </c:strRef>
          </c:cat>
          <c:val>
            <c:numRef>
              <c:f>Sheet1!$B$2:$B$6</c:f>
              <c:numCache>
                <c:formatCode>0.00</c:formatCode>
                <c:ptCount val="5"/>
                <c:pt idx="0">
                  <c:v>0.65</c:v>
                </c:pt>
                <c:pt idx="1">
                  <c:v>0.3</c:v>
                </c:pt>
                <c:pt idx="2">
                  <c:v>0.35</c:v>
                </c:pt>
                <c:pt idx="3">
                  <c:v>0.24</c:v>
                </c:pt>
                <c:pt idx="4">
                  <c:v>7.0000000000000007E-2</c:v>
                </c:pt>
              </c:numCache>
            </c:numRef>
          </c:val>
          <c:extLst>
            <c:ext xmlns:c16="http://schemas.microsoft.com/office/drawing/2014/chart" uri="{C3380CC4-5D6E-409C-BE32-E72D297353CC}">
              <c16:uniqueId val="{00000009-90AB-49D6-9648-7A023D534AD9}"/>
            </c:ext>
          </c:extLst>
        </c:ser>
        <c:dLbls>
          <c:showLegendKey val="0"/>
          <c:showVal val="0"/>
          <c:showCatName val="0"/>
          <c:showSerName val="0"/>
          <c:showPercent val="0"/>
          <c:showBubbleSize val="0"/>
          <c:showLeaderLines val="1"/>
        </c:dLbls>
        <c:firstSliceAng val="0"/>
      </c:pieChart>
      <c:spPr>
        <a:noFill/>
        <a:ln w="25400">
          <a:noFill/>
        </a:ln>
      </c:spPr>
    </c:plotArea>
    <c:legend>
      <c:legendPos val="r"/>
      <c:layout>
        <c:manualLayout>
          <c:xMode val="edge"/>
          <c:yMode val="edge"/>
          <c:x val="0.66255204459377437"/>
          <c:y val="0.48779040219442066"/>
          <c:w val="0.30152008686210641"/>
          <c:h val="0.47368400899489688"/>
        </c:manualLayout>
      </c:layout>
      <c:overlay val="0"/>
      <c:spPr>
        <a:noFill/>
        <a:ln w="25400">
          <a:noFill/>
        </a:ln>
      </c:spPr>
      <c:txPr>
        <a:bodyPr/>
        <a:lstStyle/>
        <a:p>
          <a:pPr>
            <a:defRPr sz="1400" b="0" i="0" u="none" strike="noStrike" baseline="0">
              <a:solidFill>
                <a:srgbClr val="000000"/>
              </a:solidFill>
              <a:latin typeface="Arial"/>
              <a:ea typeface="Arial"/>
              <a:cs typeface="Arial"/>
            </a:defRPr>
          </a:pPr>
          <a:endParaRPr lang="en-US"/>
        </a:p>
      </c:txPr>
    </c:legend>
    <c:plotVisOnly val="1"/>
    <c:dispBlanksAs val="zero"/>
    <c:showDLblsOverMax val="0"/>
  </c:chart>
  <c:spPr>
    <a:noFill/>
    <a:ln w="9525">
      <a:noFill/>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6335877862595422E-2"/>
          <c:y val="0.11989100817438691"/>
          <c:w val="0.53244274809160308"/>
          <c:h val="0.76021823651247333"/>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98F8-4CC6-8364-653C89BAF934}"/>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98F8-4CC6-8364-653C89BAF934}"/>
              </c:ext>
            </c:extLst>
          </c:dPt>
          <c:dPt>
            <c:idx val="2"/>
            <c:bubble3D val="0"/>
            <c:spPr>
              <a:solidFill>
                <a:srgbClr val="FFFFCC"/>
              </a:solidFill>
              <a:ln w="12700">
                <a:solidFill>
                  <a:srgbClr val="000000"/>
                </a:solidFill>
                <a:prstDash val="solid"/>
              </a:ln>
            </c:spPr>
            <c:extLst>
              <c:ext xmlns:c16="http://schemas.microsoft.com/office/drawing/2014/chart" uri="{C3380CC4-5D6E-409C-BE32-E72D297353CC}">
                <c16:uniqueId val="{00000004-98F8-4CC6-8364-653C89BAF934}"/>
              </c:ext>
            </c:extLst>
          </c:dPt>
          <c:dPt>
            <c:idx val="3"/>
            <c:bubble3D val="0"/>
            <c:spPr>
              <a:solidFill>
                <a:srgbClr val="CCFFFF"/>
              </a:solidFill>
              <a:ln w="12700">
                <a:solidFill>
                  <a:srgbClr val="000000"/>
                </a:solidFill>
                <a:prstDash val="solid"/>
              </a:ln>
            </c:spPr>
            <c:extLst>
              <c:ext xmlns:c16="http://schemas.microsoft.com/office/drawing/2014/chart" uri="{C3380CC4-5D6E-409C-BE32-E72D297353CC}">
                <c16:uniqueId val="{00000006-98F8-4CC6-8364-653C89BAF934}"/>
              </c:ext>
            </c:extLst>
          </c:dPt>
          <c:dLbls>
            <c:dLbl>
              <c:idx val="1"/>
              <c:layout>
                <c:manualLayout>
                  <c:x val="-7.0555555555555554E-3"/>
                  <c:y val="-8.6878472222222218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8F8-4CC6-8364-653C89BAF934}"/>
                </c:ext>
              </c:extLst>
            </c:dLbl>
            <c:numFmt formatCode="0%" sourceLinked="0"/>
            <c:spPr>
              <a:noFill/>
              <a:ln w="25400">
                <a:noFill/>
              </a:ln>
            </c:spPr>
            <c:txPr>
              <a:bodyPr/>
              <a:lstStyle/>
              <a:p>
                <a:pPr>
                  <a:defRPr sz="1400" b="0" i="0" u="none" strike="noStrike" baseline="0">
                    <a:solidFill>
                      <a:srgbClr val="000000"/>
                    </a:solidFill>
                    <a:latin typeface="Arial"/>
                    <a:ea typeface="Arial"/>
                    <a:cs typeface="Arial"/>
                  </a:defRPr>
                </a:pPr>
                <a:endParaRPr lang="en-US"/>
              </a:p>
            </c:txPr>
            <c:dLblPos val="outEnd"/>
            <c:showLegendKey val="0"/>
            <c:showVal val="0"/>
            <c:showCatName val="0"/>
            <c:showSerName val="0"/>
            <c:showPercent val="1"/>
            <c:showBubbleSize val="0"/>
            <c:showLeaderLines val="0"/>
            <c:extLst>
              <c:ext xmlns:c15="http://schemas.microsoft.com/office/drawing/2012/chart" uri="{CE6537A1-D6FC-4f65-9D91-7224C49458BB}"/>
            </c:extLst>
          </c:dLbls>
          <c:cat>
            <c:strRef>
              <c:f>Sheet1!$A$2:$A$5</c:f>
              <c:strCache>
                <c:ptCount val="4"/>
                <c:pt idx="0">
                  <c:v>CT-scan</c:v>
                </c:pt>
                <c:pt idx="1">
                  <c:v>intramuraal</c:v>
                </c:pt>
                <c:pt idx="2">
                  <c:v>nucleaire</c:v>
                </c:pt>
                <c:pt idx="3">
                  <c:v>extramuraal</c:v>
                </c:pt>
              </c:strCache>
            </c:strRef>
          </c:cat>
          <c:val>
            <c:numRef>
              <c:f>Sheet1!$B$2:$B$5</c:f>
              <c:numCache>
                <c:formatCode>0.00</c:formatCode>
                <c:ptCount val="4"/>
                <c:pt idx="0">
                  <c:v>0.61099999999999999</c:v>
                </c:pt>
                <c:pt idx="1">
                  <c:v>0.27700000000000002</c:v>
                </c:pt>
                <c:pt idx="2">
                  <c:v>0.08</c:v>
                </c:pt>
                <c:pt idx="3">
                  <c:v>3.2000000000000001E-2</c:v>
                </c:pt>
              </c:numCache>
            </c:numRef>
          </c:val>
          <c:extLst>
            <c:ext xmlns:c16="http://schemas.microsoft.com/office/drawing/2014/chart" uri="{C3380CC4-5D6E-409C-BE32-E72D297353CC}">
              <c16:uniqueId val="{00000007-98F8-4CC6-8364-653C89BAF934}"/>
            </c:ext>
          </c:extLst>
        </c:ser>
        <c:dLbls>
          <c:showLegendKey val="0"/>
          <c:showVal val="0"/>
          <c:showCatName val="0"/>
          <c:showSerName val="0"/>
          <c:showPercent val="0"/>
          <c:showBubbleSize val="0"/>
          <c:showLeaderLines val="0"/>
        </c:dLbls>
        <c:firstSliceAng val="0"/>
      </c:pieChart>
      <c:spPr>
        <a:noFill/>
        <a:ln w="25400">
          <a:noFill/>
        </a:ln>
      </c:spPr>
    </c:plotArea>
    <c:legend>
      <c:legendPos val="r"/>
      <c:layout>
        <c:manualLayout>
          <c:xMode val="edge"/>
          <c:yMode val="edge"/>
          <c:x val="0.61884268662530262"/>
          <c:y val="7.3539418683775643E-2"/>
          <c:w val="0.31089099728258351"/>
          <c:h val="0.37894742323876174"/>
        </c:manualLayout>
      </c:layout>
      <c:overlay val="0"/>
      <c:spPr>
        <a:noFill/>
        <a:ln w="25400">
          <a:noFill/>
        </a:ln>
      </c:spPr>
      <c:txPr>
        <a:bodyPr/>
        <a:lstStyle/>
        <a:p>
          <a:pPr>
            <a:defRPr sz="1400" b="0" i="0" u="none" strike="noStrike" baseline="0">
              <a:solidFill>
                <a:srgbClr val="000000"/>
              </a:solidFill>
              <a:latin typeface="Arial"/>
              <a:ea typeface="Arial"/>
              <a:cs typeface="Arial"/>
            </a:defRPr>
          </a:pPr>
          <a:endParaRPr lang="en-US"/>
        </a:p>
      </c:txPr>
    </c:legend>
    <c:plotVisOnly val="1"/>
    <c:dispBlanksAs val="zero"/>
    <c:showDLblsOverMax val="0"/>
  </c:chart>
  <c:spPr>
    <a:noFill/>
    <a:ln w="9525">
      <a:noFill/>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1" name="Rectangle 3"/>
          <p:cNvSpPr>
            <a:spLocks noGrp="1" noChangeArrowheads="1"/>
          </p:cNvSpPr>
          <p:nvPr>
            <p:ph type="dt" sz="quarter" idx="1"/>
          </p:nvPr>
        </p:nvSpPr>
        <p:spPr bwMode="auto">
          <a:xfrm>
            <a:off x="4146035" y="0"/>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22532" name="Rectangle 4"/>
          <p:cNvSpPr>
            <a:spLocks noGrp="1" noChangeArrowheads="1"/>
          </p:cNvSpPr>
          <p:nvPr>
            <p:ph type="ftr" sz="quarter" idx="2"/>
          </p:nvPr>
        </p:nvSpPr>
        <p:spPr bwMode="auto">
          <a:xfrm>
            <a:off x="0" y="9120602"/>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3" name="Rectangle 5"/>
          <p:cNvSpPr>
            <a:spLocks noGrp="1" noChangeArrowheads="1"/>
          </p:cNvSpPr>
          <p:nvPr>
            <p:ph type="sldNum" sz="quarter" idx="3"/>
          </p:nvPr>
        </p:nvSpPr>
        <p:spPr bwMode="auto">
          <a:xfrm>
            <a:off x="4146035" y="9120602"/>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508B1B4A-39E3-43EB-BF62-1B0B66B22FA4}" type="slidenum">
              <a:rPr lang="en-GB"/>
              <a:pPr>
                <a:defRPr/>
              </a:pPr>
              <a:t>‹#›</a:t>
            </a:fld>
            <a:endParaRPr lang="en-GB"/>
          </a:p>
        </p:txBody>
      </p:sp>
    </p:spTree>
    <p:extLst>
      <p:ext uri="{BB962C8B-B14F-4D97-AF65-F5344CB8AC3E}">
        <p14:creationId xmlns:p14="http://schemas.microsoft.com/office/powerpoint/2010/main" val="3938766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3" name="Rectangle 3"/>
          <p:cNvSpPr>
            <a:spLocks noGrp="1" noChangeArrowheads="1"/>
          </p:cNvSpPr>
          <p:nvPr>
            <p:ph type="dt" idx="1"/>
          </p:nvPr>
        </p:nvSpPr>
        <p:spPr bwMode="auto">
          <a:xfrm>
            <a:off x="4146035" y="0"/>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5939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75128" y="4560302"/>
            <a:ext cx="5364944" cy="432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Klik om de opmaakprofielen van de modeltekst te bewerken</a:t>
            </a:r>
          </a:p>
          <a:p>
            <a:pPr lvl="1"/>
            <a:r>
              <a:rPr lang="en-GB" noProof="0"/>
              <a:t>Tweede niveau</a:t>
            </a:r>
          </a:p>
          <a:p>
            <a:pPr lvl="2"/>
            <a:r>
              <a:rPr lang="en-GB" noProof="0"/>
              <a:t>Derde niveau</a:t>
            </a:r>
          </a:p>
          <a:p>
            <a:pPr lvl="3"/>
            <a:r>
              <a:rPr lang="en-GB" noProof="0"/>
              <a:t>Vierde niveau</a:t>
            </a:r>
          </a:p>
          <a:p>
            <a:pPr lvl="4"/>
            <a:r>
              <a:rPr lang="en-GB" noProof="0"/>
              <a:t>Vijfde niveau</a:t>
            </a:r>
          </a:p>
        </p:txBody>
      </p:sp>
      <p:sp>
        <p:nvSpPr>
          <p:cNvPr id="5126" name="Rectangle 6"/>
          <p:cNvSpPr>
            <a:spLocks noGrp="1" noChangeArrowheads="1"/>
          </p:cNvSpPr>
          <p:nvPr>
            <p:ph type="ftr" sz="quarter" idx="4"/>
          </p:nvPr>
        </p:nvSpPr>
        <p:spPr bwMode="auto">
          <a:xfrm>
            <a:off x="0" y="9120602"/>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7" name="Rectangle 7"/>
          <p:cNvSpPr>
            <a:spLocks noGrp="1" noChangeArrowheads="1"/>
          </p:cNvSpPr>
          <p:nvPr>
            <p:ph type="sldNum" sz="quarter" idx="5"/>
          </p:nvPr>
        </p:nvSpPr>
        <p:spPr bwMode="auto">
          <a:xfrm>
            <a:off x="4146035" y="9120602"/>
            <a:ext cx="3169165" cy="480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610BCA97-C23D-49D9-A24A-0056F0C3BD26}" type="slidenum">
              <a:rPr lang="en-GB"/>
              <a:pPr>
                <a:defRPr/>
              </a:pPr>
              <a:t>‹#›</a:t>
            </a:fld>
            <a:endParaRPr lang="en-GB"/>
          </a:p>
        </p:txBody>
      </p:sp>
    </p:spTree>
    <p:extLst>
      <p:ext uri="{BB962C8B-B14F-4D97-AF65-F5344CB8AC3E}">
        <p14:creationId xmlns:p14="http://schemas.microsoft.com/office/powerpoint/2010/main" val="2425957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ZGCaspariT" pitchFamily="2" charset="0"/>
        <a:ea typeface="+mn-ea"/>
        <a:cs typeface="+mn-cs"/>
      </a:defRPr>
    </a:lvl1pPr>
    <a:lvl2pPr marL="457200" algn="l" rtl="0" eaLnBrk="0" fontAlgn="base" hangingPunct="0">
      <a:spcBef>
        <a:spcPct val="30000"/>
      </a:spcBef>
      <a:spcAft>
        <a:spcPct val="0"/>
      </a:spcAft>
      <a:defRPr sz="1200" kern="1200">
        <a:solidFill>
          <a:schemeClr val="tx1"/>
        </a:solidFill>
        <a:latin typeface="AZGCaspariT" pitchFamily="2" charset="0"/>
        <a:ea typeface="+mn-ea"/>
        <a:cs typeface="+mn-cs"/>
      </a:defRPr>
    </a:lvl2pPr>
    <a:lvl3pPr marL="914400" algn="l" rtl="0" eaLnBrk="0" fontAlgn="base" hangingPunct="0">
      <a:spcBef>
        <a:spcPct val="30000"/>
      </a:spcBef>
      <a:spcAft>
        <a:spcPct val="0"/>
      </a:spcAft>
      <a:defRPr sz="1200" kern="1200">
        <a:solidFill>
          <a:schemeClr val="tx1"/>
        </a:solidFill>
        <a:latin typeface="AZGCaspariT" pitchFamily="2" charset="0"/>
        <a:ea typeface="+mn-ea"/>
        <a:cs typeface="+mn-cs"/>
      </a:defRPr>
    </a:lvl3pPr>
    <a:lvl4pPr marL="1371600" algn="l" rtl="0" eaLnBrk="0" fontAlgn="base" hangingPunct="0">
      <a:spcBef>
        <a:spcPct val="30000"/>
      </a:spcBef>
      <a:spcAft>
        <a:spcPct val="0"/>
      </a:spcAft>
      <a:defRPr sz="1200" kern="1200">
        <a:solidFill>
          <a:schemeClr val="tx1"/>
        </a:solidFill>
        <a:latin typeface="AZGCaspariT" pitchFamily="2" charset="0"/>
        <a:ea typeface="+mn-ea"/>
        <a:cs typeface="+mn-cs"/>
      </a:defRPr>
    </a:lvl4pPr>
    <a:lvl5pPr marL="1828800" algn="l" rtl="0" eaLnBrk="0" fontAlgn="base" hangingPunct="0">
      <a:spcBef>
        <a:spcPct val="30000"/>
      </a:spcBef>
      <a:spcAft>
        <a:spcPct val="0"/>
      </a:spcAft>
      <a:defRPr sz="1200" kern="1200">
        <a:solidFill>
          <a:schemeClr val="tx1"/>
        </a:solidFill>
        <a:latin typeface="AZGCaspariT"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F86BCD7-BB7C-4D5A-802F-78F0A4EA3F56}" type="slidenum">
              <a:rPr lang="en-GB" sz="1200" smtClean="0">
                <a:latin typeface="AZGCaspariT" pitchFamily="2" charset="0"/>
              </a:rPr>
              <a:pPr eaLnBrk="1" hangingPunct="1"/>
              <a:t>1</a:t>
            </a:fld>
            <a:endParaRPr lang="en-GB" sz="1200">
              <a:latin typeface="AZGCaspariT" pitchFamily="2"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CE5F3F1-32C2-4FF1-A35D-FCEAF31B2D1A}" type="slidenum">
              <a:rPr lang="en-GB" sz="1200" smtClean="0">
                <a:latin typeface="AZGCaspariT" pitchFamily="2" charset="0"/>
              </a:rPr>
              <a:pPr eaLnBrk="1" hangingPunct="1"/>
              <a:t>10</a:t>
            </a:fld>
            <a:endParaRPr lang="en-GB" sz="1200">
              <a:latin typeface="AZGCaspariT" pitchFamily="2"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54651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CE5F3F1-32C2-4FF1-A35D-FCEAF31B2D1A}" type="slidenum">
              <a:rPr lang="en-GB" sz="1200" smtClean="0">
                <a:latin typeface="AZGCaspariT" pitchFamily="2" charset="0"/>
              </a:rPr>
              <a:pPr eaLnBrk="1" hangingPunct="1"/>
              <a:t>11</a:t>
            </a:fld>
            <a:endParaRPr lang="en-GB" sz="1200">
              <a:latin typeface="AZGCaspariT" pitchFamily="2"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922478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CE5F3F1-32C2-4FF1-A35D-FCEAF31B2D1A}" type="slidenum">
              <a:rPr lang="en-GB" sz="1200" smtClean="0">
                <a:latin typeface="AZGCaspariT" pitchFamily="2" charset="0"/>
              </a:rPr>
              <a:pPr eaLnBrk="1" hangingPunct="1"/>
              <a:t>12</a:t>
            </a:fld>
            <a:endParaRPr lang="en-GB" sz="1200">
              <a:latin typeface="AZGCaspariT" pitchFamily="2"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612782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304F8207-565C-4D25-BDE2-5D2AC217E14B}" type="slidenum">
              <a:rPr lang="en-GB" sz="1200" smtClean="0">
                <a:latin typeface="AZGCaspariT" pitchFamily="2" charset="0"/>
              </a:rPr>
              <a:pPr eaLnBrk="1" hangingPunct="1"/>
              <a:t>13</a:t>
            </a:fld>
            <a:endParaRPr lang="en-GB" sz="1200">
              <a:latin typeface="AZGCaspariT" pitchFamily="2"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153516C-07E7-49F9-A48F-AEB1F4B78112}" type="slidenum">
              <a:rPr lang="en-GB" sz="1200" smtClean="0">
                <a:latin typeface="AZGCaspariT" pitchFamily="2" charset="0"/>
              </a:rPr>
              <a:pPr eaLnBrk="1" hangingPunct="1"/>
              <a:t>14</a:t>
            </a:fld>
            <a:endParaRPr lang="en-GB" sz="1200">
              <a:latin typeface="AZGCaspariT" pitchFamily="2"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B19B6D1-B652-4665-BFC3-1A829BB5C795}" type="slidenum">
              <a:rPr lang="en-GB" sz="1200" smtClean="0">
                <a:latin typeface="AZGCaspariT" pitchFamily="2" charset="0"/>
              </a:rPr>
              <a:pPr eaLnBrk="1" hangingPunct="1"/>
              <a:t>15</a:t>
            </a:fld>
            <a:endParaRPr lang="en-GB" sz="1200">
              <a:latin typeface="AZGCaspariT" pitchFamily="2"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9FBC57B8-E0DC-4266-A3D4-CBDD7D383EF8}" type="slidenum">
              <a:rPr lang="en-GB" sz="1200" smtClean="0">
                <a:latin typeface="AZGCaspariT" pitchFamily="2" charset="0"/>
              </a:rPr>
              <a:pPr eaLnBrk="1" hangingPunct="1"/>
              <a:t>16</a:t>
            </a:fld>
            <a:endParaRPr lang="en-GB" sz="1200">
              <a:latin typeface="AZGCaspariT" pitchFamily="2"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B56BC961-9C2C-474C-9F9C-2F19D444ADDE}" type="slidenum">
              <a:rPr lang="en-GB" sz="1200" smtClean="0">
                <a:latin typeface="AZGCaspariT" pitchFamily="2" charset="0"/>
              </a:rPr>
              <a:pPr eaLnBrk="1" hangingPunct="1"/>
              <a:t>17</a:t>
            </a:fld>
            <a:endParaRPr lang="en-GB" sz="1200">
              <a:latin typeface="AZGCaspariT" pitchFamily="2"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C7E2FA0-F1B6-4E9F-ADB5-73C94EE5B120}" type="slidenum">
              <a:rPr lang="en-GB" sz="1200" smtClean="0">
                <a:latin typeface="AZGCaspariT" pitchFamily="2" charset="0"/>
              </a:rPr>
              <a:pPr eaLnBrk="1" hangingPunct="1"/>
              <a:t>18</a:t>
            </a:fld>
            <a:endParaRPr lang="en-GB" sz="1200">
              <a:latin typeface="AZGCaspariT" pitchFamily="2"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2F274D8-0DD7-46B4-A840-B92BF2122DCC}" type="slidenum">
              <a:rPr lang="en-GB" sz="1200" smtClean="0">
                <a:latin typeface="AZGCaspariT" pitchFamily="2" charset="0"/>
              </a:rPr>
              <a:pPr eaLnBrk="1" hangingPunct="1"/>
              <a:t>19</a:t>
            </a:fld>
            <a:endParaRPr lang="en-GB" sz="1200">
              <a:latin typeface="AZGCaspariT" pitchFamily="2"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FC1CEA9-2C9D-4D8F-AB7B-1E03058A0344}" type="slidenum">
              <a:rPr lang="en-GB" sz="1200" smtClean="0">
                <a:latin typeface="AZGCaspariT" pitchFamily="2" charset="0"/>
              </a:rPr>
              <a:pPr eaLnBrk="1" hangingPunct="1"/>
              <a:t>2</a:t>
            </a:fld>
            <a:endParaRPr lang="en-GB" sz="1200">
              <a:latin typeface="AZGCaspariT" pitchFamily="2"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346E41A-9680-40B3-887E-5E5B4838BDE9}" type="slidenum">
              <a:rPr lang="en-GB" sz="1200" smtClean="0">
                <a:latin typeface="AZGCaspariT" pitchFamily="2" charset="0"/>
              </a:rPr>
              <a:pPr eaLnBrk="1" hangingPunct="1"/>
              <a:t>20</a:t>
            </a:fld>
            <a:endParaRPr lang="en-GB" sz="1200">
              <a:latin typeface="AZGCaspariT" pitchFamily="2"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346E41A-9680-40B3-887E-5E5B4838BDE9}" type="slidenum">
              <a:rPr lang="en-GB" sz="1200" smtClean="0">
                <a:latin typeface="AZGCaspariT" pitchFamily="2" charset="0"/>
              </a:rPr>
              <a:pPr eaLnBrk="1" hangingPunct="1"/>
              <a:t>21</a:t>
            </a:fld>
            <a:endParaRPr lang="en-GB" sz="1200">
              <a:latin typeface="AZGCaspariT" pitchFamily="2"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67138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FC1CEA9-2C9D-4D8F-AB7B-1E03058A0344}" type="slidenum">
              <a:rPr lang="en-GB" sz="1200" smtClean="0">
                <a:latin typeface="AZGCaspariT" pitchFamily="2" charset="0"/>
              </a:rPr>
              <a:pPr eaLnBrk="1" hangingPunct="1"/>
              <a:t>22</a:t>
            </a:fld>
            <a:endParaRPr lang="en-GB" sz="1200">
              <a:latin typeface="AZGCaspariT" pitchFamily="2"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EBC4224-78C7-4BB7-8B06-5825EE2BACFA}" type="slidenum">
              <a:rPr lang="en-GB" sz="1200" smtClean="0">
                <a:latin typeface="AZGCaspariT" pitchFamily="2" charset="0"/>
              </a:rPr>
              <a:pPr eaLnBrk="1" hangingPunct="1"/>
              <a:t>23</a:t>
            </a:fld>
            <a:endParaRPr lang="en-GB" sz="1200">
              <a:latin typeface="AZGCaspariT" pitchFamily="2"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6925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EBC4224-78C7-4BB7-8B06-5825EE2BACFA}" type="slidenum">
              <a:rPr lang="en-GB" sz="1200" smtClean="0">
                <a:latin typeface="AZGCaspariT" pitchFamily="2" charset="0"/>
              </a:rPr>
              <a:pPr eaLnBrk="1" hangingPunct="1"/>
              <a:t>24</a:t>
            </a:fld>
            <a:endParaRPr lang="en-GB" sz="1200">
              <a:latin typeface="AZGCaspariT" pitchFamily="2"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A2DB5C9-3A1D-4610-ACED-487B7D24C3D8}" type="slidenum">
              <a:rPr lang="en-GB" sz="1200" smtClean="0">
                <a:latin typeface="AZGCaspariT" pitchFamily="2" charset="0"/>
              </a:rPr>
              <a:pPr eaLnBrk="1" hangingPunct="1"/>
              <a:t>25</a:t>
            </a:fld>
            <a:endParaRPr lang="en-GB" sz="1200">
              <a:latin typeface="AZGCaspariT" pitchFamily="2"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AE596CC-0903-4C14-8D24-B23ADA15F9F1}" type="slidenum">
              <a:rPr lang="en-GB" sz="1200" smtClean="0">
                <a:latin typeface="AZGCaspariT" pitchFamily="2" charset="0"/>
              </a:rPr>
              <a:pPr eaLnBrk="1" hangingPunct="1"/>
              <a:t>26</a:t>
            </a:fld>
            <a:endParaRPr lang="en-GB" sz="1200">
              <a:latin typeface="AZGCaspariT" pitchFamily="2"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DB00100-526D-491D-8B5F-3EB3A763D1C2}" type="slidenum">
              <a:rPr lang="en-GB" sz="1200" smtClean="0">
                <a:latin typeface="AZGCaspariT" pitchFamily="2" charset="0"/>
              </a:rPr>
              <a:pPr eaLnBrk="1" hangingPunct="1"/>
              <a:t>27</a:t>
            </a:fld>
            <a:endParaRPr lang="en-GB" sz="1200">
              <a:latin typeface="AZGCaspariT" pitchFamily="2"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B2E2834-AE85-4B97-A15B-1436218B1234}" type="slidenum">
              <a:rPr lang="en-GB" sz="1200" smtClean="0">
                <a:latin typeface="AZGCaspariT" pitchFamily="2" charset="0"/>
              </a:rPr>
              <a:pPr eaLnBrk="1" hangingPunct="1"/>
              <a:t>28</a:t>
            </a:fld>
            <a:endParaRPr lang="en-GB" sz="1200">
              <a:latin typeface="AZGCaspariT" pitchFamily="2"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r>
              <a:rPr lang="en-US"/>
              <a:t>ruimtestation ISS op hoogte van 355 km en dosistempo ≈ 15 </a:t>
            </a:r>
            <a:r>
              <a:rPr lang="el-GR">
                <a:latin typeface="Georgia" panose="02040502050405020303" pitchFamily="18" charset="0"/>
              </a:rPr>
              <a:t>μ</a:t>
            </a:r>
            <a:r>
              <a:rPr lang="en-US"/>
              <a:t>Sv/h</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1086652E-8350-4C1F-B4EB-36721F22F946}" type="slidenum">
              <a:rPr lang="en-GB" sz="1200" smtClean="0">
                <a:latin typeface="AZGCaspariT" pitchFamily="2" charset="0"/>
              </a:rPr>
              <a:pPr eaLnBrk="1" hangingPunct="1"/>
              <a:t>29</a:t>
            </a:fld>
            <a:endParaRPr lang="en-GB" sz="1200">
              <a:latin typeface="AZGCaspariT" pitchFamily="2"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9488F605-F031-40CB-AF8C-05B4CC0731CE}" type="slidenum">
              <a:rPr lang="en-GB" sz="1200" smtClean="0">
                <a:latin typeface="AZGCaspariT" pitchFamily="2" charset="0"/>
              </a:rPr>
              <a:pPr eaLnBrk="1" hangingPunct="1"/>
              <a:t>3</a:t>
            </a:fld>
            <a:endParaRPr lang="en-GB" sz="1200">
              <a:latin typeface="AZGCaspariT" pitchFamily="2"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B9CEF7B2-78DA-4822-BC5C-B3526179671A}" type="slidenum">
              <a:rPr lang="en-GB" sz="1200" smtClean="0">
                <a:latin typeface="AZGCaspariT" pitchFamily="2" charset="0"/>
              </a:rPr>
              <a:pPr eaLnBrk="1" hangingPunct="1"/>
              <a:t>30</a:t>
            </a:fld>
            <a:endParaRPr lang="en-GB" sz="1200">
              <a:latin typeface="AZGCaspariT" pitchFamily="2"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E744DD7-1445-48AB-8B66-4A700715F612}" type="slidenum">
              <a:rPr lang="en-GB" sz="1200" smtClean="0">
                <a:latin typeface="AZGCaspariT" pitchFamily="2" charset="0"/>
              </a:rPr>
              <a:pPr eaLnBrk="1" hangingPunct="1"/>
              <a:t>31</a:t>
            </a:fld>
            <a:endParaRPr lang="en-GB" sz="1200">
              <a:latin typeface="AZGCaspariT" pitchFamily="2"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A884018-23CA-4DA9-B33F-83C151FDA587}" type="slidenum">
              <a:rPr lang="en-GB" sz="1200" smtClean="0">
                <a:latin typeface="AZGCaspariT" pitchFamily="2" charset="0"/>
              </a:rPr>
              <a:pPr eaLnBrk="1" hangingPunct="1"/>
              <a:t>32</a:t>
            </a:fld>
            <a:endParaRPr lang="en-GB" sz="1200">
              <a:latin typeface="AZGCaspariT" pitchFamily="2"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90A476CC-62A1-4C1C-8537-4986EAED3335}" type="slidenum">
              <a:rPr lang="en-GB" sz="1200" smtClean="0">
                <a:latin typeface="AZGCaspariT" pitchFamily="2" charset="0"/>
              </a:rPr>
              <a:pPr eaLnBrk="1" hangingPunct="1"/>
              <a:t>33</a:t>
            </a:fld>
            <a:endParaRPr lang="en-GB" sz="1200">
              <a:latin typeface="AZGCaspariT" pitchFamily="2"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660A9F5-1902-4C7E-8428-FDF4D9A29A35}" type="slidenum">
              <a:rPr lang="en-GB" sz="1200" smtClean="0">
                <a:latin typeface="AZGCaspariT" pitchFamily="2" charset="0"/>
              </a:rPr>
              <a:pPr eaLnBrk="1" hangingPunct="1"/>
              <a:t>34</a:t>
            </a:fld>
            <a:endParaRPr lang="en-GB" sz="1200">
              <a:latin typeface="AZGCaspariT" pitchFamily="2"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05C5BAE-CD69-4421-A9B5-9BA140E494C2}" type="slidenum">
              <a:rPr lang="en-GB" sz="1200" smtClean="0">
                <a:latin typeface="AZGCaspariT" pitchFamily="2" charset="0"/>
              </a:rPr>
              <a:pPr eaLnBrk="1" hangingPunct="1"/>
              <a:t>35</a:t>
            </a:fld>
            <a:endParaRPr lang="en-GB" sz="1200">
              <a:latin typeface="AZGCaspariT" pitchFamily="2"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1EF4266C-EAF5-4836-9E1D-95E93100AB8C}" type="slidenum">
              <a:rPr lang="en-GB" sz="1200" smtClean="0">
                <a:latin typeface="AZGCaspariT" pitchFamily="2" charset="0"/>
              </a:rPr>
              <a:pPr eaLnBrk="1" hangingPunct="1"/>
              <a:t>4</a:t>
            </a:fld>
            <a:endParaRPr lang="en-GB" sz="1200">
              <a:latin typeface="AZGCaspariT" pitchFamily="2"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491CAA2-C077-4A70-9C76-F0008C7EEF13}" type="slidenum">
              <a:rPr lang="en-GB" sz="1200" smtClean="0">
                <a:latin typeface="AZGCaspariT" pitchFamily="2" charset="0"/>
              </a:rPr>
              <a:pPr eaLnBrk="1" hangingPunct="1"/>
              <a:t>5</a:t>
            </a:fld>
            <a:endParaRPr lang="en-GB" sz="1200">
              <a:latin typeface="AZGCaspariT" pitchFamily="2"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6AD6E55-4C4F-405C-99AE-CE588A89B33F}" type="slidenum">
              <a:rPr lang="en-GB" sz="1200" smtClean="0">
                <a:latin typeface="AZGCaspariT" pitchFamily="2" charset="0"/>
              </a:rPr>
              <a:pPr eaLnBrk="1" hangingPunct="1"/>
              <a:t>6</a:t>
            </a:fld>
            <a:endParaRPr lang="en-GB" sz="1200">
              <a:latin typeface="AZGCaspariT" pitchFamily="2"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F470CAF-876F-4C11-BAEC-D5833468554C}" type="slidenum">
              <a:rPr lang="en-GB" sz="1200" smtClean="0">
                <a:latin typeface="AZGCaspariT" pitchFamily="2" charset="0"/>
              </a:rPr>
              <a:pPr eaLnBrk="1" hangingPunct="1"/>
              <a:t>7</a:t>
            </a:fld>
            <a:endParaRPr lang="en-GB" sz="1200">
              <a:latin typeface="AZGCaspariT" pitchFamily="2"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B1FEFA60-EAA8-4584-9DEC-783D165D60F2}" type="slidenum">
              <a:rPr lang="en-GB" sz="1200" smtClean="0">
                <a:latin typeface="AZGCaspariT" pitchFamily="2" charset="0"/>
              </a:rPr>
              <a:pPr eaLnBrk="1" hangingPunct="1"/>
              <a:t>8</a:t>
            </a:fld>
            <a:endParaRPr lang="en-GB" sz="1200">
              <a:latin typeface="AZGCaspariT" pitchFamily="2"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CE5F3F1-32C2-4FF1-A35D-FCEAF31B2D1A}" type="slidenum">
              <a:rPr lang="en-GB" sz="1200" smtClean="0">
                <a:latin typeface="AZGCaspariT" pitchFamily="2" charset="0"/>
              </a:rPr>
              <a:pPr eaLnBrk="1" hangingPunct="1"/>
              <a:t>9</a:t>
            </a:fld>
            <a:endParaRPr lang="en-GB" sz="1200">
              <a:latin typeface="AZGCaspariT" pitchFamily="2"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gd name="T0" fmla="*/ 1523 w 3699"/>
                <a:gd name="T1" fmla="*/ 2611 h 2613"/>
                <a:gd name="T2" fmla="*/ 3698 w 3699"/>
                <a:gd name="T3" fmla="*/ 2612 h 2613"/>
                <a:gd name="T4" fmla="*/ 3698 w 3699"/>
                <a:gd name="T5" fmla="*/ 2228 h 2613"/>
                <a:gd name="T6" fmla="*/ 0 w 3699"/>
                <a:gd name="T7" fmla="*/ 0 h 2613"/>
                <a:gd name="T8" fmla="*/ 160 w 3699"/>
                <a:gd name="T9" fmla="*/ 118 h 2613"/>
                <a:gd name="T10" fmla="*/ 292 w 3699"/>
                <a:gd name="T11" fmla="*/ 219 h 2613"/>
                <a:gd name="T12" fmla="*/ 441 w 3699"/>
                <a:gd name="T13" fmla="*/ 347 h 2613"/>
                <a:gd name="T14" fmla="*/ 585 w 3699"/>
                <a:gd name="T15" fmla="*/ 482 h 2613"/>
                <a:gd name="T16" fmla="*/ 796 w 3699"/>
                <a:gd name="T17" fmla="*/ 711 h 2613"/>
                <a:gd name="T18" fmla="*/ 983 w 3699"/>
                <a:gd name="T19" fmla="*/ 955 h 2613"/>
                <a:gd name="T20" fmla="*/ 1119 w 3699"/>
                <a:gd name="T21" fmla="*/ 1168 h 2613"/>
                <a:gd name="T22" fmla="*/ 1238 w 3699"/>
                <a:gd name="T23" fmla="*/ 1388 h 2613"/>
                <a:gd name="T24" fmla="*/ 1331 w 3699"/>
                <a:gd name="T25" fmla="*/ 1608 h 2613"/>
                <a:gd name="T26" fmla="*/ 1400 w 3699"/>
                <a:gd name="T27" fmla="*/ 1809 h 2613"/>
                <a:gd name="T28" fmla="*/ 1447 w 3699"/>
                <a:gd name="T29" fmla="*/ 1979 h 2613"/>
                <a:gd name="T30" fmla="*/ 1490 w 3699"/>
                <a:gd name="T31" fmla="*/ 2190 h 2613"/>
                <a:gd name="T32" fmla="*/ 1511 w 3699"/>
                <a:gd name="T33" fmla="*/ 2374 h 2613"/>
                <a:gd name="T34" fmla="*/ 1523 w 3699"/>
                <a:gd name="T35" fmla="*/ 2611 h 2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6" name="Arc 4"/>
            <p:cNvSpPr>
              <a:spLocks/>
            </p:cNvSpPr>
            <p:nvPr/>
          </p:nvSpPr>
          <p:spPr bwMode="auto">
            <a:xfrm>
              <a:off x="-652" y="978"/>
              <a:ext cx="4237" cy="3342"/>
            </a:xfrm>
            <a:custGeom>
              <a:avLst/>
              <a:gdLst>
                <a:gd name="T0" fmla="*/ 0 w 21600"/>
                <a:gd name="T1" fmla="*/ 0 h 21231"/>
                <a:gd name="T2" fmla="*/ 0 w 21600"/>
                <a:gd name="T3" fmla="*/ 0 h 21231"/>
                <a:gd name="T4" fmla="*/ 0 w 21600"/>
                <a:gd name="T5" fmla="*/ 0 h 21231"/>
                <a:gd name="T6" fmla="*/ 0 60000 65536"/>
                <a:gd name="T7" fmla="*/ 0 60000 65536"/>
                <a:gd name="T8" fmla="*/ 0 60000 65536"/>
              </a:gdLst>
              <a:ahLst/>
              <a:cxnLst>
                <a:cxn ang="T6">
                  <a:pos x="T0" y="T1"/>
                </a:cxn>
                <a:cxn ang="T7">
                  <a:pos x="T2" y="T3"/>
                </a:cxn>
                <a:cxn ang="T8">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lnTo>
                    <a:pt x="3976"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749" name="Rectangle 5"/>
          <p:cNvSpPr>
            <a:spLocks noGrp="1" noChangeArrowheads="1"/>
          </p:cNvSpPr>
          <p:nvPr>
            <p:ph type="ctrTitle" sz="quarter"/>
          </p:nvPr>
        </p:nvSpPr>
        <p:spPr>
          <a:xfrm>
            <a:off x="1293813" y="762000"/>
            <a:ext cx="7772400" cy="1143000"/>
          </a:xfrm>
        </p:spPr>
        <p:txBody>
          <a:bodyPr anchor="b"/>
          <a:lstStyle>
            <a:lvl1pPr>
              <a:defRPr/>
            </a:lvl1pPr>
          </a:lstStyle>
          <a:p>
            <a:pPr lvl="0"/>
            <a:r>
              <a:rPr lang="en-US" noProof="0"/>
              <a:t>Klik om het opmaakprofiel van de modeltitel te bewerken</a:t>
            </a:r>
          </a:p>
        </p:txBody>
      </p:sp>
      <p:sp>
        <p:nvSpPr>
          <p:cNvPr id="31750"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pPr lvl="0"/>
            <a:r>
              <a:rPr lang="en-US" noProof="0"/>
              <a:t>Klik om het opmaakprofiel van de modelondertitel te bewerken</a:t>
            </a:r>
          </a:p>
        </p:txBody>
      </p:sp>
      <p:sp>
        <p:nvSpPr>
          <p:cNvPr id="7" name="Rectangle 7"/>
          <p:cNvSpPr>
            <a:spLocks noGrp="1" noChangeArrowheads="1"/>
          </p:cNvSpPr>
          <p:nvPr>
            <p:ph type="dt" sz="quarter" idx="10"/>
          </p:nvPr>
        </p:nvSpPr>
        <p:spPr/>
        <p:txBody>
          <a:bodyPr/>
          <a:lstStyle>
            <a:lvl1pPr>
              <a:defRPr/>
            </a:lvl1pPr>
          </a:lstStyle>
          <a:p>
            <a:pPr>
              <a:defRPr/>
            </a:pPr>
            <a:fld id="{EB561076-1B6F-4A26-8035-BD5D616F57D5}" type="datetime1">
              <a:rPr lang="en-GB"/>
              <a:pPr>
                <a:defRPr/>
              </a:pPr>
              <a:t>02/03/2022</a:t>
            </a:fld>
            <a:endParaRPr lang="en-US"/>
          </a:p>
        </p:txBody>
      </p:sp>
      <p:sp>
        <p:nvSpPr>
          <p:cNvPr id="8" name="Rectangle 8"/>
          <p:cNvSpPr>
            <a:spLocks noGrp="1" noChangeArrowheads="1"/>
          </p:cNvSpPr>
          <p:nvPr>
            <p:ph type="ftr" sz="quarter" idx="11"/>
          </p:nvPr>
        </p:nvSpPr>
        <p:spPr/>
        <p:txBody>
          <a:bodyPr/>
          <a:lstStyle>
            <a:lvl1pPr>
              <a:defRPr/>
            </a:lvl1pPr>
          </a:lstStyle>
          <a:p>
            <a:pPr>
              <a:defRPr/>
            </a:pPr>
            <a:r>
              <a:rPr lang="en-US"/>
              <a:t>stralingsveiligheid basisniveau</a:t>
            </a:r>
          </a:p>
        </p:txBody>
      </p:sp>
      <p:sp>
        <p:nvSpPr>
          <p:cNvPr id="9" name="Rectangle 9"/>
          <p:cNvSpPr>
            <a:spLocks noGrp="1" noChangeArrowheads="1"/>
          </p:cNvSpPr>
          <p:nvPr>
            <p:ph type="sldNum" sz="quarter" idx="12"/>
          </p:nvPr>
        </p:nvSpPr>
        <p:spPr/>
        <p:txBody>
          <a:bodyPr/>
          <a:lstStyle>
            <a:lvl1pPr>
              <a:defRPr/>
            </a:lvl1pPr>
          </a:lstStyle>
          <a:p>
            <a:pPr>
              <a:defRPr/>
            </a:pPr>
            <a:fld id="{639D32E6-D28E-466F-9809-CBA12A4D3C2F}" type="slidenum">
              <a:rPr lang="en-US"/>
              <a:pPr>
                <a:defRPr/>
              </a:pPr>
              <a:t>‹#›</a:t>
            </a:fld>
            <a:endParaRPr lang="en-US"/>
          </a:p>
        </p:txBody>
      </p:sp>
    </p:spTree>
    <p:extLst>
      <p:ext uri="{BB962C8B-B14F-4D97-AF65-F5344CB8AC3E}">
        <p14:creationId xmlns:p14="http://schemas.microsoft.com/office/powerpoint/2010/main" val="483577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AD9BBAE0-FC63-4AE2-A2DC-CA5493EDD503}" type="datetime1">
              <a:rPr lang="en-GB"/>
              <a:pPr>
                <a:defRPr/>
              </a:pPr>
              <a:t>02/03/2022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12BEB144-09B1-45D5-9912-78E4868EA626}" type="slidenum">
              <a:rPr lang="en-US"/>
              <a:pPr>
                <a:defRPr/>
              </a:pPr>
              <a:t>‹#›</a:t>
            </a:fld>
            <a:endParaRPr lang="en-US"/>
          </a:p>
        </p:txBody>
      </p:sp>
    </p:spTree>
    <p:extLst>
      <p:ext uri="{BB962C8B-B14F-4D97-AF65-F5344CB8AC3E}">
        <p14:creationId xmlns:p14="http://schemas.microsoft.com/office/powerpoint/2010/main" val="3463862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2A2D43E3-5B33-4EC8-9963-BCFFF468211F}" type="datetime1">
              <a:rPr lang="en-GB"/>
              <a:pPr>
                <a:defRPr/>
              </a:pPr>
              <a:t>02/03/2022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E761D4C3-1D17-45CA-9CB1-38ED9B334AA2}" type="slidenum">
              <a:rPr lang="en-US"/>
              <a:pPr>
                <a:defRPr/>
              </a:pPr>
              <a:t>‹#›</a:t>
            </a:fld>
            <a:endParaRPr lang="en-US"/>
          </a:p>
        </p:txBody>
      </p:sp>
    </p:spTree>
    <p:extLst>
      <p:ext uri="{BB962C8B-B14F-4D97-AF65-F5344CB8AC3E}">
        <p14:creationId xmlns:p14="http://schemas.microsoft.com/office/powerpoint/2010/main" val="2075682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dt" sz="half" idx="10"/>
          </p:nvPr>
        </p:nvSpPr>
        <p:spPr>
          <a:ln/>
        </p:spPr>
        <p:txBody>
          <a:bodyPr/>
          <a:lstStyle>
            <a:lvl1pPr>
              <a:defRPr/>
            </a:lvl1pPr>
          </a:lstStyle>
          <a:p>
            <a:pPr>
              <a:defRPr/>
            </a:pPr>
            <a:fld id="{604D984B-EABD-4F10-9ECF-7D8D83EB56CD}" type="datetime1">
              <a:rPr lang="en-GB"/>
              <a:pPr>
                <a:defRPr/>
              </a:pPr>
              <a:t>02/03/2022</a:t>
            </a:fld>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8" name="Rectangle 8"/>
          <p:cNvSpPr>
            <a:spLocks noGrp="1" noChangeArrowheads="1"/>
          </p:cNvSpPr>
          <p:nvPr>
            <p:ph type="sldNum" sz="quarter" idx="12"/>
          </p:nvPr>
        </p:nvSpPr>
        <p:spPr>
          <a:ln/>
        </p:spPr>
        <p:txBody>
          <a:bodyPr/>
          <a:lstStyle>
            <a:lvl1pPr>
              <a:defRPr/>
            </a:lvl1pPr>
          </a:lstStyle>
          <a:p>
            <a:pPr>
              <a:defRPr/>
            </a:pPr>
            <a:fld id="{A28B964D-7BB9-4883-B472-048F5E6FE49E}" type="slidenum">
              <a:rPr lang="en-US"/>
              <a:pPr>
                <a:defRPr/>
              </a:pPr>
              <a:t>‹#›</a:t>
            </a:fld>
            <a:endParaRPr lang="en-US"/>
          </a:p>
        </p:txBody>
      </p:sp>
    </p:spTree>
    <p:extLst>
      <p:ext uri="{BB962C8B-B14F-4D97-AF65-F5344CB8AC3E}">
        <p14:creationId xmlns:p14="http://schemas.microsoft.com/office/powerpoint/2010/main" val="2452046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E1B5FDDB-D12E-443E-A281-FF9BF93F6598}" type="datetime1">
              <a:rPr lang="en-GB"/>
              <a:pPr>
                <a:defRPr/>
              </a:pPr>
              <a:t>02/03/2022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54EDB4C1-A1D2-41A9-BF6E-69E59DD2B6D0}" type="slidenum">
              <a:rPr lang="en-US"/>
              <a:pPr>
                <a:defRPr/>
              </a:pPr>
              <a:t>‹#›</a:t>
            </a:fld>
            <a:endParaRPr lang="en-US"/>
          </a:p>
        </p:txBody>
      </p:sp>
    </p:spTree>
    <p:extLst>
      <p:ext uri="{BB962C8B-B14F-4D97-AF65-F5344CB8AC3E}">
        <p14:creationId xmlns:p14="http://schemas.microsoft.com/office/powerpoint/2010/main" val="3812459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4D540795-27E5-4E30-823F-18369CA0F4AD}" type="datetime1">
              <a:rPr lang="en-GB"/>
              <a:pPr>
                <a:defRPr/>
              </a:pPr>
              <a:t>02/03/2022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BBBEE816-E2B1-4923-B939-F426A2943D00}" type="slidenum">
              <a:rPr lang="en-US"/>
              <a:pPr>
                <a:defRPr/>
              </a:pPr>
              <a:t>‹#›</a:t>
            </a:fld>
            <a:endParaRPr lang="en-US"/>
          </a:p>
        </p:txBody>
      </p:sp>
    </p:spTree>
    <p:extLst>
      <p:ext uri="{BB962C8B-B14F-4D97-AF65-F5344CB8AC3E}">
        <p14:creationId xmlns:p14="http://schemas.microsoft.com/office/powerpoint/2010/main" val="4002143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8B562ACC-A688-4DE1-A647-1432B5351FCA}" type="datetime1">
              <a:rPr lang="en-GB"/>
              <a:pPr>
                <a:defRPr/>
              </a:pPr>
              <a:t>02/03/2022</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D0BAC893-063F-478B-982B-2BDED3D3E064}" type="slidenum">
              <a:rPr lang="en-US"/>
              <a:pPr>
                <a:defRPr/>
              </a:pPr>
              <a:t>‹#›</a:t>
            </a:fld>
            <a:endParaRPr lang="en-US"/>
          </a:p>
        </p:txBody>
      </p:sp>
    </p:spTree>
    <p:extLst>
      <p:ext uri="{BB962C8B-B14F-4D97-AF65-F5344CB8AC3E}">
        <p14:creationId xmlns:p14="http://schemas.microsoft.com/office/powerpoint/2010/main" val="356974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3CD87538-AC31-4982-856C-AB6A05E9459F}" type="datetime1">
              <a:rPr lang="en-GB"/>
              <a:pPr>
                <a:defRPr/>
              </a:pPr>
              <a:t>02/03/2022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F23E5199-CACB-4478-80F1-95C71D7CECF7}" type="slidenum">
              <a:rPr lang="en-US"/>
              <a:pPr>
                <a:defRPr/>
              </a:pPr>
              <a:t>‹#›</a:t>
            </a:fld>
            <a:endParaRPr lang="en-US"/>
          </a:p>
        </p:txBody>
      </p:sp>
    </p:spTree>
    <p:extLst>
      <p:ext uri="{BB962C8B-B14F-4D97-AF65-F5344CB8AC3E}">
        <p14:creationId xmlns:p14="http://schemas.microsoft.com/office/powerpoint/2010/main" val="2349657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dt" sz="half" idx="10"/>
          </p:nvPr>
        </p:nvSpPr>
        <p:spPr>
          <a:ln/>
        </p:spPr>
        <p:txBody>
          <a:bodyPr/>
          <a:lstStyle>
            <a:lvl1pPr>
              <a:defRPr/>
            </a:lvl1pPr>
          </a:lstStyle>
          <a:p>
            <a:pPr>
              <a:defRPr/>
            </a:pPr>
            <a:fld id="{31623DE0-08AD-46C4-BDDD-CAACE90B5487}" type="datetime1">
              <a:rPr lang="en-GB"/>
              <a:pPr>
                <a:defRPr/>
              </a:pPr>
              <a:t>02/03/2022</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9" name="Rectangle 8"/>
          <p:cNvSpPr>
            <a:spLocks noGrp="1" noChangeArrowheads="1"/>
          </p:cNvSpPr>
          <p:nvPr>
            <p:ph type="sldNum" sz="quarter" idx="12"/>
          </p:nvPr>
        </p:nvSpPr>
        <p:spPr>
          <a:ln/>
        </p:spPr>
        <p:txBody>
          <a:bodyPr/>
          <a:lstStyle>
            <a:lvl1pPr>
              <a:defRPr/>
            </a:lvl1pPr>
          </a:lstStyle>
          <a:p>
            <a:pPr>
              <a:defRPr/>
            </a:pPr>
            <a:fld id="{5E408BE1-5F4E-459F-86EA-76ADE50B938E}" type="slidenum">
              <a:rPr lang="en-US"/>
              <a:pPr>
                <a:defRPr/>
              </a:pPr>
              <a:t>‹#›</a:t>
            </a:fld>
            <a:endParaRPr lang="en-US"/>
          </a:p>
        </p:txBody>
      </p:sp>
    </p:spTree>
    <p:extLst>
      <p:ext uri="{BB962C8B-B14F-4D97-AF65-F5344CB8AC3E}">
        <p14:creationId xmlns:p14="http://schemas.microsoft.com/office/powerpoint/2010/main" val="155984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dt" sz="half" idx="10"/>
          </p:nvPr>
        </p:nvSpPr>
        <p:spPr>
          <a:ln/>
        </p:spPr>
        <p:txBody>
          <a:bodyPr/>
          <a:lstStyle>
            <a:lvl1pPr>
              <a:defRPr/>
            </a:lvl1pPr>
          </a:lstStyle>
          <a:p>
            <a:pPr>
              <a:defRPr/>
            </a:pPr>
            <a:fld id="{D6D84E32-7AE8-4D8A-BF92-4CB19113057F}" type="datetime1">
              <a:rPr lang="en-GB"/>
              <a:pPr>
                <a:defRPr/>
              </a:pPr>
              <a:t>02/03/2022</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5" name="Rectangle 8"/>
          <p:cNvSpPr>
            <a:spLocks noGrp="1" noChangeArrowheads="1"/>
          </p:cNvSpPr>
          <p:nvPr>
            <p:ph type="sldNum" sz="quarter" idx="12"/>
          </p:nvPr>
        </p:nvSpPr>
        <p:spPr>
          <a:ln/>
        </p:spPr>
        <p:txBody>
          <a:bodyPr/>
          <a:lstStyle>
            <a:lvl1pPr>
              <a:defRPr/>
            </a:lvl1pPr>
          </a:lstStyle>
          <a:p>
            <a:pPr>
              <a:defRPr/>
            </a:pPr>
            <a:fld id="{3F65723A-7DB1-4CDE-947F-90038D3A4AF9}" type="slidenum">
              <a:rPr lang="en-US"/>
              <a:pPr>
                <a:defRPr/>
              </a:pPr>
              <a:t>‹#›</a:t>
            </a:fld>
            <a:endParaRPr lang="en-US"/>
          </a:p>
        </p:txBody>
      </p:sp>
    </p:spTree>
    <p:extLst>
      <p:ext uri="{BB962C8B-B14F-4D97-AF65-F5344CB8AC3E}">
        <p14:creationId xmlns:p14="http://schemas.microsoft.com/office/powerpoint/2010/main" val="2595598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745B961F-81F4-4845-98BC-08A6C570B22C}" type="datetime1">
              <a:rPr lang="en-GB"/>
              <a:pPr>
                <a:defRPr/>
              </a:pPr>
              <a:t>02/03/2022</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4" name="Rectangle 8"/>
          <p:cNvSpPr>
            <a:spLocks noGrp="1" noChangeArrowheads="1"/>
          </p:cNvSpPr>
          <p:nvPr>
            <p:ph type="sldNum" sz="quarter" idx="12"/>
          </p:nvPr>
        </p:nvSpPr>
        <p:spPr>
          <a:ln/>
        </p:spPr>
        <p:txBody>
          <a:bodyPr/>
          <a:lstStyle>
            <a:lvl1pPr>
              <a:defRPr/>
            </a:lvl1pPr>
          </a:lstStyle>
          <a:p>
            <a:pPr>
              <a:defRPr/>
            </a:pPr>
            <a:fld id="{3C5E316C-17DE-4DB9-8ABF-710F87B4A83B}" type="slidenum">
              <a:rPr lang="en-US"/>
              <a:pPr>
                <a:defRPr/>
              </a:pPr>
              <a:t>‹#›</a:t>
            </a:fld>
            <a:endParaRPr lang="en-US"/>
          </a:p>
        </p:txBody>
      </p:sp>
    </p:spTree>
    <p:extLst>
      <p:ext uri="{BB962C8B-B14F-4D97-AF65-F5344CB8AC3E}">
        <p14:creationId xmlns:p14="http://schemas.microsoft.com/office/powerpoint/2010/main" val="294980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3E791652-3A69-48BB-8A0C-DEC10147B575}" type="datetime1">
              <a:rPr lang="en-GB"/>
              <a:pPr>
                <a:defRPr/>
              </a:pPr>
              <a:t>02/03/2022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E0C578FC-D903-4E88-B4DB-85DF4872BD1B}" type="slidenum">
              <a:rPr lang="en-US"/>
              <a:pPr>
                <a:defRPr/>
              </a:pPr>
              <a:t>‹#›</a:t>
            </a:fld>
            <a:endParaRPr lang="en-US"/>
          </a:p>
        </p:txBody>
      </p:sp>
    </p:spTree>
    <p:extLst>
      <p:ext uri="{BB962C8B-B14F-4D97-AF65-F5344CB8AC3E}">
        <p14:creationId xmlns:p14="http://schemas.microsoft.com/office/powerpoint/2010/main" val="389412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3DA35E47-7467-479C-A9B6-E5CF06CC1E53}" type="datetime1">
              <a:rPr lang="en-GB"/>
              <a:pPr>
                <a:defRPr/>
              </a:pPr>
              <a:t>02/03/2022</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FB53E3F6-D3BD-44BA-8453-F9166D6CB4EA}" type="slidenum">
              <a:rPr lang="en-US"/>
              <a:pPr>
                <a:defRPr/>
              </a:pPr>
              <a:t>‹#›</a:t>
            </a:fld>
            <a:endParaRPr lang="en-US"/>
          </a:p>
        </p:txBody>
      </p:sp>
    </p:spTree>
    <p:extLst>
      <p:ext uri="{BB962C8B-B14F-4D97-AF65-F5344CB8AC3E}">
        <p14:creationId xmlns:p14="http://schemas.microsoft.com/office/powerpoint/2010/main" val="3623929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30723" name="Freeform 3"/>
            <p:cNvSpPr>
              <a:spLocks/>
            </p:cNvSpPr>
            <p:nvPr/>
          </p:nvSpPr>
          <p:spPr bwMode="auto">
            <a:xfrm>
              <a:off x="3394" y="999"/>
              <a:ext cx="2359" cy="3314"/>
            </a:xfrm>
            <a:custGeom>
              <a:avLst/>
              <a:gdLst>
                <a:gd name="T0" fmla="*/ 1905 w 2359"/>
                <a:gd name="T1" fmla="*/ 3312 h 3314"/>
                <a:gd name="T2" fmla="*/ 2358 w 2359"/>
                <a:gd name="T3" fmla="*/ 3313 h 3314"/>
                <a:gd name="T4" fmla="*/ 2358 w 2359"/>
                <a:gd name="T5" fmla="*/ 1437 h 3314"/>
                <a:gd name="T6" fmla="*/ 0 w 2359"/>
                <a:gd name="T7" fmla="*/ 0 h 3314"/>
                <a:gd name="T8" fmla="*/ 201 w 2359"/>
                <a:gd name="T9" fmla="*/ 150 h 3314"/>
                <a:gd name="T10" fmla="*/ 366 w 2359"/>
                <a:gd name="T11" fmla="*/ 279 h 3314"/>
                <a:gd name="T12" fmla="*/ 552 w 2359"/>
                <a:gd name="T13" fmla="*/ 441 h 3314"/>
                <a:gd name="T14" fmla="*/ 732 w 2359"/>
                <a:gd name="T15" fmla="*/ 612 h 3314"/>
                <a:gd name="T16" fmla="*/ 996 w 2359"/>
                <a:gd name="T17" fmla="*/ 903 h 3314"/>
                <a:gd name="T18" fmla="*/ 1230 w 2359"/>
                <a:gd name="T19" fmla="*/ 1212 h 3314"/>
                <a:gd name="T20" fmla="*/ 1400 w 2359"/>
                <a:gd name="T21" fmla="*/ 1482 h 3314"/>
                <a:gd name="T22" fmla="*/ 1548 w 2359"/>
                <a:gd name="T23" fmla="*/ 1761 h 3314"/>
                <a:gd name="T24" fmla="*/ 1665 w 2359"/>
                <a:gd name="T25" fmla="*/ 2040 h 3314"/>
                <a:gd name="T26" fmla="*/ 1751 w 2359"/>
                <a:gd name="T27" fmla="*/ 2295 h 3314"/>
                <a:gd name="T28" fmla="*/ 1809 w 2359"/>
                <a:gd name="T29" fmla="*/ 2511 h 3314"/>
                <a:gd name="T30" fmla="*/ 1863 w 2359"/>
                <a:gd name="T31" fmla="*/ 2778 h 3314"/>
                <a:gd name="T32" fmla="*/ 1890 w 2359"/>
                <a:gd name="T33" fmla="*/ 3012 h 3314"/>
                <a:gd name="T34" fmla="*/ 1905 w 2359"/>
                <a:gd name="T35" fmla="*/ 3312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033" name="Arc 4"/>
            <p:cNvSpPr>
              <a:spLocks/>
            </p:cNvSpPr>
            <p:nvPr/>
          </p:nvSpPr>
          <p:spPr bwMode="auto">
            <a:xfrm>
              <a:off x="0" y="1"/>
              <a:ext cx="5298" cy="4312"/>
            </a:xfrm>
            <a:custGeom>
              <a:avLst/>
              <a:gdLst>
                <a:gd name="T0" fmla="*/ 0 w 21600"/>
                <a:gd name="T1" fmla="*/ 0 h 21600"/>
                <a:gd name="T2" fmla="*/ 1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725" name="Rectangle 5"/>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t>Klik om het opmaakprofiel van de modeltitel te bewerken</a:t>
            </a:r>
          </a:p>
        </p:txBody>
      </p:sp>
      <p:sp>
        <p:nvSpPr>
          <p:cNvPr id="30726" name="Rectangle 6"/>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spcBef>
                <a:spcPct val="0"/>
              </a:spcBef>
              <a:buClrTx/>
              <a:buSzTx/>
              <a:buFontTx/>
              <a:buNone/>
              <a:defRPr sz="1400">
                <a:latin typeface="+mn-lt"/>
              </a:defRPr>
            </a:lvl1pPr>
          </a:lstStyle>
          <a:p>
            <a:pPr>
              <a:defRPr/>
            </a:pPr>
            <a:fld id="{3CE8C554-9C1B-4CCB-9EEA-D66630936AEE}" type="datetime1">
              <a:rPr lang="en-GB"/>
              <a:pPr>
                <a:defRPr/>
              </a:pPr>
              <a:t>02/03/2022</a:t>
            </a:fld>
            <a:endParaRPr lang="en-US"/>
          </a:p>
        </p:txBody>
      </p:sp>
      <p:sp>
        <p:nvSpPr>
          <p:cNvPr id="30727" name="Rectangle 7"/>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latin typeface="+mn-lt"/>
              </a:defRPr>
            </a:lvl1pPr>
          </a:lstStyle>
          <a:p>
            <a:pPr>
              <a:defRPr/>
            </a:pPr>
            <a:r>
              <a:rPr lang="en-US"/>
              <a:t>stralingsveiligheid basisniveau</a:t>
            </a:r>
          </a:p>
        </p:txBody>
      </p:sp>
      <p:sp>
        <p:nvSpPr>
          <p:cNvPr id="30728" name="Rectangle 8"/>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latin typeface="+mn-lt"/>
              </a:defRPr>
            </a:lvl1pPr>
          </a:lstStyle>
          <a:p>
            <a:pPr>
              <a:defRPr/>
            </a:pPr>
            <a:fld id="{84555429-00E3-415C-A778-948C0CE21ABA}" type="slidenum">
              <a:rPr lang="en-US"/>
              <a:pPr>
                <a:defRPr/>
              </a:pPr>
              <a:t>‹#›</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Klik om de opmaakprofielen van de modeltekst te bewerken</a:t>
            </a:r>
          </a:p>
          <a:p>
            <a:pPr lvl="1"/>
            <a:r>
              <a:rPr lang="en-US"/>
              <a:t>Tweede niveau</a:t>
            </a:r>
          </a:p>
          <a:p>
            <a:pPr lvl="2"/>
            <a:r>
              <a:rPr lang="en-US"/>
              <a:t>Derde niveau</a:t>
            </a:r>
          </a:p>
          <a:p>
            <a:pPr lvl="3"/>
            <a:r>
              <a:rPr lang="en-US"/>
              <a:t>Vierde niveau</a:t>
            </a:r>
          </a:p>
          <a:p>
            <a:pPr lvl="4"/>
            <a:r>
              <a:rPr lang="en-US"/>
              <a:t>Vijfde niveau</a:t>
            </a:r>
          </a:p>
        </p:txBody>
      </p:sp>
    </p:spTree>
  </p:cSld>
  <p:clrMap bg1="lt1" tx1="dk1" bg2="lt2" tx2="dk2" accent1="accent1" accent2="accent2" accent3="accent3" accent4="accent4" accent5="accent5" accent6="accent6" hlink="hlink" folHlink="folHlink"/>
  <p:sldLayoutIdLst>
    <p:sldLayoutId id="2147483766"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Lst>
  <p:hf hdr="0"/>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6.emf"/><Relationship Id="rId4" Type="http://schemas.openxmlformats.org/officeDocument/2006/relationships/oleObject" Target="../embeddings/oleObject1.bin"/></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Rectangle 8"/>
          <p:cNvSpPr>
            <a:spLocks noGrp="1" noChangeArrowheads="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Rectangle 9"/>
          <p:cNvSpPr>
            <a:spLocks noGrp="1" noChangeArrowheads="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a:t>
            </a:fld>
            <a:endParaRPr lang="en-US">
              <a:latin typeface="Arial" pitchFamily="34" charset="0"/>
              <a:cs typeface="Arial" pitchFamily="34" charset="0"/>
            </a:endParaRPr>
          </a:p>
        </p:txBody>
      </p:sp>
      <p:sp>
        <p:nvSpPr>
          <p:cNvPr id="203778" name="Rectangle 2"/>
          <p:cNvSpPr>
            <a:spLocks noGrp="1" noChangeArrowheads="1"/>
          </p:cNvSpPr>
          <p:nvPr>
            <p:ph type="ctrTitle"/>
          </p:nvPr>
        </p:nvSpPr>
        <p:spPr>
          <a:xfrm>
            <a:off x="684213" y="765175"/>
            <a:ext cx="7772400" cy="1143000"/>
          </a:xfrm>
        </p:spPr>
        <p:txBody>
          <a:bodyPr/>
          <a:lstStyle/>
          <a:p>
            <a:pPr eaLnBrk="1" hangingPunct="1">
              <a:spcBef>
                <a:spcPts val="0"/>
              </a:spcBef>
              <a:defRPr/>
            </a:pPr>
            <a:r>
              <a:rPr lang="en-US" sz="3200" b="1">
                <a:latin typeface="Arial" charset="0"/>
              </a:rPr>
              <a:t>Basiscursus Stralingsveiligheid</a:t>
            </a:r>
            <a:br>
              <a:rPr lang="en-US" sz="3200" b="1">
                <a:latin typeface="Arial" charset="0"/>
              </a:rPr>
            </a:br>
            <a:r>
              <a:rPr lang="en-US" sz="2800" b="1">
                <a:latin typeface="Arial" charset="0"/>
              </a:rPr>
              <a:t>toepassingen van r</a:t>
            </a:r>
            <a:r>
              <a:rPr lang="en-US" sz="2800" b="1">
                <a:latin typeface="Arial" charset="0"/>
                <a:cs typeface="Arial" charset="0"/>
              </a:rPr>
              <a:t>öntgenstraling</a:t>
            </a:r>
            <a:endParaRPr lang="en-US" sz="3200" b="1">
              <a:latin typeface="Arial" charset="0"/>
              <a:cs typeface="Arial" charset="0"/>
            </a:endParaRPr>
          </a:p>
        </p:txBody>
      </p:sp>
      <p:sp>
        <p:nvSpPr>
          <p:cNvPr id="3078" name="Rectangle 3"/>
          <p:cNvSpPr>
            <a:spLocks noGrp="1" noChangeArrowheads="1"/>
          </p:cNvSpPr>
          <p:nvPr>
            <p:ph type="subTitle" idx="1"/>
          </p:nvPr>
        </p:nvSpPr>
        <p:spPr>
          <a:xfrm>
            <a:off x="179512" y="1980000"/>
            <a:ext cx="8788088" cy="4268400"/>
          </a:xfrm>
        </p:spPr>
        <p:txBody>
          <a:bodyPr/>
          <a:lstStyle/>
          <a:p>
            <a:pPr eaLnBrk="1" hangingPunct="1">
              <a:spcBef>
                <a:spcPct val="0"/>
              </a:spcBef>
            </a:pPr>
            <a:r>
              <a:rPr lang="en-US" sz="2800" b="1">
                <a:latin typeface="Arial" charset="0"/>
              </a:rPr>
              <a:t>Suriname</a:t>
            </a: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b="1">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endParaRPr lang="en-US" sz="2000">
              <a:latin typeface="Arial" charset="0"/>
            </a:endParaRPr>
          </a:p>
          <a:p>
            <a:pPr eaLnBrk="1" hangingPunct="1">
              <a:spcBef>
                <a:spcPct val="0"/>
              </a:spcBef>
            </a:pPr>
            <a:r>
              <a:rPr lang="en-US" sz="2000">
                <a:latin typeface="Arial" charset="0"/>
              </a:rPr>
              <a:t>Frits Pleiter</a:t>
            </a:r>
          </a:p>
        </p:txBody>
      </p:sp>
      <p:pic>
        <p:nvPicPr>
          <p:cNvPr id="8" name="Picture 7">
            <a:extLst>
              <a:ext uri="{FF2B5EF4-FFF2-40B4-BE49-F238E27FC236}">
                <a16:creationId xmlns:a16="http://schemas.microsoft.com/office/drawing/2014/main" id="{3637596E-FA5D-469B-8970-2F07E73086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0192" y="3068960"/>
            <a:ext cx="3360000" cy="252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10</a:t>
            </a:fld>
            <a:endParaRPr lang="en-US">
              <a:latin typeface="Arial" pitchFamily="34" charset="0"/>
              <a:cs typeface="Arial" pitchFamily="34" charset="0"/>
            </a:endParaRPr>
          </a:p>
        </p:txBody>
      </p:sp>
      <p:sp>
        <p:nvSpPr>
          <p:cNvPr id="340994" name="Rectangle 2"/>
          <p:cNvSpPr>
            <a:spLocks noGrp="1" noChangeArrowheads="1"/>
          </p:cNvSpPr>
          <p:nvPr>
            <p:ph type="title"/>
          </p:nvPr>
        </p:nvSpPr>
        <p:spPr/>
        <p:txBody>
          <a:bodyPr/>
          <a:lstStyle/>
          <a:p>
            <a:pPr eaLnBrk="1" hangingPunct="1">
              <a:spcBef>
                <a:spcPts val="0"/>
              </a:spcBef>
              <a:defRPr/>
            </a:pPr>
            <a:r>
              <a:rPr lang="en-US" sz="3200" b="1">
                <a:latin typeface="Arial" charset="0"/>
              </a:rPr>
              <a:t>Elektromagnetische straling</a:t>
            </a:r>
            <a:br>
              <a:rPr lang="en-US" sz="3200" b="1">
                <a:latin typeface="Arial" charset="0"/>
                <a:cs typeface="Arial" charset="0"/>
              </a:rPr>
            </a:br>
            <a:r>
              <a:rPr lang="en-US" sz="2000" b="1">
                <a:effectLst/>
                <a:latin typeface="Arial" charset="0"/>
                <a:cs typeface="Arial" charset="0"/>
              </a:rPr>
              <a:t>röntgenstraling</a:t>
            </a:r>
            <a:endParaRPr lang="en-GB" sz="2000" b="1">
              <a:effectLst/>
              <a:latin typeface="Arial" charset="0"/>
              <a:cs typeface="Arial" charset="0"/>
            </a:endParaRPr>
          </a:p>
        </p:txBody>
      </p:sp>
      <p:pic>
        <p:nvPicPr>
          <p:cNvPr id="7" name="Picture 6">
            <a:extLst>
              <a:ext uri="{FF2B5EF4-FFF2-40B4-BE49-F238E27FC236}">
                <a16:creationId xmlns:a16="http://schemas.microsoft.com/office/drawing/2014/main" id="{5A1A3824-B453-45AB-BAB4-4FA89C0F33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grpSp>
        <p:nvGrpSpPr>
          <p:cNvPr id="9" name="Group 7">
            <a:extLst>
              <a:ext uri="{FF2B5EF4-FFF2-40B4-BE49-F238E27FC236}">
                <a16:creationId xmlns:a16="http://schemas.microsoft.com/office/drawing/2014/main" id="{F8797B24-A50C-476C-A87E-991B8A538E24}"/>
              </a:ext>
            </a:extLst>
          </p:cNvPr>
          <p:cNvGrpSpPr>
            <a:grpSpLocks noChangeAspect="1"/>
          </p:cNvGrpSpPr>
          <p:nvPr/>
        </p:nvGrpSpPr>
        <p:grpSpPr bwMode="auto">
          <a:xfrm>
            <a:off x="972400" y="1989138"/>
            <a:ext cx="7200000" cy="3530367"/>
            <a:chOff x="1424" y="1424"/>
            <a:chExt cx="7955" cy="3900"/>
          </a:xfrm>
        </p:grpSpPr>
        <p:pic>
          <p:nvPicPr>
            <p:cNvPr id="10" name="Picture 8" descr="EMspectrum">
              <a:extLst>
                <a:ext uri="{FF2B5EF4-FFF2-40B4-BE49-F238E27FC236}">
                  <a16:creationId xmlns:a16="http://schemas.microsoft.com/office/drawing/2014/main" id="{320A061C-228D-49A8-BAD1-65D6ACC77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4" y="1424"/>
              <a:ext cx="7845" cy="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9">
              <a:extLst>
                <a:ext uri="{FF2B5EF4-FFF2-40B4-BE49-F238E27FC236}">
                  <a16:creationId xmlns:a16="http://schemas.microsoft.com/office/drawing/2014/main" id="{DD46764A-1676-4C4C-AB47-D93FF09E681D}"/>
                </a:ext>
              </a:extLst>
            </p:cNvPr>
            <p:cNvGrpSpPr>
              <a:grpSpLocks/>
            </p:cNvGrpSpPr>
            <p:nvPr/>
          </p:nvGrpSpPr>
          <p:grpSpPr bwMode="auto">
            <a:xfrm>
              <a:off x="1469" y="3210"/>
              <a:ext cx="7573" cy="454"/>
              <a:chOff x="1469" y="3210"/>
              <a:chExt cx="7573" cy="454"/>
            </a:xfrm>
          </p:grpSpPr>
          <p:sp>
            <p:nvSpPr>
              <p:cNvPr id="38" name="Text Box 17">
                <a:extLst>
                  <a:ext uri="{FF2B5EF4-FFF2-40B4-BE49-F238E27FC236}">
                    <a16:creationId xmlns:a16="http://schemas.microsoft.com/office/drawing/2014/main" id="{27C53FD8-C924-4CF8-83D6-E00D454BAFF7}"/>
                  </a:ext>
                </a:extLst>
              </p:cNvPr>
              <p:cNvSpPr txBox="1">
                <a:spLocks noChangeArrowheads="1"/>
              </p:cNvSpPr>
              <p:nvPr/>
            </p:nvSpPr>
            <p:spPr bwMode="auto">
              <a:xfrm>
                <a:off x="1469" y="3210"/>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a:t>
                </a:r>
                <a:endParaRPr lang="en-US" altLang="en-US" sz="1200">
                  <a:latin typeface="Times New Roman" panose="02020603050405020304" pitchFamily="18" charset="0"/>
                  <a:cs typeface="Times New Roman" panose="02020603050405020304" pitchFamily="18" charset="0"/>
                </a:endParaRPr>
              </a:p>
            </p:txBody>
          </p:sp>
          <p:sp>
            <p:nvSpPr>
              <p:cNvPr id="39" name="Text Box 18">
                <a:extLst>
                  <a:ext uri="{FF2B5EF4-FFF2-40B4-BE49-F238E27FC236}">
                    <a16:creationId xmlns:a16="http://schemas.microsoft.com/office/drawing/2014/main" id="{FF63D930-44F4-4745-95B3-3074C56DA76E}"/>
                  </a:ext>
                </a:extLst>
              </p:cNvPr>
              <p:cNvSpPr txBox="1">
                <a:spLocks noChangeArrowheads="1"/>
              </p:cNvSpPr>
              <p:nvPr/>
            </p:nvSpPr>
            <p:spPr bwMode="auto">
              <a:xfrm>
                <a:off x="2104" y="3210"/>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3</a:t>
                </a:r>
                <a:endParaRPr lang="en-US" altLang="en-US" sz="1200">
                  <a:latin typeface="Times New Roman" panose="02020603050405020304" pitchFamily="18" charset="0"/>
                  <a:cs typeface="Times New Roman" panose="02020603050405020304" pitchFamily="18" charset="0"/>
                </a:endParaRPr>
              </a:p>
            </p:txBody>
          </p:sp>
          <p:sp>
            <p:nvSpPr>
              <p:cNvPr id="40" name="Text Box 19">
                <a:extLst>
                  <a:ext uri="{FF2B5EF4-FFF2-40B4-BE49-F238E27FC236}">
                    <a16:creationId xmlns:a16="http://schemas.microsoft.com/office/drawing/2014/main" id="{119A52BD-C124-4D27-8518-1B4A1BA6F850}"/>
                  </a:ext>
                </a:extLst>
              </p:cNvPr>
              <p:cNvSpPr txBox="1">
                <a:spLocks noChangeArrowheads="1"/>
              </p:cNvSpPr>
              <p:nvPr/>
            </p:nvSpPr>
            <p:spPr bwMode="auto">
              <a:xfrm>
                <a:off x="2745" y="3210"/>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5</a:t>
                </a:r>
                <a:endParaRPr lang="en-US" altLang="en-US" sz="1200">
                  <a:latin typeface="Times New Roman" panose="02020603050405020304" pitchFamily="18" charset="0"/>
                  <a:cs typeface="Times New Roman" panose="02020603050405020304" pitchFamily="18" charset="0"/>
                </a:endParaRPr>
              </a:p>
            </p:txBody>
          </p:sp>
          <p:sp>
            <p:nvSpPr>
              <p:cNvPr id="41" name="Text Box 20">
                <a:extLst>
                  <a:ext uri="{FF2B5EF4-FFF2-40B4-BE49-F238E27FC236}">
                    <a16:creationId xmlns:a16="http://schemas.microsoft.com/office/drawing/2014/main" id="{0014F638-9460-45DC-837D-D4D06A792B67}"/>
                  </a:ext>
                </a:extLst>
              </p:cNvPr>
              <p:cNvSpPr txBox="1">
                <a:spLocks noChangeArrowheads="1"/>
              </p:cNvSpPr>
              <p:nvPr/>
            </p:nvSpPr>
            <p:spPr bwMode="auto">
              <a:xfrm>
                <a:off x="3380" y="3210"/>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7</a:t>
                </a:r>
                <a:endParaRPr lang="en-US" altLang="en-US" sz="1200">
                  <a:latin typeface="Times New Roman" panose="02020603050405020304" pitchFamily="18" charset="0"/>
                  <a:cs typeface="Times New Roman" panose="02020603050405020304" pitchFamily="18" charset="0"/>
                </a:endParaRPr>
              </a:p>
            </p:txBody>
          </p:sp>
          <p:sp>
            <p:nvSpPr>
              <p:cNvPr id="42" name="Text Box 21">
                <a:extLst>
                  <a:ext uri="{FF2B5EF4-FFF2-40B4-BE49-F238E27FC236}">
                    <a16:creationId xmlns:a16="http://schemas.microsoft.com/office/drawing/2014/main" id="{FA7FD434-FC3A-4797-8355-A9E22F22504C}"/>
                  </a:ext>
                </a:extLst>
              </p:cNvPr>
              <p:cNvSpPr txBox="1">
                <a:spLocks noChangeArrowheads="1"/>
              </p:cNvSpPr>
              <p:nvPr/>
            </p:nvSpPr>
            <p:spPr bwMode="auto">
              <a:xfrm>
                <a:off x="4020" y="3210"/>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9</a:t>
                </a:r>
                <a:endParaRPr lang="en-US" altLang="en-US" sz="1200">
                  <a:latin typeface="Times New Roman" panose="02020603050405020304" pitchFamily="18" charset="0"/>
                  <a:cs typeface="Times New Roman" panose="02020603050405020304" pitchFamily="18" charset="0"/>
                </a:endParaRPr>
              </a:p>
            </p:txBody>
          </p:sp>
          <p:sp>
            <p:nvSpPr>
              <p:cNvPr id="43" name="Text Box 22">
                <a:extLst>
                  <a:ext uri="{FF2B5EF4-FFF2-40B4-BE49-F238E27FC236}">
                    <a16:creationId xmlns:a16="http://schemas.microsoft.com/office/drawing/2014/main" id="{3B2A04AB-A1A2-4728-96CE-BA54DAC673EF}"/>
                  </a:ext>
                </a:extLst>
              </p:cNvPr>
              <p:cNvSpPr txBox="1">
                <a:spLocks noChangeArrowheads="1"/>
              </p:cNvSpPr>
              <p:nvPr/>
            </p:nvSpPr>
            <p:spPr bwMode="auto">
              <a:xfrm>
                <a:off x="4655"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11</a:t>
                </a:r>
                <a:endParaRPr lang="en-US" altLang="en-US" sz="1200">
                  <a:latin typeface="Times New Roman" panose="02020603050405020304" pitchFamily="18" charset="0"/>
                  <a:cs typeface="Times New Roman" panose="02020603050405020304" pitchFamily="18" charset="0"/>
                </a:endParaRPr>
              </a:p>
            </p:txBody>
          </p:sp>
          <p:sp>
            <p:nvSpPr>
              <p:cNvPr id="44" name="Text Box 23">
                <a:extLst>
                  <a:ext uri="{FF2B5EF4-FFF2-40B4-BE49-F238E27FC236}">
                    <a16:creationId xmlns:a16="http://schemas.microsoft.com/office/drawing/2014/main" id="{C23FC3AF-49BA-4F99-A7F1-9F73D63EE859}"/>
                  </a:ext>
                </a:extLst>
              </p:cNvPr>
              <p:cNvSpPr txBox="1">
                <a:spLocks noChangeArrowheads="1"/>
              </p:cNvSpPr>
              <p:nvPr/>
            </p:nvSpPr>
            <p:spPr bwMode="auto">
              <a:xfrm>
                <a:off x="5296"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13</a:t>
                </a:r>
                <a:endParaRPr lang="en-US" altLang="en-US" sz="1200">
                  <a:latin typeface="Times New Roman" panose="02020603050405020304" pitchFamily="18" charset="0"/>
                  <a:cs typeface="Times New Roman" panose="02020603050405020304" pitchFamily="18" charset="0"/>
                </a:endParaRPr>
              </a:p>
            </p:txBody>
          </p:sp>
          <p:sp>
            <p:nvSpPr>
              <p:cNvPr id="45" name="Text Box 24">
                <a:extLst>
                  <a:ext uri="{FF2B5EF4-FFF2-40B4-BE49-F238E27FC236}">
                    <a16:creationId xmlns:a16="http://schemas.microsoft.com/office/drawing/2014/main" id="{6EA2A358-352B-4014-A03B-27ACD3C9C5E6}"/>
                  </a:ext>
                </a:extLst>
              </p:cNvPr>
              <p:cNvSpPr txBox="1">
                <a:spLocks noChangeArrowheads="1"/>
              </p:cNvSpPr>
              <p:nvPr/>
            </p:nvSpPr>
            <p:spPr bwMode="auto">
              <a:xfrm>
                <a:off x="5931"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15</a:t>
                </a:r>
                <a:endParaRPr lang="en-US" altLang="en-US" sz="1200">
                  <a:latin typeface="Times New Roman" panose="02020603050405020304" pitchFamily="18" charset="0"/>
                  <a:cs typeface="Times New Roman" panose="02020603050405020304" pitchFamily="18" charset="0"/>
                </a:endParaRPr>
              </a:p>
            </p:txBody>
          </p:sp>
          <p:sp>
            <p:nvSpPr>
              <p:cNvPr id="46" name="Text Box 25">
                <a:extLst>
                  <a:ext uri="{FF2B5EF4-FFF2-40B4-BE49-F238E27FC236}">
                    <a16:creationId xmlns:a16="http://schemas.microsoft.com/office/drawing/2014/main" id="{3542033D-0207-497B-B24E-9314B310AC63}"/>
                  </a:ext>
                </a:extLst>
              </p:cNvPr>
              <p:cNvSpPr txBox="1">
                <a:spLocks noChangeArrowheads="1"/>
              </p:cNvSpPr>
              <p:nvPr/>
            </p:nvSpPr>
            <p:spPr bwMode="auto">
              <a:xfrm>
                <a:off x="6572"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17</a:t>
                </a:r>
                <a:endParaRPr lang="en-US" altLang="en-US" sz="1200">
                  <a:latin typeface="Times New Roman" panose="02020603050405020304" pitchFamily="18" charset="0"/>
                  <a:cs typeface="Times New Roman" panose="02020603050405020304" pitchFamily="18" charset="0"/>
                </a:endParaRPr>
              </a:p>
            </p:txBody>
          </p:sp>
          <p:sp>
            <p:nvSpPr>
              <p:cNvPr id="47" name="Text Box 26">
                <a:extLst>
                  <a:ext uri="{FF2B5EF4-FFF2-40B4-BE49-F238E27FC236}">
                    <a16:creationId xmlns:a16="http://schemas.microsoft.com/office/drawing/2014/main" id="{B713B8BC-71A2-493A-92AA-DD4F5E69D306}"/>
                  </a:ext>
                </a:extLst>
              </p:cNvPr>
              <p:cNvSpPr txBox="1">
                <a:spLocks noChangeArrowheads="1"/>
              </p:cNvSpPr>
              <p:nvPr/>
            </p:nvSpPr>
            <p:spPr bwMode="auto">
              <a:xfrm>
                <a:off x="7207"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19</a:t>
                </a:r>
                <a:endParaRPr lang="en-US" altLang="en-US" sz="1200">
                  <a:latin typeface="Times New Roman" panose="02020603050405020304" pitchFamily="18" charset="0"/>
                  <a:cs typeface="Times New Roman" panose="02020603050405020304" pitchFamily="18" charset="0"/>
                </a:endParaRPr>
              </a:p>
            </p:txBody>
          </p:sp>
          <p:sp>
            <p:nvSpPr>
              <p:cNvPr id="48" name="Text Box 27">
                <a:extLst>
                  <a:ext uri="{FF2B5EF4-FFF2-40B4-BE49-F238E27FC236}">
                    <a16:creationId xmlns:a16="http://schemas.microsoft.com/office/drawing/2014/main" id="{BE605CC9-E7BC-43B6-86C4-A821807B5CE0}"/>
                  </a:ext>
                </a:extLst>
              </p:cNvPr>
              <p:cNvSpPr txBox="1">
                <a:spLocks noChangeArrowheads="1"/>
              </p:cNvSpPr>
              <p:nvPr/>
            </p:nvSpPr>
            <p:spPr bwMode="auto">
              <a:xfrm>
                <a:off x="7848"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21</a:t>
                </a:r>
                <a:endParaRPr lang="en-US" altLang="en-US" sz="1200">
                  <a:latin typeface="Times New Roman" panose="02020603050405020304" pitchFamily="18" charset="0"/>
                  <a:cs typeface="Times New Roman" panose="02020603050405020304" pitchFamily="18" charset="0"/>
                </a:endParaRPr>
              </a:p>
            </p:txBody>
          </p:sp>
          <p:sp>
            <p:nvSpPr>
              <p:cNvPr id="49" name="Text Box 28">
                <a:extLst>
                  <a:ext uri="{FF2B5EF4-FFF2-40B4-BE49-F238E27FC236}">
                    <a16:creationId xmlns:a16="http://schemas.microsoft.com/office/drawing/2014/main" id="{9077B00F-F34F-44C6-86E5-ECED963D26A1}"/>
                  </a:ext>
                </a:extLst>
              </p:cNvPr>
              <p:cNvSpPr txBox="1">
                <a:spLocks noChangeArrowheads="1"/>
              </p:cNvSpPr>
              <p:nvPr/>
            </p:nvSpPr>
            <p:spPr bwMode="auto">
              <a:xfrm>
                <a:off x="8477" y="3210"/>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23</a:t>
                </a:r>
                <a:endParaRPr lang="en-US" altLang="en-US" sz="1200">
                  <a:latin typeface="Times New Roman" panose="02020603050405020304" pitchFamily="18" charset="0"/>
                  <a:cs typeface="Times New Roman" panose="02020603050405020304" pitchFamily="18" charset="0"/>
                </a:endParaRPr>
              </a:p>
            </p:txBody>
          </p:sp>
        </p:grpSp>
        <p:grpSp>
          <p:nvGrpSpPr>
            <p:cNvPr id="12" name="Group 10">
              <a:extLst>
                <a:ext uri="{FF2B5EF4-FFF2-40B4-BE49-F238E27FC236}">
                  <a16:creationId xmlns:a16="http://schemas.microsoft.com/office/drawing/2014/main" id="{B6997E61-DF9A-4395-BCB6-37BCF7022237}"/>
                </a:ext>
              </a:extLst>
            </p:cNvPr>
            <p:cNvGrpSpPr>
              <a:grpSpLocks/>
            </p:cNvGrpSpPr>
            <p:nvPr/>
          </p:nvGrpSpPr>
          <p:grpSpPr bwMode="auto">
            <a:xfrm>
              <a:off x="1695" y="1921"/>
              <a:ext cx="7684" cy="2825"/>
              <a:chOff x="1695" y="1921"/>
              <a:chExt cx="7684" cy="2825"/>
            </a:xfrm>
          </p:grpSpPr>
          <p:sp>
            <p:nvSpPr>
              <p:cNvPr id="26" name="Text Box 4">
                <a:extLst>
                  <a:ext uri="{FF2B5EF4-FFF2-40B4-BE49-F238E27FC236}">
                    <a16:creationId xmlns:a16="http://schemas.microsoft.com/office/drawing/2014/main" id="{5F6D02B9-B6C1-48E6-8489-8287C03B080B}"/>
                  </a:ext>
                </a:extLst>
              </p:cNvPr>
              <p:cNvSpPr txBox="1">
                <a:spLocks noChangeArrowheads="1"/>
              </p:cNvSpPr>
              <p:nvPr/>
            </p:nvSpPr>
            <p:spPr bwMode="auto">
              <a:xfrm>
                <a:off x="1921" y="1921"/>
                <a:ext cx="67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ELF</a:t>
                </a:r>
                <a:endParaRPr lang="en-US" altLang="en-US" sz="1200">
                  <a:latin typeface="Times New Roman" panose="02020603050405020304" pitchFamily="18" charset="0"/>
                  <a:cs typeface="Times New Roman" panose="02020603050405020304" pitchFamily="18" charset="0"/>
                </a:endParaRPr>
              </a:p>
            </p:txBody>
          </p:sp>
          <p:sp>
            <p:nvSpPr>
              <p:cNvPr id="27" name="Text Box 5">
                <a:extLst>
                  <a:ext uri="{FF2B5EF4-FFF2-40B4-BE49-F238E27FC236}">
                    <a16:creationId xmlns:a16="http://schemas.microsoft.com/office/drawing/2014/main" id="{1E913579-6939-4BA3-89CA-4FF334DA7D13}"/>
                  </a:ext>
                </a:extLst>
              </p:cNvPr>
              <p:cNvSpPr txBox="1">
                <a:spLocks noChangeArrowheads="1"/>
              </p:cNvSpPr>
              <p:nvPr/>
            </p:nvSpPr>
            <p:spPr bwMode="auto">
              <a:xfrm>
                <a:off x="2712" y="1921"/>
                <a:ext cx="67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VLF</a:t>
                </a:r>
                <a:endParaRPr lang="en-US" altLang="en-US" sz="1200">
                  <a:latin typeface="Times New Roman" panose="02020603050405020304" pitchFamily="18" charset="0"/>
                  <a:cs typeface="Times New Roman" panose="02020603050405020304" pitchFamily="18" charset="0"/>
                </a:endParaRPr>
              </a:p>
            </p:txBody>
          </p:sp>
          <p:sp>
            <p:nvSpPr>
              <p:cNvPr id="28" name="Text Box 6">
                <a:extLst>
                  <a:ext uri="{FF2B5EF4-FFF2-40B4-BE49-F238E27FC236}">
                    <a16:creationId xmlns:a16="http://schemas.microsoft.com/office/drawing/2014/main" id="{093AE96F-B1C6-431A-8499-B17E26224473}"/>
                  </a:ext>
                </a:extLst>
              </p:cNvPr>
              <p:cNvSpPr txBox="1">
                <a:spLocks noChangeArrowheads="1"/>
              </p:cNvSpPr>
              <p:nvPr/>
            </p:nvSpPr>
            <p:spPr bwMode="auto">
              <a:xfrm>
                <a:off x="3390" y="1921"/>
                <a:ext cx="791"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radio</a:t>
                </a:r>
                <a:endParaRPr lang="en-US" altLang="en-US" sz="1200">
                  <a:latin typeface="Times New Roman" panose="02020603050405020304" pitchFamily="18" charset="0"/>
                  <a:cs typeface="Times New Roman" panose="02020603050405020304" pitchFamily="18" charset="0"/>
                </a:endParaRPr>
              </a:p>
            </p:txBody>
          </p:sp>
          <p:sp>
            <p:nvSpPr>
              <p:cNvPr id="29" name="Text Box 7">
                <a:extLst>
                  <a:ext uri="{FF2B5EF4-FFF2-40B4-BE49-F238E27FC236}">
                    <a16:creationId xmlns:a16="http://schemas.microsoft.com/office/drawing/2014/main" id="{64418879-3026-49CA-A558-DC3DBEE547DA}"/>
                  </a:ext>
                </a:extLst>
              </p:cNvPr>
              <p:cNvSpPr txBox="1">
                <a:spLocks noChangeArrowheads="1"/>
              </p:cNvSpPr>
              <p:nvPr/>
            </p:nvSpPr>
            <p:spPr bwMode="auto">
              <a:xfrm>
                <a:off x="4181" y="1921"/>
                <a:ext cx="1243"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magnetron</a:t>
                </a:r>
                <a:endParaRPr lang="en-US" altLang="en-US" sz="1200">
                  <a:latin typeface="Times New Roman" panose="02020603050405020304" pitchFamily="18" charset="0"/>
                  <a:cs typeface="Times New Roman" panose="02020603050405020304" pitchFamily="18" charset="0"/>
                </a:endParaRPr>
              </a:p>
            </p:txBody>
          </p:sp>
          <p:sp>
            <p:nvSpPr>
              <p:cNvPr id="30" name="Text Box 8">
                <a:extLst>
                  <a:ext uri="{FF2B5EF4-FFF2-40B4-BE49-F238E27FC236}">
                    <a16:creationId xmlns:a16="http://schemas.microsoft.com/office/drawing/2014/main" id="{F8A92259-3C15-42DD-909C-39A90C2EFFCF}"/>
                  </a:ext>
                </a:extLst>
              </p:cNvPr>
              <p:cNvSpPr txBox="1">
                <a:spLocks noChangeArrowheads="1"/>
              </p:cNvSpPr>
              <p:nvPr/>
            </p:nvSpPr>
            <p:spPr bwMode="auto">
              <a:xfrm>
                <a:off x="5537" y="1921"/>
                <a:ext cx="43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IR</a:t>
                </a:r>
                <a:endParaRPr lang="en-US" altLang="en-US" sz="1200">
                  <a:latin typeface="Times New Roman" panose="02020603050405020304" pitchFamily="18" charset="0"/>
                  <a:cs typeface="Times New Roman" panose="02020603050405020304" pitchFamily="18" charset="0"/>
                </a:endParaRPr>
              </a:p>
            </p:txBody>
          </p:sp>
          <p:sp>
            <p:nvSpPr>
              <p:cNvPr id="31" name="Text Box 9">
                <a:extLst>
                  <a:ext uri="{FF2B5EF4-FFF2-40B4-BE49-F238E27FC236}">
                    <a16:creationId xmlns:a16="http://schemas.microsoft.com/office/drawing/2014/main" id="{1F3DB301-850F-448F-A40D-A58989EC467A}"/>
                  </a:ext>
                </a:extLst>
              </p:cNvPr>
              <p:cNvSpPr txBox="1">
                <a:spLocks noChangeArrowheads="1"/>
              </p:cNvSpPr>
              <p:nvPr/>
            </p:nvSpPr>
            <p:spPr bwMode="auto">
              <a:xfrm>
                <a:off x="6667" y="1921"/>
                <a:ext cx="452"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UV</a:t>
                </a:r>
                <a:endParaRPr lang="en-US" altLang="en-US" sz="1200">
                  <a:latin typeface="Times New Roman" panose="02020603050405020304" pitchFamily="18" charset="0"/>
                  <a:cs typeface="Times New Roman" panose="02020603050405020304" pitchFamily="18" charset="0"/>
                </a:endParaRPr>
              </a:p>
            </p:txBody>
          </p:sp>
          <p:sp>
            <p:nvSpPr>
              <p:cNvPr id="32" name="Text Box 12">
                <a:extLst>
                  <a:ext uri="{FF2B5EF4-FFF2-40B4-BE49-F238E27FC236}">
                    <a16:creationId xmlns:a16="http://schemas.microsoft.com/office/drawing/2014/main" id="{83775C3B-AC54-4C77-99C0-CA5E4BF1F325}"/>
                  </a:ext>
                </a:extLst>
              </p:cNvPr>
              <p:cNvSpPr txBox="1">
                <a:spLocks noChangeArrowheads="1"/>
              </p:cNvSpPr>
              <p:nvPr/>
            </p:nvSpPr>
            <p:spPr bwMode="auto">
              <a:xfrm>
                <a:off x="7345" y="1921"/>
                <a:ext cx="1017"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röntgen</a:t>
                </a:r>
                <a:endParaRPr lang="en-US" altLang="en-US" sz="1200">
                  <a:latin typeface="Times New Roman" panose="02020603050405020304" pitchFamily="18" charset="0"/>
                  <a:cs typeface="Times New Roman" panose="02020603050405020304" pitchFamily="18" charset="0"/>
                </a:endParaRPr>
              </a:p>
            </p:txBody>
          </p:sp>
          <p:sp>
            <p:nvSpPr>
              <p:cNvPr id="33" name="Text Box 13">
                <a:extLst>
                  <a:ext uri="{FF2B5EF4-FFF2-40B4-BE49-F238E27FC236}">
                    <a16:creationId xmlns:a16="http://schemas.microsoft.com/office/drawing/2014/main" id="{CAFB41A8-D3F4-4C14-9E2F-B6F31596537C}"/>
                  </a:ext>
                </a:extLst>
              </p:cNvPr>
              <p:cNvSpPr txBox="1">
                <a:spLocks noChangeArrowheads="1"/>
              </p:cNvSpPr>
              <p:nvPr/>
            </p:nvSpPr>
            <p:spPr bwMode="auto">
              <a:xfrm>
                <a:off x="8362" y="1921"/>
                <a:ext cx="1017"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gamma</a:t>
                </a:r>
                <a:endParaRPr lang="en-US" altLang="en-US" sz="1200">
                  <a:latin typeface="Times New Roman" panose="02020603050405020304" pitchFamily="18" charset="0"/>
                  <a:cs typeface="Times New Roman" panose="02020603050405020304" pitchFamily="18" charset="0"/>
                </a:endParaRPr>
              </a:p>
            </p:txBody>
          </p:sp>
          <p:sp>
            <p:nvSpPr>
              <p:cNvPr id="34" name="Text Box 14">
                <a:extLst>
                  <a:ext uri="{FF2B5EF4-FFF2-40B4-BE49-F238E27FC236}">
                    <a16:creationId xmlns:a16="http://schemas.microsoft.com/office/drawing/2014/main" id="{5E89E5C6-2C7D-4C3D-8BA8-84CE926CD886}"/>
                  </a:ext>
                </a:extLst>
              </p:cNvPr>
              <p:cNvSpPr txBox="1">
                <a:spLocks noChangeArrowheads="1"/>
              </p:cNvSpPr>
              <p:nvPr/>
            </p:nvSpPr>
            <p:spPr bwMode="auto">
              <a:xfrm>
                <a:off x="3164" y="2825"/>
                <a:ext cx="180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niet ioniserend</a:t>
                </a:r>
                <a:endParaRPr lang="en-US" altLang="en-US" sz="1200">
                  <a:latin typeface="Times New Roman" panose="02020603050405020304" pitchFamily="18" charset="0"/>
                  <a:cs typeface="Times New Roman" panose="02020603050405020304" pitchFamily="18" charset="0"/>
                </a:endParaRPr>
              </a:p>
            </p:txBody>
          </p:sp>
          <p:sp>
            <p:nvSpPr>
              <p:cNvPr id="35" name="Text Box 15">
                <a:extLst>
                  <a:ext uri="{FF2B5EF4-FFF2-40B4-BE49-F238E27FC236}">
                    <a16:creationId xmlns:a16="http://schemas.microsoft.com/office/drawing/2014/main" id="{FD6A90B0-A4EA-47B2-A363-F4889D2BEA6F}"/>
                  </a:ext>
                </a:extLst>
              </p:cNvPr>
              <p:cNvSpPr txBox="1">
                <a:spLocks noChangeArrowheads="1"/>
              </p:cNvSpPr>
              <p:nvPr/>
            </p:nvSpPr>
            <p:spPr bwMode="auto">
              <a:xfrm>
                <a:off x="7458" y="2825"/>
                <a:ext cx="1243"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latin typeface="Arial Black" panose="020B0A04020102020204" pitchFamily="34" charset="0"/>
                    <a:cs typeface="Times New Roman" panose="02020603050405020304" pitchFamily="18" charset="0"/>
                  </a:rPr>
                  <a:t>ioniserend</a:t>
                </a:r>
                <a:endParaRPr lang="en-US" altLang="en-US" sz="1200">
                  <a:latin typeface="Times New Roman" panose="02020603050405020304" pitchFamily="18" charset="0"/>
                  <a:cs typeface="Times New Roman" panose="02020603050405020304" pitchFamily="18" charset="0"/>
                </a:endParaRPr>
              </a:p>
            </p:txBody>
          </p:sp>
          <p:sp>
            <p:nvSpPr>
              <p:cNvPr id="36" name="Text Box 29">
                <a:extLst>
                  <a:ext uri="{FF2B5EF4-FFF2-40B4-BE49-F238E27FC236}">
                    <a16:creationId xmlns:a16="http://schemas.microsoft.com/office/drawing/2014/main" id="{2650AAB9-81CB-42D8-AC40-A613E2EFC369}"/>
                  </a:ext>
                </a:extLst>
              </p:cNvPr>
              <p:cNvSpPr txBox="1">
                <a:spLocks noChangeArrowheads="1"/>
              </p:cNvSpPr>
              <p:nvPr/>
            </p:nvSpPr>
            <p:spPr bwMode="auto">
              <a:xfrm>
                <a:off x="1695" y="3729"/>
                <a:ext cx="180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frequentie (Hz)</a:t>
                </a:r>
                <a:endParaRPr lang="en-US" altLang="en-US" sz="1200">
                  <a:latin typeface="Times New Roman" panose="02020603050405020304" pitchFamily="18" charset="0"/>
                  <a:cs typeface="Times New Roman" panose="02020603050405020304" pitchFamily="18" charset="0"/>
                </a:endParaRPr>
              </a:p>
            </p:txBody>
          </p:sp>
          <p:sp>
            <p:nvSpPr>
              <p:cNvPr id="37" name="Text Box 30">
                <a:extLst>
                  <a:ext uri="{FF2B5EF4-FFF2-40B4-BE49-F238E27FC236}">
                    <a16:creationId xmlns:a16="http://schemas.microsoft.com/office/drawing/2014/main" id="{09436CE0-6E2B-4C1B-8E2F-B1F7D48B75FD}"/>
                  </a:ext>
                </a:extLst>
              </p:cNvPr>
              <p:cNvSpPr txBox="1">
                <a:spLocks noChangeArrowheads="1"/>
              </p:cNvSpPr>
              <p:nvPr/>
            </p:nvSpPr>
            <p:spPr bwMode="auto">
              <a:xfrm>
                <a:off x="7458" y="4407"/>
                <a:ext cx="1808"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8000" rIns="18000" bIns="1800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golflengte (m)</a:t>
                </a:r>
                <a:endParaRPr lang="en-US" altLang="en-US" sz="1200">
                  <a:latin typeface="Times New Roman" panose="02020603050405020304" pitchFamily="18" charset="0"/>
                  <a:cs typeface="Times New Roman" panose="02020603050405020304" pitchFamily="18" charset="0"/>
                </a:endParaRPr>
              </a:p>
            </p:txBody>
          </p:sp>
        </p:grpSp>
        <p:grpSp>
          <p:nvGrpSpPr>
            <p:cNvPr id="13" name="Group 11">
              <a:extLst>
                <a:ext uri="{FF2B5EF4-FFF2-40B4-BE49-F238E27FC236}">
                  <a16:creationId xmlns:a16="http://schemas.microsoft.com/office/drawing/2014/main" id="{B492A48F-97B3-4B84-9EFC-EF3A71D6EC20}"/>
                </a:ext>
              </a:extLst>
            </p:cNvPr>
            <p:cNvGrpSpPr>
              <a:grpSpLocks/>
            </p:cNvGrpSpPr>
            <p:nvPr/>
          </p:nvGrpSpPr>
          <p:grpSpPr bwMode="auto">
            <a:xfrm>
              <a:off x="1582" y="4859"/>
              <a:ext cx="7585" cy="457"/>
              <a:chOff x="1582" y="4859"/>
              <a:chExt cx="7585" cy="457"/>
            </a:xfrm>
          </p:grpSpPr>
          <p:sp>
            <p:nvSpPr>
              <p:cNvPr id="14" name="Text Box 34">
                <a:extLst>
                  <a:ext uri="{FF2B5EF4-FFF2-40B4-BE49-F238E27FC236}">
                    <a16:creationId xmlns:a16="http://schemas.microsoft.com/office/drawing/2014/main" id="{0A127A97-589F-45B2-B6EC-F8033B1BDBF0}"/>
                  </a:ext>
                </a:extLst>
              </p:cNvPr>
              <p:cNvSpPr txBox="1">
                <a:spLocks noChangeArrowheads="1"/>
              </p:cNvSpPr>
              <p:nvPr/>
            </p:nvSpPr>
            <p:spPr bwMode="auto">
              <a:xfrm>
                <a:off x="1582" y="4862"/>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7</a:t>
                </a:r>
                <a:endParaRPr lang="en-US" altLang="en-US" sz="1200">
                  <a:latin typeface="Times New Roman" panose="02020603050405020304" pitchFamily="18" charset="0"/>
                  <a:cs typeface="Times New Roman" panose="02020603050405020304" pitchFamily="18" charset="0"/>
                </a:endParaRPr>
              </a:p>
            </p:txBody>
          </p:sp>
          <p:sp>
            <p:nvSpPr>
              <p:cNvPr id="15" name="Text Box 35">
                <a:extLst>
                  <a:ext uri="{FF2B5EF4-FFF2-40B4-BE49-F238E27FC236}">
                    <a16:creationId xmlns:a16="http://schemas.microsoft.com/office/drawing/2014/main" id="{354EF13B-BFDE-47B1-82C1-D74895F9A634}"/>
                  </a:ext>
                </a:extLst>
              </p:cNvPr>
              <p:cNvSpPr txBox="1">
                <a:spLocks noChangeArrowheads="1"/>
              </p:cNvSpPr>
              <p:nvPr/>
            </p:nvSpPr>
            <p:spPr bwMode="auto">
              <a:xfrm>
                <a:off x="2223" y="4862"/>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5</a:t>
                </a:r>
                <a:endParaRPr lang="en-US" altLang="en-US" sz="1200">
                  <a:latin typeface="Times New Roman" panose="02020603050405020304" pitchFamily="18" charset="0"/>
                  <a:cs typeface="Times New Roman" panose="02020603050405020304" pitchFamily="18" charset="0"/>
                </a:endParaRPr>
              </a:p>
            </p:txBody>
          </p:sp>
          <p:sp>
            <p:nvSpPr>
              <p:cNvPr id="16" name="Text Box 36">
                <a:extLst>
                  <a:ext uri="{FF2B5EF4-FFF2-40B4-BE49-F238E27FC236}">
                    <a16:creationId xmlns:a16="http://schemas.microsoft.com/office/drawing/2014/main" id="{98DCBA17-8902-4939-9FB1-87D682CD6FDD}"/>
                  </a:ext>
                </a:extLst>
              </p:cNvPr>
              <p:cNvSpPr txBox="1">
                <a:spLocks noChangeArrowheads="1"/>
              </p:cNvSpPr>
              <p:nvPr/>
            </p:nvSpPr>
            <p:spPr bwMode="auto">
              <a:xfrm>
                <a:off x="2858" y="4862"/>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3</a:t>
                </a:r>
                <a:endParaRPr lang="en-US" altLang="en-US" sz="1200">
                  <a:latin typeface="Times New Roman" panose="02020603050405020304" pitchFamily="18" charset="0"/>
                  <a:cs typeface="Times New Roman" panose="02020603050405020304" pitchFamily="18" charset="0"/>
                </a:endParaRPr>
              </a:p>
            </p:txBody>
          </p:sp>
          <p:sp>
            <p:nvSpPr>
              <p:cNvPr id="17" name="Text Box 37">
                <a:extLst>
                  <a:ext uri="{FF2B5EF4-FFF2-40B4-BE49-F238E27FC236}">
                    <a16:creationId xmlns:a16="http://schemas.microsoft.com/office/drawing/2014/main" id="{CBA9136F-1028-469C-816C-6AD46855BCEB}"/>
                  </a:ext>
                </a:extLst>
              </p:cNvPr>
              <p:cNvSpPr txBox="1">
                <a:spLocks noChangeArrowheads="1"/>
              </p:cNvSpPr>
              <p:nvPr/>
            </p:nvSpPr>
            <p:spPr bwMode="auto">
              <a:xfrm>
                <a:off x="3498" y="4862"/>
                <a:ext cx="438"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a:t>
                </a:r>
                <a:endParaRPr lang="en-US" altLang="en-US" sz="1200">
                  <a:latin typeface="Times New Roman" panose="02020603050405020304" pitchFamily="18" charset="0"/>
                  <a:cs typeface="Times New Roman" panose="02020603050405020304" pitchFamily="18" charset="0"/>
                </a:endParaRPr>
              </a:p>
            </p:txBody>
          </p:sp>
          <p:sp>
            <p:nvSpPr>
              <p:cNvPr id="18" name="Text Box 38">
                <a:extLst>
                  <a:ext uri="{FF2B5EF4-FFF2-40B4-BE49-F238E27FC236}">
                    <a16:creationId xmlns:a16="http://schemas.microsoft.com/office/drawing/2014/main" id="{F39AE277-A4A1-4633-8E22-EA0611180E0C}"/>
                  </a:ext>
                </a:extLst>
              </p:cNvPr>
              <p:cNvSpPr txBox="1">
                <a:spLocks noChangeArrowheads="1"/>
              </p:cNvSpPr>
              <p:nvPr/>
            </p:nvSpPr>
            <p:spPr bwMode="auto">
              <a:xfrm>
                <a:off x="4133"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a:t>
                </a:r>
                <a:endParaRPr lang="en-US" altLang="en-US" sz="1200">
                  <a:latin typeface="Times New Roman" panose="02020603050405020304" pitchFamily="18" charset="0"/>
                  <a:cs typeface="Times New Roman" panose="02020603050405020304" pitchFamily="18" charset="0"/>
                </a:endParaRPr>
              </a:p>
            </p:txBody>
          </p:sp>
          <p:sp>
            <p:nvSpPr>
              <p:cNvPr id="19" name="Text Box 39">
                <a:extLst>
                  <a:ext uri="{FF2B5EF4-FFF2-40B4-BE49-F238E27FC236}">
                    <a16:creationId xmlns:a16="http://schemas.microsoft.com/office/drawing/2014/main" id="{0863B002-057E-4BD4-BE81-A1ED7D28FADD}"/>
                  </a:ext>
                </a:extLst>
              </p:cNvPr>
              <p:cNvSpPr txBox="1">
                <a:spLocks noChangeArrowheads="1"/>
              </p:cNvSpPr>
              <p:nvPr/>
            </p:nvSpPr>
            <p:spPr bwMode="auto">
              <a:xfrm>
                <a:off x="4774"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-3</a:t>
                </a:r>
                <a:endParaRPr lang="en-US" altLang="en-US" sz="1200">
                  <a:latin typeface="Times New Roman" panose="02020603050405020304" pitchFamily="18" charset="0"/>
                  <a:cs typeface="Times New Roman" panose="02020603050405020304" pitchFamily="18" charset="0"/>
                </a:endParaRPr>
              </a:p>
            </p:txBody>
          </p:sp>
          <p:sp>
            <p:nvSpPr>
              <p:cNvPr id="20" name="Text Box 40">
                <a:extLst>
                  <a:ext uri="{FF2B5EF4-FFF2-40B4-BE49-F238E27FC236}">
                    <a16:creationId xmlns:a16="http://schemas.microsoft.com/office/drawing/2014/main" id="{28758638-71D0-4D18-9583-EA0ADE455EFC}"/>
                  </a:ext>
                </a:extLst>
              </p:cNvPr>
              <p:cNvSpPr txBox="1">
                <a:spLocks noChangeArrowheads="1"/>
              </p:cNvSpPr>
              <p:nvPr/>
            </p:nvSpPr>
            <p:spPr bwMode="auto">
              <a:xfrm>
                <a:off x="5409"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-5</a:t>
                </a:r>
                <a:endParaRPr lang="en-US" altLang="en-US" sz="1200">
                  <a:latin typeface="Times New Roman" panose="02020603050405020304" pitchFamily="18" charset="0"/>
                  <a:cs typeface="Times New Roman" panose="02020603050405020304" pitchFamily="18" charset="0"/>
                </a:endParaRPr>
              </a:p>
            </p:txBody>
          </p:sp>
          <p:sp>
            <p:nvSpPr>
              <p:cNvPr id="21" name="Text Box 41">
                <a:extLst>
                  <a:ext uri="{FF2B5EF4-FFF2-40B4-BE49-F238E27FC236}">
                    <a16:creationId xmlns:a16="http://schemas.microsoft.com/office/drawing/2014/main" id="{30F2CC42-CCB4-4D10-8916-BE81D7ECC2B4}"/>
                  </a:ext>
                </a:extLst>
              </p:cNvPr>
              <p:cNvSpPr txBox="1">
                <a:spLocks noChangeArrowheads="1"/>
              </p:cNvSpPr>
              <p:nvPr/>
            </p:nvSpPr>
            <p:spPr bwMode="auto">
              <a:xfrm>
                <a:off x="6050"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-7</a:t>
                </a:r>
                <a:endParaRPr lang="en-US" altLang="en-US" sz="1200">
                  <a:latin typeface="Times New Roman" panose="02020603050405020304" pitchFamily="18" charset="0"/>
                  <a:cs typeface="Times New Roman" panose="02020603050405020304" pitchFamily="18" charset="0"/>
                </a:endParaRPr>
              </a:p>
            </p:txBody>
          </p:sp>
          <p:sp>
            <p:nvSpPr>
              <p:cNvPr id="22" name="Text Box 42">
                <a:extLst>
                  <a:ext uri="{FF2B5EF4-FFF2-40B4-BE49-F238E27FC236}">
                    <a16:creationId xmlns:a16="http://schemas.microsoft.com/office/drawing/2014/main" id="{A89580F3-811C-4C33-942B-F7A722702DE3}"/>
                  </a:ext>
                </a:extLst>
              </p:cNvPr>
              <p:cNvSpPr txBox="1">
                <a:spLocks noChangeArrowheads="1"/>
              </p:cNvSpPr>
              <p:nvPr/>
            </p:nvSpPr>
            <p:spPr bwMode="auto">
              <a:xfrm>
                <a:off x="6685"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-9</a:t>
                </a:r>
                <a:endParaRPr lang="en-US" altLang="en-US" sz="1200">
                  <a:latin typeface="Times New Roman" panose="02020603050405020304" pitchFamily="18" charset="0"/>
                  <a:cs typeface="Times New Roman" panose="02020603050405020304" pitchFamily="18" charset="0"/>
                </a:endParaRPr>
              </a:p>
            </p:txBody>
          </p:sp>
          <p:sp>
            <p:nvSpPr>
              <p:cNvPr id="23" name="Text Box 43">
                <a:extLst>
                  <a:ext uri="{FF2B5EF4-FFF2-40B4-BE49-F238E27FC236}">
                    <a16:creationId xmlns:a16="http://schemas.microsoft.com/office/drawing/2014/main" id="{1BED91DF-D89E-4F07-B767-58AA4B807F31}"/>
                  </a:ext>
                </a:extLst>
              </p:cNvPr>
              <p:cNvSpPr txBox="1">
                <a:spLocks noChangeArrowheads="1"/>
              </p:cNvSpPr>
              <p:nvPr/>
            </p:nvSpPr>
            <p:spPr bwMode="auto">
              <a:xfrm>
                <a:off x="7326"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-11</a:t>
                </a:r>
                <a:endParaRPr lang="en-US" altLang="en-US" sz="1200">
                  <a:latin typeface="Times New Roman" panose="02020603050405020304" pitchFamily="18" charset="0"/>
                  <a:cs typeface="Times New Roman" panose="02020603050405020304" pitchFamily="18" charset="0"/>
                </a:endParaRPr>
              </a:p>
            </p:txBody>
          </p:sp>
          <p:sp>
            <p:nvSpPr>
              <p:cNvPr id="24" name="Text Box 44">
                <a:extLst>
                  <a:ext uri="{FF2B5EF4-FFF2-40B4-BE49-F238E27FC236}">
                    <a16:creationId xmlns:a16="http://schemas.microsoft.com/office/drawing/2014/main" id="{D812BDCB-33E4-448B-B593-B094C1A473BC}"/>
                  </a:ext>
                </a:extLst>
              </p:cNvPr>
              <p:cNvSpPr txBox="1">
                <a:spLocks noChangeArrowheads="1"/>
              </p:cNvSpPr>
              <p:nvPr/>
            </p:nvSpPr>
            <p:spPr bwMode="auto">
              <a:xfrm>
                <a:off x="7958" y="4859"/>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-13</a:t>
                </a:r>
                <a:endParaRPr lang="en-US" altLang="en-US" sz="1200">
                  <a:latin typeface="Times New Roman" panose="02020603050405020304" pitchFamily="18" charset="0"/>
                  <a:cs typeface="Times New Roman" panose="02020603050405020304" pitchFamily="18" charset="0"/>
                </a:endParaRPr>
              </a:p>
            </p:txBody>
          </p:sp>
          <p:sp>
            <p:nvSpPr>
              <p:cNvPr id="25" name="Text Box 50">
                <a:extLst>
                  <a:ext uri="{FF2B5EF4-FFF2-40B4-BE49-F238E27FC236}">
                    <a16:creationId xmlns:a16="http://schemas.microsoft.com/office/drawing/2014/main" id="{CF8B6476-0F2E-4DEA-9010-88E3FE403561}"/>
                  </a:ext>
                </a:extLst>
              </p:cNvPr>
              <p:cNvSpPr txBox="1">
                <a:spLocks noChangeArrowheads="1"/>
              </p:cNvSpPr>
              <p:nvPr/>
            </p:nvSpPr>
            <p:spPr bwMode="auto">
              <a:xfrm>
                <a:off x="8602" y="4862"/>
                <a:ext cx="56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36000" rIns="1800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r>
                  <a:rPr lang="en-US" altLang="en-US" sz="1000">
                    <a:solidFill>
                      <a:srgbClr val="FFFFFF"/>
                    </a:solidFill>
                    <a:cs typeface="Times New Roman" panose="02020603050405020304" pitchFamily="18" charset="0"/>
                  </a:rPr>
                  <a:t>10</a:t>
                </a:r>
                <a:r>
                  <a:rPr lang="en-US" altLang="en-US" sz="1000" baseline="30000">
                    <a:solidFill>
                      <a:srgbClr val="FFFFFF"/>
                    </a:solidFill>
                    <a:cs typeface="Times New Roman" panose="02020603050405020304" pitchFamily="18" charset="0"/>
                  </a:rPr>
                  <a:t>-15</a:t>
                </a:r>
                <a:endParaRPr lang="en-US" altLang="en-US" sz="1200">
                  <a:latin typeface="Times New Roman" panose="02020603050405020304" pitchFamily="18" charset="0"/>
                  <a:cs typeface="Times New Roman" panose="02020603050405020304" pitchFamily="18" charset="0"/>
                </a:endParaRPr>
              </a:p>
            </p:txBody>
          </p:sp>
        </p:grpSp>
      </p:grpSp>
      <p:sp>
        <p:nvSpPr>
          <p:cNvPr id="50" name="Rectangle 3">
            <a:extLst>
              <a:ext uri="{FF2B5EF4-FFF2-40B4-BE49-F238E27FC236}">
                <a16:creationId xmlns:a16="http://schemas.microsoft.com/office/drawing/2014/main" id="{B786E34B-6E51-43A3-9D0C-81B7353B011B}"/>
              </a:ext>
            </a:extLst>
          </p:cNvPr>
          <p:cNvSpPr>
            <a:spLocks noGrp="1" noChangeArrowheads="1"/>
          </p:cNvSpPr>
          <p:nvPr>
            <p:ph type="body" sz="half" idx="1"/>
          </p:nvPr>
        </p:nvSpPr>
        <p:spPr>
          <a:xfrm>
            <a:off x="684213" y="5649937"/>
            <a:ext cx="7704211" cy="587375"/>
          </a:xfrm>
        </p:spPr>
        <p:txBody>
          <a:bodyPr/>
          <a:lstStyle/>
          <a:p>
            <a:pPr marL="0" indent="0" algn="ctr" eaLnBrk="1" hangingPunct="1">
              <a:buClr>
                <a:schemeClr val="tx2"/>
              </a:buClr>
              <a:buFont typeface="Wingdings" panose="05000000000000000000" pitchFamily="2" charset="2"/>
              <a:buNone/>
            </a:pPr>
            <a:r>
              <a:rPr lang="en-US" altLang="en-US" sz="1800">
                <a:latin typeface="Arial" panose="020B0604020202020204" pitchFamily="34" charset="0"/>
                <a:cs typeface="Arial" panose="020B0604020202020204" pitchFamily="34" charset="0"/>
                <a:sym typeface="Symbol" panose="05050102010706020507" pitchFamily="18" charset="2"/>
              </a:rPr>
              <a:t>röntgenstraling en licht zijn vormen van elektromagnetische straling</a:t>
            </a:r>
          </a:p>
        </p:txBody>
      </p:sp>
    </p:spTree>
    <p:extLst>
      <p:ext uri="{BB962C8B-B14F-4D97-AF65-F5344CB8AC3E}">
        <p14:creationId xmlns:p14="http://schemas.microsoft.com/office/powerpoint/2010/main" val="889368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11</a:t>
            </a:fld>
            <a:endParaRPr lang="en-US">
              <a:latin typeface="Arial" pitchFamily="34" charset="0"/>
              <a:cs typeface="Arial" pitchFamily="34" charset="0"/>
            </a:endParaRPr>
          </a:p>
        </p:txBody>
      </p:sp>
      <p:sp>
        <p:nvSpPr>
          <p:cNvPr id="340994" name="Rectangle 2"/>
          <p:cNvSpPr>
            <a:spLocks noGrp="1" noChangeArrowheads="1"/>
          </p:cNvSpPr>
          <p:nvPr>
            <p:ph type="title"/>
          </p:nvPr>
        </p:nvSpPr>
        <p:spPr/>
        <p:txBody>
          <a:bodyPr/>
          <a:lstStyle/>
          <a:p>
            <a:pPr eaLnBrk="1" hangingPunct="1">
              <a:spcBef>
                <a:spcPts val="0"/>
              </a:spcBef>
              <a:defRPr/>
            </a:pPr>
            <a:r>
              <a:rPr lang="en-US" sz="3200" b="1">
                <a:latin typeface="Arial" charset="0"/>
              </a:rPr>
              <a:t>Elektromagnetische straling</a:t>
            </a:r>
            <a:br>
              <a:rPr lang="en-US" sz="3200" b="1">
                <a:latin typeface="Arial" charset="0"/>
                <a:cs typeface="Arial" charset="0"/>
              </a:rPr>
            </a:br>
            <a:r>
              <a:rPr lang="en-US" sz="2000" b="1">
                <a:effectLst/>
                <a:latin typeface="Arial" charset="0"/>
                <a:cs typeface="Arial" charset="0"/>
              </a:rPr>
              <a:t>verstrooiing</a:t>
            </a:r>
            <a:endParaRPr lang="en-GB" sz="2000" b="1">
              <a:effectLst/>
              <a:latin typeface="Arial" charset="0"/>
              <a:cs typeface="Arial" charset="0"/>
            </a:endParaRPr>
          </a:p>
        </p:txBody>
      </p:sp>
      <p:sp>
        <p:nvSpPr>
          <p:cNvPr id="12294" name="Rectangle 3"/>
          <p:cNvSpPr>
            <a:spLocks noGrp="1" noChangeArrowheads="1"/>
          </p:cNvSpPr>
          <p:nvPr>
            <p:ph type="body" sz="half" idx="1"/>
          </p:nvPr>
        </p:nvSpPr>
        <p:spPr>
          <a:xfrm>
            <a:off x="685800" y="1981200"/>
            <a:ext cx="7630616" cy="4400550"/>
          </a:xfrm>
        </p:spPr>
        <p:txBody>
          <a:bodyPr/>
          <a:lstStyle/>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röntgenstraling wordt net als licht teruggekaatst van een bestraald voorwerp of persoon - dit wordt </a:t>
            </a:r>
            <a:r>
              <a:rPr lang="en-GB" sz="2000">
                <a:solidFill>
                  <a:srgbClr val="FF0000"/>
                </a:solidFill>
                <a:latin typeface="Arial" charset="0"/>
                <a:sym typeface="Symbol" pitchFamily="18" charset="2"/>
              </a:rPr>
              <a:t>verstrooiing</a:t>
            </a:r>
            <a:r>
              <a:rPr lang="en-GB" sz="2000">
                <a:latin typeface="Arial" charset="0"/>
                <a:sym typeface="Symbol" pitchFamily="18" charset="2"/>
              </a:rPr>
              <a:t> genoemd</a:t>
            </a:r>
          </a:p>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864000" lvl="2" indent="-432000" defTabSz="215900" eaLnBrk="1" hangingPunct="1">
              <a:spcBef>
                <a:spcPct val="0"/>
              </a:spcBef>
              <a:buClr>
                <a:schemeClr val="tx2"/>
              </a:buClr>
            </a:pPr>
            <a:r>
              <a:rPr lang="en-GB" sz="2000">
                <a:solidFill>
                  <a:srgbClr val="FF0000"/>
                </a:solidFill>
                <a:latin typeface="Arial" charset="0"/>
                <a:sym typeface="Symbol" pitchFamily="18" charset="2"/>
              </a:rPr>
              <a:t>bestraald voorwerp of persoon is stralingsbron voor omstanders</a:t>
            </a:r>
          </a:p>
          <a:p>
            <a:pPr marL="864000" lvl="2" indent="-432000" defTabSz="215900" eaLnBrk="1" hangingPunct="1">
              <a:spcBef>
                <a:spcPct val="0"/>
              </a:spcBef>
              <a:buClr>
                <a:schemeClr val="tx2"/>
              </a:buClr>
            </a:pPr>
            <a:r>
              <a:rPr lang="en-US" sz="2000">
                <a:solidFill>
                  <a:srgbClr val="FF0000"/>
                </a:solidFill>
                <a:latin typeface="Arial" charset="0"/>
                <a:cs typeface="Arial" charset="0"/>
                <a:sym typeface="Symbol" pitchFamily="18" charset="2"/>
              </a:rPr>
              <a:t>intensiteit van verstrooide straling op 1 meter afstand van bestraald voorwerp of persoon is een factor 1000 kleiner dan de intreedosis</a:t>
            </a:r>
          </a:p>
          <a:p>
            <a:pPr marL="864000" lvl="2" indent="-432000" defTabSz="215900" eaLnBrk="1" hangingPunct="1">
              <a:spcBef>
                <a:spcPct val="0"/>
              </a:spcBef>
              <a:buClr>
                <a:schemeClr val="tx2"/>
              </a:buClr>
            </a:pPr>
            <a:r>
              <a:rPr lang="en-US" sz="2000">
                <a:solidFill>
                  <a:srgbClr val="FF0000"/>
                </a:solidFill>
                <a:latin typeface="Arial" charset="0"/>
                <a:cs typeface="Arial" charset="0"/>
                <a:sym typeface="Symbol" pitchFamily="18" charset="2"/>
              </a:rPr>
              <a:t>bedenk dat patiënt 1 keer wordt blootgesteld, maar arts en assistent soms 1000 keer of meer worden blootgesteld</a:t>
            </a:r>
          </a:p>
          <a:p>
            <a:pPr marL="864000" lvl="2" indent="-432000" defTabSz="215900" eaLnBrk="1" hangingPunct="1">
              <a:spcBef>
                <a:spcPct val="0"/>
              </a:spcBef>
              <a:buClr>
                <a:schemeClr val="tx2"/>
              </a:buClr>
            </a:pPr>
            <a:r>
              <a:rPr lang="en-US" sz="2000">
                <a:solidFill>
                  <a:srgbClr val="FF0000"/>
                </a:solidFill>
                <a:latin typeface="Arial" charset="0"/>
                <a:cs typeface="Arial" charset="0"/>
                <a:sym typeface="Symbol" pitchFamily="18" charset="2"/>
              </a:rPr>
              <a:t>bij therapeutische bestralingen zijn er nooit omstanders</a:t>
            </a:r>
            <a:endParaRPr lang="en-US" sz="2000">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5A1A3824-B453-45AB-BAB4-4FA89C0F33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extLst>
      <p:ext uri="{BB962C8B-B14F-4D97-AF65-F5344CB8AC3E}">
        <p14:creationId xmlns:p14="http://schemas.microsoft.com/office/powerpoint/2010/main" val="419724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12</a:t>
            </a:fld>
            <a:endParaRPr lang="en-US">
              <a:latin typeface="Arial" pitchFamily="34" charset="0"/>
              <a:cs typeface="Arial" pitchFamily="34" charset="0"/>
            </a:endParaRPr>
          </a:p>
        </p:txBody>
      </p:sp>
      <p:sp>
        <p:nvSpPr>
          <p:cNvPr id="340994"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röntgenstraling toegepast</a:t>
            </a:r>
            <a:br>
              <a:rPr lang="en-US" sz="3200" b="1">
                <a:latin typeface="Arial" charset="0"/>
                <a:cs typeface="Arial" charset="0"/>
              </a:rPr>
            </a:br>
            <a:r>
              <a:rPr lang="en-US" sz="2000" b="1">
                <a:effectLst/>
                <a:latin typeface="Arial" charset="0"/>
                <a:cs typeface="Arial" charset="0"/>
              </a:rPr>
              <a:t>definitie van toestel</a:t>
            </a:r>
            <a:endParaRPr lang="en-GB" sz="2000" b="1">
              <a:effectLst/>
              <a:latin typeface="Arial" charset="0"/>
              <a:cs typeface="Arial" charset="0"/>
            </a:endParaRPr>
          </a:p>
        </p:txBody>
      </p:sp>
      <p:sp>
        <p:nvSpPr>
          <p:cNvPr id="12294" name="Rectangle 3"/>
          <p:cNvSpPr>
            <a:spLocks noGrp="1" noChangeArrowheads="1"/>
          </p:cNvSpPr>
          <p:nvPr>
            <p:ph type="body" sz="half" idx="1"/>
          </p:nvPr>
        </p:nvSpPr>
        <p:spPr>
          <a:xfrm>
            <a:off x="685800" y="1981200"/>
            <a:ext cx="7702624" cy="4400550"/>
          </a:xfrm>
        </p:spPr>
        <p:txBody>
          <a:bodyPr/>
          <a:lstStyle/>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Definitie van toestel:</a:t>
            </a:r>
            <a:endParaRPr lang="en-GB" sz="2000">
              <a:solidFill>
                <a:srgbClr val="FF0000"/>
              </a:solidFill>
              <a:latin typeface="Arial" charset="0"/>
              <a:sym typeface="Symbol" pitchFamily="18" charset="2"/>
            </a:endParaRPr>
          </a:p>
          <a:p>
            <a:pPr marL="863600" lvl="3" indent="0" defTabSz="215900" eaLnBrk="1" hangingPunct="1">
              <a:spcBef>
                <a:spcPct val="0"/>
              </a:spcBef>
              <a:buClr>
                <a:schemeClr val="tx2"/>
              </a:buClr>
              <a:buNone/>
            </a:pPr>
            <a:r>
              <a:rPr lang="nl-NL">
                <a:solidFill>
                  <a:srgbClr val="FF0000"/>
                </a:solidFill>
                <a:latin typeface="Arial" charset="0"/>
                <a:cs typeface="Arial" charset="0"/>
                <a:sym typeface="Symbol" pitchFamily="18" charset="2"/>
              </a:rPr>
              <a:t>Toestel dat ioniserende straling kan uitzenden en geen radioactieve stof, splijtstof of erts bevat.</a:t>
            </a:r>
          </a:p>
          <a:p>
            <a:pPr marL="406400" lvl="2" indent="0" defTabSz="215900" eaLnBrk="1" hangingPunct="1">
              <a:spcBef>
                <a:spcPct val="0"/>
              </a:spcBef>
              <a:buClr>
                <a:schemeClr val="tx2"/>
              </a:buClr>
              <a:buNone/>
            </a:pPr>
            <a:endParaRPr lang="en-US" sz="2000">
              <a:latin typeface="Arial" charset="0"/>
              <a:cs typeface="Arial" charset="0"/>
              <a:sym typeface="Symbol" pitchFamily="18" charset="2"/>
            </a:endParaRPr>
          </a:p>
          <a:p>
            <a:pPr marL="406400" lvl="2" indent="0" defTabSz="215900" eaLnBrk="1" hangingPunct="1">
              <a:spcBef>
                <a:spcPct val="0"/>
              </a:spcBef>
              <a:buClr>
                <a:schemeClr val="tx2"/>
              </a:buClr>
              <a:buNone/>
            </a:pPr>
            <a:r>
              <a:rPr lang="en-US" sz="2000">
                <a:latin typeface="Arial" charset="0"/>
                <a:cs typeface="Arial" charset="0"/>
                <a:sym typeface="Symbol" pitchFamily="18" charset="2"/>
              </a:rPr>
              <a:t>Definitie van inherent veilig toestel:</a:t>
            </a:r>
          </a:p>
          <a:p>
            <a:pPr marL="863600" lvl="3" indent="0" defTabSz="215900" eaLnBrk="1" hangingPunct="1">
              <a:spcBef>
                <a:spcPct val="0"/>
              </a:spcBef>
              <a:buClr>
                <a:schemeClr val="tx2"/>
              </a:buClr>
              <a:buNone/>
            </a:pPr>
            <a:r>
              <a:rPr lang="nl-NL">
                <a:solidFill>
                  <a:srgbClr val="FF0000"/>
                </a:solidFill>
                <a:latin typeface="Arial" charset="0"/>
                <a:cs typeface="Arial" charset="0"/>
                <a:sym typeface="Symbol" pitchFamily="18" charset="2"/>
              </a:rPr>
              <a:t>Toestel dat zodanig is ontworpen dat blootstelling aan de primaire bundel bij gebruik ervan wordt voorkomen, en dat op geen enkel punt op 10 cm afstand van een bereikbare buitenzijde van het apparaat een equivalent dosistempo gemeten kan worden van meer dan 1 μSv per uur.</a:t>
            </a:r>
            <a:endParaRPr lang="en-US" sz="1600">
              <a:solidFill>
                <a:srgbClr val="FF0000"/>
              </a:solidFill>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5A1A3824-B453-45AB-BAB4-4FA89C0F33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extLst>
      <p:ext uri="{BB962C8B-B14F-4D97-AF65-F5344CB8AC3E}">
        <p14:creationId xmlns:p14="http://schemas.microsoft.com/office/powerpoint/2010/main" val="1215718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13</a:t>
            </a:fld>
            <a:endParaRPr lang="en-US">
              <a:latin typeface="Arial" pitchFamily="34" charset="0"/>
              <a:cs typeface="Arial" pitchFamily="34" charset="0"/>
            </a:endParaRPr>
          </a:p>
        </p:txBody>
      </p:sp>
      <p:sp>
        <p:nvSpPr>
          <p:cNvPr id="453634"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toegepast?</a:t>
            </a:r>
            <a:br>
              <a:rPr lang="en-US" sz="3200" b="1">
                <a:latin typeface="Arial" charset="0"/>
                <a:cs typeface="Arial" charset="0"/>
              </a:rPr>
            </a:br>
            <a:r>
              <a:rPr lang="en-US" sz="2000" b="1">
                <a:effectLst/>
                <a:latin typeface="Arial" charset="0"/>
                <a:cs typeface="Arial" charset="0"/>
              </a:rPr>
              <a:t>medische diagnostiek</a:t>
            </a:r>
            <a:endParaRPr lang="en-GB" sz="2000" b="1">
              <a:latin typeface="Arial" charset="0"/>
              <a:cs typeface="Arial" charset="0"/>
            </a:endParaRPr>
          </a:p>
        </p:txBody>
      </p:sp>
      <p:sp>
        <p:nvSpPr>
          <p:cNvPr id="14342" name="Rectangle 3"/>
          <p:cNvSpPr>
            <a:spLocks noGrp="1" noChangeArrowheads="1"/>
          </p:cNvSpPr>
          <p:nvPr>
            <p:ph type="body" sz="half" idx="1"/>
          </p:nvPr>
        </p:nvSpPr>
        <p:spPr>
          <a:xfrm>
            <a:off x="685800" y="5040000"/>
            <a:ext cx="7774632" cy="799728"/>
          </a:xfrm>
        </p:spPr>
        <p:txBody>
          <a:bodyPr/>
          <a:lstStyle/>
          <a:p>
            <a:pPr marL="431800" lvl="2" indent="0" defTabSz="215900" eaLnBrk="1" hangingPunct="1">
              <a:spcBef>
                <a:spcPct val="0"/>
              </a:spcBef>
              <a:buClr>
                <a:schemeClr val="tx2"/>
              </a:buClr>
              <a:buFont typeface="Wingdings" pitchFamily="2" charset="2"/>
              <a:buNone/>
            </a:pPr>
            <a:endParaRPr lang="en-GB" sz="1800">
              <a:latin typeface="Arial" charset="0"/>
              <a:sym typeface="Symbol" pitchFamily="18" charset="2"/>
            </a:endParaRPr>
          </a:p>
          <a:p>
            <a:pPr marL="431800" lvl="1" indent="0" defTabSz="215900" eaLnBrk="1" hangingPunct="1">
              <a:spcBef>
                <a:spcPct val="0"/>
              </a:spcBef>
              <a:buClr>
                <a:schemeClr val="tx2"/>
              </a:buClr>
              <a:buFontTx/>
              <a:buNone/>
            </a:pPr>
            <a:r>
              <a:rPr lang="en-US" sz="1800">
                <a:latin typeface="Arial" charset="0"/>
                <a:cs typeface="Arial" charset="0"/>
                <a:sym typeface="Symbol" pitchFamily="18" charset="2"/>
              </a:rPr>
              <a:t>röntgenfoto bij de tandarts					botdichtheidsmeting (DEXA)</a:t>
            </a:r>
          </a:p>
        </p:txBody>
      </p:sp>
      <p:pic>
        <p:nvPicPr>
          <p:cNvPr id="14343" name="Picture 4" descr="densitometrie"/>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004048" y="2132856"/>
            <a:ext cx="2705100" cy="2736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4" name="Picture 17" descr="oralixac"/>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331640" y="2127547"/>
            <a:ext cx="2741612" cy="2741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8">
            <a:extLst>
              <a:ext uri="{FF2B5EF4-FFF2-40B4-BE49-F238E27FC236}">
                <a16:creationId xmlns:a16="http://schemas.microsoft.com/office/drawing/2014/main" id="{37F46018-A0E5-4B95-9F70-C0778BFCE9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14</a:t>
            </a:fld>
            <a:endParaRPr lang="en-US">
              <a:latin typeface="Arial" pitchFamily="34" charset="0"/>
              <a:cs typeface="Arial" pitchFamily="34" charset="0"/>
            </a:endParaRPr>
          </a:p>
        </p:txBody>
      </p:sp>
      <p:sp>
        <p:nvSpPr>
          <p:cNvPr id="466946" name="Rectangle 2"/>
          <p:cNvSpPr>
            <a:spLocks noGrp="1" noChangeArrowheads="1"/>
          </p:cNvSpPr>
          <p:nvPr>
            <p:ph type="title"/>
          </p:nvPr>
        </p:nvSpPr>
        <p:spPr/>
        <p:txBody>
          <a:bodyPr/>
          <a:lstStyle/>
          <a:p>
            <a:pPr lvl="1" eaLnBrk="1" hangingPunct="1">
              <a:defRPr/>
            </a:pPr>
            <a:r>
              <a:rPr lang="en-US" sz="3200" b="1">
                <a:latin typeface="Arial" charset="0"/>
              </a:rPr>
              <a:t>Hoe wordt r</a:t>
            </a:r>
            <a:r>
              <a:rPr lang="en-US" sz="3200" b="1">
                <a:latin typeface="Arial" charset="0"/>
                <a:cs typeface="Arial" charset="0"/>
              </a:rPr>
              <a:t>öntgenstraling toegepast?</a:t>
            </a:r>
            <a:br>
              <a:rPr lang="en-US" sz="2000" b="1">
                <a:latin typeface="Arial" charset="0"/>
                <a:cs typeface="Arial" charset="0"/>
              </a:rPr>
            </a:br>
            <a:r>
              <a:rPr lang="en-US" sz="2000" b="1">
                <a:effectLst/>
                <a:latin typeface="Arial" charset="0"/>
                <a:cs typeface="Arial" charset="0"/>
              </a:rPr>
              <a:t>medische diagnostiek</a:t>
            </a:r>
            <a:endParaRPr lang="en-US" sz="2000" b="1">
              <a:latin typeface="Arial" charset="0"/>
              <a:cs typeface="Arial" charset="0"/>
              <a:sym typeface="Symbol" pitchFamily="18" charset="2"/>
            </a:endParaRPr>
          </a:p>
        </p:txBody>
      </p:sp>
      <p:sp>
        <p:nvSpPr>
          <p:cNvPr id="15366" name="Rectangle 3"/>
          <p:cNvSpPr>
            <a:spLocks noGrp="1" noChangeArrowheads="1"/>
          </p:cNvSpPr>
          <p:nvPr>
            <p:ph type="body" sz="half" idx="1"/>
          </p:nvPr>
        </p:nvSpPr>
        <p:spPr>
          <a:xfrm>
            <a:off x="685800" y="5013176"/>
            <a:ext cx="7630616" cy="942975"/>
          </a:xfrm>
        </p:spPr>
        <p:txBody>
          <a:bodyPr/>
          <a:lstStyle/>
          <a:p>
            <a:pPr marL="431800" lvl="2" indent="0" defTabSz="215900" eaLnBrk="1" hangingPunct="1">
              <a:spcBef>
                <a:spcPct val="0"/>
              </a:spcBef>
              <a:buClr>
                <a:schemeClr val="tx2"/>
              </a:buClr>
              <a:buFont typeface="Wingdings" pitchFamily="2" charset="2"/>
              <a:buNone/>
            </a:pPr>
            <a:endParaRPr lang="en-GB" sz="18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1800">
                <a:latin typeface="Arial" charset="0"/>
                <a:cs typeface="Arial" charset="0"/>
                <a:sym typeface="Symbol" pitchFamily="18" charset="2"/>
              </a:rPr>
              <a:t>C-boog in de katheterisatiekamer						kransslagaders</a:t>
            </a:r>
          </a:p>
        </p:txBody>
      </p:sp>
      <p:pic>
        <p:nvPicPr>
          <p:cNvPr id="15367" name="Picture 5" descr="c-boog"/>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1043608" y="2125960"/>
            <a:ext cx="3473450" cy="274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8" name="Picture 8" descr="Frits061127_sten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2132856"/>
            <a:ext cx="2816225"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8D073673-20F2-476F-BA04-B17C67EA81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716DA131-60C6-4799-9A03-0E24E75BA522}" type="slidenum">
              <a:rPr lang="en-US"/>
              <a:pPr>
                <a:defRPr/>
              </a:pPr>
              <a:t>15</a:t>
            </a:fld>
            <a:endParaRPr lang="en-US"/>
          </a:p>
        </p:txBody>
      </p:sp>
      <p:sp>
        <p:nvSpPr>
          <p:cNvPr id="468994"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toegepast?</a:t>
            </a:r>
            <a:br>
              <a:rPr lang="en-US" sz="2000" b="1">
                <a:solidFill>
                  <a:srgbClr val="000066"/>
                </a:solidFill>
                <a:latin typeface="Arial" charset="0"/>
                <a:cs typeface="Arial" charset="0"/>
              </a:rPr>
            </a:br>
            <a:r>
              <a:rPr lang="en-US" sz="2000" b="1">
                <a:solidFill>
                  <a:srgbClr val="000066"/>
                </a:solidFill>
                <a:effectLst/>
                <a:latin typeface="Arial" charset="0"/>
                <a:cs typeface="Arial" charset="0"/>
              </a:rPr>
              <a:t>medische diagnostiek</a:t>
            </a:r>
            <a:endParaRPr lang="en-GB" sz="3200" b="1">
              <a:latin typeface="Arial" charset="0"/>
              <a:cs typeface="Arial" charset="0"/>
            </a:endParaRPr>
          </a:p>
        </p:txBody>
      </p:sp>
      <p:sp>
        <p:nvSpPr>
          <p:cNvPr id="16390" name="Rectangle 3"/>
          <p:cNvSpPr>
            <a:spLocks noGrp="1" noChangeArrowheads="1"/>
          </p:cNvSpPr>
          <p:nvPr>
            <p:ph type="body" sz="half" idx="1"/>
          </p:nvPr>
        </p:nvSpPr>
        <p:spPr>
          <a:xfrm>
            <a:off x="685800" y="5013176"/>
            <a:ext cx="7774632" cy="871736"/>
          </a:xfrm>
        </p:spPr>
        <p:txBody>
          <a:bodyPr/>
          <a:lstStyle/>
          <a:p>
            <a:pPr marL="431800" lvl="2" indent="0" defTabSz="215900" eaLnBrk="1" hangingPunct="1">
              <a:spcBef>
                <a:spcPct val="0"/>
              </a:spcBef>
              <a:buClr>
                <a:schemeClr val="tx2"/>
              </a:buClr>
              <a:buFont typeface="Wingdings" pitchFamily="2" charset="2"/>
              <a:buNone/>
            </a:pPr>
            <a:endParaRPr lang="en-GB" sz="18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1800">
                <a:latin typeface="Arial" charset="0"/>
                <a:cs typeface="Arial" charset="0"/>
                <a:sym typeface="Symbol" pitchFamily="18" charset="2"/>
              </a:rPr>
              <a:t>	cone-beam CT-scanner									CT-scanner</a:t>
            </a:r>
          </a:p>
        </p:txBody>
      </p:sp>
      <p:pic>
        <p:nvPicPr>
          <p:cNvPr id="16391" name="Picture 6" descr="ct-sc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2132856"/>
            <a:ext cx="38576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9" descr="cone-beam-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2132856"/>
            <a:ext cx="3071813"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4F01E52B-7977-4056-8095-BA508373988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16</a:t>
            </a:fld>
            <a:endParaRPr lang="en-US">
              <a:latin typeface="Arial" pitchFamily="34" charset="0"/>
              <a:cs typeface="Arial" pitchFamily="34" charset="0"/>
            </a:endParaRPr>
          </a:p>
        </p:txBody>
      </p:sp>
      <p:sp>
        <p:nvSpPr>
          <p:cNvPr id="471042"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toegepast?</a:t>
            </a:r>
            <a:br>
              <a:rPr lang="en-US" sz="2000" b="1">
                <a:solidFill>
                  <a:srgbClr val="000066"/>
                </a:solidFill>
                <a:latin typeface="Arial" charset="0"/>
                <a:cs typeface="Arial" charset="0"/>
              </a:rPr>
            </a:br>
            <a:r>
              <a:rPr lang="en-US" sz="2000" b="1">
                <a:solidFill>
                  <a:srgbClr val="000066"/>
                </a:solidFill>
                <a:effectLst/>
                <a:latin typeface="Arial" charset="0"/>
                <a:cs typeface="Arial" charset="0"/>
              </a:rPr>
              <a:t>niet-medische toepassingen</a:t>
            </a:r>
            <a:endParaRPr lang="en-GB" sz="3200" b="1">
              <a:latin typeface="Arial" charset="0"/>
              <a:cs typeface="Arial" charset="0"/>
            </a:endParaRPr>
          </a:p>
        </p:txBody>
      </p:sp>
      <p:sp>
        <p:nvSpPr>
          <p:cNvPr id="21510" name="Rectangle 3"/>
          <p:cNvSpPr>
            <a:spLocks noGrp="1" noChangeArrowheads="1"/>
          </p:cNvSpPr>
          <p:nvPr>
            <p:ph type="body" sz="half" idx="1"/>
          </p:nvPr>
        </p:nvSpPr>
        <p:spPr>
          <a:xfrm>
            <a:off x="685800" y="4933528"/>
            <a:ext cx="7702550" cy="943744"/>
          </a:xfrm>
        </p:spPr>
        <p:txBody>
          <a:bodyPr/>
          <a:lstStyle/>
          <a:p>
            <a:pPr marL="431800" lvl="2" indent="0" defTabSz="215900" eaLnBrk="1" hangingPunct="1">
              <a:spcBef>
                <a:spcPct val="0"/>
              </a:spcBef>
              <a:buClr>
                <a:schemeClr val="tx2"/>
              </a:buClr>
              <a:buFontTx/>
              <a:buNone/>
            </a:pPr>
            <a:endParaRPr lang="en-US" sz="1800">
              <a:latin typeface="Arial" charset="0"/>
              <a:cs typeface="Arial" charset="0"/>
              <a:sym typeface="Symbol" pitchFamily="18" charset="2"/>
            </a:endParaRPr>
          </a:p>
          <a:p>
            <a:pPr marL="431800" lvl="2" indent="0" defTabSz="215900" eaLnBrk="1" hangingPunct="1">
              <a:spcBef>
                <a:spcPct val="0"/>
              </a:spcBef>
              <a:buClr>
                <a:schemeClr val="tx2"/>
              </a:buClr>
              <a:buNone/>
            </a:pPr>
            <a:r>
              <a:rPr lang="en-US" sz="1800">
                <a:latin typeface="Arial" charset="0"/>
                <a:cs typeface="Arial" charset="0"/>
                <a:sym typeface="Symbol" pitchFamily="18" charset="2"/>
              </a:rPr>
              <a:t>scanner voor handbagage							en contrabande</a:t>
            </a:r>
          </a:p>
        </p:txBody>
      </p:sp>
      <p:pic>
        <p:nvPicPr>
          <p:cNvPr id="21511" name="Picture 10" descr="linescan21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187450" y="2060848"/>
            <a:ext cx="2897188" cy="270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1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2060848"/>
            <a:ext cx="3703637"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884F61E5-1AAE-40D3-A345-68E44F4116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1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17</a:t>
            </a:fld>
            <a:endParaRPr lang="en-US">
              <a:latin typeface="Arial" pitchFamily="34" charset="0"/>
              <a:cs typeface="Arial" pitchFamily="34" charset="0"/>
            </a:endParaRPr>
          </a:p>
        </p:txBody>
      </p:sp>
      <p:sp>
        <p:nvSpPr>
          <p:cNvPr id="355330"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gemeten?</a:t>
            </a:r>
            <a:br>
              <a:rPr lang="en-US" sz="3200" b="1">
                <a:latin typeface="Arial" charset="0"/>
                <a:cs typeface="Arial" charset="0"/>
              </a:rPr>
            </a:br>
            <a:r>
              <a:rPr lang="en-GB" sz="2000" b="1">
                <a:effectLst/>
                <a:latin typeface="Arial" charset="0"/>
                <a:sym typeface="Symbol" pitchFamily="18" charset="2"/>
              </a:rPr>
              <a:t>Geiger-M</a:t>
            </a:r>
            <a:r>
              <a:rPr lang="en-US" sz="2000" b="1">
                <a:effectLst/>
                <a:latin typeface="Arial" charset="0"/>
                <a:sym typeface="Symbol" pitchFamily="18" charset="2"/>
              </a:rPr>
              <a:t>üllerbuis</a:t>
            </a:r>
            <a:endParaRPr lang="en-GB" sz="2000" b="1">
              <a:effectLst/>
              <a:latin typeface="Arial" charset="0"/>
              <a:cs typeface="Arial" charset="0"/>
            </a:endParaRPr>
          </a:p>
        </p:txBody>
      </p:sp>
      <p:grpSp>
        <p:nvGrpSpPr>
          <p:cNvPr id="24582" name="Group 6"/>
          <p:cNvGrpSpPr>
            <a:grpSpLocks noChangeAspect="1"/>
          </p:cNvGrpSpPr>
          <p:nvPr/>
        </p:nvGrpSpPr>
        <p:grpSpPr bwMode="auto">
          <a:xfrm>
            <a:off x="1403350" y="4221248"/>
            <a:ext cx="4923015" cy="1440000"/>
            <a:chOff x="3462" y="2074"/>
            <a:chExt cx="6252" cy="1841"/>
          </a:xfrm>
        </p:grpSpPr>
        <p:sp>
          <p:nvSpPr>
            <p:cNvPr id="24584" name="Oval 7"/>
            <p:cNvSpPr>
              <a:spLocks noChangeAspect="1" noChangeArrowheads="1"/>
            </p:cNvSpPr>
            <p:nvPr/>
          </p:nvSpPr>
          <p:spPr bwMode="auto">
            <a:xfrm>
              <a:off x="3462" y="2512"/>
              <a:ext cx="347" cy="1402"/>
            </a:xfrm>
            <a:prstGeom prst="ellipse">
              <a:avLst/>
            </a:prstGeom>
            <a:noFill/>
            <a:ln w="12700" algn="ctr">
              <a:solidFill>
                <a:srgbClr val="3333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5" name="Oval 8"/>
            <p:cNvSpPr>
              <a:spLocks noChangeAspect="1" noChangeArrowheads="1"/>
            </p:cNvSpPr>
            <p:nvPr/>
          </p:nvSpPr>
          <p:spPr bwMode="auto">
            <a:xfrm>
              <a:off x="3505" y="2512"/>
              <a:ext cx="305" cy="1402"/>
            </a:xfrm>
            <a:prstGeom prst="ellipse">
              <a:avLst/>
            </a:prstGeom>
            <a:noFill/>
            <a:ln w="19050" algn="ctr">
              <a:solidFill>
                <a:srgbClr val="FFFFFF"/>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6" name="Oval 9"/>
            <p:cNvSpPr>
              <a:spLocks noChangeAspect="1" noChangeArrowheads="1"/>
            </p:cNvSpPr>
            <p:nvPr/>
          </p:nvSpPr>
          <p:spPr bwMode="auto">
            <a:xfrm>
              <a:off x="6934" y="2512"/>
              <a:ext cx="345" cy="1402"/>
            </a:xfrm>
            <a:prstGeom prst="ellipse">
              <a:avLst/>
            </a:prstGeom>
            <a:solidFill>
              <a:srgbClr val="C0C0C0"/>
            </a:solidFill>
            <a:ln w="12700" algn="ctr">
              <a:solidFill>
                <a:srgbClr val="333333"/>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7" name="Line 10"/>
            <p:cNvSpPr>
              <a:spLocks noChangeAspect="1" noChangeShapeType="1"/>
            </p:cNvSpPr>
            <p:nvPr/>
          </p:nvSpPr>
          <p:spPr bwMode="auto">
            <a:xfrm>
              <a:off x="3635" y="3914"/>
              <a:ext cx="3473" cy="1"/>
            </a:xfrm>
            <a:prstGeom prst="line">
              <a:avLst/>
            </a:prstGeom>
            <a:noFill/>
            <a:ln w="1270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8" name="Line 11"/>
            <p:cNvSpPr>
              <a:spLocks noChangeAspect="1" noChangeShapeType="1"/>
            </p:cNvSpPr>
            <p:nvPr/>
          </p:nvSpPr>
          <p:spPr bwMode="auto">
            <a:xfrm>
              <a:off x="3635" y="2512"/>
              <a:ext cx="3473" cy="1"/>
            </a:xfrm>
            <a:prstGeom prst="line">
              <a:avLst/>
            </a:prstGeom>
            <a:noFill/>
            <a:ln w="1270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9" name="Line 12"/>
            <p:cNvSpPr>
              <a:spLocks noChangeAspect="1" noChangeShapeType="1"/>
            </p:cNvSpPr>
            <p:nvPr/>
          </p:nvSpPr>
          <p:spPr bwMode="auto">
            <a:xfrm>
              <a:off x="3635" y="3213"/>
              <a:ext cx="3473" cy="1"/>
            </a:xfrm>
            <a:prstGeom prst="line">
              <a:avLst/>
            </a:prstGeom>
            <a:noFill/>
            <a:ln w="19050">
              <a:solidFill>
                <a:srgbClr val="33333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90" name="Line 13"/>
            <p:cNvSpPr>
              <a:spLocks noChangeAspect="1" noChangeShapeType="1"/>
            </p:cNvSpPr>
            <p:nvPr/>
          </p:nvSpPr>
          <p:spPr bwMode="auto">
            <a:xfrm>
              <a:off x="7195" y="3213"/>
              <a:ext cx="866" cy="1"/>
            </a:xfrm>
            <a:prstGeom prst="line">
              <a:avLst/>
            </a:prstGeom>
            <a:noFill/>
            <a:ln w="1905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91" name="Text Box 14"/>
            <p:cNvSpPr txBox="1">
              <a:spLocks noChangeAspect="1" noChangeArrowheads="1"/>
            </p:cNvSpPr>
            <p:nvPr/>
          </p:nvSpPr>
          <p:spPr bwMode="auto">
            <a:xfrm>
              <a:off x="8237" y="3038"/>
              <a:ext cx="1477" cy="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8000" rIns="18000" bIns="180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anodedraad</a:t>
              </a:r>
            </a:p>
          </p:txBody>
        </p:sp>
        <p:sp>
          <p:nvSpPr>
            <p:cNvPr id="24592" name="Text Box 15"/>
            <p:cNvSpPr txBox="1">
              <a:spLocks noChangeAspect="1" noChangeArrowheads="1"/>
            </p:cNvSpPr>
            <p:nvPr/>
          </p:nvSpPr>
          <p:spPr bwMode="auto">
            <a:xfrm>
              <a:off x="4560" y="2074"/>
              <a:ext cx="1737" cy="3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8000" rIns="18000" bIns="180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kathodewand</a:t>
              </a:r>
            </a:p>
          </p:txBody>
        </p:sp>
        <p:sp>
          <p:nvSpPr>
            <p:cNvPr id="24593" name="Text Box 16"/>
            <p:cNvSpPr txBox="1">
              <a:spLocks noChangeAspect="1" noChangeArrowheads="1"/>
            </p:cNvSpPr>
            <p:nvPr/>
          </p:nvSpPr>
          <p:spPr bwMode="auto">
            <a:xfrm>
              <a:off x="4921" y="3388"/>
              <a:ext cx="868" cy="3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7200" rIns="18000" bIns="72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telgas</a:t>
              </a:r>
            </a:p>
          </p:txBody>
        </p:sp>
      </p:grpSp>
      <p:sp>
        <p:nvSpPr>
          <p:cNvPr id="24583" name="Rectangle 18"/>
          <p:cNvSpPr>
            <a:spLocks noGrp="1" noChangeArrowheads="1"/>
          </p:cNvSpPr>
          <p:nvPr>
            <p:ph type="body" sz="half" idx="1"/>
          </p:nvPr>
        </p:nvSpPr>
        <p:spPr>
          <a:xfrm>
            <a:off x="685800" y="1981200"/>
            <a:ext cx="7702550" cy="2115298"/>
          </a:xfrm>
          <a:noFill/>
        </p:spPr>
        <p:txBody>
          <a:bodyPr/>
          <a:lstStyle/>
          <a:p>
            <a:pPr marL="431800" lvl="1" indent="0" defTabSz="215900" eaLnBrk="1" hangingPunct="1">
              <a:spcBef>
                <a:spcPct val="0"/>
              </a:spcBef>
              <a:buFontTx/>
              <a:buNone/>
            </a:pPr>
            <a:endParaRPr lang="en-GB" sz="2000">
              <a:latin typeface="Arial" charset="0"/>
              <a:sym typeface="Symbol" pitchFamily="18" charset="2"/>
            </a:endParaRPr>
          </a:p>
          <a:p>
            <a:pPr marL="431800" lvl="2" indent="0" defTabSz="215900" eaLnBrk="1" hangingPunct="1">
              <a:spcBef>
                <a:spcPct val="0"/>
              </a:spcBef>
              <a:buClr>
                <a:schemeClr val="tx1"/>
              </a:buClr>
              <a:buFont typeface="Wingdings" pitchFamily="2" charset="2"/>
              <a:buNone/>
            </a:pPr>
            <a:r>
              <a:rPr lang="en-US" sz="2000">
                <a:latin typeface="Arial" charset="0"/>
                <a:sym typeface="Symbol" pitchFamily="18" charset="2"/>
              </a:rPr>
              <a:t>metalen cilinder met langs de as een draad</a:t>
            </a:r>
          </a:p>
          <a:p>
            <a:pPr marL="431800" lvl="2" indent="0" defTabSz="215900" eaLnBrk="1" hangingPunct="1">
              <a:spcBef>
                <a:spcPct val="0"/>
              </a:spcBef>
              <a:buClr>
                <a:schemeClr val="tx1"/>
              </a:buClr>
              <a:buFont typeface="Wingdings" pitchFamily="2" charset="2"/>
              <a:buNone/>
            </a:pPr>
            <a:r>
              <a:rPr lang="en-US" sz="2000">
                <a:latin typeface="Arial" charset="0"/>
                <a:sym typeface="Symbol" pitchFamily="18" charset="2"/>
              </a:rPr>
              <a:t>gasvulling bestaat uit koolwaterstof, edelgas, ...</a:t>
            </a:r>
          </a:p>
          <a:p>
            <a:pPr marL="431800" lvl="2" indent="0" defTabSz="215900" eaLnBrk="1" hangingPunct="1">
              <a:spcBef>
                <a:spcPct val="0"/>
              </a:spcBef>
              <a:buClr>
                <a:schemeClr val="tx1"/>
              </a:buClr>
              <a:buFont typeface="Wingdings" pitchFamily="2" charset="2"/>
              <a:buNone/>
            </a:pPr>
            <a:r>
              <a:rPr lang="en-US" sz="2000">
                <a:latin typeface="Arial" charset="0"/>
                <a:sym typeface="Symbol" pitchFamily="18" charset="2"/>
              </a:rPr>
              <a:t>spanning op anodedraad = 50 - 500 V</a:t>
            </a:r>
          </a:p>
          <a:p>
            <a:pPr marL="431800" lvl="2" indent="0" defTabSz="215900" eaLnBrk="1" hangingPunct="1">
              <a:spcBef>
                <a:spcPct val="0"/>
              </a:spcBef>
              <a:buClr>
                <a:schemeClr val="tx1"/>
              </a:buClr>
              <a:buFont typeface="Wingdings" pitchFamily="2" charset="2"/>
              <a:buNone/>
            </a:pPr>
            <a:r>
              <a:rPr lang="en-US" sz="2000">
                <a:solidFill>
                  <a:srgbClr val="FF0000"/>
                </a:solidFill>
                <a:latin typeface="Arial" charset="0"/>
                <a:sym typeface="Symbol" pitchFamily="18" charset="2"/>
              </a:rPr>
              <a:t>ionisatie   </a:t>
            </a:r>
            <a:r>
              <a:rPr lang="en-US" sz="2000">
                <a:solidFill>
                  <a:srgbClr val="FF0000"/>
                </a:solidFill>
                <a:latin typeface="Arial"/>
                <a:cs typeface="Arial"/>
                <a:sym typeface="Symbol" pitchFamily="18" charset="2"/>
              </a:rPr>
              <a:t>→</a:t>
            </a:r>
            <a:r>
              <a:rPr lang="en-US" sz="2000">
                <a:solidFill>
                  <a:srgbClr val="FF0000"/>
                </a:solidFill>
                <a:latin typeface="Arial" charset="0"/>
                <a:sym typeface="Symbol" pitchFamily="18" charset="2"/>
              </a:rPr>
              <a:t>   elektrisch signaal</a:t>
            </a:r>
          </a:p>
          <a:p>
            <a:pPr marL="431800" lvl="2" indent="0" defTabSz="215900" eaLnBrk="1" hangingPunct="1">
              <a:spcBef>
                <a:spcPct val="0"/>
              </a:spcBef>
              <a:buClr>
                <a:schemeClr val="tx1"/>
              </a:buClr>
              <a:buFont typeface="Wingdings" pitchFamily="2" charset="2"/>
              <a:buNone/>
            </a:pPr>
            <a:r>
              <a:rPr lang="en-US" sz="2000">
                <a:latin typeface="Arial" charset="0"/>
                <a:sym typeface="Symbol" pitchFamily="18" charset="2"/>
              </a:rPr>
              <a:t>eenvoudig, goedkoop, lange levensduur</a:t>
            </a:r>
            <a:endParaRPr lang="en-GB" sz="2000">
              <a:latin typeface="Arial" charset="0"/>
              <a:sym typeface="Symbol" pitchFamily="18" charset="2"/>
            </a:endParaRPr>
          </a:p>
        </p:txBody>
      </p:sp>
      <p:pic>
        <p:nvPicPr>
          <p:cNvPr id="18" name="Picture 17">
            <a:extLst>
              <a:ext uri="{FF2B5EF4-FFF2-40B4-BE49-F238E27FC236}">
                <a16:creationId xmlns:a16="http://schemas.microsoft.com/office/drawing/2014/main" id="{FE2B0BE1-8510-44C4-A765-4BB6FE15CC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5"/>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18</a:t>
            </a:fld>
            <a:endParaRPr lang="en-US">
              <a:latin typeface="Arial" pitchFamily="34" charset="0"/>
              <a:cs typeface="Arial" pitchFamily="34" charset="0"/>
            </a:endParaRPr>
          </a:p>
        </p:txBody>
      </p:sp>
      <p:sp>
        <p:nvSpPr>
          <p:cNvPr id="363522"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gemeten?</a:t>
            </a:r>
            <a:br>
              <a:rPr lang="en-US" sz="3200" b="1">
                <a:latin typeface="Arial" charset="0"/>
                <a:cs typeface="Arial" charset="0"/>
              </a:rPr>
            </a:br>
            <a:r>
              <a:rPr lang="en-US" sz="2000" b="1">
                <a:effectLst/>
                <a:latin typeface="Arial" charset="0"/>
                <a:cs typeface="Arial" charset="0"/>
              </a:rPr>
              <a:t>voorbeelden van meetinstrumenten</a:t>
            </a:r>
          </a:p>
        </p:txBody>
      </p:sp>
      <p:pic>
        <p:nvPicPr>
          <p:cNvPr id="26630" name="Picture 7" descr="zijvensterbu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2420938"/>
            <a:ext cx="4351338"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21" descr="berthold"/>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5508625" y="2133600"/>
            <a:ext cx="2413000" cy="2738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EAC1CB51-10A1-4182-B55B-28A9C750F4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19</a:t>
            </a:fld>
            <a:endParaRPr lang="en-US">
              <a:latin typeface="Arial" pitchFamily="34" charset="0"/>
              <a:cs typeface="Arial" pitchFamily="34" charset="0"/>
            </a:endParaRPr>
          </a:p>
        </p:txBody>
      </p:sp>
      <p:sp>
        <p:nvSpPr>
          <p:cNvPr id="365570" name="Rectangle 2"/>
          <p:cNvSpPr>
            <a:spLocks noGrp="1" noChangeArrowheads="1"/>
          </p:cNvSpPr>
          <p:nvPr>
            <p:ph type="title"/>
          </p:nvPr>
        </p:nvSpPr>
        <p:spPr/>
        <p:txBody>
          <a:bodyPr/>
          <a:lstStyle/>
          <a:p>
            <a:pPr lvl="1" eaLnBrk="1" hangingPunct="1">
              <a:spcBef>
                <a:spcPts val="0"/>
              </a:spcBef>
              <a:defRPr/>
            </a:pPr>
            <a:r>
              <a:rPr lang="en-US" sz="3200" b="1">
                <a:latin typeface="Arial" charset="0"/>
              </a:rPr>
              <a:t>Hoe wordt r</a:t>
            </a:r>
            <a:r>
              <a:rPr lang="en-US" sz="3200" b="1">
                <a:latin typeface="Arial" charset="0"/>
                <a:cs typeface="Arial" charset="0"/>
              </a:rPr>
              <a:t>öntgenstraling gemeten?</a:t>
            </a:r>
            <a:br>
              <a:rPr lang="en-US" sz="3200" b="1">
                <a:latin typeface="Arial" charset="0"/>
                <a:cs typeface="Arial" charset="0"/>
              </a:rPr>
            </a:br>
            <a:r>
              <a:rPr lang="en-GB" sz="2000" b="1">
                <a:solidFill>
                  <a:srgbClr val="000066"/>
                </a:solidFill>
                <a:effectLst/>
                <a:latin typeface="Arial" charset="0"/>
                <a:sym typeface="Symbol" pitchFamily="18" charset="2"/>
              </a:rPr>
              <a:t>scintillatiedetector</a:t>
            </a:r>
            <a:endParaRPr lang="en-US" sz="3200" b="1">
              <a:latin typeface="Arial" charset="0"/>
              <a:cs typeface="Arial" charset="0"/>
            </a:endParaRPr>
          </a:p>
        </p:txBody>
      </p:sp>
      <p:sp>
        <p:nvSpPr>
          <p:cNvPr id="27654" name="Rectangle 3"/>
          <p:cNvSpPr>
            <a:spLocks noGrp="1" noChangeArrowheads="1"/>
          </p:cNvSpPr>
          <p:nvPr>
            <p:ph type="body" sz="half" idx="1"/>
          </p:nvPr>
        </p:nvSpPr>
        <p:spPr>
          <a:xfrm>
            <a:off x="755650" y="1989138"/>
            <a:ext cx="7777163" cy="4392612"/>
          </a:xfrm>
        </p:spPr>
        <p:txBody>
          <a:bodyPr/>
          <a:lstStyle/>
          <a:p>
            <a:pPr marL="431800" lvl="2" indent="0" defTabSz="215900" eaLnBrk="1" hangingPunct="1">
              <a:spcBef>
                <a:spcPct val="0"/>
              </a:spcBef>
              <a:buClr>
                <a:schemeClr val="tx2"/>
              </a:buClr>
              <a:buSzTx/>
              <a:buFont typeface="Wingdings" pitchFamily="2" charset="2"/>
              <a:buNone/>
            </a:pPr>
            <a:endParaRPr lang="en-GB" sz="2000" b="1">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natriumjodide, cesiumjodide, bariumfluoride</a:t>
            </a:r>
          </a:p>
          <a:p>
            <a:pPr marL="431800" lvl="2" indent="0" defTabSz="215900" eaLnBrk="1" hangingPunct="1">
              <a:spcBef>
                <a:spcPct val="0"/>
              </a:spcBef>
              <a:buClr>
                <a:schemeClr val="tx2"/>
              </a:buClr>
              <a:buNone/>
            </a:pPr>
            <a:r>
              <a:rPr lang="en-GB" sz="2000">
                <a:solidFill>
                  <a:srgbClr val="FF0000"/>
                </a:solidFill>
                <a:latin typeface="Arial" charset="0"/>
                <a:sym typeface="Symbol" pitchFamily="18" charset="2"/>
              </a:rPr>
              <a:t>ionisatie    </a:t>
            </a:r>
            <a:r>
              <a:rPr lang="en-GB" sz="2000">
                <a:solidFill>
                  <a:srgbClr val="FF0000"/>
                </a:solidFill>
                <a:latin typeface="Arial"/>
                <a:cs typeface="Arial"/>
                <a:sym typeface="Symbol" pitchFamily="18" charset="2"/>
              </a:rPr>
              <a:t>→</a:t>
            </a:r>
            <a:r>
              <a:rPr lang="en-GB" sz="2000">
                <a:solidFill>
                  <a:srgbClr val="FF0000"/>
                </a:solidFill>
                <a:latin typeface="Arial" charset="0"/>
                <a:sym typeface="Symbol" pitchFamily="18" charset="2"/>
              </a:rPr>
              <a:t>   licht</a:t>
            </a:r>
          </a:p>
          <a:p>
            <a:pPr marL="431800" lvl="2" indent="0" defTabSz="215900" eaLnBrk="1" hangingPunct="1">
              <a:spcBef>
                <a:spcPct val="0"/>
              </a:spcBef>
              <a:buClr>
                <a:schemeClr val="tx2"/>
              </a:buClr>
              <a:buFont typeface="Wingdings" pitchFamily="2" charset="2"/>
              <a:buNone/>
            </a:pPr>
            <a:r>
              <a:rPr lang="en-GB" sz="2000">
                <a:solidFill>
                  <a:srgbClr val="FF0000"/>
                </a:solidFill>
                <a:latin typeface="Arial" charset="0"/>
                <a:sym typeface="Symbol" pitchFamily="18" charset="2"/>
              </a:rPr>
              <a:t>fotoversterkerbuis   </a:t>
            </a:r>
            <a:r>
              <a:rPr lang="en-GB" sz="2000">
                <a:solidFill>
                  <a:srgbClr val="FF0000"/>
                </a:solidFill>
                <a:latin typeface="Arial"/>
                <a:cs typeface="Arial"/>
                <a:sym typeface="Symbol" pitchFamily="18" charset="2"/>
              </a:rPr>
              <a:t>→</a:t>
            </a:r>
            <a:r>
              <a:rPr lang="en-GB" sz="2000">
                <a:solidFill>
                  <a:srgbClr val="FF0000"/>
                </a:solidFill>
                <a:latin typeface="Arial" charset="0"/>
                <a:sym typeface="Symbol" pitchFamily="18" charset="2"/>
              </a:rPr>
              <a:t>   elektrisch signaal</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tegenwoordig met behulp van CCD-techniek</a:t>
            </a:r>
          </a:p>
          <a:p>
            <a:pPr marL="431800" lvl="1" indent="0" defTabSz="215900" eaLnBrk="1" hangingPunct="1">
              <a:spcBef>
                <a:spcPct val="0"/>
              </a:spcBef>
              <a:buClr>
                <a:schemeClr val="tx2"/>
              </a:buClr>
              <a:buSzTx/>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SzTx/>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SzTx/>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SzTx/>
              <a:buFontTx/>
              <a:buNone/>
            </a:pPr>
            <a:r>
              <a:rPr lang="en-GB" sz="2000">
                <a:latin typeface="Arial" charset="0"/>
                <a:sym typeface="Symbol" pitchFamily="18" charset="2"/>
              </a:rPr>
              <a:t>persoonsdosismeter</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TLD-badge</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licht ontstaat na verwarming</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daarna hergebruik mogelijk</a:t>
            </a:r>
            <a:endParaRPr lang="en-GB" sz="2000">
              <a:latin typeface="Arial" charset="0"/>
              <a:cs typeface="Arial" charset="0"/>
              <a:sym typeface="Symbol" pitchFamily="18" charset="2"/>
            </a:endParaRPr>
          </a:p>
        </p:txBody>
      </p:sp>
      <p:pic>
        <p:nvPicPr>
          <p:cNvPr id="27655" name="Picture 4" descr="TLDbadge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20072" y="3933256"/>
            <a:ext cx="1283333" cy="180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A4313B19-BEA2-4138-906E-78FEA8492E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ts val="0"/>
              </a:spcBef>
              <a:defRPr/>
            </a:pPr>
            <a:r>
              <a:rPr lang="en-US" sz="3200" b="1">
                <a:latin typeface="Arial" charset="0"/>
              </a:rPr>
              <a:t>Indeling</a:t>
            </a:r>
            <a:endParaRPr lang="en-GB" sz="3200" b="1">
              <a:latin typeface="Arial" charset="0"/>
            </a:endParaRPr>
          </a:p>
        </p:txBody>
      </p:sp>
      <p:sp>
        <p:nvSpPr>
          <p:cNvPr id="3075" name="Rectangle 3"/>
          <p:cNvSpPr>
            <a:spLocks noGrp="1" noChangeArrowheads="1"/>
          </p:cNvSpPr>
          <p:nvPr>
            <p:ph type="body" idx="1"/>
          </p:nvPr>
        </p:nvSpPr>
        <p:spPr>
          <a:xfrm>
            <a:off x="685800" y="1981200"/>
            <a:ext cx="8278813" cy="4114800"/>
          </a:xfrm>
        </p:spPr>
        <p:txBody>
          <a:bodyPr/>
          <a:lstStyle/>
          <a:p>
            <a:pPr marL="432000" lvl="1" indent="0" defTabSz="216000" eaLnBrk="1" hangingPunct="1">
              <a:spcBef>
                <a:spcPts val="300"/>
              </a:spcBef>
              <a:buClr>
                <a:srgbClr val="FF0000"/>
              </a:buClr>
              <a:buSzTx/>
              <a:buFontTx/>
              <a:buNone/>
              <a:defRPr/>
            </a:pPr>
            <a:endParaRPr lang="en-GB" sz="2000" b="1">
              <a:solidFill>
                <a:srgbClr val="FF0000"/>
              </a:solidFill>
              <a:latin typeface="Arial" charset="0"/>
              <a:sym typeface="Symbol" pitchFamily="18" charset="2"/>
            </a:endParaRP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wat is r</a:t>
            </a:r>
            <a:r>
              <a:rPr lang="en-US" sz="2000" b="1">
                <a:solidFill>
                  <a:srgbClr val="FF0000"/>
                </a:solidFill>
                <a:latin typeface="Arial" charset="0"/>
                <a:cs typeface="Arial" charset="0"/>
                <a:sym typeface="Symbol" pitchFamily="18" charset="2"/>
              </a:rPr>
              <a:t>öntgenstraling?</a:t>
            </a:r>
            <a:r>
              <a:rPr lang="en-GB" sz="2000" b="1">
                <a:solidFill>
                  <a:srgbClr val="FF0000"/>
                </a:solidFill>
                <a:latin typeface="Arial" charset="0"/>
                <a:sym typeface="Symbol" pitchFamily="18" charset="2"/>
              </a:rPr>
              <a:t>	</a:t>
            </a: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hoe wordt r</a:t>
            </a:r>
            <a:r>
              <a:rPr lang="en-US" sz="2000" b="1">
                <a:solidFill>
                  <a:srgbClr val="FF0000"/>
                </a:solidFill>
                <a:latin typeface="Arial" charset="0"/>
                <a:cs typeface="Arial" charset="0"/>
                <a:sym typeface="Symbol" pitchFamily="18" charset="2"/>
              </a:rPr>
              <a:t>öntgenstraling opgewekt?</a:t>
            </a:r>
          </a:p>
          <a:p>
            <a:pPr marL="864000" lvl="1" indent="-432000" defTabSz="216000" eaLnBrk="1" hangingPunct="1">
              <a:spcBef>
                <a:spcPts val="300"/>
              </a:spcBef>
              <a:buClrTx/>
              <a:buSzTx/>
              <a:buFont typeface="Wingdings" pitchFamily="2" charset="2"/>
              <a:buChar char="§"/>
              <a:defRPr/>
            </a:pPr>
            <a:r>
              <a:rPr lang="en-US" sz="2000" b="1">
                <a:solidFill>
                  <a:srgbClr val="FF0000"/>
                </a:solidFill>
                <a:latin typeface="Arial" charset="0"/>
                <a:cs typeface="Arial" charset="0"/>
                <a:sym typeface="Symbol" pitchFamily="18" charset="2"/>
              </a:rPr>
              <a:t>röntgenstraling = elektromagnetische straling</a:t>
            </a: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hoe wordt r</a:t>
            </a:r>
            <a:r>
              <a:rPr lang="en-US" sz="2000" b="1">
                <a:solidFill>
                  <a:srgbClr val="FF0000"/>
                </a:solidFill>
                <a:latin typeface="Arial" charset="0"/>
                <a:cs typeface="Arial" charset="0"/>
                <a:sym typeface="Symbol" pitchFamily="18" charset="2"/>
              </a:rPr>
              <a:t>öntgenstraling toegepast?</a:t>
            </a: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hoe wordt r</a:t>
            </a:r>
            <a:r>
              <a:rPr lang="en-US" sz="2000" b="1">
                <a:solidFill>
                  <a:srgbClr val="FF0000"/>
                </a:solidFill>
                <a:latin typeface="Arial" charset="0"/>
                <a:cs typeface="Arial" charset="0"/>
                <a:sym typeface="Symbol" pitchFamily="18" charset="2"/>
              </a:rPr>
              <a:t>öntgenstraling gemeten?</a:t>
            </a:r>
          </a:p>
          <a:p>
            <a:pPr marL="864000" lvl="1" indent="-432000" defTabSz="216000" eaLnBrk="1" hangingPunct="1">
              <a:spcBef>
                <a:spcPts val="300"/>
              </a:spcBef>
              <a:buClrTx/>
              <a:buSzTx/>
              <a:buFont typeface="Wingdings" pitchFamily="2" charset="2"/>
              <a:buChar char="§"/>
              <a:defRPr/>
            </a:pPr>
            <a:r>
              <a:rPr lang="en-US" sz="2000" b="1">
                <a:solidFill>
                  <a:srgbClr val="FF0000"/>
                </a:solidFill>
                <a:latin typeface="Arial" charset="0"/>
                <a:cs typeface="Arial" charset="0"/>
                <a:sym typeface="Symbol" pitchFamily="18" charset="2"/>
              </a:rPr>
              <a:t>hoe worden röntgenfoto's gemaakt?</a:t>
            </a:r>
          </a:p>
          <a:p>
            <a:pPr marL="432000" lvl="1" indent="0" defTabSz="216000" eaLnBrk="1" hangingPunct="1">
              <a:spcBef>
                <a:spcPts val="300"/>
              </a:spcBef>
              <a:buSzTx/>
              <a:buNone/>
              <a:defRPr/>
            </a:pPr>
            <a:endParaRPr lang="en-GB" sz="1800" b="1">
              <a:latin typeface="Arial" charset="0"/>
              <a:sym typeface="Symbol" pitchFamily="18" charset="2"/>
            </a:endParaRPr>
          </a:p>
          <a:p>
            <a:pPr marL="432000" lvl="1" indent="0" defTabSz="216000" eaLnBrk="1" hangingPunct="1">
              <a:spcBef>
                <a:spcPts val="300"/>
              </a:spcBef>
              <a:buSzTx/>
              <a:buNone/>
              <a:defRPr/>
            </a:pPr>
            <a:endParaRPr lang="en-GB" sz="1800" b="1">
              <a:latin typeface="Arial" charset="0"/>
              <a:sym typeface="Symbol" pitchFamily="18" charset="2"/>
            </a:endParaRPr>
          </a:p>
          <a:p>
            <a:pPr marL="432000" lvl="1" indent="0" defTabSz="216000" eaLnBrk="1" hangingPunct="1">
              <a:spcBef>
                <a:spcPts val="300"/>
              </a:spcBef>
              <a:buSzTx/>
              <a:buNone/>
              <a:defRPr/>
            </a:pPr>
            <a:endParaRPr lang="en-GB" sz="1800" b="1">
              <a:latin typeface="Arial" charset="0"/>
              <a:sym typeface="Symbol" pitchFamily="18" charset="2"/>
            </a:endParaRP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grootheden en eenheden</a:t>
            </a: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effecten van straling</a:t>
            </a:r>
            <a:endParaRPr lang="en-US" sz="2000" b="1">
              <a:latin typeface="Arial" charset="0"/>
              <a:cs typeface="Arial" charset="0"/>
              <a:sym typeface="Symbol" pitchFamily="18" charset="2"/>
            </a:endParaRPr>
          </a:p>
        </p:txBody>
      </p:sp>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99547" y="4582070"/>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C7813B69-BA11-4D1E-940F-6D8EB4AA60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8"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9"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20</a:t>
            </a:fld>
            <a:endParaRPr lang="en-US">
              <a:latin typeface="Arial" pitchFamily="34" charset="0"/>
              <a:cs typeface="Arial" pitchFamily="34" charset="0"/>
            </a:endParaRPr>
          </a:p>
        </p:txBody>
      </p:sp>
      <p:sp>
        <p:nvSpPr>
          <p:cNvPr id="526338"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gemeten?</a:t>
            </a:r>
            <a:br>
              <a:rPr lang="en-US" sz="3200" b="1">
                <a:latin typeface="Arial" charset="0"/>
                <a:cs typeface="Arial" charset="0"/>
              </a:rPr>
            </a:br>
            <a:r>
              <a:rPr lang="en-US" sz="2000" b="1">
                <a:effectLst/>
                <a:latin typeface="Arial" charset="0"/>
                <a:cs typeface="Arial" charset="0"/>
              </a:rPr>
              <a:t>fotografie</a:t>
            </a:r>
          </a:p>
        </p:txBody>
      </p:sp>
      <p:sp>
        <p:nvSpPr>
          <p:cNvPr id="28678" name="Rectangle 3"/>
          <p:cNvSpPr>
            <a:spLocks noGrp="1" noChangeArrowheads="1"/>
          </p:cNvSpPr>
          <p:nvPr>
            <p:ph type="body" sz="half" idx="1"/>
          </p:nvPr>
        </p:nvSpPr>
        <p:spPr>
          <a:xfrm>
            <a:off x="755650" y="1989138"/>
            <a:ext cx="7777163" cy="4392612"/>
          </a:xfrm>
        </p:spPr>
        <p:txBody>
          <a:bodyPr/>
          <a:lstStyle/>
          <a:p>
            <a:pPr marL="431800" lvl="2" indent="0" defTabSz="216000" eaLnBrk="1" hangingPunct="1">
              <a:spcBef>
                <a:spcPct val="0"/>
              </a:spcBef>
              <a:buClr>
                <a:schemeClr val="tx2"/>
              </a:buClr>
              <a:buSzTx/>
              <a:buFont typeface="Wingdings" pitchFamily="2" charset="2"/>
              <a:buNone/>
            </a:pPr>
            <a:endParaRPr lang="en-GB" sz="2000" b="1">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historisch van groot belang geweest</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nu bijna helemaal vervangen door digitale technieken</a:t>
            </a: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1800">
                <a:latin typeface="Arial" charset="0"/>
                <a:sym typeface="Symbol" pitchFamily="18" charset="2"/>
              </a:rPr>
              <a:t>			filmopname									digitale opname</a:t>
            </a:r>
          </a:p>
        </p:txBody>
      </p:sp>
      <p:pic>
        <p:nvPicPr>
          <p:cNvPr id="28680" name="Picture 7" descr="h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140968"/>
            <a:ext cx="1800000" cy="248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5936" y="3140968"/>
            <a:ext cx="3456923" cy="2520000"/>
          </a:xfrm>
          <a:prstGeom prst="rect">
            <a:avLst/>
          </a:prstGeom>
        </p:spPr>
      </p:pic>
      <p:pic>
        <p:nvPicPr>
          <p:cNvPr id="10" name="Picture 9">
            <a:extLst>
              <a:ext uri="{FF2B5EF4-FFF2-40B4-BE49-F238E27FC236}">
                <a16:creationId xmlns:a16="http://schemas.microsoft.com/office/drawing/2014/main" id="{FC51710B-7A95-407D-BF1B-7DC0C01C63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8"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9"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21</a:t>
            </a:fld>
            <a:endParaRPr lang="en-US">
              <a:latin typeface="Arial" pitchFamily="34" charset="0"/>
              <a:cs typeface="Arial" pitchFamily="34" charset="0"/>
            </a:endParaRPr>
          </a:p>
        </p:txBody>
      </p:sp>
      <p:sp>
        <p:nvSpPr>
          <p:cNvPr id="526338"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worden r</a:t>
            </a:r>
            <a:r>
              <a:rPr lang="en-US" sz="3200" b="1">
                <a:latin typeface="Arial" charset="0"/>
                <a:cs typeface="Arial" charset="0"/>
              </a:rPr>
              <a:t>öntgenfoto's gemaakt?</a:t>
            </a:r>
            <a:br>
              <a:rPr lang="en-US" sz="3200" b="1">
                <a:latin typeface="Arial" charset="0"/>
                <a:cs typeface="Arial" charset="0"/>
              </a:rPr>
            </a:br>
            <a:r>
              <a:rPr lang="en-US" sz="2000" b="1">
                <a:effectLst/>
                <a:latin typeface="Arial" charset="0"/>
                <a:cs typeface="Arial" charset="0"/>
              </a:rPr>
              <a:t>digitale beeldvorming</a:t>
            </a:r>
          </a:p>
        </p:txBody>
      </p:sp>
      <p:sp>
        <p:nvSpPr>
          <p:cNvPr id="28678" name="Rectangle 3"/>
          <p:cNvSpPr>
            <a:spLocks noGrp="1" noChangeArrowheads="1"/>
          </p:cNvSpPr>
          <p:nvPr>
            <p:ph type="body" sz="half" idx="1"/>
          </p:nvPr>
        </p:nvSpPr>
        <p:spPr>
          <a:xfrm>
            <a:off x="755650" y="1989138"/>
            <a:ext cx="7777163" cy="4392612"/>
          </a:xfrm>
        </p:spPr>
        <p:txBody>
          <a:bodyPr/>
          <a:lstStyle/>
          <a:p>
            <a:pPr marL="431800" lvl="2" indent="0" defTabSz="216000" eaLnBrk="1" hangingPunct="1">
              <a:spcBef>
                <a:spcPct val="0"/>
              </a:spcBef>
              <a:buClr>
                <a:schemeClr val="tx2"/>
              </a:buClr>
              <a:buSzTx/>
              <a:buFont typeface="Wingdings" pitchFamily="2" charset="2"/>
              <a:buNone/>
            </a:pPr>
            <a:endParaRPr lang="en-GB" sz="2000" b="1">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beeldkwaliteit wordt bepaald door</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	</a:t>
            </a:r>
            <a:r>
              <a:rPr lang="en-GB" sz="2000">
                <a:solidFill>
                  <a:srgbClr val="FF0000"/>
                </a:solidFill>
                <a:latin typeface="Arial" charset="0"/>
                <a:sym typeface="Symbol" pitchFamily="18" charset="2"/>
              </a:rPr>
              <a:t>grijswaarde</a:t>
            </a:r>
            <a:r>
              <a:rPr lang="en-GB" sz="2000">
                <a:latin typeface="Arial" charset="0"/>
                <a:sym typeface="Symbol" pitchFamily="18" charset="2"/>
              </a:rPr>
              <a:t> = gemiddelde helderheid</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	</a:t>
            </a:r>
            <a:r>
              <a:rPr lang="en-GB" sz="2000">
                <a:solidFill>
                  <a:srgbClr val="FF0000"/>
                </a:solidFill>
                <a:latin typeface="Arial" charset="0"/>
                <a:sym typeface="Symbol" pitchFamily="18" charset="2"/>
              </a:rPr>
              <a:t>contrast</a:t>
            </a:r>
            <a:r>
              <a:rPr lang="en-GB" sz="2000">
                <a:latin typeface="Arial" charset="0"/>
                <a:sym typeface="Symbol" pitchFamily="18" charset="2"/>
              </a:rPr>
              <a:t> = verschil tussen licht en donker</a:t>
            </a: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voordelen</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	beeld is onmiddellijk beschikbaar</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	beeldkwaliteit kan worden "opgepoetst"</a:t>
            </a:r>
          </a:p>
          <a:p>
            <a:pPr marL="431800" lvl="2" indent="0" defTabSz="216000" eaLnBrk="1" hangingPunct="1">
              <a:spcBef>
                <a:spcPct val="0"/>
              </a:spcBef>
              <a:buClr>
                <a:schemeClr val="tx2"/>
              </a:buClr>
              <a:buFont typeface="Wingdings" pitchFamily="2" charset="2"/>
              <a:buNone/>
            </a:pPr>
            <a:r>
              <a:rPr lang="en-GB" sz="2000">
                <a:latin typeface="Arial" charset="0"/>
                <a:sym typeface="Symbol" pitchFamily="18" charset="2"/>
              </a:rPr>
              <a:t>	beeldmateriaal kan worden hergebruikt</a:t>
            </a:r>
          </a:p>
        </p:txBody>
      </p:sp>
      <p:pic>
        <p:nvPicPr>
          <p:cNvPr id="10" name="Picture 9">
            <a:extLst>
              <a:ext uri="{FF2B5EF4-FFF2-40B4-BE49-F238E27FC236}">
                <a16:creationId xmlns:a16="http://schemas.microsoft.com/office/drawing/2014/main" id="{FC51710B-7A95-407D-BF1B-7DC0C01C63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extLst>
      <p:ext uri="{BB962C8B-B14F-4D97-AF65-F5344CB8AC3E}">
        <p14:creationId xmlns:p14="http://schemas.microsoft.com/office/powerpoint/2010/main" val="1585791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22</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ts val="0"/>
              </a:spcBef>
              <a:defRPr/>
            </a:pPr>
            <a:r>
              <a:rPr lang="en-US" sz="3200" b="1">
                <a:latin typeface="Arial" charset="0"/>
              </a:rPr>
              <a:t>Indeling</a:t>
            </a:r>
            <a:endParaRPr lang="en-GB" sz="3200" b="1">
              <a:latin typeface="Arial" charset="0"/>
            </a:endParaRPr>
          </a:p>
        </p:txBody>
      </p:sp>
      <p:sp>
        <p:nvSpPr>
          <p:cNvPr id="3075" name="Rectangle 3"/>
          <p:cNvSpPr>
            <a:spLocks noGrp="1" noChangeArrowheads="1"/>
          </p:cNvSpPr>
          <p:nvPr>
            <p:ph type="body" idx="1"/>
          </p:nvPr>
        </p:nvSpPr>
        <p:spPr>
          <a:xfrm>
            <a:off x="685800" y="1981200"/>
            <a:ext cx="8278813" cy="4114800"/>
          </a:xfrm>
        </p:spPr>
        <p:txBody>
          <a:bodyPr/>
          <a:lstStyle/>
          <a:p>
            <a:pPr marL="432000" lvl="1" indent="0" defTabSz="216000" eaLnBrk="1" hangingPunct="1">
              <a:spcBef>
                <a:spcPts val="300"/>
              </a:spcBef>
              <a:buClrTx/>
              <a:buSzTx/>
              <a:buNone/>
              <a:defRPr/>
            </a:pPr>
            <a:endParaRPr lang="en-GB" sz="2000" b="1">
              <a:solidFill>
                <a:srgbClr val="FF0000"/>
              </a:solidFill>
              <a:latin typeface="Arial" charset="0"/>
              <a:sym typeface="Symbol" pitchFamily="18" charset="2"/>
            </a:endParaRP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wat is r</a:t>
            </a:r>
            <a:r>
              <a:rPr lang="en-US" sz="2000" b="1">
                <a:latin typeface="Arial" charset="0"/>
                <a:cs typeface="Arial" charset="0"/>
                <a:sym typeface="Symbol" pitchFamily="18" charset="2"/>
              </a:rPr>
              <a:t>öntgenstraling?</a:t>
            </a:r>
            <a:r>
              <a:rPr lang="en-GB" sz="2000" b="1">
                <a:latin typeface="Arial" charset="0"/>
                <a:sym typeface="Symbol" pitchFamily="18" charset="2"/>
              </a:rPr>
              <a:t>	</a:t>
            </a: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hoe wordt r</a:t>
            </a:r>
            <a:r>
              <a:rPr lang="en-US" sz="2000" b="1">
                <a:latin typeface="Arial" charset="0"/>
                <a:cs typeface="Arial" charset="0"/>
                <a:sym typeface="Symbol" pitchFamily="18" charset="2"/>
              </a:rPr>
              <a:t>öntgenstraling opgewekt?</a:t>
            </a:r>
          </a:p>
          <a:p>
            <a:pPr marL="864000" lvl="1" indent="-432000" defTabSz="216000" eaLnBrk="1" hangingPunct="1">
              <a:spcBef>
                <a:spcPts val="300"/>
              </a:spcBef>
              <a:buClrTx/>
              <a:buSzTx/>
              <a:buFont typeface="Wingdings" pitchFamily="2" charset="2"/>
              <a:buChar char="§"/>
              <a:defRPr/>
            </a:pPr>
            <a:r>
              <a:rPr lang="en-US" sz="2000" b="1">
                <a:latin typeface="Arial" charset="0"/>
                <a:cs typeface="Arial" charset="0"/>
                <a:sym typeface="Symbol" pitchFamily="18" charset="2"/>
              </a:rPr>
              <a:t>röntgenstraling = elektromagnetische straling</a:t>
            </a: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hoe wordt r</a:t>
            </a:r>
            <a:r>
              <a:rPr lang="en-US" sz="2000" b="1">
                <a:latin typeface="Arial" charset="0"/>
                <a:cs typeface="Arial" charset="0"/>
                <a:sym typeface="Symbol" pitchFamily="18" charset="2"/>
              </a:rPr>
              <a:t>öntgenstraling toegepast?</a:t>
            </a:r>
          </a:p>
          <a:p>
            <a:pPr marL="864000" lvl="1" indent="-432000" defTabSz="216000" eaLnBrk="1" hangingPunct="1">
              <a:spcBef>
                <a:spcPts val="300"/>
              </a:spcBef>
              <a:buClrTx/>
              <a:buSzTx/>
              <a:buFont typeface="Wingdings" pitchFamily="2" charset="2"/>
              <a:buChar char="§"/>
              <a:defRPr/>
            </a:pPr>
            <a:r>
              <a:rPr lang="en-GB" sz="2000" b="1">
                <a:latin typeface="Arial" charset="0"/>
                <a:sym typeface="Symbol" pitchFamily="18" charset="2"/>
              </a:rPr>
              <a:t>hoe wordt r</a:t>
            </a:r>
            <a:r>
              <a:rPr lang="en-US" sz="2000" b="1">
                <a:latin typeface="Arial" charset="0"/>
                <a:cs typeface="Arial" charset="0"/>
                <a:sym typeface="Symbol" pitchFamily="18" charset="2"/>
              </a:rPr>
              <a:t>öntgenstraling gemeten?</a:t>
            </a:r>
          </a:p>
          <a:p>
            <a:pPr marL="864000" lvl="1" indent="-432000" defTabSz="216000" eaLnBrk="1" hangingPunct="1">
              <a:spcBef>
                <a:spcPts val="300"/>
              </a:spcBef>
              <a:buClrTx/>
              <a:buSzTx/>
              <a:buFont typeface="Wingdings" pitchFamily="2" charset="2"/>
              <a:buChar char="§"/>
              <a:defRPr/>
            </a:pPr>
            <a:r>
              <a:rPr lang="en-US" sz="2000" b="1">
                <a:latin typeface="Arial" charset="0"/>
                <a:cs typeface="Arial" charset="0"/>
                <a:sym typeface="Symbol" pitchFamily="18" charset="2"/>
              </a:rPr>
              <a:t>hoe worden röntgenfoto's gemaakt?</a:t>
            </a:r>
          </a:p>
          <a:p>
            <a:pPr marL="432000" lvl="1" indent="0" defTabSz="216000" eaLnBrk="1" hangingPunct="1">
              <a:spcBef>
                <a:spcPts val="300"/>
              </a:spcBef>
              <a:buSzTx/>
              <a:buNone/>
              <a:defRPr/>
            </a:pPr>
            <a:endParaRPr lang="en-GB" sz="1800" b="1">
              <a:latin typeface="Arial" charset="0"/>
              <a:sym typeface="Symbol" pitchFamily="18" charset="2"/>
            </a:endParaRPr>
          </a:p>
          <a:p>
            <a:pPr marL="432000" lvl="1" indent="0" defTabSz="216000" eaLnBrk="1" hangingPunct="1">
              <a:spcBef>
                <a:spcPts val="300"/>
              </a:spcBef>
              <a:buSzTx/>
              <a:buNone/>
              <a:defRPr/>
            </a:pPr>
            <a:endParaRPr lang="en-GB" sz="1800" b="1">
              <a:latin typeface="Arial" charset="0"/>
              <a:sym typeface="Symbol" pitchFamily="18" charset="2"/>
            </a:endParaRPr>
          </a:p>
          <a:p>
            <a:pPr marL="432000" lvl="1" indent="0" defTabSz="216000" eaLnBrk="1" hangingPunct="1">
              <a:spcBef>
                <a:spcPts val="300"/>
              </a:spcBef>
              <a:buSzTx/>
              <a:buNone/>
              <a:defRPr/>
            </a:pPr>
            <a:endParaRPr lang="en-GB" sz="1800" b="1">
              <a:latin typeface="Arial" charset="0"/>
              <a:sym typeface="Symbol" pitchFamily="18" charset="2"/>
            </a:endParaRP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grootheden en eenheden</a:t>
            </a:r>
          </a:p>
          <a:p>
            <a:pPr marL="864000" lvl="1" indent="-432000" defTabSz="216000" eaLnBrk="1" hangingPunct="1">
              <a:spcBef>
                <a:spcPts val="300"/>
              </a:spcBef>
              <a:buClrTx/>
              <a:buSzTx/>
              <a:buFont typeface="Wingdings" pitchFamily="2" charset="2"/>
              <a:buChar char="§"/>
              <a:defRPr/>
            </a:pPr>
            <a:r>
              <a:rPr lang="en-GB" sz="2000" b="1">
                <a:solidFill>
                  <a:srgbClr val="FF0000"/>
                </a:solidFill>
                <a:latin typeface="Arial" charset="0"/>
                <a:sym typeface="Symbol" pitchFamily="18" charset="2"/>
              </a:rPr>
              <a:t>effecten van straling</a:t>
            </a:r>
            <a:endParaRPr lang="en-US" sz="2000" b="1">
              <a:solidFill>
                <a:srgbClr val="FF0000"/>
              </a:solidFill>
              <a:latin typeface="Arial" charset="0"/>
              <a:cs typeface="Arial" charset="0"/>
              <a:sym typeface="Symbol" pitchFamily="18" charset="2"/>
            </a:endParaRPr>
          </a:p>
        </p:txBody>
      </p:sp>
      <p:pic>
        <p:nvPicPr>
          <p:cNvPr id="10" name="Picture 1">
            <a:extLst>
              <a:ext uri="{FF2B5EF4-FFF2-40B4-BE49-F238E27FC236}">
                <a16:creationId xmlns:a16="http://schemas.microsoft.com/office/drawing/2014/main" id="{A4574537-BAE2-41D3-8F6D-1FF4754293A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99547" y="4582070"/>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00E1277-6AD1-458C-B0BC-C148FCF9B6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extLst>
      <p:ext uri="{BB962C8B-B14F-4D97-AF65-F5344CB8AC3E}">
        <p14:creationId xmlns:p14="http://schemas.microsoft.com/office/powerpoint/2010/main" val="2143950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23</a:t>
            </a:fld>
            <a:endParaRPr lang="en-US">
              <a:latin typeface="Arial" pitchFamily="34" charset="0"/>
              <a:cs typeface="Arial" pitchFamily="34" charset="0"/>
            </a:endParaRPr>
          </a:p>
        </p:txBody>
      </p:sp>
      <p:sp>
        <p:nvSpPr>
          <p:cNvPr id="371714" name="Rectangle 2"/>
          <p:cNvSpPr>
            <a:spLocks noGrp="1" noChangeArrowheads="1"/>
          </p:cNvSpPr>
          <p:nvPr>
            <p:ph type="title"/>
          </p:nvPr>
        </p:nvSpPr>
        <p:spPr/>
        <p:txBody>
          <a:bodyPr/>
          <a:lstStyle/>
          <a:p>
            <a:pPr eaLnBrk="1" hangingPunct="1">
              <a:spcBef>
                <a:spcPts val="0"/>
              </a:spcBef>
              <a:defRPr/>
            </a:pPr>
            <a:r>
              <a:rPr lang="en-US" sz="3200" b="1">
                <a:latin typeface="Arial" charset="0"/>
              </a:rPr>
              <a:t>Grootheden en eenheden</a:t>
            </a:r>
            <a:br>
              <a:rPr lang="en-US" sz="3200" b="1">
                <a:latin typeface="Arial" charset="0"/>
              </a:rPr>
            </a:br>
            <a:r>
              <a:rPr lang="en-US" sz="2000" b="1">
                <a:latin typeface="Arial" charset="0"/>
              </a:rPr>
              <a:t>definities</a:t>
            </a:r>
            <a:endParaRPr lang="en-GB" sz="2000" b="1">
              <a:latin typeface="Arial" charset="0"/>
            </a:endParaRPr>
          </a:p>
        </p:txBody>
      </p:sp>
      <p:sp>
        <p:nvSpPr>
          <p:cNvPr id="30726" name="Rectangle 3"/>
          <p:cNvSpPr>
            <a:spLocks noGrp="1" noChangeArrowheads="1"/>
          </p:cNvSpPr>
          <p:nvPr>
            <p:ph type="body" sz="half" idx="1"/>
          </p:nvPr>
        </p:nvSpPr>
        <p:spPr>
          <a:xfrm>
            <a:off x="685800" y="1981200"/>
            <a:ext cx="7990656" cy="4256088"/>
          </a:xfrm>
        </p:spPr>
        <p:txBody>
          <a:bodyPr/>
          <a:lstStyle/>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sym typeface="Symbol" pitchFamily="18" charset="2"/>
              </a:rPr>
              <a:t>grootheid = een meetbare eigenschap (lengte, ...)</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eenheid = maat waarin die grootheid wordt uitgedrukt (meter, ...)</a:t>
            </a: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ook in de stralingsbescherming kennen we meerdere grootheden en bijbehorende eenheden</a:t>
            </a:r>
          </a:p>
        </p:txBody>
      </p:sp>
      <p:pic>
        <p:nvPicPr>
          <p:cNvPr id="7" name="Picture 6">
            <a:extLst>
              <a:ext uri="{FF2B5EF4-FFF2-40B4-BE49-F238E27FC236}">
                <a16:creationId xmlns:a16="http://schemas.microsoft.com/office/drawing/2014/main" id="{61BCE2D1-8093-4C1A-8B6B-8CE7516F68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extLst>
      <p:ext uri="{BB962C8B-B14F-4D97-AF65-F5344CB8AC3E}">
        <p14:creationId xmlns:p14="http://schemas.microsoft.com/office/powerpoint/2010/main" val="202303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24</a:t>
            </a:fld>
            <a:endParaRPr lang="en-US">
              <a:latin typeface="Arial" pitchFamily="34" charset="0"/>
              <a:cs typeface="Arial" pitchFamily="34" charset="0"/>
            </a:endParaRPr>
          </a:p>
        </p:txBody>
      </p:sp>
      <p:sp>
        <p:nvSpPr>
          <p:cNvPr id="371714" name="Rectangle 2"/>
          <p:cNvSpPr>
            <a:spLocks noGrp="1" noChangeArrowheads="1"/>
          </p:cNvSpPr>
          <p:nvPr>
            <p:ph type="title"/>
          </p:nvPr>
        </p:nvSpPr>
        <p:spPr/>
        <p:txBody>
          <a:bodyPr/>
          <a:lstStyle/>
          <a:p>
            <a:pPr eaLnBrk="1" hangingPunct="1">
              <a:spcBef>
                <a:spcPts val="0"/>
              </a:spcBef>
              <a:defRPr/>
            </a:pPr>
            <a:r>
              <a:rPr lang="en-US" sz="3200" b="1">
                <a:latin typeface="Arial" charset="0"/>
              </a:rPr>
              <a:t>Grootheden en eenheden</a:t>
            </a:r>
            <a:br>
              <a:rPr lang="en-US" sz="3200" b="1">
                <a:latin typeface="Arial" charset="0"/>
              </a:rPr>
            </a:br>
            <a:r>
              <a:rPr lang="en-US" sz="2000" b="1">
                <a:latin typeface="Arial" charset="0"/>
              </a:rPr>
              <a:t>definities</a:t>
            </a:r>
            <a:endParaRPr lang="en-GB" sz="2000" b="1">
              <a:latin typeface="Arial" charset="0"/>
            </a:endParaRPr>
          </a:p>
        </p:txBody>
      </p:sp>
      <p:sp>
        <p:nvSpPr>
          <p:cNvPr id="30726" name="Rectangle 3"/>
          <p:cNvSpPr>
            <a:spLocks noGrp="1" noChangeArrowheads="1"/>
          </p:cNvSpPr>
          <p:nvPr>
            <p:ph type="body" sz="half" idx="1"/>
          </p:nvPr>
        </p:nvSpPr>
        <p:spPr>
          <a:xfrm>
            <a:off x="685800" y="1981200"/>
            <a:ext cx="7918450" cy="4256088"/>
          </a:xfrm>
        </p:spPr>
        <p:txBody>
          <a:bodyPr/>
          <a:lstStyle/>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exposie = lading / massa		(X)						r</a:t>
            </a:r>
            <a:r>
              <a:rPr lang="en-US" sz="2000">
                <a:latin typeface="Arial" charset="0"/>
                <a:cs typeface="Arial" charset="0"/>
                <a:sym typeface="Symbol" pitchFamily="18" charset="2"/>
              </a:rPr>
              <a:t>öntgen		(R)</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dosis = energie / massa		(D)						gray			(Gy)</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equivalente dosis					(H)						sievert		(Sv)</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effectieve dosis						(E)						sievert		(Sv)</a:t>
            </a: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H</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w</a:t>
            </a:r>
            <a:r>
              <a:rPr lang="en-US" sz="2000" baseline="-25000">
                <a:latin typeface="Arial" charset="0"/>
                <a:cs typeface="Arial" charset="0"/>
                <a:sym typeface="Symbol" pitchFamily="18" charset="2"/>
              </a:rPr>
              <a:t>R</a:t>
            </a:r>
            <a:r>
              <a:rPr lang="en-US" sz="2000">
                <a:latin typeface="Arial" charset="0"/>
                <a:cs typeface="Arial" charset="0"/>
                <a:sym typeface="Symbol" pitchFamily="18" charset="2"/>
              </a:rPr>
              <a:t>  D</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w</a:t>
            </a:r>
            <a:r>
              <a:rPr lang="en-US" sz="2000" baseline="-25000">
                <a:latin typeface="Arial" charset="0"/>
                <a:cs typeface="Arial" charset="0"/>
                <a:sym typeface="Symbol" pitchFamily="18" charset="2"/>
              </a:rPr>
              <a:t>R</a:t>
            </a:r>
            <a:r>
              <a:rPr lang="en-US" sz="2000">
                <a:latin typeface="Arial" charset="0"/>
                <a:cs typeface="Arial" charset="0"/>
                <a:sym typeface="Symbol" pitchFamily="18" charset="2"/>
              </a:rPr>
              <a:t> = </a:t>
            </a:r>
            <a:r>
              <a:rPr lang="en-US" sz="2000">
                <a:solidFill>
                  <a:srgbClr val="FF0000"/>
                </a:solidFill>
                <a:latin typeface="Arial" charset="0"/>
                <a:cs typeface="Arial" charset="0"/>
                <a:sym typeface="Symbol" pitchFamily="18" charset="2"/>
              </a:rPr>
              <a:t>stralingsweegfactor</a:t>
            </a:r>
          </a:p>
          <a:p>
            <a:pPr marL="431800" lvl="2" indent="0" defTabSz="215900" eaLnBrk="1" hangingPunct="1">
              <a:spcBef>
                <a:spcPct val="0"/>
              </a:spcBef>
              <a:buClr>
                <a:schemeClr val="tx2"/>
              </a:buClr>
              <a:buFont typeface="Wingdings" pitchFamily="2" charset="2"/>
              <a:buNone/>
            </a:pPr>
            <a:r>
              <a:rPr lang="en-US" sz="2000">
                <a:solidFill>
                  <a:srgbClr val="FF0000"/>
                </a:solidFill>
                <a:latin typeface="Arial" charset="0"/>
                <a:cs typeface="Arial" charset="0"/>
                <a:sym typeface="Symbol" pitchFamily="18" charset="2"/>
              </a:rPr>
              <a:t>														</a:t>
            </a:r>
            <a:r>
              <a:rPr lang="en-US" sz="2000">
                <a:latin typeface="Arial" charset="0"/>
                <a:cs typeface="Arial" charset="0"/>
                <a:sym typeface="Symbol" pitchFamily="18" charset="2"/>
              </a:rPr>
              <a:t>w</a:t>
            </a:r>
            <a:r>
              <a:rPr lang="en-US" sz="2000" baseline="-25000">
                <a:latin typeface="Arial" charset="0"/>
                <a:cs typeface="Arial" charset="0"/>
                <a:sym typeface="Symbol" pitchFamily="18" charset="2"/>
              </a:rPr>
              <a:t>R</a:t>
            </a:r>
            <a:r>
              <a:rPr lang="en-US" sz="2000">
                <a:latin typeface="Arial" charset="0"/>
                <a:cs typeface="Arial" charset="0"/>
                <a:sym typeface="Symbol" pitchFamily="18" charset="2"/>
              </a:rPr>
              <a:t> = 1 voor röntgenstraling</a:t>
            </a: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 = som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H</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a:t>
            </a:r>
            <a:r>
              <a:rPr lang="en-US" sz="2000">
                <a:solidFill>
                  <a:srgbClr val="FF0000"/>
                </a:solidFill>
                <a:latin typeface="Arial" charset="0"/>
                <a:cs typeface="Arial" charset="0"/>
                <a:sym typeface="Symbol" pitchFamily="18" charset="2"/>
              </a:rPr>
              <a:t>weefselweegfactor</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														som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 1</a:t>
            </a:r>
          </a:p>
        </p:txBody>
      </p:sp>
      <p:pic>
        <p:nvPicPr>
          <p:cNvPr id="7" name="Picture 6">
            <a:extLst>
              <a:ext uri="{FF2B5EF4-FFF2-40B4-BE49-F238E27FC236}">
                <a16:creationId xmlns:a16="http://schemas.microsoft.com/office/drawing/2014/main" id="{61BCE2D1-8093-4C1A-8B6B-8CE7516F68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25</a:t>
            </a:fld>
            <a:endParaRPr lang="en-US">
              <a:latin typeface="Arial" pitchFamily="34" charset="0"/>
              <a:cs typeface="Arial" pitchFamily="34" charset="0"/>
            </a:endParaRPr>
          </a:p>
        </p:txBody>
      </p:sp>
      <p:sp>
        <p:nvSpPr>
          <p:cNvPr id="375810" name="Rectangle 2"/>
          <p:cNvSpPr>
            <a:spLocks noGrp="1" noChangeArrowheads="1"/>
          </p:cNvSpPr>
          <p:nvPr>
            <p:ph type="title"/>
          </p:nvPr>
        </p:nvSpPr>
        <p:spPr/>
        <p:txBody>
          <a:bodyPr/>
          <a:lstStyle/>
          <a:p>
            <a:pPr eaLnBrk="1" hangingPunct="1">
              <a:spcBef>
                <a:spcPts val="0"/>
              </a:spcBef>
              <a:defRPr/>
            </a:pPr>
            <a:r>
              <a:rPr lang="en-US" sz="3200" b="1">
                <a:latin typeface="Arial" charset="0"/>
              </a:rPr>
              <a:t>Grootheden en eenheden</a:t>
            </a:r>
            <a:br>
              <a:rPr lang="en-US" sz="3200" b="1">
                <a:latin typeface="Arial" charset="0"/>
              </a:rPr>
            </a:br>
            <a:r>
              <a:rPr lang="en-US" sz="2000" b="1">
                <a:effectLst/>
                <a:latin typeface="Arial" charset="0"/>
                <a:cs typeface="Arial" charset="0"/>
                <a:sym typeface="Symbol" pitchFamily="18" charset="2"/>
              </a:rPr>
              <a:t>weefselweegfactor</a:t>
            </a:r>
            <a:endParaRPr lang="en-GB" sz="2000" b="1">
              <a:effectLst/>
              <a:latin typeface="Arial" charset="0"/>
            </a:endParaRPr>
          </a:p>
        </p:txBody>
      </p:sp>
      <p:sp>
        <p:nvSpPr>
          <p:cNvPr id="31750" name="Rectangle 3"/>
          <p:cNvSpPr>
            <a:spLocks noGrp="1" noChangeArrowheads="1"/>
          </p:cNvSpPr>
          <p:nvPr>
            <p:ph type="body" sz="half" idx="1"/>
          </p:nvPr>
        </p:nvSpPr>
        <p:spPr>
          <a:xfrm>
            <a:off x="685800" y="1981200"/>
            <a:ext cx="7918450" cy="4256088"/>
          </a:xfrm>
        </p:spPr>
        <p:txBody>
          <a:bodyPr/>
          <a:lstStyle/>
          <a:p>
            <a:pPr marL="2592000" lvl="4" indent="0" defTabSz="215900" eaLnBrk="1" hangingPunct="1">
              <a:spcBef>
                <a:spcPct val="0"/>
              </a:spcBef>
              <a:buClr>
                <a:schemeClr val="tx2"/>
              </a:buClr>
              <a:buFont typeface="Wingdings" pitchFamily="2" charset="2"/>
              <a:buNone/>
            </a:pPr>
            <a:r>
              <a:rPr lang="en-US" sz="1600" b="1">
                <a:latin typeface="Arial" charset="0"/>
                <a:cs typeface="Arial" charset="0"/>
                <a:sym typeface="Symbol" pitchFamily="18" charset="2"/>
              </a:rPr>
              <a:t>orgaan						w</a:t>
            </a:r>
            <a:r>
              <a:rPr lang="en-US" sz="1600" b="1" baseline="-25000">
                <a:latin typeface="Arial" charset="0"/>
                <a:cs typeface="Arial" charset="0"/>
                <a:sym typeface="Symbol" pitchFamily="18" charset="2"/>
              </a:rPr>
              <a:t>T</a:t>
            </a:r>
          </a:p>
          <a:p>
            <a:pPr marL="2592000" lvl="4" indent="0" defTabSz="215900" eaLnBrk="1" hangingPunct="1">
              <a:spcBef>
                <a:spcPct val="0"/>
              </a:spcBef>
              <a:buClr>
                <a:schemeClr val="tx2"/>
              </a:buClr>
              <a:buNone/>
            </a:pPr>
            <a:endParaRPr lang="en-US" sz="1600">
              <a:latin typeface="Arial" charset="0"/>
              <a:cs typeface="Arial" charset="0"/>
              <a:sym typeface="Symbol" pitchFamily="18" charset="2"/>
            </a:endParaRP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borstweefsel				0,12</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dikke darm					0,12</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longen							0,12</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maag							0,12</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rood beenmerg			0,12</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gonaden						0,08</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blaas							0,04</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lever							0,04</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schildklier					0,04</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slokdarm						0,04</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botoppervlak				0,01</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hersenen						0,01</a:t>
            </a:r>
          </a:p>
          <a:p>
            <a:pPr marL="25920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huid								0,01</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speekselklieren			0,01</a:t>
            </a:r>
          </a:p>
          <a:p>
            <a:pPr marL="2592000" lvl="4" indent="0" defTabSz="215900" eaLnBrk="1" hangingPunct="1">
              <a:spcBef>
                <a:spcPct val="0"/>
              </a:spcBef>
              <a:buClr>
                <a:schemeClr val="tx2"/>
              </a:buClr>
              <a:buNone/>
            </a:pPr>
            <a:r>
              <a:rPr lang="en-US" sz="1600">
                <a:latin typeface="Arial" charset="0"/>
                <a:cs typeface="Arial" charset="0"/>
                <a:sym typeface="Symbol" pitchFamily="18" charset="2"/>
              </a:rPr>
              <a:t>rest								0,12</a:t>
            </a:r>
          </a:p>
          <a:p>
            <a:pPr marL="2592000" lvl="3" indent="0" defTabSz="215900" eaLnBrk="1" hangingPunct="1">
              <a:spcBef>
                <a:spcPct val="0"/>
              </a:spcBef>
              <a:buClr>
                <a:schemeClr val="tx2"/>
              </a:buClr>
              <a:buFont typeface="Wingdings" pitchFamily="2" charset="2"/>
              <a:buNone/>
            </a:pPr>
            <a:endParaRPr lang="en-US" sz="1600">
              <a:latin typeface="Arial" charset="0"/>
              <a:cs typeface="Arial" charset="0"/>
              <a:sym typeface="Symbol" pitchFamily="18" charset="2"/>
            </a:endParaRPr>
          </a:p>
        </p:txBody>
      </p:sp>
      <p:pic>
        <p:nvPicPr>
          <p:cNvPr id="7" name="Picture 6">
            <a:extLst>
              <a:ext uri="{FF2B5EF4-FFF2-40B4-BE49-F238E27FC236}">
                <a16:creationId xmlns:a16="http://schemas.microsoft.com/office/drawing/2014/main" id="{6896B18A-9E24-4F9C-A6FF-192DBBD185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26</a:t>
            </a:fld>
            <a:endParaRPr lang="en-US">
              <a:latin typeface="Arial" pitchFamily="34" charset="0"/>
              <a:cs typeface="Arial" pitchFamily="34" charset="0"/>
            </a:endParaRPr>
          </a:p>
        </p:txBody>
      </p:sp>
      <p:sp>
        <p:nvSpPr>
          <p:cNvPr id="379906" name="Rectangle 2"/>
          <p:cNvSpPr>
            <a:spLocks noGrp="1" noChangeArrowheads="1"/>
          </p:cNvSpPr>
          <p:nvPr>
            <p:ph type="title"/>
          </p:nvPr>
        </p:nvSpPr>
        <p:spPr/>
        <p:txBody>
          <a:bodyPr/>
          <a:lstStyle/>
          <a:p>
            <a:pPr lvl="1" eaLnBrk="1" hangingPunct="1">
              <a:spcBef>
                <a:spcPts val="0"/>
              </a:spcBef>
              <a:defRPr/>
            </a:pPr>
            <a:r>
              <a:rPr lang="en-US" sz="3200" b="1">
                <a:latin typeface="Arial" charset="0"/>
              </a:rPr>
              <a:t>Grootheden en eenheden</a:t>
            </a:r>
            <a:br>
              <a:rPr lang="en-US" sz="3200" b="1">
                <a:latin typeface="Arial" charset="0"/>
              </a:rPr>
            </a:br>
            <a:r>
              <a:rPr lang="en-GB" sz="2000" b="1">
                <a:effectLst/>
                <a:latin typeface="Arial" charset="0"/>
                <a:sym typeface="Symbol" pitchFamily="18" charset="2"/>
              </a:rPr>
              <a:t>ordes van grootte</a:t>
            </a:r>
            <a:endParaRPr lang="en-GB" sz="3200" b="1">
              <a:effectLst/>
              <a:latin typeface="Arial" charset="0"/>
            </a:endParaRPr>
          </a:p>
        </p:txBody>
      </p:sp>
      <p:sp>
        <p:nvSpPr>
          <p:cNvPr id="32774" name="Rectangle 3"/>
          <p:cNvSpPr>
            <a:spLocks noGrp="1" noChangeArrowheads="1"/>
          </p:cNvSpPr>
          <p:nvPr>
            <p:ph type="body" sz="half" idx="1"/>
          </p:nvPr>
        </p:nvSpPr>
        <p:spPr>
          <a:xfrm>
            <a:off x="685800" y="1981200"/>
            <a:ext cx="7918450" cy="4114800"/>
          </a:xfrm>
        </p:spPr>
        <p:txBody>
          <a:bodyPr/>
          <a:lstStyle/>
          <a:p>
            <a:pPr marL="431800" lvl="2" indent="0" defTabSz="215900" eaLnBrk="1" hangingPunct="1">
              <a:spcBef>
                <a:spcPct val="0"/>
              </a:spcBef>
              <a:buClr>
                <a:schemeClr val="tx2"/>
              </a:buClr>
              <a:buFont typeface="Wingdings" pitchFamily="2" charset="2"/>
              <a:buNone/>
            </a:pPr>
            <a:endParaRPr lang="en-GB" sz="2000">
              <a:latin typeface="Arial" panose="020B0604020202020204" pitchFamily="34" charset="0"/>
              <a:cs typeface="Arial" panose="020B0604020202020204" pitchFamily="34"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panose="020B0604020202020204" pitchFamily="34" charset="0"/>
                <a:cs typeface="Arial" panose="020B0604020202020204" pitchFamily="34" charset="0"/>
                <a:sym typeface="Symbol" pitchFamily="18" charset="2"/>
              </a:rPr>
              <a:t>jaardosis tengevolge van natuurlijke straling					  1,6 mSv *</a:t>
            </a:r>
          </a:p>
          <a:p>
            <a:pPr marL="431800" lvl="2" indent="0" defTabSz="215900" eaLnBrk="1" hangingPunct="1">
              <a:spcBef>
                <a:spcPct val="0"/>
              </a:spcBef>
              <a:buClr>
                <a:schemeClr val="tx2"/>
              </a:buClr>
              <a:buFont typeface="Wingdings" pitchFamily="2" charset="2"/>
              <a:buNone/>
            </a:pPr>
            <a:r>
              <a:rPr lang="en-GB" sz="2000">
                <a:latin typeface="Arial" panose="020B0604020202020204" pitchFamily="34" charset="0"/>
                <a:cs typeface="Arial" panose="020B0604020202020204" pitchFamily="34" charset="0"/>
                <a:sym typeface="Symbol" pitchFamily="18" charset="2"/>
              </a:rPr>
              <a:t>jaardosis tengevolge van medische diagnostiek			  1,2 mSv *</a:t>
            </a:r>
          </a:p>
          <a:p>
            <a:pPr marL="431800" lvl="2" indent="0" defTabSz="215900" eaLnBrk="1" hangingPunct="1">
              <a:spcBef>
                <a:spcPct val="0"/>
              </a:spcBef>
              <a:buClr>
                <a:schemeClr val="tx2"/>
              </a:buClr>
              <a:buFont typeface="Wingdings" pitchFamily="2" charset="2"/>
              <a:buNone/>
            </a:pPr>
            <a:endParaRPr lang="en-GB" sz="2000">
              <a:latin typeface="Arial" panose="020B0604020202020204" pitchFamily="34" charset="0"/>
              <a:cs typeface="Arial" panose="020B0604020202020204" pitchFamily="34"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panose="020B0604020202020204" pitchFamily="34" charset="0"/>
                <a:cs typeface="Arial" panose="020B0604020202020204" pitchFamily="34" charset="0"/>
                <a:sym typeface="Symbol" pitchFamily="18" charset="2"/>
              </a:rPr>
              <a:t>jaarlimiet blootgestelde A-werknemers									20 mSv **</a:t>
            </a:r>
          </a:p>
          <a:p>
            <a:pPr marL="431800" lvl="2" indent="0" defTabSz="215900" eaLnBrk="1" hangingPunct="1">
              <a:spcBef>
                <a:spcPct val="0"/>
              </a:spcBef>
              <a:buClr>
                <a:schemeClr val="tx2"/>
              </a:buClr>
              <a:buNone/>
            </a:pPr>
            <a:r>
              <a:rPr lang="en-GB" sz="2000">
                <a:latin typeface="Arial" panose="020B0604020202020204" pitchFamily="34" charset="0"/>
                <a:cs typeface="Arial" panose="020B0604020202020204" pitchFamily="34" charset="0"/>
                <a:sym typeface="Symbol" pitchFamily="18" charset="2"/>
              </a:rPr>
              <a:t>jaarlimiet blootgestelde B-werknemers									  6 mSv **</a:t>
            </a:r>
          </a:p>
          <a:p>
            <a:pPr marL="431800" lvl="2" indent="0" defTabSz="215900" eaLnBrk="1" hangingPunct="1">
              <a:spcBef>
                <a:spcPct val="0"/>
              </a:spcBef>
              <a:buClr>
                <a:schemeClr val="tx2"/>
              </a:buClr>
              <a:buNone/>
            </a:pPr>
            <a:r>
              <a:rPr lang="en-GB" sz="2000">
                <a:latin typeface="Arial" panose="020B0604020202020204" pitchFamily="34" charset="0"/>
                <a:cs typeface="Arial" panose="020B0604020202020204" pitchFamily="34" charset="0"/>
                <a:sym typeface="Symbol" pitchFamily="18" charset="2"/>
              </a:rPr>
              <a:t>jaarlimiet gewone werknemers	 en bevolking					     1 mSv **</a:t>
            </a:r>
          </a:p>
          <a:p>
            <a:pPr marL="431800" lvl="2" indent="0" defTabSz="215900" eaLnBrk="1" hangingPunct="1">
              <a:spcBef>
                <a:spcPct val="0"/>
              </a:spcBef>
              <a:buClr>
                <a:schemeClr val="tx2"/>
              </a:buClr>
              <a:buFont typeface="Wingdings" pitchFamily="2" charset="2"/>
              <a:buNone/>
            </a:pPr>
            <a:endParaRPr lang="en-GB" sz="2000">
              <a:latin typeface="Arial" panose="020B0604020202020204" pitchFamily="34" charset="0"/>
              <a:cs typeface="Arial" panose="020B0604020202020204" pitchFamily="34"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panose="020B0604020202020204" pitchFamily="34" charset="0"/>
                <a:cs typeface="Arial" panose="020B0604020202020204" pitchFamily="34" charset="0"/>
                <a:sym typeface="Symbol" pitchFamily="18" charset="2"/>
              </a:rPr>
              <a:t>dodelijke dosis bij acute bestraling									&gt; 5000 mSv</a:t>
            </a:r>
          </a:p>
          <a:p>
            <a:pPr marL="431800" lvl="2" indent="0" defTabSz="215900" eaLnBrk="1" hangingPunct="1">
              <a:spcBef>
                <a:spcPct val="0"/>
              </a:spcBef>
              <a:buClr>
                <a:schemeClr val="tx2"/>
              </a:buClr>
              <a:buFont typeface="Wingdings" pitchFamily="2" charset="2"/>
              <a:buNone/>
            </a:pPr>
            <a:endParaRPr lang="en-GB" sz="2000">
              <a:latin typeface="Arial" panose="020B0604020202020204" pitchFamily="34" charset="0"/>
              <a:cs typeface="Arial" panose="020B0604020202020204" pitchFamily="34" charset="0"/>
              <a:sym typeface="Symbol" pitchFamily="18" charset="2"/>
            </a:endParaRPr>
          </a:p>
          <a:p>
            <a:pPr marL="431800" lvl="2" indent="0" defTabSz="215900" eaLnBrk="1" hangingPunct="1">
              <a:spcBef>
                <a:spcPct val="0"/>
              </a:spcBef>
              <a:buClr>
                <a:schemeClr val="tx2"/>
              </a:buClr>
              <a:buFont typeface="Wingdings" pitchFamily="2" charset="2"/>
              <a:buNone/>
            </a:pPr>
            <a:r>
              <a:rPr lang="en-GB" sz="1800">
                <a:latin typeface="Arial" panose="020B0604020202020204" pitchFamily="34" charset="0"/>
                <a:cs typeface="Arial" panose="020B0604020202020204" pitchFamily="34" charset="0"/>
                <a:sym typeface="Symbol" pitchFamily="18" charset="2"/>
              </a:rPr>
              <a:t>*		situatie in Nederland</a:t>
            </a:r>
          </a:p>
          <a:p>
            <a:pPr marL="431800" lvl="2" indent="0" defTabSz="215900" eaLnBrk="1" hangingPunct="1">
              <a:spcBef>
                <a:spcPct val="0"/>
              </a:spcBef>
              <a:buClr>
                <a:schemeClr val="tx2"/>
              </a:buClr>
              <a:buFont typeface="Wingdings" pitchFamily="2" charset="2"/>
              <a:buNone/>
            </a:pPr>
            <a:r>
              <a:rPr lang="en-GB" sz="1800">
                <a:latin typeface="Arial" panose="020B0604020202020204" pitchFamily="34" charset="0"/>
                <a:cs typeface="Arial" panose="020B0604020202020204" pitchFamily="34" charset="0"/>
                <a:sym typeface="Symbol" pitchFamily="18" charset="2"/>
              </a:rPr>
              <a:t>**		</a:t>
            </a:r>
            <a:r>
              <a:rPr lang="nl-NL" sz="1800">
                <a:latin typeface="Arial" panose="020B0604020202020204" pitchFamily="34" charset="0"/>
                <a:cs typeface="Arial" panose="020B0604020202020204" pitchFamily="34" charset="0"/>
              </a:rPr>
              <a:t>internationale aanbevelingen die (vrijwel) overal worden gehanteerd</a:t>
            </a:r>
            <a:endParaRPr lang="en-GB" sz="1800">
              <a:latin typeface="Arial" panose="020B0604020202020204" pitchFamily="34" charset="0"/>
              <a:cs typeface="Arial" panose="020B0604020202020204" pitchFamily="34" charset="0"/>
              <a:sym typeface="Symbol" pitchFamily="18" charset="2"/>
            </a:endParaRPr>
          </a:p>
        </p:txBody>
      </p:sp>
      <p:pic>
        <p:nvPicPr>
          <p:cNvPr id="7" name="Picture 6">
            <a:extLst>
              <a:ext uri="{FF2B5EF4-FFF2-40B4-BE49-F238E27FC236}">
                <a16:creationId xmlns:a16="http://schemas.microsoft.com/office/drawing/2014/main" id="{2EF5EBC0-A038-48C4-A14F-F16153847E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27</a:t>
            </a:fld>
            <a:endParaRPr lang="en-US">
              <a:latin typeface="Arial" pitchFamily="34" charset="0"/>
              <a:cs typeface="Arial" pitchFamily="34" charset="0"/>
            </a:endParaRPr>
          </a:p>
        </p:txBody>
      </p:sp>
      <p:sp>
        <p:nvSpPr>
          <p:cNvPr id="381954" name="Rectangle 2"/>
          <p:cNvSpPr>
            <a:spLocks noGrp="1" noChangeArrowheads="1"/>
          </p:cNvSpPr>
          <p:nvPr>
            <p:ph type="title"/>
          </p:nvPr>
        </p:nvSpPr>
        <p:spPr/>
        <p:txBody>
          <a:bodyPr/>
          <a:lstStyle/>
          <a:p>
            <a:pPr lvl="1" eaLnBrk="1" hangingPunct="1">
              <a:spcBef>
                <a:spcPts val="0"/>
              </a:spcBef>
              <a:defRPr/>
            </a:pPr>
            <a:r>
              <a:rPr lang="en-US" sz="3200" b="1">
                <a:latin typeface="Arial" charset="0"/>
              </a:rPr>
              <a:t>Grootheden en eenheden</a:t>
            </a:r>
            <a:br>
              <a:rPr lang="en-US" sz="3200" b="1">
                <a:latin typeface="Arial" charset="0"/>
              </a:rPr>
            </a:br>
            <a:r>
              <a:rPr lang="en-GB" sz="2000" b="1">
                <a:effectLst/>
                <a:latin typeface="Arial" charset="0"/>
                <a:sym typeface="Symbol" pitchFamily="18" charset="2"/>
              </a:rPr>
              <a:t>natuurlijke straling</a:t>
            </a:r>
            <a:endParaRPr lang="en-GB" sz="3200" b="1">
              <a:effectLst/>
              <a:latin typeface="Arial" charset="0"/>
            </a:endParaRPr>
          </a:p>
        </p:txBody>
      </p:sp>
      <p:graphicFrame>
        <p:nvGraphicFramePr>
          <p:cNvPr id="9" name="Chart 8"/>
          <p:cNvGraphicFramePr>
            <a:graphicFrameLocks noChangeAspect="1"/>
          </p:cNvGraphicFramePr>
          <p:nvPr>
            <p:extLst>
              <p:ext uri="{D42A27DB-BD31-4B8C-83A1-F6EECF244321}">
                <p14:modId xmlns:p14="http://schemas.microsoft.com/office/powerpoint/2010/main" val="3941456036"/>
              </p:ext>
            </p:extLst>
          </p:nvPr>
        </p:nvGraphicFramePr>
        <p:xfrm>
          <a:off x="2123728" y="1980000"/>
          <a:ext cx="5262858" cy="3240000"/>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7">
            <a:extLst>
              <a:ext uri="{FF2B5EF4-FFF2-40B4-BE49-F238E27FC236}">
                <a16:creationId xmlns:a16="http://schemas.microsoft.com/office/drawing/2014/main" id="{E290E530-3790-469F-9A6B-AFF5ACC805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
        <p:nvSpPr>
          <p:cNvPr id="10" name="Rectangle 3">
            <a:extLst>
              <a:ext uri="{FF2B5EF4-FFF2-40B4-BE49-F238E27FC236}">
                <a16:creationId xmlns:a16="http://schemas.microsoft.com/office/drawing/2014/main" id="{084BD34F-F8CF-4C9A-8A3B-6424F15D3977}"/>
              </a:ext>
            </a:extLst>
          </p:cNvPr>
          <p:cNvSpPr>
            <a:spLocks noGrp="1" noChangeArrowheads="1"/>
          </p:cNvSpPr>
          <p:nvPr>
            <p:ph type="body" sz="half" idx="1"/>
          </p:nvPr>
        </p:nvSpPr>
        <p:spPr>
          <a:xfrm>
            <a:off x="685800" y="5509592"/>
            <a:ext cx="7774632" cy="799728"/>
          </a:xfrm>
        </p:spPr>
        <p:txBody>
          <a:bodyPr/>
          <a:lstStyle/>
          <a:p>
            <a:pPr marL="431800" lvl="1" indent="0" defTabSz="215900" eaLnBrk="1" hangingPunct="1">
              <a:spcBef>
                <a:spcPct val="0"/>
              </a:spcBef>
              <a:buClr>
                <a:schemeClr val="tx2"/>
              </a:buClr>
              <a:buFontTx/>
              <a:buNone/>
            </a:pPr>
            <a:r>
              <a:rPr lang="en-US" sz="1800">
                <a:latin typeface="Arial" charset="0"/>
                <a:cs typeface="Arial" charset="0"/>
                <a:sym typeface="Symbol" pitchFamily="18" charset="2"/>
              </a:rPr>
              <a:t>verdeling geldt voor Nederland, maar kan elders heel anders zijn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28</a:t>
            </a:fld>
            <a:endParaRPr lang="en-US">
              <a:latin typeface="Arial" pitchFamily="34" charset="0"/>
              <a:cs typeface="Arial" pitchFamily="34" charset="0"/>
            </a:endParaRPr>
          </a:p>
        </p:txBody>
      </p:sp>
      <p:sp>
        <p:nvSpPr>
          <p:cNvPr id="384002" name="Rectangle 2"/>
          <p:cNvSpPr>
            <a:spLocks noGrp="1" noChangeArrowheads="1"/>
          </p:cNvSpPr>
          <p:nvPr>
            <p:ph type="title"/>
          </p:nvPr>
        </p:nvSpPr>
        <p:spPr/>
        <p:txBody>
          <a:bodyPr/>
          <a:lstStyle/>
          <a:p>
            <a:pPr lvl="1" eaLnBrk="1" hangingPunct="1">
              <a:spcBef>
                <a:spcPts val="0"/>
              </a:spcBef>
              <a:defRPr/>
            </a:pPr>
            <a:r>
              <a:rPr lang="en-US" sz="3200" b="1">
                <a:latin typeface="Arial" charset="0"/>
              </a:rPr>
              <a:t>Grootheden en eenheden</a:t>
            </a:r>
            <a:br>
              <a:rPr lang="en-US" sz="3200" b="1">
                <a:latin typeface="Arial" charset="0"/>
              </a:rPr>
            </a:br>
            <a:r>
              <a:rPr lang="en-GB" sz="2000" b="1">
                <a:effectLst/>
                <a:latin typeface="Arial" charset="0"/>
                <a:sym typeface="Symbol" pitchFamily="18" charset="2"/>
              </a:rPr>
              <a:t>straling op grote hoogte</a:t>
            </a:r>
            <a:endParaRPr lang="en-GB" sz="3200" b="1">
              <a:effectLst/>
              <a:latin typeface="Arial" charset="0"/>
            </a:endParaRPr>
          </a:p>
        </p:txBody>
      </p:sp>
      <p:pic>
        <p:nvPicPr>
          <p:cNvPr id="34822" name="Picture 4" descr="stralingsniveau_hoogte"/>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2051050" y="2205038"/>
            <a:ext cx="5080000" cy="3600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933BC91D-3193-4D6F-AB6E-2D1B9EFEB9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5"/>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29</a:t>
            </a:fld>
            <a:endParaRPr lang="en-US">
              <a:latin typeface="Arial" pitchFamily="34" charset="0"/>
              <a:cs typeface="Arial" pitchFamily="34" charset="0"/>
            </a:endParaRPr>
          </a:p>
        </p:txBody>
      </p:sp>
      <p:sp>
        <p:nvSpPr>
          <p:cNvPr id="451586" name="Rectangle 2"/>
          <p:cNvSpPr>
            <a:spLocks noGrp="1" noChangeArrowheads="1"/>
          </p:cNvSpPr>
          <p:nvPr>
            <p:ph type="title"/>
          </p:nvPr>
        </p:nvSpPr>
        <p:spPr/>
        <p:txBody>
          <a:bodyPr/>
          <a:lstStyle/>
          <a:p>
            <a:pPr lvl="1" eaLnBrk="1" hangingPunct="1">
              <a:spcBef>
                <a:spcPts val="0"/>
              </a:spcBef>
              <a:defRPr/>
            </a:pPr>
            <a:r>
              <a:rPr lang="en-US" sz="3200" b="1">
                <a:latin typeface="Arial" pitchFamily="34" charset="0"/>
                <a:cs typeface="Arial" pitchFamily="34" charset="0"/>
              </a:rPr>
              <a:t>Grootheden en eenheden</a:t>
            </a:r>
            <a:br>
              <a:rPr lang="en-US" sz="3200" b="1">
                <a:latin typeface="Arial" pitchFamily="34" charset="0"/>
                <a:cs typeface="Arial" pitchFamily="34" charset="0"/>
              </a:rPr>
            </a:br>
            <a:r>
              <a:rPr lang="en-GB" sz="2000" b="1">
                <a:effectLst/>
                <a:latin typeface="Arial" pitchFamily="34" charset="0"/>
                <a:cs typeface="Arial" pitchFamily="34" charset="0"/>
                <a:sym typeface="Symbol" pitchFamily="18" charset="2"/>
              </a:rPr>
              <a:t>straling door medische toepassingen</a:t>
            </a:r>
            <a:endParaRPr lang="en-GB" sz="3200" b="1">
              <a:effectLst/>
              <a:latin typeface="Arial" pitchFamily="34" charset="0"/>
              <a:cs typeface="Arial" pitchFamily="34" charset="0"/>
            </a:endParaRPr>
          </a:p>
        </p:txBody>
      </p:sp>
      <p:sp>
        <p:nvSpPr>
          <p:cNvPr id="35847" name="Rectangle 8"/>
          <p:cNvSpPr>
            <a:spLocks noChangeArrowheads="1"/>
          </p:cNvSpPr>
          <p:nvPr/>
        </p:nvSpPr>
        <p:spPr bwMode="auto">
          <a:xfrm>
            <a:off x="685800" y="1981200"/>
            <a:ext cx="7918450"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buSzTx/>
            </a:pPr>
            <a:endParaRPr lang="en-US" sz="1800">
              <a:sym typeface="Symbol" pitchFamily="18" charset="2"/>
            </a:endParaRPr>
          </a:p>
        </p:txBody>
      </p:sp>
      <p:graphicFrame>
        <p:nvGraphicFramePr>
          <p:cNvPr id="8" name="Chart 7"/>
          <p:cNvGraphicFramePr>
            <a:graphicFrameLocks noChangeAspect="1"/>
          </p:cNvGraphicFramePr>
          <p:nvPr>
            <p:extLst>
              <p:ext uri="{D42A27DB-BD31-4B8C-83A1-F6EECF244321}">
                <p14:modId xmlns:p14="http://schemas.microsoft.com/office/powerpoint/2010/main" val="98469792"/>
              </p:ext>
            </p:extLst>
          </p:nvPr>
        </p:nvGraphicFramePr>
        <p:xfrm>
          <a:off x="2215025" y="1980000"/>
          <a:ext cx="4860000" cy="32400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a:extLst>
              <a:ext uri="{FF2B5EF4-FFF2-40B4-BE49-F238E27FC236}">
                <a16:creationId xmlns:a16="http://schemas.microsoft.com/office/drawing/2014/main" id="{C9F141F6-FFF4-49B9-A7F8-00786F4268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
        <p:nvSpPr>
          <p:cNvPr id="10" name="Rectangle 3">
            <a:extLst>
              <a:ext uri="{FF2B5EF4-FFF2-40B4-BE49-F238E27FC236}">
                <a16:creationId xmlns:a16="http://schemas.microsoft.com/office/drawing/2014/main" id="{13021BD2-8205-4C6B-A1B5-CA99FA9963C7}"/>
              </a:ext>
            </a:extLst>
          </p:cNvPr>
          <p:cNvSpPr txBox="1">
            <a:spLocks noChangeArrowheads="1"/>
          </p:cNvSpPr>
          <p:nvPr/>
        </p:nvSpPr>
        <p:spPr bwMode="auto">
          <a:xfrm>
            <a:off x="685800" y="5509592"/>
            <a:ext cx="7774632" cy="799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431800" lvl="1" indent="0" defTabSz="215900" eaLnBrk="1" hangingPunct="1">
              <a:spcBef>
                <a:spcPct val="0"/>
              </a:spcBef>
              <a:buClr>
                <a:schemeClr val="tx2"/>
              </a:buClr>
              <a:buFontTx/>
              <a:buNone/>
            </a:pPr>
            <a:r>
              <a:rPr lang="en-US" sz="1800" kern="0">
                <a:latin typeface="Arial" charset="0"/>
                <a:cs typeface="Arial" charset="0"/>
                <a:sym typeface="Symbol" pitchFamily="18" charset="2"/>
              </a:rPr>
              <a:t>verdeling geldt voor Nederland, maar kan elders heel anders zijn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8"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9" name="Slide Number Placeholder 7"/>
          <p:cNvSpPr>
            <a:spLocks noGrp="1"/>
          </p:cNvSpPr>
          <p:nvPr>
            <p:ph type="sldNum" sz="quarter" idx="12"/>
          </p:nvPr>
        </p:nvSpPr>
        <p:spPr/>
        <p:txBody>
          <a:bodyPr/>
          <a:lstStyle/>
          <a:p>
            <a:pPr>
              <a:defRPr/>
            </a:pPr>
            <a:fld id="{428E8D57-1724-49D6-A29A-AAC5D9D6E98D}" type="slidenum">
              <a:rPr lang="en-US" smtClean="0">
                <a:latin typeface="Arial" pitchFamily="34" charset="0"/>
                <a:cs typeface="Arial" pitchFamily="34" charset="0"/>
              </a:rPr>
              <a:pPr>
                <a:defRPr/>
              </a:pPr>
              <a:t>3</a:t>
            </a:fld>
            <a:endParaRPr lang="en-US">
              <a:latin typeface="Arial" pitchFamily="34" charset="0"/>
              <a:cs typeface="Arial" pitchFamily="34" charset="0"/>
            </a:endParaRPr>
          </a:p>
        </p:txBody>
      </p:sp>
      <p:sp>
        <p:nvSpPr>
          <p:cNvPr id="334850" name="Rectangle 2"/>
          <p:cNvSpPr>
            <a:spLocks noGrp="1" noChangeArrowheads="1"/>
          </p:cNvSpPr>
          <p:nvPr>
            <p:ph type="title"/>
          </p:nvPr>
        </p:nvSpPr>
        <p:spPr/>
        <p:txBody>
          <a:bodyPr/>
          <a:lstStyle/>
          <a:p>
            <a:pPr eaLnBrk="1" hangingPunct="1">
              <a:spcBef>
                <a:spcPts val="0"/>
              </a:spcBef>
              <a:defRPr/>
            </a:pPr>
            <a:r>
              <a:rPr lang="en-US" sz="3200" b="1">
                <a:latin typeface="Arial" charset="0"/>
              </a:rPr>
              <a:t>Wat is r</a:t>
            </a:r>
            <a:r>
              <a:rPr lang="en-US" sz="3200" b="1">
                <a:latin typeface="Arial" charset="0"/>
                <a:cs typeface="Arial" charset="0"/>
              </a:rPr>
              <a:t>öntgenstraling?</a:t>
            </a:r>
            <a:br>
              <a:rPr lang="en-US" sz="3200" b="1">
                <a:latin typeface="Arial" charset="0"/>
                <a:cs typeface="Arial" charset="0"/>
              </a:rPr>
            </a:br>
            <a:r>
              <a:rPr lang="en-US" sz="2000" b="1">
                <a:effectLst/>
                <a:latin typeface="Arial" charset="0"/>
                <a:cs typeface="Arial" charset="0"/>
              </a:rPr>
              <a:t>ontdekking</a:t>
            </a:r>
            <a:endParaRPr lang="en-GB" sz="2000" b="1">
              <a:effectLst/>
              <a:latin typeface="Arial" charset="0"/>
              <a:cs typeface="Arial" charset="0"/>
            </a:endParaRPr>
          </a:p>
        </p:txBody>
      </p:sp>
      <p:sp>
        <p:nvSpPr>
          <p:cNvPr id="5126" name="Rectangle 3"/>
          <p:cNvSpPr>
            <a:spLocks noGrp="1" noChangeArrowheads="1"/>
          </p:cNvSpPr>
          <p:nvPr>
            <p:ph type="body" sz="half" idx="1"/>
          </p:nvPr>
        </p:nvSpPr>
        <p:spPr>
          <a:xfrm>
            <a:off x="685800" y="1981200"/>
            <a:ext cx="8062913" cy="4184650"/>
          </a:xfrm>
        </p:spPr>
        <p:txBody>
          <a:bodyPr/>
          <a:lstStyle/>
          <a:p>
            <a:pPr marL="431800" lvl="1" indent="-293688" eaLnBrk="1" hangingPunct="1">
              <a:spcBef>
                <a:spcPct val="0"/>
              </a:spcBef>
              <a:buClr>
                <a:schemeClr val="tx2"/>
              </a:buClr>
              <a:buFont typeface="Wingdings" pitchFamily="2" charset="2"/>
              <a:buNone/>
            </a:pPr>
            <a:endParaRPr lang="en-GB" sz="2000" b="1">
              <a:latin typeface="Arial" charset="0"/>
              <a:sym typeface="Symbol" pitchFamily="18" charset="2"/>
            </a:endParaRPr>
          </a:p>
          <a:p>
            <a:pPr marL="431800" lvl="1" indent="-293688" eaLnBrk="1" hangingPunct="1">
              <a:spcBef>
                <a:spcPct val="0"/>
              </a:spcBef>
              <a:buClr>
                <a:schemeClr val="tx2"/>
              </a:buClr>
              <a:buFont typeface="Wingdings" pitchFamily="2" charset="2"/>
              <a:buNone/>
            </a:pPr>
            <a:endParaRPr lang="en-GB" sz="2000" b="1">
              <a:latin typeface="Arial" charset="0"/>
              <a:sym typeface="Symbol" pitchFamily="18" charset="2"/>
            </a:endParaRPr>
          </a:p>
          <a:p>
            <a:pPr marL="431800" lvl="1" indent="-293688" eaLnBrk="1" hangingPunct="1">
              <a:buClr>
                <a:schemeClr val="tx2"/>
              </a:buClr>
              <a:buFont typeface="Wingdings" pitchFamily="2" charset="2"/>
              <a:buNone/>
            </a:pPr>
            <a:r>
              <a:rPr lang="en-GB" sz="2000" b="1">
                <a:latin typeface="Arial" charset="0"/>
                <a:sym typeface="Symbol" pitchFamily="18" charset="2"/>
              </a:rPr>
              <a:t>			Wilhelm Conrad R</a:t>
            </a:r>
            <a:r>
              <a:rPr lang="en-US" sz="2000" b="1">
                <a:latin typeface="Arial" charset="0"/>
                <a:cs typeface="Arial" charset="0"/>
                <a:sym typeface="Symbol" pitchFamily="18" charset="2"/>
              </a:rPr>
              <a:t>öntgen</a:t>
            </a:r>
          </a:p>
          <a:p>
            <a:pPr marL="431800" lvl="2" indent="0" eaLnBrk="1" hangingPunct="1">
              <a:spcBef>
                <a:spcPct val="0"/>
              </a:spcBef>
              <a:buClr>
                <a:schemeClr val="tx2"/>
              </a:buClr>
              <a:buFont typeface="Wingdings" pitchFamily="2" charset="2"/>
              <a:buNone/>
            </a:pPr>
            <a:endParaRPr lang="en-GB" sz="1600">
              <a:latin typeface="Arial" charset="0"/>
              <a:sym typeface="Symbol" pitchFamily="18" charset="2"/>
            </a:endParaRPr>
          </a:p>
          <a:p>
            <a:pPr marL="431800" lvl="2" indent="0" eaLnBrk="1" hangingPunct="1">
              <a:spcBef>
                <a:spcPct val="0"/>
              </a:spcBef>
              <a:buClr>
                <a:schemeClr val="tx2"/>
              </a:buClr>
              <a:buFont typeface="Wingdings" pitchFamily="2" charset="2"/>
              <a:buNone/>
            </a:pPr>
            <a:r>
              <a:rPr lang="en-US" sz="2000">
                <a:latin typeface="Arial" charset="0"/>
                <a:sym typeface="Symbol" pitchFamily="18" charset="2"/>
              </a:rPr>
              <a:t>In 1895 ontdekte Wilhelm Conrad Röntgen magische stralen die dwars door een vast object heen ging. Hij noemde ze X-stralen. Wij zeggen nu "r</a:t>
            </a:r>
            <a:r>
              <a:rPr lang="en-US" sz="2000">
                <a:latin typeface="Arial" charset="0"/>
                <a:cs typeface="Arial" charset="0"/>
                <a:sym typeface="Symbol" pitchFamily="18" charset="2"/>
              </a:rPr>
              <a:t>öntgenstralen".</a:t>
            </a:r>
            <a:endParaRPr lang="en-US" sz="2000">
              <a:latin typeface="Arial" charset="0"/>
              <a:sym typeface="Symbol" pitchFamily="18" charset="2"/>
            </a:endParaRPr>
          </a:p>
          <a:p>
            <a:pPr marL="431800" lvl="1" indent="-293688" eaLnBrk="1" hangingPunct="1">
              <a:spcBef>
                <a:spcPct val="0"/>
              </a:spcBef>
              <a:buClr>
                <a:schemeClr val="tx2"/>
              </a:buClr>
              <a:buFont typeface="Wingdings" pitchFamily="2" charset="2"/>
              <a:buNone/>
            </a:pPr>
            <a:endParaRPr lang="en-US" sz="2000">
              <a:latin typeface="Arial" charset="0"/>
              <a:sym typeface="Symbol" pitchFamily="18" charset="2"/>
            </a:endParaRPr>
          </a:p>
          <a:p>
            <a:pPr marL="431800" lvl="2" indent="0" eaLnBrk="1" hangingPunct="1">
              <a:spcBef>
                <a:spcPct val="0"/>
              </a:spcBef>
              <a:buClr>
                <a:schemeClr val="tx2"/>
              </a:buClr>
              <a:buFont typeface="Wingdings" pitchFamily="2" charset="2"/>
              <a:buNone/>
            </a:pPr>
            <a:r>
              <a:rPr lang="en-US" sz="2000">
                <a:latin typeface="Arial" charset="0"/>
                <a:sym typeface="Symbol" pitchFamily="18" charset="2"/>
              </a:rPr>
              <a:t>Met r</a:t>
            </a:r>
            <a:r>
              <a:rPr lang="en-US" sz="2000">
                <a:latin typeface="Arial" charset="0"/>
                <a:cs typeface="Arial" charset="0"/>
                <a:sym typeface="Symbol" pitchFamily="18" charset="2"/>
              </a:rPr>
              <a:t>öntgenstralen</a:t>
            </a:r>
            <a:r>
              <a:rPr lang="en-US" sz="2000">
                <a:latin typeface="Arial" charset="0"/>
                <a:sym typeface="Symbol" pitchFamily="18" charset="2"/>
              </a:rPr>
              <a:t> kunnen foto’s</a:t>
            </a:r>
            <a:br>
              <a:rPr lang="en-US" sz="2000">
                <a:latin typeface="Arial" charset="0"/>
                <a:sym typeface="Symbol" pitchFamily="18" charset="2"/>
              </a:rPr>
            </a:br>
            <a:r>
              <a:rPr lang="en-US" sz="2000">
                <a:latin typeface="Arial" charset="0"/>
                <a:sym typeface="Symbol" pitchFamily="18" charset="2"/>
              </a:rPr>
              <a:t>worden gemaakt van het inwendige,</a:t>
            </a:r>
            <a:br>
              <a:rPr lang="en-US" sz="2000">
                <a:latin typeface="Arial" charset="0"/>
                <a:sym typeface="Symbol" pitchFamily="18" charset="2"/>
              </a:rPr>
            </a:br>
            <a:r>
              <a:rPr lang="en-US" sz="2000">
                <a:latin typeface="Arial" charset="0"/>
                <a:sym typeface="Symbol" pitchFamily="18" charset="2"/>
              </a:rPr>
              <a:t>zoals botten en het gebit, of een</a:t>
            </a:r>
          </a:p>
          <a:p>
            <a:pPr marL="431800" lvl="2" indent="0" eaLnBrk="1" hangingPunct="1">
              <a:spcBef>
                <a:spcPct val="0"/>
              </a:spcBef>
              <a:buClr>
                <a:schemeClr val="tx2"/>
              </a:buClr>
              <a:buFont typeface="Wingdings" pitchFamily="2" charset="2"/>
              <a:buNone/>
            </a:pPr>
            <a:r>
              <a:rPr lang="en-US" sz="2000">
                <a:latin typeface="Arial" charset="0"/>
                <a:sym typeface="Symbol" pitchFamily="18" charset="2"/>
              </a:rPr>
              <a:t>jongetje in een koffer.</a:t>
            </a:r>
          </a:p>
        </p:txBody>
      </p:sp>
      <p:pic>
        <p:nvPicPr>
          <p:cNvPr id="5127" name="Picture 4" descr="rontgen"/>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284288" y="1557338"/>
            <a:ext cx="1055687" cy="1439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8" name="Picture 5" descr="hand"/>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5435600" y="4292600"/>
            <a:ext cx="1042988" cy="1439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9"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4292600"/>
            <a:ext cx="197485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75DCD8C-ED8C-42D4-98B3-6C6DD410A5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6376" y="-27384"/>
            <a:ext cx="1200000" cy="900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30</a:t>
            </a:fld>
            <a:endParaRPr lang="en-US">
              <a:latin typeface="Arial" pitchFamily="34" charset="0"/>
              <a:cs typeface="Arial" pitchFamily="34" charset="0"/>
            </a:endParaRPr>
          </a:p>
        </p:txBody>
      </p:sp>
      <p:sp>
        <p:nvSpPr>
          <p:cNvPr id="386050" name="Rectangle 2"/>
          <p:cNvSpPr>
            <a:spLocks noGrp="1" noChangeArrowheads="1"/>
          </p:cNvSpPr>
          <p:nvPr>
            <p:ph type="title"/>
          </p:nvPr>
        </p:nvSpPr>
        <p:spPr/>
        <p:txBody>
          <a:bodyPr/>
          <a:lstStyle/>
          <a:p>
            <a:pPr eaLnBrk="1" hangingPunct="1">
              <a:spcBef>
                <a:spcPts val="0"/>
              </a:spcBef>
              <a:defRPr/>
            </a:pPr>
            <a:r>
              <a:rPr lang="en-US" sz="3200" b="1">
                <a:latin typeface="Arial" charset="0"/>
              </a:rPr>
              <a:t>Effecten van straling</a:t>
            </a:r>
            <a:br>
              <a:rPr lang="en-US" sz="3200" b="1">
                <a:latin typeface="Arial" charset="0"/>
              </a:rPr>
            </a:br>
            <a:r>
              <a:rPr lang="en-US" sz="2000" b="1">
                <a:effectLst/>
                <a:latin typeface="Arial" charset="0"/>
              </a:rPr>
              <a:t>cel</a:t>
            </a:r>
            <a:endParaRPr lang="en-GB" sz="3200" b="1">
              <a:effectLst/>
              <a:latin typeface="Arial" charset="0"/>
            </a:endParaRPr>
          </a:p>
        </p:txBody>
      </p:sp>
      <p:sp>
        <p:nvSpPr>
          <p:cNvPr id="37894" name="Rectangle 3"/>
          <p:cNvSpPr>
            <a:spLocks noGrp="1" noChangeArrowheads="1"/>
          </p:cNvSpPr>
          <p:nvPr>
            <p:ph type="body" sz="half" idx="1"/>
          </p:nvPr>
        </p:nvSpPr>
        <p:spPr>
          <a:xfrm>
            <a:off x="684213" y="1989138"/>
            <a:ext cx="2879725" cy="4114800"/>
          </a:xfrm>
        </p:spPr>
        <p:txBody>
          <a:bodyPr/>
          <a:lstStyle/>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celkern</a:t>
            </a:r>
          </a:p>
          <a:p>
            <a:pPr marL="431800" lvl="2" indent="0" defTabSz="215900" eaLnBrk="1" hangingPunct="1">
              <a:spcBef>
                <a:spcPct val="0"/>
              </a:spcBef>
              <a:buClr>
                <a:schemeClr val="tx2"/>
              </a:buClr>
              <a:buFontTx/>
              <a:buNone/>
            </a:pPr>
            <a:r>
              <a:rPr lang="en-GB" sz="2000">
                <a:latin typeface="Arial" charset="0"/>
                <a:sym typeface="Symbol" pitchFamily="18" charset="2"/>
              </a:rPr>
              <a:t>cytoplasma</a:t>
            </a:r>
          </a:p>
          <a:p>
            <a:pPr marL="431800" lvl="2" indent="0" defTabSz="215900" eaLnBrk="1" hangingPunct="1">
              <a:spcBef>
                <a:spcPct val="0"/>
              </a:spcBef>
              <a:buClr>
                <a:schemeClr val="tx2"/>
              </a:buClr>
              <a:buFontTx/>
              <a:buNone/>
            </a:pPr>
            <a:r>
              <a:rPr lang="en-GB" sz="2000">
                <a:latin typeface="Arial" charset="0"/>
                <a:sym typeface="Symbol" pitchFamily="18" charset="2"/>
              </a:rPr>
              <a:t>celmembraan</a:t>
            </a:r>
          </a:p>
          <a:p>
            <a:pPr marL="431800" lvl="1" indent="0" defTabSz="215900" eaLnBrk="1" hangingPunct="1">
              <a:spcBef>
                <a:spcPct val="0"/>
              </a:spcBef>
              <a:buClr>
                <a:schemeClr val="tx2"/>
              </a:buClr>
              <a:buFontTx/>
              <a:buNone/>
            </a:pPr>
            <a:endParaRPr lang="en-GB" sz="2000">
              <a:latin typeface="Arial" charset="0"/>
              <a:sym typeface="Symbol" pitchFamily="18" charset="2"/>
            </a:endParaRPr>
          </a:p>
          <a:p>
            <a:pPr marL="431800" lvl="1" indent="0" defTabSz="215900" eaLnBrk="1" hangingPunct="1">
              <a:spcBef>
                <a:spcPct val="0"/>
              </a:spcBef>
              <a:buClr>
                <a:schemeClr val="tx2"/>
              </a:buClr>
              <a:buFontTx/>
              <a:buNone/>
            </a:pPr>
            <a:r>
              <a:rPr lang="en-GB" sz="2000">
                <a:latin typeface="Arial" charset="0"/>
                <a:sym typeface="Symbol" pitchFamily="18" charset="2"/>
              </a:rPr>
              <a:t>celkern bevat</a:t>
            </a:r>
          </a:p>
          <a:p>
            <a:pPr marL="431800" lvl="1" indent="0" defTabSz="215900" eaLnBrk="1" hangingPunct="1">
              <a:spcBef>
                <a:spcPct val="0"/>
              </a:spcBef>
              <a:buClr>
                <a:schemeClr val="tx2"/>
              </a:buClr>
              <a:buFontTx/>
              <a:buNone/>
            </a:pPr>
            <a:r>
              <a:rPr lang="en-GB" sz="2000">
                <a:latin typeface="Arial" charset="0"/>
                <a:sym typeface="Symbol" pitchFamily="18" charset="2"/>
              </a:rPr>
              <a:t>23 paren van</a:t>
            </a:r>
          </a:p>
          <a:p>
            <a:pPr marL="431800" lvl="1" indent="0" defTabSz="215900" eaLnBrk="1" hangingPunct="1">
              <a:spcBef>
                <a:spcPct val="0"/>
              </a:spcBef>
              <a:buClr>
                <a:schemeClr val="tx2"/>
              </a:buClr>
              <a:buFontTx/>
              <a:buNone/>
            </a:pPr>
            <a:r>
              <a:rPr lang="en-GB" sz="2000">
                <a:latin typeface="Arial" charset="0"/>
                <a:sym typeface="Symbol" pitchFamily="18" charset="2"/>
              </a:rPr>
              <a:t>chromosomen</a:t>
            </a:r>
          </a:p>
          <a:p>
            <a:pPr marL="431800" lvl="1" indent="0" defTabSz="215900" eaLnBrk="1" hangingPunct="1">
              <a:spcBef>
                <a:spcPct val="0"/>
              </a:spcBef>
              <a:buClr>
                <a:schemeClr val="tx2"/>
              </a:buClr>
              <a:buFontTx/>
              <a:buNone/>
            </a:pPr>
            <a:endParaRPr lang="en-GB" sz="2000">
              <a:latin typeface="Arial" charset="0"/>
              <a:sym typeface="Symbol" pitchFamily="18" charset="2"/>
            </a:endParaRP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chromosomen zijn</a:t>
            </a: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de dragers van de</a:t>
            </a: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erfelijke informatie</a:t>
            </a:r>
          </a:p>
        </p:txBody>
      </p:sp>
      <p:pic>
        <p:nvPicPr>
          <p:cNvPr id="37895" name="Picture 4" descr="radiobiologie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3563938" y="2636838"/>
            <a:ext cx="4972050" cy="2378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05E91160-6169-4A35-A226-5781EEBDD8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31</a:t>
            </a:fld>
            <a:endParaRPr lang="en-US">
              <a:latin typeface="Arial" pitchFamily="34" charset="0"/>
              <a:cs typeface="Arial" pitchFamily="34" charset="0"/>
            </a:endParaRPr>
          </a:p>
        </p:txBody>
      </p:sp>
      <p:sp>
        <p:nvSpPr>
          <p:cNvPr id="388098" name="Rectangle 2"/>
          <p:cNvSpPr>
            <a:spLocks noGrp="1" noChangeArrowheads="1"/>
          </p:cNvSpPr>
          <p:nvPr>
            <p:ph type="title"/>
          </p:nvPr>
        </p:nvSpPr>
        <p:spPr/>
        <p:txBody>
          <a:bodyPr/>
          <a:lstStyle/>
          <a:p>
            <a:pPr eaLnBrk="1" hangingPunct="1">
              <a:spcBef>
                <a:spcPts val="0"/>
              </a:spcBef>
              <a:defRPr/>
            </a:pPr>
            <a:r>
              <a:rPr lang="en-US" sz="3200" b="1">
                <a:latin typeface="Arial" charset="0"/>
              </a:rPr>
              <a:t>Effecten van straling</a:t>
            </a:r>
            <a:br>
              <a:rPr lang="en-US" sz="3200" b="1">
                <a:latin typeface="Arial" charset="0"/>
              </a:rPr>
            </a:br>
            <a:r>
              <a:rPr lang="en-US" sz="2000" b="1">
                <a:effectLst/>
                <a:latin typeface="Arial" charset="0"/>
              </a:rPr>
              <a:t>DNA</a:t>
            </a:r>
            <a:endParaRPr lang="en-GB" sz="2000" b="1">
              <a:effectLst/>
              <a:latin typeface="Arial" charset="0"/>
            </a:endParaRPr>
          </a:p>
        </p:txBody>
      </p:sp>
      <p:sp>
        <p:nvSpPr>
          <p:cNvPr id="38918" name="Rectangle 3"/>
          <p:cNvSpPr>
            <a:spLocks noGrp="1" noChangeArrowheads="1"/>
          </p:cNvSpPr>
          <p:nvPr>
            <p:ph type="body" sz="half" idx="1"/>
          </p:nvPr>
        </p:nvSpPr>
        <p:spPr>
          <a:xfrm>
            <a:off x="685800" y="1981200"/>
            <a:ext cx="4678363" cy="4114800"/>
          </a:xfrm>
        </p:spPr>
        <p:txBody>
          <a:bodyPr/>
          <a:lstStyle/>
          <a:p>
            <a:pPr marL="431800" lvl="2" indent="0" defTabSz="215900" eaLnBrk="1" hangingPunct="1">
              <a:spcBef>
                <a:spcPct val="0"/>
              </a:spcBef>
              <a:buClr>
                <a:schemeClr val="tx2"/>
              </a:buClr>
              <a:buFontTx/>
              <a:buNone/>
            </a:pPr>
            <a:endParaRPr lang="en-GB" sz="2000">
              <a:solidFill>
                <a:srgbClr val="FF0000"/>
              </a:solidFill>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solidFill>
                  <a:srgbClr val="FF0000"/>
                </a:solidFill>
                <a:latin typeface="Arial" charset="0"/>
                <a:sym typeface="Symbol" pitchFamily="18" charset="2"/>
              </a:rPr>
              <a:t>chromosoom = DNA-molecuul</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dubbele helixstructuur</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reparatie bij schade</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duplicatie bij celdeling</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weefsel </a:t>
            </a:r>
            <a:r>
              <a:rPr lang="en-GB" sz="2000">
                <a:latin typeface="Arial"/>
                <a:cs typeface="Arial"/>
                <a:sym typeface="Symbol" pitchFamily="18" charset="2"/>
              </a:rPr>
              <a:t>≈</a:t>
            </a:r>
            <a:r>
              <a:rPr lang="en-GB" sz="2000">
                <a:latin typeface="Arial" charset="0"/>
                <a:sym typeface="Symbol" pitchFamily="18" charset="2"/>
              </a:rPr>
              <a:t> water</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ionisatie	</a:t>
            </a:r>
            <a:r>
              <a:rPr lang="en-GB" sz="2000">
                <a:latin typeface="Arial"/>
                <a:cs typeface="Arial"/>
                <a:sym typeface="Symbol"/>
              </a:rPr>
              <a:t>→</a:t>
            </a:r>
            <a:r>
              <a:rPr lang="en-GB" sz="2000">
                <a:latin typeface="Arial" charset="0"/>
                <a:sym typeface="Symbol" pitchFamily="18" charset="2"/>
              </a:rPr>
              <a:t>	waterradicalen</a:t>
            </a:r>
          </a:p>
          <a:p>
            <a:pPr marL="431800" lvl="2" indent="0" defTabSz="215900" eaLnBrk="1" hangingPunct="1">
              <a:spcBef>
                <a:spcPct val="0"/>
              </a:spcBef>
              <a:buClr>
                <a:schemeClr val="tx2"/>
              </a:buClr>
              <a:buFont typeface="Wingdings" pitchFamily="2" charset="2"/>
              <a:buNone/>
            </a:pPr>
            <a:r>
              <a:rPr lang="en-GB" sz="2000">
                <a:solidFill>
                  <a:srgbClr val="FF0000"/>
                </a:solidFill>
                <a:latin typeface="Arial" charset="0"/>
                <a:sym typeface="Symbol" pitchFamily="18" charset="2"/>
              </a:rPr>
              <a:t>indirecte schade</a:t>
            </a:r>
            <a:r>
              <a:rPr lang="en-GB" sz="2000">
                <a:latin typeface="Arial" charset="0"/>
                <a:sym typeface="Symbol" pitchFamily="18" charset="2"/>
              </a:rPr>
              <a:t> door chemische reacties van waterradicalen met biomoleculen</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solidFill>
                  <a:srgbClr val="FF0000"/>
                </a:solidFill>
                <a:latin typeface="Arial" charset="0"/>
                <a:sym typeface="Symbol" pitchFamily="18" charset="2"/>
              </a:rPr>
              <a:t>snel delende cel is schadegevoelig</a:t>
            </a:r>
          </a:p>
        </p:txBody>
      </p:sp>
      <p:pic>
        <p:nvPicPr>
          <p:cNvPr id="38919" name="Picture 4" descr="radiobiologie2A"/>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4932363" y="2060575"/>
            <a:ext cx="1992312" cy="3957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0" name="Picture 5" descr="radiobiologie2B"/>
          <p:cNvPicPr>
            <a:picLocks noGrp="1" noChangeAspect="1" noChangeArrowheads="1"/>
          </p:cNvPicPr>
          <p:nvPr>
            <p:ph sz="quarter" idx="3"/>
          </p:nvPr>
        </p:nvPicPr>
        <p:blipFill>
          <a:blip r:embed="rId4" cstate="print">
            <a:extLst>
              <a:ext uri="{28A0092B-C50C-407E-A947-70E740481C1C}">
                <a14:useLocalDpi xmlns:a14="http://schemas.microsoft.com/office/drawing/2010/main" val="0"/>
              </a:ext>
            </a:extLst>
          </a:blip>
          <a:srcRect/>
          <a:stretch>
            <a:fillRect/>
          </a:stretch>
        </p:blipFill>
        <p:spPr>
          <a:xfrm>
            <a:off x="6588125" y="1989138"/>
            <a:ext cx="1984375" cy="409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8">
            <a:extLst>
              <a:ext uri="{FF2B5EF4-FFF2-40B4-BE49-F238E27FC236}">
                <a16:creationId xmlns:a16="http://schemas.microsoft.com/office/drawing/2014/main" id="{21C03B12-70C4-41C0-A3AD-8A4CF21D88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32</a:t>
            </a:fld>
            <a:endParaRPr lang="en-US">
              <a:latin typeface="Arial" pitchFamily="34" charset="0"/>
              <a:cs typeface="Arial" pitchFamily="34" charset="0"/>
            </a:endParaRPr>
          </a:p>
        </p:txBody>
      </p:sp>
      <p:sp>
        <p:nvSpPr>
          <p:cNvPr id="408578" name="Rectangle 2"/>
          <p:cNvSpPr>
            <a:spLocks noGrp="1" noChangeArrowheads="1"/>
          </p:cNvSpPr>
          <p:nvPr>
            <p:ph type="title"/>
          </p:nvPr>
        </p:nvSpPr>
        <p:spPr/>
        <p:txBody>
          <a:bodyPr/>
          <a:lstStyle/>
          <a:p>
            <a:pPr eaLnBrk="1" hangingPunct="1">
              <a:spcBef>
                <a:spcPts val="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kansgebonden effect = stochastisch effect = kanker</a:t>
            </a:r>
            <a:endParaRPr lang="en-GB" sz="2000" b="1">
              <a:effectLst/>
              <a:latin typeface="Arial" charset="0"/>
            </a:endParaRPr>
          </a:p>
        </p:txBody>
      </p:sp>
      <p:sp>
        <p:nvSpPr>
          <p:cNvPr id="39942" name="Rectangle 3"/>
          <p:cNvSpPr>
            <a:spLocks noGrp="1" noChangeArrowheads="1"/>
          </p:cNvSpPr>
          <p:nvPr>
            <p:ph type="body" sz="half" idx="1"/>
          </p:nvPr>
        </p:nvSpPr>
        <p:spPr>
          <a:xfrm>
            <a:off x="685800" y="1981200"/>
            <a:ext cx="7990656" cy="4114800"/>
          </a:xfrm>
        </p:spPr>
        <p:txBody>
          <a:bodyPr/>
          <a:lstStyle/>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begint met DNA-schade</a:t>
            </a:r>
          </a:p>
          <a:p>
            <a:pPr marL="431800" lvl="2" indent="0" defTabSz="215900" eaLnBrk="1" hangingPunct="1">
              <a:spcBef>
                <a:spcPct val="0"/>
              </a:spcBef>
              <a:buClr>
                <a:schemeClr val="tx2"/>
              </a:buClr>
              <a:buFontTx/>
              <a:buNone/>
            </a:pPr>
            <a:r>
              <a:rPr lang="en-GB" sz="2000">
                <a:latin typeface="Arial" charset="0"/>
                <a:sym typeface="Symbol" pitchFamily="18" charset="2"/>
              </a:rPr>
              <a:t>geen drempeldosis</a:t>
            </a:r>
          </a:p>
          <a:p>
            <a:pPr marL="431800" lvl="2" indent="0" defTabSz="215900" eaLnBrk="1" hangingPunct="1">
              <a:spcBef>
                <a:spcPct val="0"/>
              </a:spcBef>
              <a:buClr>
                <a:schemeClr val="tx2"/>
              </a:buClr>
              <a:buFontTx/>
              <a:buNone/>
            </a:pPr>
            <a:r>
              <a:rPr lang="en-GB" sz="2000">
                <a:latin typeface="Arial" charset="0"/>
                <a:sym typeface="Symbol" pitchFamily="18" charset="2"/>
              </a:rPr>
              <a:t>effect onafhankelijk van dosis (alles-of-niets-effect)</a:t>
            </a:r>
          </a:p>
          <a:p>
            <a:pPr marL="431800" lvl="2" indent="0" defTabSz="215900" eaLnBrk="1" hangingPunct="1">
              <a:spcBef>
                <a:spcPct val="0"/>
              </a:spcBef>
              <a:buClr>
                <a:schemeClr val="tx2"/>
              </a:buClr>
              <a:buFontTx/>
              <a:buNone/>
            </a:pPr>
            <a:r>
              <a:rPr lang="en-GB" sz="2000">
                <a:latin typeface="Arial" charset="0"/>
                <a:sym typeface="Symbol" pitchFamily="18" charset="2"/>
              </a:rPr>
              <a:t>zeer lange latentieperiode</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solidFill>
                  <a:srgbClr val="FF0000"/>
                </a:solidFill>
                <a:latin typeface="Arial" charset="0"/>
                <a:sym typeface="Symbol" pitchFamily="18" charset="2"/>
              </a:rPr>
              <a:t>risicofactor = 5% per sievert</a:t>
            </a:r>
          </a:p>
          <a:p>
            <a:pPr marL="431800" lvl="2" indent="0" defTabSz="215900" eaLnBrk="1" hangingPunct="1">
              <a:spcBef>
                <a:spcPct val="0"/>
              </a:spcBef>
              <a:buClr>
                <a:schemeClr val="tx2"/>
              </a:buClr>
              <a:buFontTx/>
              <a:buNone/>
            </a:pPr>
            <a:r>
              <a:rPr lang="en-GB" sz="2000">
                <a:latin typeface="Arial" charset="0"/>
                <a:sym typeface="Symbol" pitchFamily="18" charset="2"/>
              </a:rPr>
              <a:t>afgeleid uit onderzoek onder overlevenden van de</a:t>
            </a:r>
          </a:p>
          <a:p>
            <a:pPr marL="431800" lvl="2" indent="0" defTabSz="215900" eaLnBrk="1" hangingPunct="1">
              <a:spcBef>
                <a:spcPct val="0"/>
              </a:spcBef>
              <a:buClr>
                <a:schemeClr val="tx2"/>
              </a:buClr>
              <a:buFontTx/>
              <a:buNone/>
            </a:pPr>
            <a:r>
              <a:rPr lang="en-GB" sz="2000">
                <a:latin typeface="Arial" charset="0"/>
                <a:sym typeface="Symbol" pitchFamily="18" charset="2"/>
              </a:rPr>
              <a:t>atoombommen op Hiroshima en Nagasaki</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solidFill>
                  <a:srgbClr val="FF0000"/>
                </a:solidFill>
                <a:latin typeface="Arial" charset="0"/>
                <a:sym typeface="Symbol" pitchFamily="18" charset="2"/>
              </a:rPr>
              <a:t>gemiddelde stralingsdosis leidt tot 5% van aantal kankergevallen</a:t>
            </a:r>
          </a:p>
        </p:txBody>
      </p:sp>
      <p:pic>
        <p:nvPicPr>
          <p:cNvPr id="7" name="Picture 6">
            <a:extLst>
              <a:ext uri="{FF2B5EF4-FFF2-40B4-BE49-F238E27FC236}">
                <a16:creationId xmlns:a16="http://schemas.microsoft.com/office/drawing/2014/main" id="{F9B8FDA0-A43F-40B0-99EC-81229E0E1E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9"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0"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33</a:t>
            </a:fld>
            <a:endParaRPr lang="en-US">
              <a:latin typeface="Arial" pitchFamily="34" charset="0"/>
              <a:cs typeface="Arial" pitchFamily="34" charset="0"/>
            </a:endParaRPr>
          </a:p>
        </p:txBody>
      </p:sp>
      <p:sp>
        <p:nvSpPr>
          <p:cNvPr id="412674" name="Rectangle 2"/>
          <p:cNvSpPr>
            <a:spLocks noGrp="1" noChangeArrowheads="1"/>
          </p:cNvSpPr>
          <p:nvPr>
            <p:ph type="title"/>
          </p:nvPr>
        </p:nvSpPr>
        <p:spPr/>
        <p:txBody>
          <a:bodyPr/>
          <a:lstStyle/>
          <a:p>
            <a:pPr eaLnBrk="1" hangingPunct="1">
              <a:spcBef>
                <a:spcPct val="20000"/>
              </a:spcBef>
              <a:defRPr/>
            </a:pPr>
            <a:r>
              <a:rPr lang="en-US" sz="3200" b="1">
                <a:solidFill>
                  <a:srgbClr val="000066"/>
                </a:solidFill>
                <a:latin typeface="Arial" charset="0"/>
              </a:rPr>
              <a:t>Effecten van straling</a:t>
            </a:r>
            <a:br>
              <a:rPr lang="en-US" sz="3200" b="1">
                <a:solidFill>
                  <a:srgbClr val="000066"/>
                </a:solidFill>
                <a:latin typeface="Arial" charset="0"/>
              </a:rPr>
            </a:br>
            <a:r>
              <a:rPr lang="en-GB" sz="2000" b="1">
                <a:solidFill>
                  <a:srgbClr val="000066"/>
                </a:solidFill>
                <a:effectLst/>
                <a:latin typeface="Arial" charset="0"/>
                <a:sym typeface="Symbol" pitchFamily="18" charset="2"/>
              </a:rPr>
              <a:t>latentieperiode</a:t>
            </a:r>
            <a:endParaRPr lang="en-GB" sz="3200" b="1">
              <a:latin typeface="Arial" charset="0"/>
            </a:endParaRPr>
          </a:p>
        </p:txBody>
      </p:sp>
      <p:grpSp>
        <p:nvGrpSpPr>
          <p:cNvPr id="40966" name="Group 4"/>
          <p:cNvGrpSpPr>
            <a:grpSpLocks noChangeAspect="1"/>
          </p:cNvGrpSpPr>
          <p:nvPr/>
        </p:nvGrpSpPr>
        <p:grpSpPr bwMode="auto">
          <a:xfrm>
            <a:off x="1835150" y="2060575"/>
            <a:ext cx="5308600" cy="3600450"/>
            <a:chOff x="1311" y="710"/>
            <a:chExt cx="3000" cy="2259"/>
          </a:xfrm>
        </p:grpSpPr>
        <p:graphicFrame>
          <p:nvGraphicFramePr>
            <p:cNvPr id="40967" name="Object 5"/>
            <p:cNvGraphicFramePr>
              <a:graphicFrameLocks noChangeAspect="1"/>
            </p:cNvGraphicFramePr>
            <p:nvPr/>
          </p:nvGraphicFramePr>
          <p:xfrm>
            <a:off x="1311" y="710"/>
            <a:ext cx="3000" cy="2259"/>
          </p:xfrm>
          <a:graphic>
            <a:graphicData uri="http://schemas.openxmlformats.org/presentationml/2006/ole">
              <mc:AlternateContent xmlns:mc="http://schemas.openxmlformats.org/markup-compatibility/2006">
                <mc:Choice xmlns:v="urn:schemas-microsoft-com:vml" Requires="v">
                  <p:oleObj spid="_x0000_s41011" name="Chart" r:id="rId4" imgW="3657600" imgH="2752649" progId="Excel.Chart.8">
                    <p:embed/>
                  </p:oleObj>
                </mc:Choice>
                <mc:Fallback>
                  <p:oleObj name="Chart" r:id="rId4" imgW="3657600" imgH="2752649"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1" y="710"/>
                          <a:ext cx="3000" cy="2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68" name="Text Box 6"/>
            <p:cNvSpPr txBox="1">
              <a:spLocks noChangeArrowheads="1"/>
            </p:cNvSpPr>
            <p:nvPr/>
          </p:nvSpPr>
          <p:spPr bwMode="auto">
            <a:xfrm>
              <a:off x="1698" y="1563"/>
              <a:ext cx="610" cy="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leukemie</a:t>
              </a:r>
            </a:p>
          </p:txBody>
        </p:sp>
        <p:sp>
          <p:nvSpPr>
            <p:cNvPr id="40969" name="Text Box 7"/>
            <p:cNvSpPr txBox="1">
              <a:spLocks noChangeArrowheads="1"/>
            </p:cNvSpPr>
            <p:nvPr/>
          </p:nvSpPr>
          <p:spPr bwMode="auto">
            <a:xfrm>
              <a:off x="3122" y="1389"/>
              <a:ext cx="1017" cy="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overige vormen van kanker</a:t>
              </a:r>
            </a:p>
          </p:txBody>
        </p:sp>
      </p:grpSp>
      <p:pic>
        <p:nvPicPr>
          <p:cNvPr id="11" name="Picture 10">
            <a:extLst>
              <a:ext uri="{FF2B5EF4-FFF2-40B4-BE49-F238E27FC236}">
                <a16:creationId xmlns:a16="http://schemas.microsoft.com/office/drawing/2014/main" id="{44403FBB-5DB2-43F6-9A26-F2DA2FAB2E9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34</a:t>
            </a:fld>
            <a:endParaRPr lang="en-US">
              <a:latin typeface="Arial" pitchFamily="34" charset="0"/>
              <a:cs typeface="Arial" pitchFamily="34" charset="0"/>
            </a:endParaRPr>
          </a:p>
        </p:txBody>
      </p:sp>
      <p:sp>
        <p:nvSpPr>
          <p:cNvPr id="400386" name="Rectangle 2"/>
          <p:cNvSpPr>
            <a:spLocks noGrp="1" noChangeArrowheads="1"/>
          </p:cNvSpPr>
          <p:nvPr>
            <p:ph type="title"/>
          </p:nvPr>
        </p:nvSpPr>
        <p:spPr/>
        <p:txBody>
          <a:bodyPr/>
          <a:lstStyle/>
          <a:p>
            <a:pPr lvl="1" eaLnBrk="1" hangingPunct="1">
              <a:spcBef>
                <a:spcPts val="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niet-kansgebonden effect =  weefselreactie</a:t>
            </a:r>
            <a:endParaRPr lang="en-GB" sz="2000" b="1">
              <a:effectLst/>
              <a:latin typeface="Arial" charset="0"/>
            </a:endParaRPr>
          </a:p>
        </p:txBody>
      </p:sp>
      <p:sp>
        <p:nvSpPr>
          <p:cNvPr id="41990" name="Rectangle 3"/>
          <p:cNvSpPr>
            <a:spLocks noGrp="1" noChangeArrowheads="1"/>
          </p:cNvSpPr>
          <p:nvPr>
            <p:ph type="body" sz="half" idx="1"/>
          </p:nvPr>
        </p:nvSpPr>
        <p:spPr>
          <a:xfrm>
            <a:off x="685800" y="1981200"/>
            <a:ext cx="7918450" cy="4114800"/>
          </a:xfrm>
        </p:spPr>
        <p:txBody>
          <a:bodyPr/>
          <a:lstStyle/>
          <a:p>
            <a:pPr marL="431800" lvl="1" indent="0" defTabSz="215900" eaLnBrk="1" hangingPunct="1">
              <a:spcBef>
                <a:spcPct val="0"/>
              </a:spcBef>
              <a:buClr>
                <a:schemeClr val="tx2"/>
              </a:buClr>
              <a:buSzTx/>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treedt altijd op boven een zekere drempeldosis</a:t>
            </a:r>
          </a:p>
          <a:p>
            <a:pPr marL="431800" lvl="2" indent="0" defTabSz="215900" eaLnBrk="1" hangingPunct="1">
              <a:spcBef>
                <a:spcPct val="0"/>
              </a:spcBef>
              <a:buClr>
                <a:schemeClr val="tx2"/>
              </a:buClr>
              <a:buFontTx/>
              <a:buNone/>
            </a:pPr>
            <a:r>
              <a:rPr lang="en-GB" sz="2000">
                <a:latin typeface="Arial" charset="0"/>
                <a:sym typeface="Symbol" pitchFamily="18" charset="2"/>
              </a:rPr>
              <a:t>ernst neemt toe naarmate de dosis hoger is</a:t>
            </a:r>
          </a:p>
          <a:p>
            <a:pPr marL="431800" lvl="2" indent="0" defTabSz="215900" eaLnBrk="1" hangingPunct="1">
              <a:spcBef>
                <a:spcPct val="0"/>
              </a:spcBef>
              <a:buClr>
                <a:schemeClr val="tx2"/>
              </a:buClr>
              <a:buFontTx/>
              <a:buNone/>
            </a:pPr>
            <a:r>
              <a:rPr lang="en-GB" sz="2000">
                <a:latin typeface="Arial" charset="0"/>
                <a:sym typeface="Symbol" pitchFamily="18" charset="2"/>
              </a:rPr>
              <a:t>50% overlijdenskans bij 3-5 Gy acute lichaamsdosis</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1800" b="1">
                <a:latin typeface="Arial" charset="0"/>
                <a:sym typeface="Symbol" pitchFamily="18" charset="2"/>
              </a:rPr>
              <a:t>	stralingssyndroom		mortaliteit				drempeldosis</a:t>
            </a:r>
          </a:p>
          <a:p>
            <a:pPr marL="431800" lvl="2" indent="0" defTabSz="215900" eaLnBrk="1" hangingPunct="1">
              <a:spcBef>
                <a:spcPct val="0"/>
              </a:spcBef>
              <a:buClr>
                <a:schemeClr val="tx2"/>
              </a:buClr>
              <a:buFontTx/>
              <a:buNone/>
            </a:pPr>
            <a:endParaRPr lang="en-GB" sz="1800" b="1">
              <a:latin typeface="Arial" charset="0"/>
              <a:sym typeface="Symbol" pitchFamily="18" charset="2"/>
            </a:endParaRPr>
          </a:p>
          <a:p>
            <a:pPr marL="431800" lvl="2" indent="0" defTabSz="215900" eaLnBrk="1" hangingPunct="1">
              <a:spcBef>
                <a:spcPct val="0"/>
              </a:spcBef>
              <a:buClr>
                <a:schemeClr val="tx2"/>
              </a:buClr>
              <a:buFontTx/>
              <a:buNone/>
            </a:pPr>
            <a:r>
              <a:rPr lang="en-GB" sz="1800">
                <a:latin typeface="Arial" charset="0"/>
                <a:sym typeface="Symbol" pitchFamily="18" charset="2"/>
              </a:rPr>
              <a:t>	beenmergsyndroom		10-30 dagen				1 Gy</a:t>
            </a:r>
          </a:p>
          <a:p>
            <a:pPr marL="431800" lvl="2" indent="0" defTabSz="215900" eaLnBrk="1" hangingPunct="1">
              <a:spcBef>
                <a:spcPct val="0"/>
              </a:spcBef>
              <a:buClr>
                <a:schemeClr val="tx2"/>
              </a:buClr>
              <a:buFontTx/>
              <a:buNone/>
            </a:pPr>
            <a:r>
              <a:rPr lang="en-GB" sz="1800">
                <a:latin typeface="Arial" charset="0"/>
                <a:sym typeface="Symbol" pitchFamily="18" charset="2"/>
              </a:rPr>
              <a:t>	darmsyndroom				4-10 dagen				10 Gy</a:t>
            </a:r>
          </a:p>
          <a:p>
            <a:pPr marL="431800" lvl="2" indent="0" defTabSz="215900" eaLnBrk="1" hangingPunct="1">
              <a:spcBef>
                <a:spcPct val="0"/>
              </a:spcBef>
              <a:buClr>
                <a:schemeClr val="tx2"/>
              </a:buClr>
              <a:buFontTx/>
              <a:buNone/>
            </a:pPr>
            <a:r>
              <a:rPr lang="en-GB" sz="1800">
                <a:latin typeface="Arial" charset="0"/>
                <a:sym typeface="Symbol" pitchFamily="18" charset="2"/>
              </a:rPr>
              <a:t>	hersensyndroom				binnen 2 dagen		50-100 Gy</a:t>
            </a:r>
          </a:p>
        </p:txBody>
      </p:sp>
      <p:pic>
        <p:nvPicPr>
          <p:cNvPr id="7" name="Picture 6">
            <a:extLst>
              <a:ext uri="{FF2B5EF4-FFF2-40B4-BE49-F238E27FC236}">
                <a16:creationId xmlns:a16="http://schemas.microsoft.com/office/drawing/2014/main" id="{BA055387-0A97-4103-9E88-4B38246EC2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35</a:t>
            </a:fld>
            <a:endParaRPr lang="en-US">
              <a:latin typeface="Arial" pitchFamily="34" charset="0"/>
              <a:cs typeface="Arial" pitchFamily="34" charset="0"/>
            </a:endParaRPr>
          </a:p>
        </p:txBody>
      </p:sp>
      <p:sp>
        <p:nvSpPr>
          <p:cNvPr id="406530" name="Rectangle 2"/>
          <p:cNvSpPr>
            <a:spLocks noGrp="1" noChangeArrowheads="1"/>
          </p:cNvSpPr>
          <p:nvPr>
            <p:ph type="title"/>
          </p:nvPr>
        </p:nvSpPr>
        <p:spPr/>
        <p:txBody>
          <a:bodyPr/>
          <a:lstStyle/>
          <a:p>
            <a:pPr eaLnBrk="1" hangingPunct="1">
              <a:spcBef>
                <a:spcPts val="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ongeboren kind</a:t>
            </a:r>
            <a:endParaRPr lang="en-GB" sz="2000" b="1">
              <a:effectLst/>
              <a:latin typeface="Arial" charset="0"/>
            </a:endParaRPr>
          </a:p>
        </p:txBody>
      </p:sp>
      <p:sp>
        <p:nvSpPr>
          <p:cNvPr id="43014" name="Rectangle 3"/>
          <p:cNvSpPr>
            <a:spLocks noGrp="1" noChangeArrowheads="1"/>
          </p:cNvSpPr>
          <p:nvPr>
            <p:ph type="body" sz="half" idx="1"/>
          </p:nvPr>
        </p:nvSpPr>
        <p:spPr>
          <a:xfrm>
            <a:off x="685800" y="1981200"/>
            <a:ext cx="8134350" cy="4114800"/>
          </a:xfrm>
        </p:spPr>
        <p:txBody>
          <a:bodyPr/>
          <a:lstStyle/>
          <a:p>
            <a:pPr marL="431800" lvl="2" indent="0" defTabSz="215900" eaLnBrk="1" hangingPunct="1">
              <a:spcBef>
                <a:spcPct val="0"/>
              </a:spcBef>
              <a:buClr>
                <a:schemeClr val="tx2"/>
              </a:buClr>
              <a:buFontTx/>
              <a:buNone/>
            </a:pPr>
            <a:endParaRPr lang="en-GB" sz="2000">
              <a:solidFill>
                <a:srgbClr val="FF0000"/>
              </a:solidFill>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week 1					alles-of-niets-effect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spontane abortus</a:t>
            </a:r>
          </a:p>
          <a:p>
            <a:pPr marL="431800" lvl="3" indent="0" defTabSz="215900" eaLnBrk="1" hangingPunct="1">
              <a:spcBef>
                <a:spcPct val="0"/>
              </a:spcBef>
              <a:buClr>
                <a:schemeClr val="tx2"/>
              </a:buClr>
              <a:buFontTx/>
              <a:buNone/>
            </a:pPr>
            <a:r>
              <a:rPr lang="en-GB">
                <a:latin typeface="Arial" charset="0"/>
                <a:sym typeface="Symbol" pitchFamily="18" charset="2"/>
              </a:rPr>
              <a:t>								drempeldosis </a:t>
            </a:r>
            <a:r>
              <a:rPr lang="en-GB">
                <a:latin typeface="Arial"/>
                <a:cs typeface="Arial"/>
                <a:sym typeface="Symbol" pitchFamily="18" charset="2"/>
              </a:rPr>
              <a:t>≈</a:t>
            </a:r>
            <a:r>
              <a:rPr lang="en-GB">
                <a:latin typeface="Arial" charset="0"/>
                <a:sym typeface="Symbol" pitchFamily="18" charset="2"/>
              </a:rPr>
              <a:t> 100 mGy</a:t>
            </a:r>
          </a:p>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week 2-8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misvormingen</a:t>
            </a:r>
          </a:p>
          <a:p>
            <a:pPr marL="431800" lvl="3" indent="0" defTabSz="215900" eaLnBrk="1" hangingPunct="1">
              <a:spcBef>
                <a:spcPct val="0"/>
              </a:spcBef>
              <a:buClr>
                <a:schemeClr val="tx2"/>
              </a:buClr>
              <a:buFontTx/>
              <a:buNone/>
            </a:pPr>
            <a:r>
              <a:rPr lang="en-GB">
                <a:latin typeface="Arial" charset="0"/>
                <a:sym typeface="Symbol" pitchFamily="18" charset="2"/>
              </a:rPr>
              <a:t>								drempeldosis </a:t>
            </a:r>
            <a:r>
              <a:rPr lang="en-GB">
                <a:latin typeface="Arial"/>
                <a:cs typeface="Arial"/>
                <a:sym typeface="Symbol" pitchFamily="18" charset="2"/>
              </a:rPr>
              <a:t>≈</a:t>
            </a:r>
            <a:r>
              <a:rPr lang="en-GB">
                <a:latin typeface="Arial" charset="0"/>
                <a:sym typeface="Symbol" pitchFamily="18" charset="2"/>
              </a:rPr>
              <a:t> 100 mGy</a:t>
            </a:r>
          </a:p>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8-15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vermindering van IQ</a:t>
            </a:r>
          </a:p>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16-36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groeiachterstand</a:t>
            </a:r>
          </a:p>
        </p:txBody>
      </p:sp>
      <p:pic>
        <p:nvPicPr>
          <p:cNvPr id="7" name="Picture 6">
            <a:extLst>
              <a:ext uri="{FF2B5EF4-FFF2-40B4-BE49-F238E27FC236}">
                <a16:creationId xmlns:a16="http://schemas.microsoft.com/office/drawing/2014/main" id="{5C2CEA27-AA21-472C-AA2A-19BB66D054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20"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21" name="Slide Number Placeholder 6"/>
          <p:cNvSpPr>
            <a:spLocks noGrp="1"/>
          </p:cNvSpPr>
          <p:nvPr>
            <p:ph type="sldNum" sz="quarter" idx="12"/>
          </p:nvPr>
        </p:nvSpPr>
        <p:spPr>
          <a:xfrm>
            <a:off x="6572250" y="6237288"/>
            <a:ext cx="1905000" cy="457200"/>
          </a:xfrm>
        </p:spPr>
        <p:txBody>
          <a:bodyPr/>
          <a:lstStyle/>
          <a:p>
            <a:pPr>
              <a:defRPr/>
            </a:pPr>
            <a:fld id="{428E8D57-1724-49D6-A29A-AAC5D9D6E98D}" type="slidenum">
              <a:rPr lang="en-US">
                <a:latin typeface="Arial" pitchFamily="34" charset="0"/>
                <a:cs typeface="Arial" pitchFamily="34" charset="0"/>
              </a:rPr>
              <a:pPr>
                <a:defRPr/>
              </a:pPr>
              <a:t>4</a:t>
            </a:fld>
            <a:endParaRPr lang="en-US">
              <a:latin typeface="Arial" pitchFamily="34" charset="0"/>
              <a:cs typeface="Arial" pitchFamily="34" charset="0"/>
            </a:endParaRPr>
          </a:p>
        </p:txBody>
      </p:sp>
      <p:sp>
        <p:nvSpPr>
          <p:cNvPr id="205826" name="Rectangle 2"/>
          <p:cNvSpPr>
            <a:spLocks noGrp="1" noChangeArrowheads="1"/>
          </p:cNvSpPr>
          <p:nvPr>
            <p:ph type="title"/>
          </p:nvPr>
        </p:nvSpPr>
        <p:spPr/>
        <p:txBody>
          <a:bodyPr/>
          <a:lstStyle/>
          <a:p>
            <a:pPr eaLnBrk="1" hangingPunct="1">
              <a:spcBef>
                <a:spcPts val="0"/>
              </a:spcBef>
              <a:defRPr/>
            </a:pPr>
            <a:r>
              <a:rPr lang="en-US" sz="3200" b="1">
                <a:latin typeface="Arial" charset="0"/>
              </a:rPr>
              <a:t>Wat is r</a:t>
            </a:r>
            <a:r>
              <a:rPr lang="en-US" sz="3200" b="1">
                <a:latin typeface="Arial" charset="0"/>
                <a:cs typeface="Arial" charset="0"/>
              </a:rPr>
              <a:t>öntgenstraling?</a:t>
            </a:r>
            <a:br>
              <a:rPr lang="en-US" sz="3600" b="1">
                <a:latin typeface="Arial" charset="0"/>
                <a:cs typeface="Arial" charset="0"/>
              </a:rPr>
            </a:br>
            <a:r>
              <a:rPr lang="en-US" sz="2000" b="1">
                <a:effectLst/>
                <a:latin typeface="Arial" charset="0"/>
                <a:cs typeface="Arial" charset="0"/>
              </a:rPr>
              <a:t>atoom</a:t>
            </a:r>
            <a:endParaRPr lang="en-US" sz="3600" b="1">
              <a:effectLst/>
              <a:latin typeface="Arial" charset="0"/>
              <a:cs typeface="Arial" charset="0"/>
            </a:endParaRPr>
          </a:p>
        </p:txBody>
      </p:sp>
      <p:sp>
        <p:nvSpPr>
          <p:cNvPr id="6150" name="Rectangle 3"/>
          <p:cNvSpPr>
            <a:spLocks noGrp="1" noChangeArrowheads="1"/>
          </p:cNvSpPr>
          <p:nvPr>
            <p:ph type="body" sz="half" idx="1"/>
          </p:nvPr>
        </p:nvSpPr>
        <p:spPr>
          <a:xfrm>
            <a:off x="684213" y="1989138"/>
            <a:ext cx="5038725" cy="4114800"/>
          </a:xfrm>
        </p:spPr>
        <p:txBody>
          <a:bodyPr/>
          <a:lstStyle/>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atoom bestaat uit</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kern</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elektronen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kern bestaat uit</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protonen</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neutronen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atoommassa </a:t>
            </a:r>
            <a:r>
              <a:rPr lang="en-GB" sz="2000">
                <a:latin typeface="Arial"/>
                <a:cs typeface="Arial"/>
                <a:sym typeface="Symbol" pitchFamily="18" charset="2"/>
              </a:rPr>
              <a:t>≈</a:t>
            </a:r>
            <a:r>
              <a:rPr lang="en-GB" sz="2000">
                <a:latin typeface="Arial" charset="0"/>
                <a:sym typeface="Symbol" pitchFamily="18" charset="2"/>
              </a:rPr>
              <a:t> kernmassa</a:t>
            </a:r>
          </a:p>
        </p:txBody>
      </p:sp>
      <p:grpSp>
        <p:nvGrpSpPr>
          <p:cNvPr id="6151" name="Group 30"/>
          <p:cNvGrpSpPr>
            <a:grpSpLocks/>
          </p:cNvGrpSpPr>
          <p:nvPr/>
        </p:nvGrpSpPr>
        <p:grpSpPr bwMode="auto">
          <a:xfrm>
            <a:off x="4140200" y="2349500"/>
            <a:ext cx="4052888" cy="2646363"/>
            <a:chOff x="2608" y="1344"/>
            <a:chExt cx="2553" cy="1667"/>
          </a:xfrm>
        </p:grpSpPr>
        <p:sp>
          <p:nvSpPr>
            <p:cNvPr id="6152" name="Oval 14"/>
            <p:cNvSpPr>
              <a:spLocks noChangeArrowheads="1"/>
            </p:cNvSpPr>
            <p:nvPr/>
          </p:nvSpPr>
          <p:spPr bwMode="auto">
            <a:xfrm rot="-1511302">
              <a:off x="2608" y="1538"/>
              <a:ext cx="2035" cy="111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Oval 15"/>
            <p:cNvSpPr>
              <a:spLocks noChangeArrowheads="1"/>
            </p:cNvSpPr>
            <p:nvPr/>
          </p:nvSpPr>
          <p:spPr bwMode="auto">
            <a:xfrm>
              <a:off x="4091" y="1377"/>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4" name="Oval 16"/>
            <p:cNvSpPr>
              <a:spLocks noChangeArrowheads="1"/>
            </p:cNvSpPr>
            <p:nvPr/>
          </p:nvSpPr>
          <p:spPr bwMode="auto">
            <a:xfrm>
              <a:off x="2821" y="2647"/>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5" name="Oval 17"/>
            <p:cNvSpPr>
              <a:spLocks noChangeArrowheads="1"/>
            </p:cNvSpPr>
            <p:nvPr/>
          </p:nvSpPr>
          <p:spPr bwMode="auto">
            <a:xfrm>
              <a:off x="4363" y="2421"/>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Oval 18"/>
            <p:cNvSpPr>
              <a:spLocks noChangeArrowheads="1"/>
            </p:cNvSpPr>
            <p:nvPr/>
          </p:nvSpPr>
          <p:spPr bwMode="auto">
            <a:xfrm>
              <a:off x="4332" y="2585"/>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7" name="Oval 19"/>
            <p:cNvSpPr>
              <a:spLocks noChangeArrowheads="1"/>
            </p:cNvSpPr>
            <p:nvPr/>
          </p:nvSpPr>
          <p:spPr bwMode="auto">
            <a:xfrm>
              <a:off x="3683" y="2012"/>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8" name="Oval 20"/>
            <p:cNvSpPr>
              <a:spLocks noChangeArrowheads="1"/>
            </p:cNvSpPr>
            <p:nvPr/>
          </p:nvSpPr>
          <p:spPr bwMode="auto">
            <a:xfrm>
              <a:off x="3411" y="2012"/>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9" name="Oval 22"/>
            <p:cNvSpPr>
              <a:spLocks noChangeArrowheads="1"/>
            </p:cNvSpPr>
            <p:nvPr/>
          </p:nvSpPr>
          <p:spPr bwMode="auto">
            <a:xfrm>
              <a:off x="3547" y="2149"/>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0" name="Oval 23"/>
            <p:cNvSpPr>
              <a:spLocks noChangeArrowheads="1"/>
            </p:cNvSpPr>
            <p:nvPr/>
          </p:nvSpPr>
          <p:spPr bwMode="auto">
            <a:xfrm>
              <a:off x="4332" y="2809"/>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1" name="Oval 24"/>
            <p:cNvSpPr>
              <a:spLocks noChangeArrowheads="1"/>
            </p:cNvSpPr>
            <p:nvPr/>
          </p:nvSpPr>
          <p:spPr bwMode="auto">
            <a:xfrm>
              <a:off x="3547" y="1876"/>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2" name="Text Box 25"/>
            <p:cNvSpPr txBox="1">
              <a:spLocks noChangeArrowheads="1"/>
            </p:cNvSpPr>
            <p:nvPr/>
          </p:nvSpPr>
          <p:spPr bwMode="auto">
            <a:xfrm>
              <a:off x="4590" y="2345"/>
              <a:ext cx="57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elektron</a:t>
              </a:r>
            </a:p>
          </p:txBody>
        </p:sp>
        <p:sp>
          <p:nvSpPr>
            <p:cNvPr id="6163" name="Text Box 26"/>
            <p:cNvSpPr txBox="1">
              <a:spLocks noChangeArrowheads="1"/>
            </p:cNvSpPr>
            <p:nvPr/>
          </p:nvSpPr>
          <p:spPr bwMode="auto">
            <a:xfrm>
              <a:off x="4590" y="2572"/>
              <a:ext cx="4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proton</a:t>
              </a:r>
            </a:p>
          </p:txBody>
        </p:sp>
        <p:sp>
          <p:nvSpPr>
            <p:cNvPr id="6164" name="Text Box 27"/>
            <p:cNvSpPr txBox="1">
              <a:spLocks noChangeArrowheads="1"/>
            </p:cNvSpPr>
            <p:nvPr/>
          </p:nvSpPr>
          <p:spPr bwMode="auto">
            <a:xfrm>
              <a:off x="4590" y="2799"/>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neutron</a:t>
              </a:r>
            </a:p>
          </p:txBody>
        </p:sp>
        <p:sp>
          <p:nvSpPr>
            <p:cNvPr id="6165" name="Text Box 28"/>
            <p:cNvSpPr txBox="1">
              <a:spLocks noChangeArrowheads="1"/>
            </p:cNvSpPr>
            <p:nvPr/>
          </p:nvSpPr>
          <p:spPr bwMode="auto">
            <a:xfrm>
              <a:off x="2763" y="1344"/>
              <a:ext cx="5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t>helium</a:t>
              </a:r>
            </a:p>
          </p:txBody>
        </p:sp>
      </p:grpSp>
      <p:pic>
        <p:nvPicPr>
          <p:cNvPr id="22" name="Picture 21">
            <a:extLst>
              <a:ext uri="{FF2B5EF4-FFF2-40B4-BE49-F238E27FC236}">
                <a16:creationId xmlns:a16="http://schemas.microsoft.com/office/drawing/2014/main" id="{F2ABA501-B0DA-4FEB-AAC9-DD6334783A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41"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42"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5</a:t>
            </a:fld>
            <a:endParaRPr lang="en-US">
              <a:latin typeface="Arial" pitchFamily="34" charset="0"/>
              <a:cs typeface="Arial" pitchFamily="34" charset="0"/>
            </a:endParaRPr>
          </a:p>
        </p:txBody>
      </p:sp>
      <p:sp>
        <p:nvSpPr>
          <p:cNvPr id="279554" name="Rectangle 2"/>
          <p:cNvSpPr>
            <a:spLocks noGrp="1" noChangeArrowheads="1"/>
          </p:cNvSpPr>
          <p:nvPr>
            <p:ph type="title"/>
          </p:nvPr>
        </p:nvSpPr>
        <p:spPr/>
        <p:txBody>
          <a:bodyPr/>
          <a:lstStyle/>
          <a:p>
            <a:pPr eaLnBrk="1" hangingPunct="1">
              <a:spcBef>
                <a:spcPts val="0"/>
              </a:spcBef>
              <a:defRPr/>
            </a:pPr>
            <a:r>
              <a:rPr lang="en-US" sz="3200" b="1">
                <a:latin typeface="Arial" charset="0"/>
              </a:rPr>
              <a:t>Wat is r</a:t>
            </a:r>
            <a:r>
              <a:rPr lang="en-US" sz="3200" b="1">
                <a:latin typeface="Arial" charset="0"/>
                <a:cs typeface="Arial" charset="0"/>
              </a:rPr>
              <a:t>öntgenstraling?</a:t>
            </a:r>
            <a:br>
              <a:rPr lang="en-US" sz="3600" b="1">
                <a:latin typeface="Arial" charset="0"/>
                <a:cs typeface="Arial" charset="0"/>
              </a:rPr>
            </a:br>
            <a:r>
              <a:rPr lang="en-US" sz="2000" b="1">
                <a:effectLst/>
                <a:latin typeface="Arial" charset="0"/>
                <a:cs typeface="Arial" charset="0"/>
              </a:rPr>
              <a:t>elektronenwolk</a:t>
            </a:r>
            <a:endParaRPr lang="en-GB" sz="3600" b="1">
              <a:effectLst/>
              <a:latin typeface="Arial" charset="0"/>
              <a:cs typeface="Arial" charset="0"/>
            </a:endParaRPr>
          </a:p>
        </p:txBody>
      </p:sp>
      <p:grpSp>
        <p:nvGrpSpPr>
          <p:cNvPr id="7174" name="Group 46"/>
          <p:cNvGrpSpPr>
            <a:grpSpLocks noChangeAspect="1"/>
          </p:cNvGrpSpPr>
          <p:nvPr/>
        </p:nvGrpSpPr>
        <p:grpSpPr bwMode="auto">
          <a:xfrm>
            <a:off x="2124075" y="2133600"/>
            <a:ext cx="4679950" cy="3733808"/>
            <a:chOff x="1927" y="1086"/>
            <a:chExt cx="3596" cy="2870"/>
          </a:xfrm>
        </p:grpSpPr>
        <p:sp>
          <p:nvSpPr>
            <p:cNvPr id="7175" name="Oval 8"/>
            <p:cNvSpPr>
              <a:spLocks noChangeArrowheads="1"/>
            </p:cNvSpPr>
            <p:nvPr/>
          </p:nvSpPr>
          <p:spPr bwMode="auto">
            <a:xfrm>
              <a:off x="4725" y="3189"/>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6" name="Oval 9"/>
            <p:cNvSpPr>
              <a:spLocks noChangeArrowheads="1"/>
            </p:cNvSpPr>
            <p:nvPr/>
          </p:nvSpPr>
          <p:spPr bwMode="auto">
            <a:xfrm>
              <a:off x="4694" y="3353"/>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Oval 13"/>
            <p:cNvSpPr>
              <a:spLocks noChangeArrowheads="1"/>
            </p:cNvSpPr>
            <p:nvPr/>
          </p:nvSpPr>
          <p:spPr bwMode="auto">
            <a:xfrm>
              <a:off x="4694" y="3577"/>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8" name="Text Box 15"/>
            <p:cNvSpPr txBox="1">
              <a:spLocks noChangeArrowheads="1"/>
            </p:cNvSpPr>
            <p:nvPr/>
          </p:nvSpPr>
          <p:spPr bwMode="auto">
            <a:xfrm>
              <a:off x="4952" y="3113"/>
              <a:ext cx="57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elektron</a:t>
              </a:r>
            </a:p>
          </p:txBody>
        </p:sp>
        <p:sp>
          <p:nvSpPr>
            <p:cNvPr id="7179" name="Text Box 16"/>
            <p:cNvSpPr txBox="1">
              <a:spLocks noChangeArrowheads="1"/>
            </p:cNvSpPr>
            <p:nvPr/>
          </p:nvSpPr>
          <p:spPr bwMode="auto">
            <a:xfrm>
              <a:off x="4952" y="3340"/>
              <a:ext cx="4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proton</a:t>
              </a:r>
            </a:p>
          </p:txBody>
        </p:sp>
        <p:sp>
          <p:nvSpPr>
            <p:cNvPr id="7180" name="Text Box 17"/>
            <p:cNvSpPr txBox="1">
              <a:spLocks noChangeArrowheads="1"/>
            </p:cNvSpPr>
            <p:nvPr/>
          </p:nvSpPr>
          <p:spPr bwMode="auto">
            <a:xfrm>
              <a:off x="4952" y="3567"/>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neutron</a:t>
              </a:r>
            </a:p>
          </p:txBody>
        </p:sp>
        <p:sp>
          <p:nvSpPr>
            <p:cNvPr id="7181" name="Oval 20"/>
            <p:cNvSpPr>
              <a:spLocks noChangeArrowheads="1"/>
            </p:cNvSpPr>
            <p:nvPr/>
          </p:nvSpPr>
          <p:spPr bwMode="auto">
            <a:xfrm rot="-1511302">
              <a:off x="2407" y="1434"/>
              <a:ext cx="3009" cy="2041"/>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2" name="Oval 5"/>
            <p:cNvSpPr>
              <a:spLocks noChangeArrowheads="1"/>
            </p:cNvSpPr>
            <p:nvPr/>
          </p:nvSpPr>
          <p:spPr bwMode="auto">
            <a:xfrm rot="-1511302">
              <a:off x="3095" y="1953"/>
              <a:ext cx="1627" cy="103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3" name="Oval 6"/>
            <p:cNvSpPr>
              <a:spLocks noChangeArrowheads="1"/>
            </p:cNvSpPr>
            <p:nvPr/>
          </p:nvSpPr>
          <p:spPr bwMode="auto">
            <a:xfrm>
              <a:off x="4332" y="1888"/>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4" name="Oval 7"/>
            <p:cNvSpPr>
              <a:spLocks noChangeArrowheads="1"/>
            </p:cNvSpPr>
            <p:nvPr/>
          </p:nvSpPr>
          <p:spPr bwMode="auto">
            <a:xfrm>
              <a:off x="3224" y="2885"/>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5" name="Oval 10"/>
            <p:cNvSpPr>
              <a:spLocks noChangeArrowheads="1"/>
            </p:cNvSpPr>
            <p:nvPr/>
          </p:nvSpPr>
          <p:spPr bwMode="auto">
            <a:xfrm>
              <a:off x="3859" y="238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6" name="Oval 11"/>
            <p:cNvSpPr>
              <a:spLocks noChangeArrowheads="1"/>
            </p:cNvSpPr>
            <p:nvPr/>
          </p:nvSpPr>
          <p:spPr bwMode="auto">
            <a:xfrm>
              <a:off x="3587" y="238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7" name="Oval 12"/>
            <p:cNvSpPr>
              <a:spLocks noChangeArrowheads="1"/>
            </p:cNvSpPr>
            <p:nvPr/>
          </p:nvSpPr>
          <p:spPr bwMode="auto">
            <a:xfrm>
              <a:off x="3723" y="2523"/>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8" name="Oval 14"/>
            <p:cNvSpPr>
              <a:spLocks noChangeArrowheads="1"/>
            </p:cNvSpPr>
            <p:nvPr/>
          </p:nvSpPr>
          <p:spPr bwMode="auto">
            <a:xfrm>
              <a:off x="3723" y="2250"/>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9" name="Text Box 18"/>
            <p:cNvSpPr txBox="1">
              <a:spLocks noChangeArrowheads="1"/>
            </p:cNvSpPr>
            <p:nvPr/>
          </p:nvSpPr>
          <p:spPr bwMode="auto">
            <a:xfrm>
              <a:off x="2535" y="1251"/>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t>lithium</a:t>
              </a:r>
            </a:p>
          </p:txBody>
        </p:sp>
        <p:sp>
          <p:nvSpPr>
            <p:cNvPr id="7190" name="Oval 19"/>
            <p:cNvSpPr>
              <a:spLocks noChangeArrowheads="1"/>
            </p:cNvSpPr>
            <p:nvPr/>
          </p:nvSpPr>
          <p:spPr bwMode="auto">
            <a:xfrm rot="-1511302">
              <a:off x="2770" y="1705"/>
              <a:ext cx="2283" cy="1501"/>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1" name="Oval 21"/>
            <p:cNvSpPr>
              <a:spLocks noChangeArrowheads="1"/>
            </p:cNvSpPr>
            <p:nvPr/>
          </p:nvSpPr>
          <p:spPr bwMode="auto">
            <a:xfrm>
              <a:off x="3872" y="2126"/>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Oval 22"/>
            <p:cNvSpPr>
              <a:spLocks noChangeArrowheads="1"/>
            </p:cNvSpPr>
            <p:nvPr/>
          </p:nvSpPr>
          <p:spPr bwMode="auto">
            <a:xfrm>
              <a:off x="4054" y="2443"/>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3" name="Oval 23"/>
            <p:cNvSpPr>
              <a:spLocks noChangeArrowheads="1"/>
            </p:cNvSpPr>
            <p:nvPr/>
          </p:nvSpPr>
          <p:spPr bwMode="auto">
            <a:xfrm>
              <a:off x="4009" y="2262"/>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4" name="Oval 24"/>
            <p:cNvSpPr>
              <a:spLocks noChangeArrowheads="1"/>
            </p:cNvSpPr>
            <p:nvPr/>
          </p:nvSpPr>
          <p:spPr bwMode="auto">
            <a:xfrm>
              <a:off x="2861" y="2340"/>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5" name="Oval 25"/>
            <p:cNvSpPr>
              <a:spLocks noChangeArrowheads="1"/>
            </p:cNvSpPr>
            <p:nvPr/>
          </p:nvSpPr>
          <p:spPr bwMode="auto">
            <a:xfrm>
              <a:off x="4902" y="238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6" name="Oval 26"/>
            <p:cNvSpPr>
              <a:spLocks noChangeArrowheads="1"/>
            </p:cNvSpPr>
            <p:nvPr/>
          </p:nvSpPr>
          <p:spPr bwMode="auto">
            <a:xfrm>
              <a:off x="2906" y="297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7" name="Oval 27"/>
            <p:cNvSpPr>
              <a:spLocks noChangeArrowheads="1"/>
            </p:cNvSpPr>
            <p:nvPr/>
          </p:nvSpPr>
          <p:spPr bwMode="auto">
            <a:xfrm>
              <a:off x="3632" y="3248"/>
              <a:ext cx="90"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8" name="Oval 28"/>
            <p:cNvSpPr>
              <a:spLocks noChangeArrowheads="1"/>
            </p:cNvSpPr>
            <p:nvPr/>
          </p:nvSpPr>
          <p:spPr bwMode="auto">
            <a:xfrm>
              <a:off x="4267" y="1569"/>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9" name="Oval 29"/>
            <p:cNvSpPr>
              <a:spLocks noChangeArrowheads="1"/>
            </p:cNvSpPr>
            <p:nvPr/>
          </p:nvSpPr>
          <p:spPr bwMode="auto">
            <a:xfrm>
              <a:off x="4449" y="2930"/>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0" name="Oval 30"/>
            <p:cNvSpPr>
              <a:spLocks noChangeArrowheads="1"/>
            </p:cNvSpPr>
            <p:nvPr/>
          </p:nvSpPr>
          <p:spPr bwMode="auto">
            <a:xfrm>
              <a:off x="3496" y="1751"/>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1" name="Oval 31"/>
            <p:cNvSpPr>
              <a:spLocks noChangeArrowheads="1"/>
            </p:cNvSpPr>
            <p:nvPr/>
          </p:nvSpPr>
          <p:spPr bwMode="auto">
            <a:xfrm>
              <a:off x="4811" y="1796"/>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2" name="Oval 32"/>
            <p:cNvSpPr>
              <a:spLocks noChangeArrowheads="1"/>
            </p:cNvSpPr>
            <p:nvPr/>
          </p:nvSpPr>
          <p:spPr bwMode="auto">
            <a:xfrm>
              <a:off x="4694" y="1344"/>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3" name="Line 38"/>
            <p:cNvSpPr>
              <a:spLocks noChangeShapeType="1"/>
            </p:cNvSpPr>
            <p:nvPr/>
          </p:nvSpPr>
          <p:spPr bwMode="auto">
            <a:xfrm flipV="1">
              <a:off x="4422" y="1434"/>
              <a:ext cx="272" cy="454"/>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4" name="Line 39"/>
            <p:cNvSpPr>
              <a:spLocks noChangeShapeType="1"/>
            </p:cNvSpPr>
            <p:nvPr/>
          </p:nvSpPr>
          <p:spPr bwMode="auto">
            <a:xfrm flipH="1">
              <a:off x="2426" y="2976"/>
              <a:ext cx="817" cy="681"/>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5" name="Text Box 40"/>
            <p:cNvSpPr txBox="1">
              <a:spLocks noChangeArrowheads="1"/>
            </p:cNvSpPr>
            <p:nvPr/>
          </p:nvSpPr>
          <p:spPr bwMode="auto">
            <a:xfrm>
              <a:off x="4649" y="1086"/>
              <a:ext cx="792"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solidFill>
                    <a:srgbClr val="FF0000"/>
                  </a:solidFill>
                </a:rPr>
                <a:t>excitatie</a:t>
              </a:r>
            </a:p>
          </p:txBody>
        </p:sp>
        <p:sp>
          <p:nvSpPr>
            <p:cNvPr id="7206" name="Text Box 41"/>
            <p:cNvSpPr txBox="1">
              <a:spLocks noChangeArrowheads="1"/>
            </p:cNvSpPr>
            <p:nvPr/>
          </p:nvSpPr>
          <p:spPr bwMode="auto">
            <a:xfrm>
              <a:off x="1927" y="3672"/>
              <a:ext cx="792" cy="2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solidFill>
                    <a:srgbClr val="FF0000"/>
                  </a:solidFill>
                </a:rPr>
                <a:t>ionisatie</a:t>
              </a:r>
            </a:p>
          </p:txBody>
        </p:sp>
        <p:sp>
          <p:nvSpPr>
            <p:cNvPr id="7207" name="Text Box 42"/>
            <p:cNvSpPr txBox="1">
              <a:spLocks noChangeArrowheads="1"/>
            </p:cNvSpPr>
            <p:nvPr/>
          </p:nvSpPr>
          <p:spPr bwMode="auto">
            <a:xfrm>
              <a:off x="3833" y="1750"/>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K</a:t>
              </a:r>
            </a:p>
          </p:txBody>
        </p:sp>
        <p:sp>
          <p:nvSpPr>
            <p:cNvPr id="7208" name="Text Box 43"/>
            <p:cNvSpPr txBox="1">
              <a:spLocks noChangeArrowheads="1"/>
            </p:cNvSpPr>
            <p:nvPr/>
          </p:nvSpPr>
          <p:spPr bwMode="auto">
            <a:xfrm>
              <a:off x="3742" y="1528"/>
              <a:ext cx="2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L</a:t>
              </a:r>
            </a:p>
          </p:txBody>
        </p:sp>
        <p:sp>
          <p:nvSpPr>
            <p:cNvPr id="7209" name="Text Box 44"/>
            <p:cNvSpPr txBox="1">
              <a:spLocks noChangeArrowheads="1"/>
            </p:cNvSpPr>
            <p:nvPr/>
          </p:nvSpPr>
          <p:spPr bwMode="auto">
            <a:xfrm>
              <a:off x="3651" y="1251"/>
              <a:ext cx="2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M</a:t>
              </a:r>
            </a:p>
          </p:txBody>
        </p:sp>
      </p:grpSp>
      <p:pic>
        <p:nvPicPr>
          <p:cNvPr id="43" name="Picture 42">
            <a:extLst>
              <a:ext uri="{FF2B5EF4-FFF2-40B4-BE49-F238E27FC236}">
                <a16:creationId xmlns:a16="http://schemas.microsoft.com/office/drawing/2014/main" id="{1EAB359E-058C-4F02-9E5B-67FE02F7D9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17"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8"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6</a:t>
            </a:fld>
            <a:endParaRPr lang="en-US">
              <a:latin typeface="Arial" pitchFamily="34" charset="0"/>
              <a:cs typeface="Arial" pitchFamily="34" charset="0"/>
            </a:endParaRPr>
          </a:p>
        </p:txBody>
      </p:sp>
      <p:sp>
        <p:nvSpPr>
          <p:cNvPr id="281602" name="Rectangle 2"/>
          <p:cNvSpPr>
            <a:spLocks noGrp="1" noChangeArrowheads="1"/>
          </p:cNvSpPr>
          <p:nvPr>
            <p:ph type="title"/>
          </p:nvPr>
        </p:nvSpPr>
        <p:spPr/>
        <p:txBody>
          <a:bodyPr/>
          <a:lstStyle/>
          <a:p>
            <a:pPr lvl="1" eaLnBrk="1" hangingPunct="1">
              <a:spcBef>
                <a:spcPts val="0"/>
              </a:spcBef>
              <a:defRPr/>
            </a:pPr>
            <a:r>
              <a:rPr lang="en-US" sz="3200" b="1">
                <a:latin typeface="Arial" charset="0"/>
              </a:rPr>
              <a:t>Wat is r</a:t>
            </a:r>
            <a:r>
              <a:rPr lang="en-US" sz="3200" b="1">
                <a:latin typeface="Arial" charset="0"/>
                <a:cs typeface="Arial" charset="0"/>
              </a:rPr>
              <a:t>öntgenstraling?</a:t>
            </a:r>
            <a:br>
              <a:rPr lang="en-US" sz="3600" b="1">
                <a:latin typeface="Arial" charset="0"/>
                <a:cs typeface="Arial" charset="0"/>
              </a:rPr>
            </a:br>
            <a:r>
              <a:rPr lang="en-GB" sz="2000" b="1">
                <a:effectLst/>
                <a:latin typeface="Arial" charset="0"/>
                <a:sym typeface="Symbol" pitchFamily="18" charset="2"/>
              </a:rPr>
              <a:t>karakteristieke r</a:t>
            </a:r>
            <a:r>
              <a:rPr lang="en-US" sz="2000" b="1">
                <a:effectLst/>
                <a:latin typeface="Arial" charset="0"/>
                <a:cs typeface="Arial" charset="0"/>
                <a:sym typeface="Symbol" pitchFamily="18" charset="2"/>
              </a:rPr>
              <a:t>öntgenstraling</a:t>
            </a:r>
            <a:endParaRPr lang="en-GB" sz="3600" b="1">
              <a:effectLst/>
              <a:latin typeface="Arial" charset="0"/>
              <a:cs typeface="Arial" charset="0"/>
            </a:endParaRPr>
          </a:p>
        </p:txBody>
      </p:sp>
      <p:sp>
        <p:nvSpPr>
          <p:cNvPr id="8198" name="Rectangle 3"/>
          <p:cNvSpPr>
            <a:spLocks noGrp="1" noChangeArrowheads="1"/>
          </p:cNvSpPr>
          <p:nvPr>
            <p:ph type="body" sz="half" idx="1"/>
          </p:nvPr>
        </p:nvSpPr>
        <p:spPr>
          <a:xfrm>
            <a:off x="684213" y="1989138"/>
            <a:ext cx="7704137" cy="1666875"/>
          </a:xfrm>
        </p:spPr>
        <p:txBody>
          <a:bodyPr/>
          <a:lstStyle/>
          <a:p>
            <a:pPr marL="431800" lvl="1" indent="0" defTabSz="215900" eaLnBrk="1" hangingPunct="1">
              <a:spcBef>
                <a:spcPct val="0"/>
              </a:spcBef>
              <a:buClr>
                <a:schemeClr val="tx2"/>
              </a:buClr>
              <a:buFontTx/>
              <a:buNone/>
            </a:pPr>
            <a:r>
              <a:rPr lang="en-GB" sz="2000">
                <a:latin typeface="Arial" charset="0"/>
                <a:sym typeface="Symbol" pitchFamily="18" charset="2"/>
              </a:rPr>
              <a:t>karakteristieke r</a:t>
            </a:r>
            <a:r>
              <a:rPr lang="en-US" sz="2000">
                <a:latin typeface="Arial" charset="0"/>
                <a:cs typeface="Arial" charset="0"/>
                <a:sym typeface="Symbol" pitchFamily="18" charset="2"/>
              </a:rPr>
              <a:t>öntgenstraling = röntgenfluorescentie = licht</a:t>
            </a:r>
            <a:endParaRPr lang="en-US" sz="1800">
              <a:latin typeface="Arial" charset="0"/>
              <a:cs typeface="Arial" charset="0"/>
              <a:sym typeface="Symbol" pitchFamily="18" charset="2"/>
            </a:endParaRPr>
          </a:p>
        </p:txBody>
      </p:sp>
      <p:grpSp>
        <p:nvGrpSpPr>
          <p:cNvPr id="8199" name="Group 47"/>
          <p:cNvGrpSpPr>
            <a:grpSpLocks noChangeAspect="1"/>
          </p:cNvGrpSpPr>
          <p:nvPr/>
        </p:nvGrpSpPr>
        <p:grpSpPr bwMode="auto">
          <a:xfrm>
            <a:off x="2268538" y="2780928"/>
            <a:ext cx="4955767" cy="2232025"/>
            <a:chOff x="2336" y="935"/>
            <a:chExt cx="3324" cy="1497"/>
          </a:xfrm>
        </p:grpSpPr>
        <p:sp>
          <p:nvSpPr>
            <p:cNvPr id="8200" name="Oval 28"/>
            <p:cNvSpPr>
              <a:spLocks noChangeArrowheads="1"/>
            </p:cNvSpPr>
            <p:nvPr/>
          </p:nvSpPr>
          <p:spPr bwMode="auto">
            <a:xfrm rot="-1511302">
              <a:off x="2336" y="1113"/>
              <a:ext cx="2035" cy="122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1" name="Oval 29"/>
            <p:cNvSpPr>
              <a:spLocks noChangeArrowheads="1"/>
            </p:cNvSpPr>
            <p:nvPr/>
          </p:nvSpPr>
          <p:spPr bwMode="auto">
            <a:xfrm>
              <a:off x="3688" y="2159"/>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2" name="Oval 30"/>
            <p:cNvSpPr>
              <a:spLocks noChangeArrowheads="1"/>
            </p:cNvSpPr>
            <p:nvPr/>
          </p:nvSpPr>
          <p:spPr bwMode="auto">
            <a:xfrm>
              <a:off x="3234" y="2341"/>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3" name="Oval 31"/>
            <p:cNvSpPr>
              <a:spLocks noChangeArrowheads="1"/>
            </p:cNvSpPr>
            <p:nvPr/>
          </p:nvSpPr>
          <p:spPr bwMode="auto">
            <a:xfrm>
              <a:off x="3234" y="1660"/>
              <a:ext cx="182" cy="181"/>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8204" name="Oval 32"/>
            <p:cNvSpPr>
              <a:spLocks noChangeArrowheads="1"/>
            </p:cNvSpPr>
            <p:nvPr/>
          </p:nvSpPr>
          <p:spPr bwMode="auto">
            <a:xfrm rot="-1511302">
              <a:off x="2645" y="1343"/>
              <a:ext cx="1400" cy="77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5" name="Oval 33"/>
            <p:cNvSpPr>
              <a:spLocks noChangeArrowheads="1"/>
            </p:cNvSpPr>
            <p:nvPr/>
          </p:nvSpPr>
          <p:spPr bwMode="auto">
            <a:xfrm>
              <a:off x="3552" y="1978"/>
              <a:ext cx="91" cy="91"/>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6" name="Line 34"/>
            <p:cNvSpPr>
              <a:spLocks noChangeShapeType="1"/>
            </p:cNvSpPr>
            <p:nvPr/>
          </p:nvSpPr>
          <p:spPr bwMode="auto">
            <a:xfrm flipH="1" flipV="1">
              <a:off x="3597" y="2023"/>
              <a:ext cx="91" cy="136"/>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Line 35"/>
            <p:cNvSpPr>
              <a:spLocks noChangeShapeType="1"/>
            </p:cNvSpPr>
            <p:nvPr/>
          </p:nvSpPr>
          <p:spPr bwMode="auto">
            <a:xfrm flipV="1">
              <a:off x="3733" y="1706"/>
              <a:ext cx="726" cy="363"/>
            </a:xfrm>
            <a:prstGeom prst="line">
              <a:avLst/>
            </a:prstGeom>
            <a:noFill/>
            <a:ln w="12700">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8" name="Text Box 36"/>
            <p:cNvSpPr txBox="1">
              <a:spLocks noChangeArrowheads="1"/>
            </p:cNvSpPr>
            <p:nvPr/>
          </p:nvSpPr>
          <p:spPr bwMode="auto">
            <a:xfrm>
              <a:off x="3643" y="1161"/>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K</a:t>
              </a:r>
            </a:p>
          </p:txBody>
        </p:sp>
        <p:sp>
          <p:nvSpPr>
            <p:cNvPr id="8209" name="Text Box 37"/>
            <p:cNvSpPr txBox="1">
              <a:spLocks noChangeArrowheads="1"/>
            </p:cNvSpPr>
            <p:nvPr/>
          </p:nvSpPr>
          <p:spPr bwMode="auto">
            <a:xfrm>
              <a:off x="3824" y="935"/>
              <a:ext cx="2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b="1"/>
                <a:t>L</a:t>
              </a:r>
            </a:p>
          </p:txBody>
        </p:sp>
        <p:sp>
          <p:nvSpPr>
            <p:cNvPr id="8210" name="Text Box 46"/>
            <p:cNvSpPr txBox="1">
              <a:spLocks noChangeArrowheads="1"/>
            </p:cNvSpPr>
            <p:nvPr/>
          </p:nvSpPr>
          <p:spPr bwMode="auto">
            <a:xfrm>
              <a:off x="4513" y="1525"/>
              <a:ext cx="1147" cy="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solidFill>
                    <a:srgbClr val="FF0000"/>
                  </a:solidFill>
                </a:rPr>
                <a:t>karakteristieke</a:t>
              </a:r>
            </a:p>
            <a:p>
              <a:pPr eaLnBrk="1" hangingPunct="1">
                <a:buFont typeface="Wingdings" pitchFamily="2" charset="2"/>
                <a:buNone/>
              </a:pPr>
              <a:r>
                <a:rPr lang="en-US" sz="1800">
                  <a:solidFill>
                    <a:srgbClr val="FF0000"/>
                  </a:solidFill>
                </a:rPr>
                <a:t>r</a:t>
              </a:r>
              <a:r>
                <a:rPr lang="en-US" sz="1800">
                  <a:solidFill>
                    <a:srgbClr val="FF0000"/>
                  </a:solidFill>
                  <a:cs typeface="Arial" charset="0"/>
                </a:rPr>
                <a:t>öntgenstraling</a:t>
              </a:r>
            </a:p>
            <a:p>
              <a:pPr eaLnBrk="1" hangingPunct="1">
                <a:buFont typeface="Wingdings" pitchFamily="2" charset="2"/>
                <a:buNone/>
              </a:pPr>
              <a:r>
                <a:rPr lang="en-US" sz="1800">
                  <a:solidFill>
                    <a:srgbClr val="FF0000"/>
                  </a:solidFill>
                  <a:cs typeface="Arial" charset="0"/>
                </a:rPr>
                <a:t>(of licht)</a:t>
              </a:r>
              <a:endParaRPr lang="en-US" sz="1800">
                <a:solidFill>
                  <a:srgbClr val="FF0000"/>
                </a:solidFill>
              </a:endParaRPr>
            </a:p>
          </p:txBody>
        </p:sp>
      </p:grpSp>
      <p:pic>
        <p:nvPicPr>
          <p:cNvPr id="19" name="Picture 18">
            <a:extLst>
              <a:ext uri="{FF2B5EF4-FFF2-40B4-BE49-F238E27FC236}">
                <a16:creationId xmlns:a16="http://schemas.microsoft.com/office/drawing/2014/main" id="{2DBDAEC7-01D9-44D6-A085-6D82E570E6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7</a:t>
            </a:fld>
            <a:endParaRPr lang="en-US">
              <a:latin typeface="Arial" pitchFamily="34" charset="0"/>
              <a:cs typeface="Arial" pitchFamily="34" charset="0"/>
            </a:endParaRPr>
          </a:p>
        </p:txBody>
      </p:sp>
      <p:sp>
        <p:nvSpPr>
          <p:cNvPr id="336898" name="Rectangle 2"/>
          <p:cNvSpPr>
            <a:spLocks noGrp="1" noChangeArrowheads="1"/>
          </p:cNvSpPr>
          <p:nvPr>
            <p:ph type="title"/>
          </p:nvPr>
        </p:nvSpPr>
        <p:spPr>
          <a:xfrm>
            <a:off x="685800" y="609600"/>
            <a:ext cx="7773988" cy="1143000"/>
          </a:xfrm>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opgewekt?</a:t>
            </a:r>
            <a:br>
              <a:rPr lang="en-US" sz="3200" b="1">
                <a:latin typeface="Arial" charset="0"/>
                <a:cs typeface="Arial" charset="0"/>
              </a:rPr>
            </a:br>
            <a:r>
              <a:rPr lang="en-US" sz="2000" b="1">
                <a:effectLst/>
                <a:latin typeface="Arial" charset="0"/>
                <a:cs typeface="Arial" charset="0"/>
              </a:rPr>
              <a:t>röntgenbuis</a:t>
            </a:r>
          </a:p>
        </p:txBody>
      </p:sp>
      <p:sp>
        <p:nvSpPr>
          <p:cNvPr id="10246" name="Rectangle 3"/>
          <p:cNvSpPr>
            <a:spLocks noGrp="1" noChangeArrowheads="1"/>
          </p:cNvSpPr>
          <p:nvPr>
            <p:ph type="body" sz="half" idx="1"/>
          </p:nvPr>
        </p:nvSpPr>
        <p:spPr>
          <a:xfrm>
            <a:off x="685800" y="1981200"/>
            <a:ext cx="7773988" cy="4327525"/>
          </a:xfrm>
        </p:spPr>
        <p:txBody>
          <a:bodyPr/>
          <a:lstStyle/>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negatieve kathode</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positieve anode</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elektronen versnellen</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elektronen afremmen</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	karakteristieke straling</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		</a:t>
            </a:r>
            <a:r>
              <a:rPr lang="en-US" sz="2000">
                <a:solidFill>
                  <a:srgbClr val="FF0000"/>
                </a:solidFill>
                <a:latin typeface="Arial" charset="0"/>
                <a:cs typeface="Arial" charset="0"/>
                <a:sym typeface="Symbol" pitchFamily="18" charset="2"/>
              </a:rPr>
              <a:t>remstraling</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		(heel veel) warmte</a:t>
            </a: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863600" lvl="3" indent="0" defTabSz="215900" eaLnBrk="1" hangingPunct="1">
              <a:spcBef>
                <a:spcPct val="0"/>
              </a:spcBef>
              <a:buClr>
                <a:schemeClr val="tx2"/>
              </a:buClr>
              <a:buNone/>
            </a:pPr>
            <a:r>
              <a:rPr lang="en-US" sz="1800">
                <a:solidFill>
                  <a:srgbClr val="FF0000"/>
                </a:solidFill>
                <a:latin typeface="Arial" charset="0"/>
                <a:cs typeface="Arial" charset="0"/>
                <a:sym typeface="Symbol" pitchFamily="18" charset="2"/>
              </a:rPr>
              <a:t>binnen 1 seconde zijn ernstige brandwonden mogelijk</a:t>
            </a:r>
          </a:p>
          <a:p>
            <a:pPr marL="863600" lvl="3" indent="0" defTabSz="215900" eaLnBrk="1" hangingPunct="1">
              <a:spcBef>
                <a:spcPct val="0"/>
              </a:spcBef>
              <a:buClr>
                <a:schemeClr val="tx2"/>
              </a:buClr>
              <a:buNone/>
            </a:pPr>
            <a:r>
              <a:rPr lang="en-US" sz="1800">
                <a:solidFill>
                  <a:srgbClr val="FF0000"/>
                </a:solidFill>
                <a:latin typeface="Arial" charset="0"/>
                <a:cs typeface="Arial" charset="0"/>
                <a:sym typeface="Symbol" pitchFamily="18" charset="2"/>
              </a:rPr>
              <a:t>intensiteit van verstrooide straling op 1 meter afstand</a:t>
            </a:r>
          </a:p>
          <a:p>
            <a:pPr marL="863600" lvl="3" indent="0" defTabSz="215900" eaLnBrk="1" hangingPunct="1">
              <a:spcBef>
                <a:spcPct val="0"/>
              </a:spcBef>
              <a:buClr>
                <a:schemeClr val="tx2"/>
              </a:buClr>
              <a:buNone/>
            </a:pPr>
            <a:r>
              <a:rPr lang="en-US" sz="1800">
                <a:solidFill>
                  <a:srgbClr val="FF0000"/>
                </a:solidFill>
                <a:latin typeface="Arial" charset="0"/>
                <a:cs typeface="Arial" charset="0"/>
                <a:sym typeface="Symbol" pitchFamily="18" charset="2"/>
              </a:rPr>
              <a:t>van de huid is een factor 1000 kleiner dan de intreedosis</a:t>
            </a:r>
            <a:endParaRPr lang="en-US" sz="1600">
              <a:solidFill>
                <a:srgbClr val="FF0000"/>
              </a:solidFill>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filter</a:t>
            </a: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tubus (of diafragma + lichtvizier)</a:t>
            </a:r>
          </a:p>
        </p:txBody>
      </p:sp>
      <p:pic>
        <p:nvPicPr>
          <p:cNvPr id="10247" name="Picture 4" descr="rontgenbuis"/>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4356100" y="1916113"/>
            <a:ext cx="4319588" cy="3143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A6E6379C-ECD1-4ECE-A18D-5C49407055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8</a:t>
            </a:fld>
            <a:endParaRPr lang="en-US">
              <a:latin typeface="Arial" pitchFamily="34" charset="0"/>
              <a:cs typeface="Arial" pitchFamily="34" charset="0"/>
            </a:endParaRPr>
          </a:p>
        </p:txBody>
      </p:sp>
      <p:sp>
        <p:nvSpPr>
          <p:cNvPr id="343042"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opgewekt?</a:t>
            </a:r>
            <a:br>
              <a:rPr lang="en-US" sz="3200" b="1">
                <a:latin typeface="Arial" charset="0"/>
                <a:cs typeface="Arial" charset="0"/>
              </a:rPr>
            </a:br>
            <a:r>
              <a:rPr lang="en-US" sz="2000" b="1">
                <a:effectLst/>
                <a:latin typeface="Arial" charset="0"/>
                <a:cs typeface="Arial" charset="0"/>
              </a:rPr>
              <a:t>voorbeelden van röntgenbuizen</a:t>
            </a:r>
            <a:endParaRPr lang="en-GB" sz="2000" b="1">
              <a:effectLst/>
              <a:latin typeface="Arial" charset="0"/>
              <a:cs typeface="Arial" charset="0"/>
            </a:endParaRPr>
          </a:p>
        </p:txBody>
      </p:sp>
      <p:pic>
        <p:nvPicPr>
          <p:cNvPr id="11270" name="Picture 5" descr="rontgenbuis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187450" y="2349500"/>
            <a:ext cx="3144838" cy="274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1" name="Picture 15" descr="rontgenbuis2"/>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4572000" y="2420938"/>
            <a:ext cx="3257550" cy="2647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06789BDD-6E6A-4903-822C-1150532C86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
        <p:nvSpPr>
          <p:cNvPr id="9" name="Rectangle 3">
            <a:extLst>
              <a:ext uri="{FF2B5EF4-FFF2-40B4-BE49-F238E27FC236}">
                <a16:creationId xmlns:a16="http://schemas.microsoft.com/office/drawing/2014/main" id="{6806B4FA-EE67-4B23-B133-79EC6FA16FB8}"/>
              </a:ext>
            </a:extLst>
          </p:cNvPr>
          <p:cNvSpPr txBox="1">
            <a:spLocks noChangeArrowheads="1"/>
          </p:cNvSpPr>
          <p:nvPr/>
        </p:nvSpPr>
        <p:spPr bwMode="auto">
          <a:xfrm>
            <a:off x="1187450" y="5229200"/>
            <a:ext cx="3144838"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Char char="–"/>
              <a:defRPr sz="18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1800">
                <a:solidFill>
                  <a:schemeClr val="tx1"/>
                </a:solidFill>
                <a:latin typeface="+mn-lt"/>
              </a:defRPr>
            </a:lvl5pPr>
            <a:lvl6pPr marL="2514600" indent="-228600" algn="l" rtl="0" fontAlgn="base">
              <a:spcBef>
                <a:spcPct val="20000"/>
              </a:spcBef>
              <a:spcAft>
                <a:spcPct val="0"/>
              </a:spcAft>
              <a:buClr>
                <a:schemeClr val="accent1"/>
              </a:buClr>
              <a:buChar char="•"/>
              <a:defRPr sz="1800">
                <a:solidFill>
                  <a:schemeClr val="tx1"/>
                </a:solidFill>
                <a:latin typeface="+mn-lt"/>
              </a:defRPr>
            </a:lvl6pPr>
            <a:lvl7pPr marL="2971800" indent="-228600" algn="l" rtl="0" fontAlgn="base">
              <a:spcBef>
                <a:spcPct val="20000"/>
              </a:spcBef>
              <a:spcAft>
                <a:spcPct val="0"/>
              </a:spcAft>
              <a:buClr>
                <a:schemeClr val="accent1"/>
              </a:buClr>
              <a:buChar char="•"/>
              <a:defRPr sz="1800">
                <a:solidFill>
                  <a:schemeClr val="tx1"/>
                </a:solidFill>
                <a:latin typeface="+mn-lt"/>
              </a:defRPr>
            </a:lvl7pPr>
            <a:lvl8pPr marL="3429000" indent="-228600" algn="l" rtl="0" fontAlgn="base">
              <a:spcBef>
                <a:spcPct val="20000"/>
              </a:spcBef>
              <a:spcAft>
                <a:spcPct val="0"/>
              </a:spcAft>
              <a:buClr>
                <a:schemeClr val="accent1"/>
              </a:buClr>
              <a:buChar char="•"/>
              <a:defRPr sz="1800">
                <a:solidFill>
                  <a:schemeClr val="tx1"/>
                </a:solidFill>
                <a:latin typeface="+mn-lt"/>
              </a:defRPr>
            </a:lvl8pPr>
            <a:lvl9pPr marL="3886200" indent="-228600" algn="l" rtl="0" fontAlgn="base">
              <a:spcBef>
                <a:spcPct val="20000"/>
              </a:spcBef>
              <a:spcAft>
                <a:spcPct val="0"/>
              </a:spcAft>
              <a:buClr>
                <a:schemeClr val="accent1"/>
              </a:buClr>
              <a:buChar char="•"/>
              <a:defRPr sz="1800">
                <a:solidFill>
                  <a:schemeClr val="tx1"/>
                </a:solidFill>
                <a:latin typeface="+mn-lt"/>
              </a:defRPr>
            </a:lvl9pPr>
          </a:lstStyle>
          <a:p>
            <a:pPr marL="0" indent="0" algn="ctr" eaLnBrk="1" hangingPunct="1">
              <a:buClr>
                <a:schemeClr val="tx2"/>
              </a:buClr>
              <a:buFont typeface="Wingdings" pitchFamily="2" charset="2"/>
              <a:buNone/>
            </a:pPr>
            <a:r>
              <a:rPr lang="en-US" altLang="en-US" sz="1800" kern="0">
                <a:latin typeface="Arial" panose="020B0604020202020204" pitchFamily="34" charset="0"/>
                <a:cs typeface="Arial" panose="020B0604020202020204" pitchFamily="34" charset="0"/>
                <a:sym typeface="Symbol" panose="05050102010706020507" pitchFamily="18" charset="2"/>
              </a:rPr>
              <a:t>tijd van Wilhelm Röntgen</a:t>
            </a:r>
          </a:p>
        </p:txBody>
      </p:sp>
      <p:sp>
        <p:nvSpPr>
          <p:cNvPr id="10" name="Rectangle 3">
            <a:extLst>
              <a:ext uri="{FF2B5EF4-FFF2-40B4-BE49-F238E27FC236}">
                <a16:creationId xmlns:a16="http://schemas.microsoft.com/office/drawing/2014/main" id="{AC0D91F4-2516-4775-9BE8-5591EA872863}"/>
              </a:ext>
            </a:extLst>
          </p:cNvPr>
          <p:cNvSpPr txBox="1">
            <a:spLocks noChangeArrowheads="1"/>
          </p:cNvSpPr>
          <p:nvPr/>
        </p:nvSpPr>
        <p:spPr bwMode="auto">
          <a:xfrm>
            <a:off x="4572000" y="5229200"/>
            <a:ext cx="3257550"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80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Char char="–"/>
              <a:defRPr sz="18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1800">
                <a:solidFill>
                  <a:schemeClr val="tx1"/>
                </a:solidFill>
                <a:latin typeface="+mn-lt"/>
              </a:defRPr>
            </a:lvl5pPr>
            <a:lvl6pPr marL="2514600" indent="-228600" algn="l" rtl="0" fontAlgn="base">
              <a:spcBef>
                <a:spcPct val="20000"/>
              </a:spcBef>
              <a:spcAft>
                <a:spcPct val="0"/>
              </a:spcAft>
              <a:buClr>
                <a:schemeClr val="accent1"/>
              </a:buClr>
              <a:buChar char="•"/>
              <a:defRPr sz="1800">
                <a:solidFill>
                  <a:schemeClr val="tx1"/>
                </a:solidFill>
                <a:latin typeface="+mn-lt"/>
              </a:defRPr>
            </a:lvl6pPr>
            <a:lvl7pPr marL="2971800" indent="-228600" algn="l" rtl="0" fontAlgn="base">
              <a:spcBef>
                <a:spcPct val="20000"/>
              </a:spcBef>
              <a:spcAft>
                <a:spcPct val="0"/>
              </a:spcAft>
              <a:buClr>
                <a:schemeClr val="accent1"/>
              </a:buClr>
              <a:buChar char="•"/>
              <a:defRPr sz="1800">
                <a:solidFill>
                  <a:schemeClr val="tx1"/>
                </a:solidFill>
                <a:latin typeface="+mn-lt"/>
              </a:defRPr>
            </a:lvl7pPr>
            <a:lvl8pPr marL="3429000" indent="-228600" algn="l" rtl="0" fontAlgn="base">
              <a:spcBef>
                <a:spcPct val="20000"/>
              </a:spcBef>
              <a:spcAft>
                <a:spcPct val="0"/>
              </a:spcAft>
              <a:buClr>
                <a:schemeClr val="accent1"/>
              </a:buClr>
              <a:buChar char="•"/>
              <a:defRPr sz="1800">
                <a:solidFill>
                  <a:schemeClr val="tx1"/>
                </a:solidFill>
                <a:latin typeface="+mn-lt"/>
              </a:defRPr>
            </a:lvl8pPr>
            <a:lvl9pPr marL="3886200" indent="-228600" algn="l" rtl="0" fontAlgn="base">
              <a:spcBef>
                <a:spcPct val="20000"/>
              </a:spcBef>
              <a:spcAft>
                <a:spcPct val="0"/>
              </a:spcAft>
              <a:buClr>
                <a:schemeClr val="accent1"/>
              </a:buClr>
              <a:buChar char="•"/>
              <a:defRPr sz="1800">
                <a:solidFill>
                  <a:schemeClr val="tx1"/>
                </a:solidFill>
                <a:latin typeface="+mn-lt"/>
              </a:defRPr>
            </a:lvl9pPr>
          </a:lstStyle>
          <a:p>
            <a:pPr marL="0" indent="0" algn="ctr" eaLnBrk="1" hangingPunct="1">
              <a:buClr>
                <a:schemeClr val="tx2"/>
              </a:buClr>
              <a:buFont typeface="Wingdings" pitchFamily="2" charset="2"/>
              <a:buNone/>
            </a:pPr>
            <a:r>
              <a:rPr lang="en-US" altLang="en-US" sz="1800" kern="0">
                <a:latin typeface="Arial" panose="020B0604020202020204" pitchFamily="34" charset="0"/>
                <a:cs typeface="Arial" panose="020B0604020202020204" pitchFamily="34" charset="0"/>
                <a:sym typeface="Symbol" panose="05050102010706020507" pitchFamily="18" charset="2"/>
              </a:rPr>
              <a:t>hedendaags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sz="1400" baseline="0" smtClean="0">
                <a:latin typeface="Arial" pitchFamily="34" charset="0"/>
                <a:cs typeface="Arial" pitchFamily="34" charset="0"/>
              </a:rPr>
              <a:pPr>
                <a:defRPr/>
              </a:pPr>
              <a:t>02/03/2022</a:t>
            </a:fld>
            <a:r>
              <a:rPr lang="en-GB" sz="1400" baseline="0">
                <a:latin typeface="Arial" pitchFamily="34" charset="0"/>
                <a:cs typeface="Arial" pitchFamily="34" charset="0"/>
              </a:rPr>
              <a:t>    </a:t>
            </a:r>
            <a:fld id="{B4676AED-BECA-4D66-9386-A2720FA577BD}" type="datetime10">
              <a:rPr lang="en-GB" sz="1400" baseline="0" smtClean="0">
                <a:latin typeface="Arial" pitchFamily="34" charset="0"/>
                <a:cs typeface="Arial" pitchFamily="34" charset="0"/>
              </a:rPr>
              <a:pPr>
                <a:defRPr/>
              </a:pPr>
              <a:t>16:55</a:t>
            </a:fld>
            <a:endParaRPr lang="en-US" sz="1400" baseline="0"/>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9</a:t>
            </a:fld>
            <a:endParaRPr lang="en-US">
              <a:latin typeface="Arial" pitchFamily="34" charset="0"/>
              <a:cs typeface="Arial" pitchFamily="34" charset="0"/>
            </a:endParaRPr>
          </a:p>
        </p:txBody>
      </p:sp>
      <p:sp>
        <p:nvSpPr>
          <p:cNvPr id="340994" name="Rectangle 2"/>
          <p:cNvSpPr>
            <a:spLocks noGrp="1" noChangeArrowheads="1"/>
          </p:cNvSpPr>
          <p:nvPr>
            <p:ph type="title"/>
          </p:nvPr>
        </p:nvSpPr>
        <p:spPr/>
        <p:txBody>
          <a:bodyPr/>
          <a:lstStyle/>
          <a:p>
            <a:pPr eaLnBrk="1" hangingPunct="1">
              <a:spcBef>
                <a:spcPts val="0"/>
              </a:spcBef>
              <a:defRPr/>
            </a:pPr>
            <a:r>
              <a:rPr lang="en-US" sz="3200" b="1">
                <a:latin typeface="Arial" charset="0"/>
              </a:rPr>
              <a:t>Hoe wordt r</a:t>
            </a:r>
            <a:r>
              <a:rPr lang="en-US" sz="3200" b="1">
                <a:latin typeface="Arial" charset="0"/>
                <a:cs typeface="Arial" charset="0"/>
              </a:rPr>
              <a:t>öntgenstraling opgewekt?</a:t>
            </a:r>
            <a:br>
              <a:rPr lang="en-US" sz="3200" b="1">
                <a:latin typeface="Arial" charset="0"/>
                <a:cs typeface="Arial" charset="0"/>
              </a:rPr>
            </a:br>
            <a:r>
              <a:rPr lang="en-US" sz="2000" b="1">
                <a:effectLst/>
                <a:latin typeface="Arial" charset="0"/>
                <a:cs typeface="Arial" charset="0"/>
              </a:rPr>
              <a:t>röntgenstraling</a:t>
            </a:r>
            <a:endParaRPr lang="en-GB" sz="2000" b="1">
              <a:effectLst/>
              <a:latin typeface="Arial" charset="0"/>
              <a:cs typeface="Arial" charset="0"/>
            </a:endParaRPr>
          </a:p>
        </p:txBody>
      </p:sp>
      <p:sp>
        <p:nvSpPr>
          <p:cNvPr id="12294" name="Rectangle 3"/>
          <p:cNvSpPr>
            <a:spLocks noGrp="1" noChangeArrowheads="1"/>
          </p:cNvSpPr>
          <p:nvPr>
            <p:ph type="body" sz="half" idx="1"/>
          </p:nvPr>
        </p:nvSpPr>
        <p:spPr>
          <a:xfrm>
            <a:off x="685800" y="1981200"/>
            <a:ext cx="7918450" cy="4400550"/>
          </a:xfrm>
        </p:spPr>
        <p:txBody>
          <a:bodyPr/>
          <a:lstStyle/>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energie wordt uitgedrukt in</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joule (J) in het dagelijkse leven</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a:t>
            </a:r>
            <a:r>
              <a:rPr lang="en-GB" sz="2000">
                <a:solidFill>
                  <a:srgbClr val="FF0000"/>
                </a:solidFill>
                <a:latin typeface="Arial" charset="0"/>
                <a:sym typeface="Symbol" pitchFamily="18" charset="2"/>
              </a:rPr>
              <a:t>elektronvolt (eV)</a:t>
            </a:r>
            <a:r>
              <a:rPr lang="en-GB" sz="2000">
                <a:latin typeface="Arial" charset="0"/>
                <a:sym typeface="Symbol" pitchFamily="18" charset="2"/>
              </a:rPr>
              <a:t> in atoom- en kernfysica</a:t>
            </a:r>
          </a:p>
          <a:p>
            <a:pPr marL="431800" lvl="2" indent="0" defTabSz="215900" eaLnBrk="1" hangingPunct="1">
              <a:spcBef>
                <a:spcPct val="0"/>
              </a:spcBef>
              <a:buClr>
                <a:schemeClr val="tx2"/>
              </a:buClr>
              <a:buFont typeface="Wingdings" pitchFamily="2" charset="2"/>
              <a:buNone/>
            </a:pPr>
            <a:r>
              <a:rPr lang="en-GB" sz="2000">
                <a:latin typeface="Arial" charset="0"/>
                <a:sym typeface="Symbol" pitchFamily="18" charset="2"/>
              </a:rPr>
              <a:t>	1 J = 6 × miljoen × miljoen × miljoen eV</a:t>
            </a:r>
          </a:p>
          <a:p>
            <a:pPr marL="431800" lvl="2"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intensiteit van de straling neemt toe als</a:t>
            </a:r>
          </a:p>
          <a:p>
            <a:pPr marL="431800" lvl="3" indent="0" defTabSz="215900" eaLnBrk="1" hangingPunct="1">
              <a:spcBef>
                <a:spcPct val="0"/>
              </a:spcBef>
              <a:buClr>
                <a:schemeClr val="tx2"/>
              </a:buClr>
              <a:buFont typeface="Wingdings" pitchFamily="2" charset="2"/>
              <a:buNone/>
            </a:pPr>
            <a:r>
              <a:rPr lang="en-US">
                <a:latin typeface="Arial" charset="0"/>
                <a:cs typeface="Arial" charset="0"/>
                <a:sym typeface="Symbol" pitchFamily="18" charset="2"/>
              </a:rPr>
              <a:t>	anodespanning toeneemt</a:t>
            </a:r>
          </a:p>
          <a:p>
            <a:pPr marL="431800" lvl="3" indent="0" defTabSz="215900" eaLnBrk="1" hangingPunct="1">
              <a:spcBef>
                <a:spcPct val="0"/>
              </a:spcBef>
              <a:buClr>
                <a:schemeClr val="tx2"/>
              </a:buClr>
              <a:buFont typeface="Wingdings" pitchFamily="2" charset="2"/>
              <a:buNone/>
            </a:pPr>
            <a:r>
              <a:rPr lang="en-US">
                <a:latin typeface="Arial" charset="0"/>
                <a:cs typeface="Arial" charset="0"/>
                <a:sym typeface="Symbol" pitchFamily="18" charset="2"/>
              </a:rPr>
              <a:t>	anodestroom toeneemt</a:t>
            </a:r>
          </a:p>
          <a:p>
            <a:pPr marL="431800" lvl="3" indent="0" defTabSz="215900" eaLnBrk="1" hangingPunct="1">
              <a:spcBef>
                <a:spcPct val="0"/>
              </a:spcBef>
              <a:buClr>
                <a:schemeClr val="tx2"/>
              </a:buClr>
              <a:buFont typeface="Wingdings" pitchFamily="2" charset="2"/>
              <a:buNone/>
            </a:pPr>
            <a:r>
              <a:rPr lang="en-US">
                <a:latin typeface="Arial" charset="0"/>
                <a:cs typeface="Arial" charset="0"/>
                <a:sym typeface="Symbol" pitchFamily="18" charset="2"/>
              </a:rPr>
              <a:t>	belichtingstijd toeneemt</a:t>
            </a:r>
          </a:p>
          <a:p>
            <a:pPr marL="431800" lvl="3" indent="0" defTabSz="215900" eaLnBrk="1" hangingPunct="1">
              <a:spcBef>
                <a:spcPct val="0"/>
              </a:spcBef>
              <a:buClr>
                <a:schemeClr val="tx2"/>
              </a:buClr>
              <a:buFont typeface="Wingdings" pitchFamily="2" charset="2"/>
              <a:buNone/>
            </a:pPr>
            <a:r>
              <a:rPr lang="en-US">
                <a:latin typeface="Arial" charset="0"/>
                <a:cs typeface="Arial" charset="0"/>
                <a:sym typeface="Symbol" pitchFamily="18" charset="2"/>
              </a:rPr>
              <a:t>	filterdikte afneemt</a:t>
            </a:r>
          </a:p>
          <a:p>
            <a:pPr marL="431800" lvl="2" indent="0" defTabSz="215900" eaLnBrk="1" hangingPunct="1">
              <a:spcBef>
                <a:spcPct val="0"/>
              </a:spcBef>
              <a:buClr>
                <a:schemeClr val="tx2"/>
              </a:buClr>
              <a:buFont typeface="Wingdings" pitchFamily="2" charset="2"/>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a:latin typeface="Arial" charset="0"/>
                <a:cs typeface="Arial" charset="0"/>
                <a:sym typeface="Symbol" pitchFamily="18" charset="2"/>
              </a:rPr>
              <a:t>energie van remstraling neemt toe als</a:t>
            </a:r>
          </a:p>
          <a:p>
            <a:pPr marL="431800" lvl="3" indent="0" defTabSz="215900" eaLnBrk="1" hangingPunct="1">
              <a:spcBef>
                <a:spcPct val="0"/>
              </a:spcBef>
              <a:buClr>
                <a:schemeClr val="tx2"/>
              </a:buClr>
              <a:buFont typeface="Wingdings" pitchFamily="2" charset="2"/>
              <a:buNone/>
            </a:pPr>
            <a:r>
              <a:rPr lang="en-US">
                <a:latin typeface="Arial" charset="0"/>
                <a:cs typeface="Arial" charset="0"/>
                <a:sym typeface="Symbol" pitchFamily="18" charset="2"/>
              </a:rPr>
              <a:t>	anodespanning toeneemt</a:t>
            </a:r>
          </a:p>
        </p:txBody>
      </p:sp>
      <p:pic>
        <p:nvPicPr>
          <p:cNvPr id="7" name="Picture 6">
            <a:extLst>
              <a:ext uri="{FF2B5EF4-FFF2-40B4-BE49-F238E27FC236}">
                <a16:creationId xmlns:a16="http://schemas.microsoft.com/office/drawing/2014/main" id="{5A1A3824-B453-45AB-BAB4-4FA89C0F33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376" y="-25181"/>
            <a:ext cx="1200000" cy="900000"/>
          </a:xfrm>
          <a:prstGeom prst="rect">
            <a:avLst/>
          </a:prstGeom>
        </p:spPr>
      </p:pic>
    </p:spTree>
  </p:cSld>
  <p:clrMapOvr>
    <a:masterClrMapping/>
  </p:clrMapOvr>
</p:sld>
</file>

<file path=ppt/theme/theme1.xml><?xml version="1.0" encoding="utf-8"?>
<a:theme xmlns:a="http://schemas.openxmlformats.org/drawingml/2006/main" name="Vliegerdiagram">
  <a:themeElements>
    <a:clrScheme name="">
      <a:dk1>
        <a:srgbClr val="000066"/>
      </a:dk1>
      <a:lt1>
        <a:srgbClr val="FFFFFF"/>
      </a:lt1>
      <a:dk2>
        <a:srgbClr val="000066"/>
      </a:dk2>
      <a:lt2>
        <a:srgbClr val="CCECFF"/>
      </a:lt2>
      <a:accent1>
        <a:srgbClr val="6699FF"/>
      </a:accent1>
      <a:accent2>
        <a:srgbClr val="66CCFF"/>
      </a:accent2>
      <a:accent3>
        <a:srgbClr val="FFFFFF"/>
      </a:accent3>
      <a:accent4>
        <a:srgbClr val="000056"/>
      </a:accent4>
      <a:accent5>
        <a:srgbClr val="B8CAFF"/>
      </a:accent5>
      <a:accent6>
        <a:srgbClr val="5CB9E7"/>
      </a:accent6>
      <a:hlink>
        <a:srgbClr val="CC99FF"/>
      </a:hlink>
      <a:folHlink>
        <a:srgbClr val="00CCCC"/>
      </a:folHlink>
    </a:clrScheme>
    <a:fontScheme name="Vliegerdiagram">
      <a:majorFont>
        <a:latin typeface="AZGCaspariT"/>
        <a:ea typeface=""/>
        <a:cs typeface=""/>
      </a:majorFont>
      <a:minorFont>
        <a:latin typeface="AZGCaspari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lnDef>
  </a:objectDefaults>
  <a:extraClrSchemeLst>
    <a:extraClrScheme>
      <a:clrScheme name="Vliegerdiagram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liegerdiagram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liegerdiagram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liegerdiagram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liegerdiagram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Designs\Vliegerdiagram.pot</Template>
  <TotalTime>7511</TotalTime>
  <Words>1816</Words>
  <Application>Microsoft Office PowerPoint</Application>
  <PresentationFormat>On-screen Show (4:3)</PresentationFormat>
  <Paragraphs>483</Paragraphs>
  <Slides>35</Slides>
  <Notes>35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3" baseType="lpstr">
      <vt:lpstr>Arial</vt:lpstr>
      <vt:lpstr>Arial Black</vt:lpstr>
      <vt:lpstr>AZGCaspariT</vt:lpstr>
      <vt:lpstr>Georgia</vt:lpstr>
      <vt:lpstr>Times New Roman</vt:lpstr>
      <vt:lpstr>Wingdings</vt:lpstr>
      <vt:lpstr>Vliegerdiagram</vt:lpstr>
      <vt:lpstr>Chart</vt:lpstr>
      <vt:lpstr>Basiscursus Stralingsveiligheid toepassingen van röntgenstraling</vt:lpstr>
      <vt:lpstr>Indeling</vt:lpstr>
      <vt:lpstr>Wat is röntgenstraling? ontdekking</vt:lpstr>
      <vt:lpstr>Wat is röntgenstraling? atoom</vt:lpstr>
      <vt:lpstr>Wat is röntgenstraling? elektronenwolk</vt:lpstr>
      <vt:lpstr>Wat is röntgenstraling? karakteristieke röntgenstraling</vt:lpstr>
      <vt:lpstr>Hoe wordt röntgenstraling opgewekt? röntgenbuis</vt:lpstr>
      <vt:lpstr>Hoe wordt röntgenstraling opgewekt? voorbeelden van röntgenbuizen</vt:lpstr>
      <vt:lpstr>Hoe wordt röntgenstraling opgewekt? röntgenstraling</vt:lpstr>
      <vt:lpstr>Elektromagnetische straling röntgenstraling</vt:lpstr>
      <vt:lpstr>Elektromagnetische straling verstrooiing</vt:lpstr>
      <vt:lpstr>Hoe wordt röntgenstraling toegepast definitie van toestel</vt:lpstr>
      <vt:lpstr>Hoe wordt röntgenstraling toegepast? medische diagnostiek</vt:lpstr>
      <vt:lpstr>Hoe wordt röntgenstraling toegepast? medische diagnostiek</vt:lpstr>
      <vt:lpstr>Hoe wordt röntgenstraling toegepast? medische diagnostiek</vt:lpstr>
      <vt:lpstr>Hoe wordt röntgenstraling toegepast? niet-medische toepassingen</vt:lpstr>
      <vt:lpstr>Hoe wordt röntgenstraling gemeten? Geiger-Müllerbuis</vt:lpstr>
      <vt:lpstr>Hoe wordt röntgenstraling gemeten? voorbeelden van meetinstrumenten</vt:lpstr>
      <vt:lpstr>Hoe wordt röntgenstraling gemeten? scintillatiedetector</vt:lpstr>
      <vt:lpstr>Hoe wordt röntgenstraling gemeten? fotografie</vt:lpstr>
      <vt:lpstr>Hoe worden röntgenfoto's gemaakt? digitale beeldvorming</vt:lpstr>
      <vt:lpstr>Indeling</vt:lpstr>
      <vt:lpstr>Grootheden en eenheden definities</vt:lpstr>
      <vt:lpstr>Grootheden en eenheden definities</vt:lpstr>
      <vt:lpstr>Grootheden en eenheden weefselweegfactor</vt:lpstr>
      <vt:lpstr>Grootheden en eenheden ordes van grootte</vt:lpstr>
      <vt:lpstr>Grootheden en eenheden natuurlijke straling</vt:lpstr>
      <vt:lpstr>Grootheden en eenheden straling op grote hoogte</vt:lpstr>
      <vt:lpstr>Grootheden en eenheden straling door medische toepassingen</vt:lpstr>
      <vt:lpstr>Effecten van straling cel</vt:lpstr>
      <vt:lpstr>Effecten van straling DNA</vt:lpstr>
      <vt:lpstr>Effecten van straling kansgebonden effect = stochastisch effect = kanker</vt:lpstr>
      <vt:lpstr>Effecten van straling latentieperiode</vt:lpstr>
      <vt:lpstr>Effecten van straling niet-kansgebonden effect =  weefselreactie</vt:lpstr>
      <vt:lpstr>Effecten van straling ongeboren kind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Rontgenstraling</dc:title>
  <dc:creator>Frits Pleiter</dc:creator>
  <cp:lastModifiedBy>Frits Pleiter</cp:lastModifiedBy>
  <cp:revision>284</cp:revision>
  <cp:lastPrinted>2019-03-09T14:29:54Z</cp:lastPrinted>
  <dcterms:created xsi:type="dcterms:W3CDTF">2003-02-28T15:24:51Z</dcterms:created>
  <dcterms:modified xsi:type="dcterms:W3CDTF">2022-03-02T16:03:54Z</dcterms:modified>
</cp:coreProperties>
</file>