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2.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62"/>
  </p:notesMasterIdLst>
  <p:handoutMasterIdLst>
    <p:handoutMasterId r:id="rId63"/>
  </p:handoutMasterIdLst>
  <p:sldIdLst>
    <p:sldId id="268" r:id="rId2"/>
    <p:sldId id="257" r:id="rId3"/>
    <p:sldId id="273" r:id="rId4"/>
    <p:sldId id="269" r:id="rId5"/>
    <p:sldId id="346" r:id="rId6"/>
    <p:sldId id="347" r:id="rId7"/>
    <p:sldId id="383" r:id="rId8"/>
    <p:sldId id="348" r:id="rId9"/>
    <p:sldId id="373" r:id="rId10"/>
    <p:sldId id="349" r:id="rId11"/>
    <p:sldId id="350" r:id="rId12"/>
    <p:sldId id="352" r:id="rId13"/>
    <p:sldId id="351" r:id="rId14"/>
    <p:sldId id="353" r:id="rId15"/>
    <p:sldId id="357" r:id="rId16"/>
    <p:sldId id="355" r:id="rId17"/>
    <p:sldId id="354" r:id="rId18"/>
    <p:sldId id="356" r:id="rId19"/>
    <p:sldId id="283" r:id="rId20"/>
    <p:sldId id="287" r:id="rId21"/>
    <p:sldId id="359" r:id="rId22"/>
    <p:sldId id="358" r:id="rId23"/>
    <p:sldId id="288" r:id="rId24"/>
    <p:sldId id="384" r:id="rId25"/>
    <p:sldId id="291" r:id="rId26"/>
    <p:sldId id="293" r:id="rId27"/>
    <p:sldId id="366" r:id="rId28"/>
    <p:sldId id="295" r:id="rId29"/>
    <p:sldId id="296" r:id="rId30"/>
    <p:sldId id="297" r:id="rId31"/>
    <p:sldId id="315" r:id="rId32"/>
    <p:sldId id="385" r:id="rId33"/>
    <p:sldId id="298" r:id="rId34"/>
    <p:sldId id="299" r:id="rId35"/>
    <p:sldId id="309" r:id="rId36"/>
    <p:sldId id="311" r:id="rId37"/>
    <p:sldId id="305" r:id="rId38"/>
    <p:sldId id="308" r:id="rId39"/>
    <p:sldId id="328" r:id="rId40"/>
    <p:sldId id="330" r:id="rId41"/>
    <p:sldId id="342" r:id="rId42"/>
    <p:sldId id="376" r:id="rId43"/>
    <p:sldId id="331" r:id="rId44"/>
    <p:sldId id="332" r:id="rId45"/>
    <p:sldId id="333" r:id="rId46"/>
    <p:sldId id="375" r:id="rId47"/>
    <p:sldId id="387" r:id="rId48"/>
    <p:sldId id="388" r:id="rId49"/>
    <p:sldId id="367" r:id="rId50"/>
    <p:sldId id="368" r:id="rId51"/>
    <p:sldId id="369" r:id="rId52"/>
    <p:sldId id="372" r:id="rId53"/>
    <p:sldId id="389" r:id="rId54"/>
    <p:sldId id="335" r:id="rId55"/>
    <p:sldId id="337" r:id="rId56"/>
    <p:sldId id="374" r:id="rId57"/>
    <p:sldId id="390" r:id="rId58"/>
    <p:sldId id="382" r:id="rId59"/>
    <p:sldId id="391" r:id="rId60"/>
    <p:sldId id="380" r:id="rId61"/>
  </p:sldIdLst>
  <p:sldSz cx="9144000" cy="6858000" type="screen4x3"/>
  <p:notesSz cx="6669088" cy="9926638"/>
  <p:defaultTextStyle>
    <a:defPPr>
      <a:defRPr lang="en-GB"/>
    </a:defPPr>
    <a:lvl1pPr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1pPr>
    <a:lvl2pPr marL="4572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2pPr>
    <a:lvl3pPr marL="9144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3pPr>
    <a:lvl4pPr marL="13716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4pPr>
    <a:lvl5pPr marL="1828800" algn="l" rtl="0" fontAlgn="base">
      <a:spcBef>
        <a:spcPct val="20000"/>
      </a:spcBef>
      <a:spcAft>
        <a:spcPct val="0"/>
      </a:spcAft>
      <a:buClr>
        <a:schemeClr val="tx2"/>
      </a:buClr>
      <a:buSzPct val="80000"/>
      <a:buFont typeface="Wingdings" pitchFamily="2" charset="2"/>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0C0C0"/>
    <a:srgbClr val="0066FF"/>
    <a:srgbClr val="00CC00"/>
    <a:srgbClr val="FFCC00"/>
    <a:srgbClr val="FF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62" autoAdjust="0"/>
    <p:restoredTop sz="94683" autoAdjust="0"/>
  </p:normalViewPr>
  <p:slideViewPr>
    <p:cSldViewPr>
      <p:cViewPr varScale="1">
        <p:scale>
          <a:sx n="74" d="100"/>
          <a:sy n="74" d="100"/>
        </p:scale>
        <p:origin x="-379"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8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D:\My%20Documents\Garp\BASIS\BASISpresentatie\BASISpresentatie-bron-figuren\straling-natuurlijk.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My%20Documents\Garp\BASIS\BASISpresentatie\BASISpresentatie-bron-figuren\straling-medisch.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6335877862595422E-2"/>
          <c:y val="0.11989104805214633"/>
          <c:w val="0.53244274809160308"/>
          <c:h val="0.76021823651247333"/>
        </c:manualLayout>
      </c:layout>
      <c:pieChart>
        <c:varyColors val="1"/>
        <c:ser>
          <c:idx val="0"/>
          <c:order val="0"/>
          <c:spPr>
            <a:solidFill>
              <a:srgbClr val="9999FF"/>
            </a:solidFill>
            <a:ln w="12700">
              <a:solidFill>
                <a:srgbClr val="000000"/>
              </a:solidFill>
              <a:prstDash val="solid"/>
            </a:ln>
          </c:spPr>
          <c:dPt>
            <c:idx val="0"/>
            <c:bubble3D val="0"/>
          </c:dPt>
          <c:dPt>
            <c:idx val="1"/>
            <c:bubble3D val="0"/>
            <c:spPr>
              <a:solidFill>
                <a:srgbClr val="993366"/>
              </a:solidFill>
              <a:ln w="12700">
                <a:solidFill>
                  <a:srgbClr val="000000"/>
                </a:solidFill>
                <a:prstDash val="solid"/>
              </a:ln>
            </c:spPr>
          </c:dPt>
          <c:dPt>
            <c:idx val="2"/>
            <c:bubble3D val="0"/>
            <c:spPr>
              <a:solidFill>
                <a:srgbClr val="FFFFCC"/>
              </a:solidFill>
              <a:ln w="12700">
                <a:solidFill>
                  <a:srgbClr val="000000"/>
                </a:solidFill>
                <a:prstDash val="solid"/>
              </a:ln>
            </c:spPr>
          </c:dPt>
          <c:dPt>
            <c:idx val="3"/>
            <c:bubble3D val="0"/>
            <c:spPr>
              <a:solidFill>
                <a:srgbClr val="CCFFFF"/>
              </a:solidFill>
              <a:ln w="12700">
                <a:solidFill>
                  <a:srgbClr val="000000"/>
                </a:solidFill>
                <a:prstDash val="solid"/>
              </a:ln>
            </c:spPr>
          </c:dPt>
          <c:dPt>
            <c:idx val="4"/>
            <c:bubble3D val="0"/>
            <c:spPr>
              <a:solidFill>
                <a:srgbClr val="660066"/>
              </a:solidFill>
              <a:ln w="12700">
                <a:solidFill>
                  <a:srgbClr val="000000"/>
                </a:solidFill>
                <a:prstDash val="solid"/>
              </a:ln>
            </c:spPr>
          </c:dPt>
          <c:dLbls>
            <c:numFmt formatCode="0%" sourceLinked="0"/>
            <c:spPr>
              <a:noFill/>
              <a:ln w="25400">
                <a:noFill/>
              </a:ln>
            </c:spPr>
            <c:txPr>
              <a:bodyPr/>
              <a:lstStyle/>
              <a:p>
                <a:pPr>
                  <a:defRPr sz="1400" b="0" i="0" u="none" strike="noStrike" baseline="0">
                    <a:solidFill>
                      <a:srgbClr val="000000"/>
                    </a:solidFill>
                    <a:latin typeface="Arial"/>
                    <a:ea typeface="Arial"/>
                    <a:cs typeface="Arial"/>
                  </a:defRPr>
                </a:pPr>
                <a:endParaRPr lang="en-US"/>
              </a:p>
            </c:txPr>
            <c:dLblPos val="outEnd"/>
            <c:showLegendKey val="0"/>
            <c:showVal val="0"/>
            <c:showCatName val="0"/>
            <c:showSerName val="0"/>
            <c:showPercent val="1"/>
            <c:showBubbleSize val="0"/>
            <c:showLeaderLines val="1"/>
          </c:dLbls>
          <c:cat>
            <c:strRef>
              <c:f>Sheet1!$A$2:$A$6</c:f>
              <c:strCache>
                <c:ptCount val="5"/>
                <c:pt idx="0">
                  <c:v>radon</c:v>
                </c:pt>
                <c:pt idx="1">
                  <c:v>lichaam</c:v>
                </c:pt>
                <c:pt idx="2">
                  <c:v>bouwmateriaal</c:v>
                </c:pt>
                <c:pt idx="3">
                  <c:v>kosmisch</c:v>
                </c:pt>
                <c:pt idx="4">
                  <c:v>bodem</c:v>
                </c:pt>
              </c:strCache>
            </c:strRef>
          </c:cat>
          <c:val>
            <c:numRef>
              <c:f>Sheet1!$B$2:$B$6</c:f>
              <c:numCache>
                <c:formatCode>0.00</c:formatCode>
                <c:ptCount val="5"/>
                <c:pt idx="0">
                  <c:v>0.65</c:v>
                </c:pt>
                <c:pt idx="1">
                  <c:v>0.3</c:v>
                </c:pt>
                <c:pt idx="2">
                  <c:v>0.35</c:v>
                </c:pt>
                <c:pt idx="3">
                  <c:v>0.24</c:v>
                </c:pt>
                <c:pt idx="4">
                  <c:v>7.0000000000000007E-2</c:v>
                </c:pt>
              </c:numCache>
            </c:numRef>
          </c:val>
        </c:ser>
        <c:dLbls>
          <c:showLegendKey val="0"/>
          <c:showVal val="0"/>
          <c:showCatName val="0"/>
          <c:showSerName val="0"/>
          <c:showPercent val="0"/>
          <c:showBubbleSize val="0"/>
          <c:showLeaderLines val="1"/>
        </c:dLbls>
        <c:firstSliceAng val="0"/>
      </c:pieChart>
      <c:spPr>
        <a:noFill/>
        <a:ln w="25400">
          <a:noFill/>
        </a:ln>
      </c:spPr>
    </c:plotArea>
    <c:legend>
      <c:legendPos val="r"/>
      <c:layout>
        <c:manualLayout>
          <c:xMode val="edge"/>
          <c:yMode val="edge"/>
          <c:x val="0.66255204459377437"/>
          <c:y val="0.48779040219442066"/>
          <c:w val="0.30152008686210641"/>
          <c:h val="0.47368400899489688"/>
        </c:manualLayout>
      </c:layout>
      <c:overlay val="0"/>
      <c:spPr>
        <a:noFill/>
        <a:ln w="25400">
          <a:noFill/>
        </a:ln>
      </c:spPr>
      <c:txPr>
        <a:bodyPr/>
        <a:lstStyle/>
        <a:p>
          <a:pPr>
            <a:defRPr sz="1400" b="0" i="0" u="none" strike="noStrike" baseline="0">
              <a:solidFill>
                <a:srgbClr val="000000"/>
              </a:solidFill>
              <a:latin typeface="Arial"/>
              <a:ea typeface="Arial"/>
              <a:cs typeface="Arial"/>
            </a:defRPr>
          </a:pPr>
          <a:endParaRPr lang="en-US"/>
        </a:p>
      </c:txPr>
    </c:legend>
    <c:plotVisOnly val="1"/>
    <c:dispBlanksAs val="zero"/>
    <c:showDLblsOverMax val="0"/>
  </c:chart>
  <c:spPr>
    <a:noFill/>
    <a:ln w="9525">
      <a:noFill/>
    </a:ln>
  </c:spPr>
  <c:txPr>
    <a:bodyPr/>
    <a:lstStyle/>
    <a:p>
      <a:pPr>
        <a:defRPr sz="1025" b="0" i="0" u="none" strike="noStrike" baseline="0">
          <a:solidFill>
            <a:srgbClr val="000000"/>
          </a:solidFill>
          <a:latin typeface="Arial"/>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6335877862595422E-2"/>
          <c:y val="0.11989100817438691"/>
          <c:w val="0.53244274809160308"/>
          <c:h val="0.76021823651247333"/>
        </c:manualLayout>
      </c:layout>
      <c:pieChart>
        <c:varyColors val="1"/>
        <c:ser>
          <c:idx val="0"/>
          <c:order val="0"/>
          <c:spPr>
            <a:solidFill>
              <a:srgbClr val="9999FF"/>
            </a:solidFill>
            <a:ln w="12700">
              <a:solidFill>
                <a:srgbClr val="000000"/>
              </a:solidFill>
              <a:prstDash val="solid"/>
            </a:ln>
          </c:spPr>
          <c:dPt>
            <c:idx val="0"/>
            <c:bubble3D val="0"/>
          </c:dPt>
          <c:dPt>
            <c:idx val="1"/>
            <c:bubble3D val="0"/>
            <c:spPr>
              <a:solidFill>
                <a:srgbClr val="993366"/>
              </a:solidFill>
              <a:ln w="12700">
                <a:solidFill>
                  <a:srgbClr val="000000"/>
                </a:solidFill>
                <a:prstDash val="solid"/>
              </a:ln>
            </c:spPr>
          </c:dPt>
          <c:dPt>
            <c:idx val="2"/>
            <c:bubble3D val="0"/>
            <c:spPr>
              <a:solidFill>
                <a:srgbClr val="FFFFCC"/>
              </a:solidFill>
              <a:ln w="12700">
                <a:solidFill>
                  <a:srgbClr val="000000"/>
                </a:solidFill>
                <a:prstDash val="solid"/>
              </a:ln>
            </c:spPr>
          </c:dPt>
          <c:dPt>
            <c:idx val="3"/>
            <c:bubble3D val="0"/>
            <c:spPr>
              <a:solidFill>
                <a:srgbClr val="CCFFFF"/>
              </a:solidFill>
              <a:ln w="12700">
                <a:solidFill>
                  <a:srgbClr val="000000"/>
                </a:solidFill>
                <a:prstDash val="solid"/>
              </a:ln>
            </c:spPr>
          </c:dPt>
          <c:dLbls>
            <c:dLbl>
              <c:idx val="1"/>
              <c:layout>
                <c:manualLayout>
                  <c:x val="-7.0555555555555554E-3"/>
                  <c:y val="-8.6878472222222218E-3"/>
                </c:manualLayout>
              </c:layout>
              <c:dLblPos val="bestFit"/>
              <c:showLegendKey val="0"/>
              <c:showVal val="0"/>
              <c:showCatName val="0"/>
              <c:showSerName val="0"/>
              <c:showPercent val="1"/>
              <c:showBubbleSize val="0"/>
            </c:dLbl>
            <c:numFmt formatCode="0%" sourceLinked="0"/>
            <c:spPr>
              <a:noFill/>
              <a:ln w="25400">
                <a:noFill/>
              </a:ln>
            </c:spPr>
            <c:txPr>
              <a:bodyPr/>
              <a:lstStyle/>
              <a:p>
                <a:pPr>
                  <a:defRPr sz="1400" b="0" i="0" u="none" strike="noStrike" baseline="0">
                    <a:solidFill>
                      <a:srgbClr val="000000"/>
                    </a:solidFill>
                    <a:latin typeface="Arial"/>
                    <a:ea typeface="Arial"/>
                    <a:cs typeface="Arial"/>
                  </a:defRPr>
                </a:pPr>
                <a:endParaRPr lang="en-US"/>
              </a:p>
            </c:txPr>
            <c:dLblPos val="outEnd"/>
            <c:showLegendKey val="0"/>
            <c:showVal val="0"/>
            <c:showCatName val="0"/>
            <c:showSerName val="0"/>
            <c:showPercent val="1"/>
            <c:showBubbleSize val="0"/>
            <c:showLeaderLines val="0"/>
          </c:dLbls>
          <c:cat>
            <c:strRef>
              <c:f>Sheet1!$A$2:$A$5</c:f>
              <c:strCache>
                <c:ptCount val="4"/>
                <c:pt idx="0">
                  <c:v>CT-scan</c:v>
                </c:pt>
                <c:pt idx="1">
                  <c:v>intramuraal</c:v>
                </c:pt>
                <c:pt idx="2">
                  <c:v>nucleaire</c:v>
                </c:pt>
                <c:pt idx="3">
                  <c:v>extramuraal</c:v>
                </c:pt>
              </c:strCache>
            </c:strRef>
          </c:cat>
          <c:val>
            <c:numRef>
              <c:f>Sheet1!$B$2:$B$5</c:f>
              <c:numCache>
                <c:formatCode>0.00</c:formatCode>
                <c:ptCount val="4"/>
                <c:pt idx="0">
                  <c:v>0.61099999999999999</c:v>
                </c:pt>
                <c:pt idx="1">
                  <c:v>0.27700000000000002</c:v>
                </c:pt>
                <c:pt idx="2">
                  <c:v>0.08</c:v>
                </c:pt>
                <c:pt idx="3">
                  <c:v>3.2000000000000001E-2</c:v>
                </c:pt>
              </c:numCache>
            </c:numRef>
          </c:val>
        </c:ser>
        <c:dLbls>
          <c:showLegendKey val="0"/>
          <c:showVal val="0"/>
          <c:showCatName val="0"/>
          <c:showSerName val="0"/>
          <c:showPercent val="0"/>
          <c:showBubbleSize val="0"/>
          <c:showLeaderLines val="0"/>
        </c:dLbls>
        <c:firstSliceAng val="0"/>
      </c:pieChart>
      <c:spPr>
        <a:noFill/>
        <a:ln w="25400">
          <a:noFill/>
        </a:ln>
      </c:spPr>
    </c:plotArea>
    <c:legend>
      <c:legendPos val="r"/>
      <c:layout>
        <c:manualLayout>
          <c:xMode val="edge"/>
          <c:yMode val="edge"/>
          <c:x val="0.61884268662530262"/>
          <c:y val="7.3539418683775643E-2"/>
          <c:w val="0.31089099728258351"/>
          <c:h val="0.37894742323876174"/>
        </c:manualLayout>
      </c:layout>
      <c:overlay val="0"/>
      <c:spPr>
        <a:noFill/>
        <a:ln w="25400">
          <a:noFill/>
        </a:ln>
      </c:spPr>
      <c:txPr>
        <a:bodyPr/>
        <a:lstStyle/>
        <a:p>
          <a:pPr>
            <a:defRPr sz="1400" b="0" i="0" u="none" strike="noStrike" baseline="0">
              <a:solidFill>
                <a:srgbClr val="000000"/>
              </a:solidFill>
              <a:latin typeface="Arial"/>
              <a:ea typeface="Arial"/>
              <a:cs typeface="Arial"/>
            </a:defRPr>
          </a:pPr>
          <a:endParaRPr lang="en-US"/>
        </a:p>
      </c:txPr>
    </c:legend>
    <c:plotVisOnly val="1"/>
    <c:dispBlanksAs val="zero"/>
    <c:showDLblsOverMax val="0"/>
  </c:chart>
  <c:spPr>
    <a:noFill/>
    <a:ln w="9525">
      <a:noFill/>
    </a:ln>
  </c:spPr>
  <c:txPr>
    <a:bodyPr/>
    <a:lstStyle/>
    <a:p>
      <a:pPr>
        <a:defRPr sz="1025" b="0"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22531" name="Rectangle 3"/>
          <p:cNvSpPr>
            <a:spLocks noGrp="1" noChangeArrowheads="1"/>
          </p:cNvSpPr>
          <p:nvPr>
            <p:ph type="dt" sz="quarter" idx="1"/>
          </p:nvPr>
        </p:nvSpPr>
        <p:spPr bwMode="auto">
          <a:xfrm>
            <a:off x="3779838"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endParaRPr lang="en-GB"/>
          </a:p>
        </p:txBody>
      </p:sp>
      <p:sp>
        <p:nvSpPr>
          <p:cNvPr id="22532" name="Rectangle 4"/>
          <p:cNvSpPr>
            <a:spLocks noGrp="1" noChangeArrowheads="1"/>
          </p:cNvSpPr>
          <p:nvPr>
            <p:ph type="ftr" sz="quarter" idx="2"/>
          </p:nvPr>
        </p:nvSpPr>
        <p:spPr bwMode="auto">
          <a:xfrm>
            <a:off x="0"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22533" name="Rectangle 5"/>
          <p:cNvSpPr>
            <a:spLocks noGrp="1" noChangeArrowheads="1"/>
          </p:cNvSpPr>
          <p:nvPr>
            <p:ph type="sldNum" sz="quarter" idx="3"/>
          </p:nvPr>
        </p:nvSpPr>
        <p:spPr bwMode="auto">
          <a:xfrm>
            <a:off x="3779838"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fld id="{E816F0DB-D5D2-4B1A-83DB-F8E242DEB26C}" type="slidenum">
              <a:rPr lang="en-GB"/>
              <a:pPr>
                <a:defRPr/>
              </a:pPr>
              <a:t>‹#›</a:t>
            </a:fld>
            <a:endParaRPr lang="en-GB"/>
          </a:p>
        </p:txBody>
      </p:sp>
    </p:spTree>
    <p:extLst>
      <p:ext uri="{BB962C8B-B14F-4D97-AF65-F5344CB8AC3E}">
        <p14:creationId xmlns:p14="http://schemas.microsoft.com/office/powerpoint/2010/main" val="30148290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5123" name="Rectangle 3"/>
          <p:cNvSpPr>
            <a:spLocks noGrp="1" noChangeArrowheads="1"/>
          </p:cNvSpPr>
          <p:nvPr>
            <p:ph type="dt" idx="1"/>
          </p:nvPr>
        </p:nvSpPr>
        <p:spPr bwMode="auto">
          <a:xfrm>
            <a:off x="3779838" y="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endParaRPr lang="en-GB"/>
          </a:p>
        </p:txBody>
      </p:sp>
      <p:sp>
        <p:nvSpPr>
          <p:cNvPr id="69636"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889000" y="4714875"/>
            <a:ext cx="4891088"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smtClean="0"/>
              <a:t>Klik om de opmaakprofielen van de modeltekst te bewerken</a:t>
            </a:r>
          </a:p>
          <a:p>
            <a:pPr lvl="1"/>
            <a:r>
              <a:rPr lang="en-GB" noProof="0" smtClean="0"/>
              <a:t>Tweede niveau</a:t>
            </a:r>
          </a:p>
          <a:p>
            <a:pPr lvl="2"/>
            <a:r>
              <a:rPr lang="en-GB" noProof="0" smtClean="0"/>
              <a:t>Derde niveau</a:t>
            </a:r>
          </a:p>
          <a:p>
            <a:pPr lvl="3"/>
            <a:r>
              <a:rPr lang="en-GB" noProof="0" smtClean="0"/>
              <a:t>Vierde niveau</a:t>
            </a:r>
          </a:p>
          <a:p>
            <a:pPr lvl="4"/>
            <a:r>
              <a:rPr lang="en-GB" noProof="0" smtClean="0"/>
              <a:t>Vijfde niveau</a:t>
            </a:r>
          </a:p>
        </p:txBody>
      </p:sp>
      <p:sp>
        <p:nvSpPr>
          <p:cNvPr id="5126" name="Rectangle 6"/>
          <p:cNvSpPr>
            <a:spLocks noGrp="1" noChangeArrowheads="1"/>
          </p:cNvSpPr>
          <p:nvPr>
            <p:ph type="ftr" sz="quarter" idx="4"/>
          </p:nvPr>
        </p:nvSpPr>
        <p:spPr bwMode="auto">
          <a:xfrm>
            <a:off x="0"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latin typeface="AZGCaspariT" pitchFamily="2" charset="0"/>
              </a:defRPr>
            </a:lvl1pPr>
          </a:lstStyle>
          <a:p>
            <a:pPr>
              <a:defRPr/>
            </a:pPr>
            <a:endParaRPr lang="en-GB"/>
          </a:p>
        </p:txBody>
      </p:sp>
      <p:sp>
        <p:nvSpPr>
          <p:cNvPr id="5127" name="Rectangle 7"/>
          <p:cNvSpPr>
            <a:spLocks noGrp="1" noChangeArrowheads="1"/>
          </p:cNvSpPr>
          <p:nvPr>
            <p:ph type="sldNum" sz="quarter" idx="5"/>
          </p:nvPr>
        </p:nvSpPr>
        <p:spPr bwMode="auto">
          <a:xfrm>
            <a:off x="3779838" y="9429750"/>
            <a:ext cx="288925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latin typeface="AZGCaspariT" pitchFamily="2" charset="0"/>
              </a:defRPr>
            </a:lvl1pPr>
          </a:lstStyle>
          <a:p>
            <a:pPr>
              <a:defRPr/>
            </a:pPr>
            <a:fld id="{C5E8F7AE-AE7D-4599-8A89-0BD692FA65AC}" type="slidenum">
              <a:rPr lang="en-GB"/>
              <a:pPr>
                <a:defRPr/>
              </a:pPr>
              <a:t>‹#›</a:t>
            </a:fld>
            <a:endParaRPr lang="en-GB"/>
          </a:p>
        </p:txBody>
      </p:sp>
    </p:spTree>
    <p:extLst>
      <p:ext uri="{BB962C8B-B14F-4D97-AF65-F5344CB8AC3E}">
        <p14:creationId xmlns:p14="http://schemas.microsoft.com/office/powerpoint/2010/main" val="40354419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ZGCaspariT" pitchFamily="2" charset="0"/>
        <a:ea typeface="+mn-ea"/>
        <a:cs typeface="+mn-cs"/>
      </a:defRPr>
    </a:lvl1pPr>
    <a:lvl2pPr marL="457200" algn="l" rtl="0" eaLnBrk="0" fontAlgn="base" hangingPunct="0">
      <a:spcBef>
        <a:spcPct val="30000"/>
      </a:spcBef>
      <a:spcAft>
        <a:spcPct val="0"/>
      </a:spcAft>
      <a:defRPr sz="1200" kern="1200">
        <a:solidFill>
          <a:schemeClr val="tx1"/>
        </a:solidFill>
        <a:latin typeface="AZGCaspariT" pitchFamily="2" charset="0"/>
        <a:ea typeface="+mn-ea"/>
        <a:cs typeface="+mn-cs"/>
      </a:defRPr>
    </a:lvl2pPr>
    <a:lvl3pPr marL="914400" algn="l" rtl="0" eaLnBrk="0" fontAlgn="base" hangingPunct="0">
      <a:spcBef>
        <a:spcPct val="30000"/>
      </a:spcBef>
      <a:spcAft>
        <a:spcPct val="0"/>
      </a:spcAft>
      <a:defRPr sz="1200" kern="1200">
        <a:solidFill>
          <a:schemeClr val="tx1"/>
        </a:solidFill>
        <a:latin typeface="AZGCaspariT" pitchFamily="2" charset="0"/>
        <a:ea typeface="+mn-ea"/>
        <a:cs typeface="+mn-cs"/>
      </a:defRPr>
    </a:lvl3pPr>
    <a:lvl4pPr marL="1371600" algn="l" rtl="0" eaLnBrk="0" fontAlgn="base" hangingPunct="0">
      <a:spcBef>
        <a:spcPct val="30000"/>
      </a:spcBef>
      <a:spcAft>
        <a:spcPct val="0"/>
      </a:spcAft>
      <a:defRPr sz="1200" kern="1200">
        <a:solidFill>
          <a:schemeClr val="tx1"/>
        </a:solidFill>
        <a:latin typeface="AZGCaspariT" pitchFamily="2" charset="0"/>
        <a:ea typeface="+mn-ea"/>
        <a:cs typeface="+mn-cs"/>
      </a:defRPr>
    </a:lvl4pPr>
    <a:lvl5pPr marL="1828800" algn="l" rtl="0" eaLnBrk="0" fontAlgn="base" hangingPunct="0">
      <a:spcBef>
        <a:spcPct val="30000"/>
      </a:spcBef>
      <a:spcAft>
        <a:spcPct val="0"/>
      </a:spcAft>
      <a:defRPr sz="1200" kern="1200">
        <a:solidFill>
          <a:schemeClr val="tx1"/>
        </a:solidFill>
        <a:latin typeface="AZGCaspariT"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89EFDC7E-AE31-43F1-A9D5-9E718340E200}" type="slidenum">
              <a:rPr lang="en-GB" sz="1200" smtClean="0">
                <a:latin typeface="AZGCaspariT" pitchFamily="2" charset="0"/>
              </a:rPr>
              <a:pPr eaLnBrk="1" hangingPunct="1"/>
              <a:t>1</a:t>
            </a:fld>
            <a:endParaRPr lang="en-GB" sz="1200" smtClean="0">
              <a:latin typeface="AZGCaspariT" pitchFamily="2"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80E22EA-97F7-46A9-A873-0A19C4621306}" type="slidenum">
              <a:rPr lang="en-GB" sz="1200" smtClean="0">
                <a:latin typeface="AZGCaspariT" pitchFamily="2" charset="0"/>
              </a:rPr>
              <a:pPr eaLnBrk="1" hangingPunct="1"/>
              <a:t>10</a:t>
            </a:fld>
            <a:endParaRPr lang="en-GB" sz="1200" smtClean="0">
              <a:latin typeface="AZGCaspariT" pitchFamily="2"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1EA6E53-8214-4B19-9DE1-F7C841DAC24B}" type="slidenum">
              <a:rPr lang="en-GB" sz="1200" smtClean="0">
                <a:latin typeface="AZGCaspariT" pitchFamily="2" charset="0"/>
              </a:rPr>
              <a:pPr eaLnBrk="1" hangingPunct="1"/>
              <a:t>11</a:t>
            </a:fld>
            <a:endParaRPr lang="en-GB" sz="1200" smtClean="0">
              <a:latin typeface="AZGCaspariT" pitchFamily="2"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95330220-8D81-4AC0-A7DE-10F4102D650E}" type="slidenum">
              <a:rPr lang="en-GB" sz="1200" smtClean="0">
                <a:latin typeface="AZGCaspariT" pitchFamily="2" charset="0"/>
              </a:rPr>
              <a:pPr eaLnBrk="1" hangingPunct="1"/>
              <a:t>12</a:t>
            </a:fld>
            <a:endParaRPr lang="en-GB" sz="1200" smtClean="0">
              <a:latin typeface="AZGCaspariT" pitchFamily="2"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48B093EE-5924-42B3-9B1A-70F55AAB3301}" type="slidenum">
              <a:rPr lang="en-GB" sz="1200" smtClean="0">
                <a:latin typeface="AZGCaspariT" pitchFamily="2" charset="0"/>
              </a:rPr>
              <a:pPr eaLnBrk="1" hangingPunct="1"/>
              <a:t>13</a:t>
            </a:fld>
            <a:endParaRPr lang="en-GB" sz="1200" smtClean="0">
              <a:latin typeface="AZGCaspariT" pitchFamily="2"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CB7A8F4-9263-404C-9C51-4BF062FAD912}" type="slidenum">
              <a:rPr lang="en-GB" sz="1200" smtClean="0">
                <a:latin typeface="AZGCaspariT" pitchFamily="2" charset="0"/>
              </a:rPr>
              <a:pPr eaLnBrk="1" hangingPunct="1"/>
              <a:t>14</a:t>
            </a:fld>
            <a:endParaRPr lang="en-GB" sz="1200" smtClean="0">
              <a:latin typeface="AZGCaspariT" pitchFamily="2"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51D76519-1F0A-4066-8586-298FE1EA93C4}" type="slidenum">
              <a:rPr lang="en-GB" sz="1200" smtClean="0">
                <a:latin typeface="AZGCaspariT" pitchFamily="2" charset="0"/>
              </a:rPr>
              <a:pPr eaLnBrk="1" hangingPunct="1"/>
              <a:t>15</a:t>
            </a:fld>
            <a:endParaRPr lang="en-GB" sz="1200" smtClean="0">
              <a:latin typeface="AZGCaspariT" pitchFamily="2"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DF01231-0328-40E3-9B75-F1ED6792ABA0}" type="slidenum">
              <a:rPr lang="en-GB" sz="1200" smtClean="0">
                <a:latin typeface="AZGCaspariT" pitchFamily="2" charset="0"/>
              </a:rPr>
              <a:pPr eaLnBrk="1" hangingPunct="1"/>
              <a:t>16</a:t>
            </a:fld>
            <a:endParaRPr lang="en-GB" sz="1200" smtClean="0">
              <a:latin typeface="AZGCaspariT" pitchFamily="2"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879C2927-1B28-4FBE-8733-0332887D70C2}" type="slidenum">
              <a:rPr lang="en-GB" sz="1200" smtClean="0">
                <a:latin typeface="AZGCaspariT" pitchFamily="2" charset="0"/>
              </a:rPr>
              <a:pPr eaLnBrk="1" hangingPunct="1"/>
              <a:t>17</a:t>
            </a:fld>
            <a:endParaRPr lang="en-GB" sz="1200" smtClean="0">
              <a:latin typeface="AZGCaspariT" pitchFamily="2"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E67FB47-09FA-4E90-AE5F-232F03F35C9B}" type="slidenum">
              <a:rPr lang="en-GB" sz="1200" smtClean="0">
                <a:latin typeface="AZGCaspariT" pitchFamily="2" charset="0"/>
              </a:rPr>
              <a:pPr eaLnBrk="1" hangingPunct="1"/>
              <a:t>18</a:t>
            </a:fld>
            <a:endParaRPr lang="en-GB" sz="1200" smtClean="0">
              <a:latin typeface="AZGCaspariT" pitchFamily="2"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2FD14CA-56B8-4698-B940-EDE557AE70E8}" type="slidenum">
              <a:rPr lang="en-GB" sz="1200" smtClean="0">
                <a:latin typeface="AZGCaspariT" pitchFamily="2" charset="0"/>
              </a:rPr>
              <a:pPr eaLnBrk="1" hangingPunct="1"/>
              <a:t>19</a:t>
            </a:fld>
            <a:endParaRPr lang="en-GB" sz="1200" smtClean="0">
              <a:latin typeface="AZGCaspariT" pitchFamily="2"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B9BC3FE-8371-4223-A492-D43875633F94}" type="slidenum">
              <a:rPr lang="en-GB" sz="1200" smtClean="0">
                <a:latin typeface="AZGCaspariT" pitchFamily="2" charset="0"/>
              </a:rPr>
              <a:pPr eaLnBrk="1" hangingPunct="1"/>
              <a:t>2</a:t>
            </a:fld>
            <a:endParaRPr lang="en-GB" sz="1200" smtClean="0">
              <a:latin typeface="AZGCaspariT" pitchFamily="2"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AA7C4610-177E-4E7B-8CB7-1CA55CFDE783}" type="slidenum">
              <a:rPr lang="en-GB" sz="1200" smtClean="0">
                <a:latin typeface="AZGCaspariT" pitchFamily="2" charset="0"/>
              </a:rPr>
              <a:pPr eaLnBrk="1" hangingPunct="1"/>
              <a:t>20</a:t>
            </a:fld>
            <a:endParaRPr lang="en-GB" sz="1200" smtClean="0">
              <a:latin typeface="AZGCaspariT" pitchFamily="2"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31484971-9F0C-4A7F-8538-E4878DCF598A}" type="slidenum">
              <a:rPr lang="en-GB" sz="1200" smtClean="0">
                <a:latin typeface="AZGCaspariT" pitchFamily="2" charset="0"/>
              </a:rPr>
              <a:pPr eaLnBrk="1" hangingPunct="1"/>
              <a:t>21</a:t>
            </a:fld>
            <a:endParaRPr lang="en-GB" sz="1200" smtClean="0">
              <a:latin typeface="AZGCaspariT" pitchFamily="2"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C2438164-F4B0-42F9-9EA0-917226F76FA7}" type="slidenum">
              <a:rPr lang="en-GB" sz="1200" smtClean="0">
                <a:latin typeface="AZGCaspariT" pitchFamily="2" charset="0"/>
              </a:rPr>
              <a:pPr eaLnBrk="1" hangingPunct="1"/>
              <a:t>22</a:t>
            </a:fld>
            <a:endParaRPr lang="en-GB" sz="1200" smtClean="0">
              <a:latin typeface="AZGCaspariT" pitchFamily="2"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AB31AEFF-0382-4E82-AC89-998727101F17}" type="slidenum">
              <a:rPr lang="en-GB" sz="1200" smtClean="0">
                <a:latin typeface="AZGCaspariT" pitchFamily="2" charset="0"/>
              </a:rPr>
              <a:pPr eaLnBrk="1" hangingPunct="1"/>
              <a:t>23</a:t>
            </a:fld>
            <a:endParaRPr lang="en-GB" sz="1200" smtClean="0">
              <a:latin typeface="AZGCaspariT" pitchFamily="2"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346E41A-9680-40B3-887E-5E5B4838BDE9}" type="slidenum">
              <a:rPr lang="en-GB" sz="1200" smtClean="0">
                <a:latin typeface="AZGCaspariT" pitchFamily="2" charset="0"/>
              </a:rPr>
              <a:pPr eaLnBrk="1" hangingPunct="1"/>
              <a:t>24</a:t>
            </a:fld>
            <a:endParaRPr lang="en-GB" sz="1200" smtClean="0">
              <a:latin typeface="AZGCaspariT" pitchFamily="2"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3880521-37E7-44CC-948C-8B28A6B44972}" type="slidenum">
              <a:rPr lang="en-GB" sz="1200" smtClean="0">
                <a:latin typeface="AZGCaspariT" pitchFamily="2" charset="0"/>
              </a:rPr>
              <a:pPr eaLnBrk="1" hangingPunct="1"/>
              <a:t>25</a:t>
            </a:fld>
            <a:endParaRPr lang="en-GB" sz="1200" smtClean="0">
              <a:latin typeface="AZGCaspariT" pitchFamily="2"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1EB35AC0-775E-4D7A-AFDD-4055A1B80F21}" type="slidenum">
              <a:rPr lang="en-GB" sz="1200" smtClean="0">
                <a:latin typeface="AZGCaspariT" pitchFamily="2" charset="0"/>
              </a:rPr>
              <a:pPr eaLnBrk="1" hangingPunct="1"/>
              <a:t>26</a:t>
            </a:fld>
            <a:endParaRPr lang="en-GB" sz="1200" smtClean="0">
              <a:latin typeface="AZGCaspariT" pitchFamily="2"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B309AE5-6905-4D29-A250-1A82A84BCFEC}" type="slidenum">
              <a:rPr lang="en-GB" sz="1200" smtClean="0">
                <a:latin typeface="AZGCaspariT" pitchFamily="2" charset="0"/>
              </a:rPr>
              <a:pPr eaLnBrk="1" hangingPunct="1"/>
              <a:t>27</a:t>
            </a:fld>
            <a:endParaRPr lang="en-GB" sz="1200" smtClean="0">
              <a:latin typeface="AZGCaspariT" pitchFamily="2"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45F6B9F-6648-49FE-83A4-39B69B4166FD}" type="slidenum">
              <a:rPr lang="en-GB" sz="1200" smtClean="0">
                <a:latin typeface="AZGCaspariT" pitchFamily="2" charset="0"/>
              </a:rPr>
              <a:pPr eaLnBrk="1" hangingPunct="1"/>
              <a:t>28</a:t>
            </a:fld>
            <a:endParaRPr lang="en-GB" sz="1200" smtClean="0">
              <a:latin typeface="AZGCaspariT" pitchFamily="2"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02169CF-DF3F-4B12-AA74-C31CE9153B01}" type="slidenum">
              <a:rPr lang="en-GB" sz="1200" smtClean="0">
                <a:latin typeface="AZGCaspariT" pitchFamily="2" charset="0"/>
              </a:rPr>
              <a:pPr eaLnBrk="1" hangingPunct="1"/>
              <a:t>29</a:t>
            </a:fld>
            <a:endParaRPr lang="en-GB" sz="1200" smtClean="0">
              <a:latin typeface="AZGCaspariT" pitchFamily="2"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1F374AE8-7611-4384-BDE4-0854E8B512E4}" type="slidenum">
              <a:rPr lang="en-GB" sz="1200" smtClean="0">
                <a:latin typeface="AZGCaspariT" pitchFamily="2" charset="0"/>
              </a:rPr>
              <a:pPr eaLnBrk="1" hangingPunct="1"/>
              <a:t>3</a:t>
            </a:fld>
            <a:endParaRPr lang="en-GB" sz="1200" smtClean="0">
              <a:latin typeface="AZGCaspariT" pitchFamily="2"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A74AA2D9-FD7A-4FFF-8D5C-DB5C834FF9ED}" type="slidenum">
              <a:rPr lang="en-GB" sz="1200" smtClean="0">
                <a:latin typeface="AZGCaspariT" pitchFamily="2" charset="0"/>
              </a:rPr>
              <a:pPr eaLnBrk="1" hangingPunct="1"/>
              <a:t>30</a:t>
            </a:fld>
            <a:endParaRPr lang="en-GB" sz="1200" smtClean="0">
              <a:latin typeface="AZGCaspariT" pitchFamily="2"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76EF74E9-FD64-4225-8F81-AF1858EE9A2C}" type="slidenum">
              <a:rPr lang="en-GB" sz="1200" smtClean="0">
                <a:latin typeface="AZGCaspariT" pitchFamily="2" charset="0"/>
              </a:rPr>
              <a:pPr eaLnBrk="1" hangingPunct="1"/>
              <a:t>31</a:t>
            </a:fld>
            <a:endParaRPr lang="en-GB" sz="1200" smtClean="0">
              <a:latin typeface="AZGCaspariT" pitchFamily="2"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B9BC3FE-8371-4223-A492-D43875633F94}" type="slidenum">
              <a:rPr lang="en-GB" sz="1200" smtClean="0">
                <a:latin typeface="AZGCaspariT" pitchFamily="2" charset="0"/>
              </a:rPr>
              <a:pPr eaLnBrk="1" hangingPunct="1"/>
              <a:t>32</a:t>
            </a:fld>
            <a:endParaRPr lang="en-GB" sz="1200" smtClean="0">
              <a:latin typeface="AZGCaspariT" pitchFamily="2"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816AAA62-CF43-4309-B8B6-671971F30779}" type="slidenum">
              <a:rPr lang="en-GB" sz="1200" smtClean="0">
                <a:latin typeface="AZGCaspariT" pitchFamily="2" charset="0"/>
              </a:rPr>
              <a:pPr eaLnBrk="1" hangingPunct="1"/>
              <a:t>33</a:t>
            </a:fld>
            <a:endParaRPr lang="en-GB" sz="1200" smtClean="0">
              <a:latin typeface="AZGCaspariT" pitchFamily="2"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1C92482-6D7F-4508-A621-5323E30A54EA}" type="slidenum">
              <a:rPr lang="en-GB" sz="1200" smtClean="0">
                <a:latin typeface="AZGCaspariT" pitchFamily="2" charset="0"/>
              </a:rPr>
              <a:pPr eaLnBrk="1" hangingPunct="1"/>
              <a:t>34</a:t>
            </a:fld>
            <a:endParaRPr lang="en-GB" sz="1200" smtClean="0">
              <a:latin typeface="AZGCaspariT" pitchFamily="2"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E1898449-17BA-4DCB-9D78-5B9268693553}" type="slidenum">
              <a:rPr lang="en-GB" sz="1200" smtClean="0">
                <a:latin typeface="AZGCaspariT" pitchFamily="2" charset="0"/>
              </a:rPr>
              <a:pPr eaLnBrk="1" hangingPunct="1"/>
              <a:t>35</a:t>
            </a:fld>
            <a:endParaRPr lang="en-GB" sz="1200" smtClean="0">
              <a:latin typeface="AZGCaspariT" pitchFamily="2"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DDB03FA0-474F-4F13-8B1F-41C33F912D5D}" type="slidenum">
              <a:rPr lang="en-GB" sz="1200" smtClean="0">
                <a:latin typeface="AZGCaspariT" pitchFamily="2" charset="0"/>
              </a:rPr>
              <a:pPr eaLnBrk="1" hangingPunct="1"/>
              <a:t>36</a:t>
            </a:fld>
            <a:endParaRPr lang="en-GB" sz="1200" smtClean="0">
              <a:latin typeface="AZGCaspariT" pitchFamily="2"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5DBD422-9CDC-446E-93A0-611EFA5A0648}" type="slidenum">
              <a:rPr lang="en-GB" sz="1200" smtClean="0">
                <a:latin typeface="AZGCaspariT" pitchFamily="2" charset="0"/>
              </a:rPr>
              <a:pPr eaLnBrk="1" hangingPunct="1"/>
              <a:t>37</a:t>
            </a:fld>
            <a:endParaRPr lang="en-GB" sz="1200" smtClean="0">
              <a:latin typeface="AZGCaspariT" pitchFamily="2" charset="0"/>
            </a:endParaRPr>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94DD61A9-ECBB-4261-9B6B-F7C3907D19AF}" type="slidenum">
              <a:rPr lang="en-GB" sz="1200" smtClean="0">
                <a:latin typeface="AZGCaspariT" pitchFamily="2" charset="0"/>
              </a:rPr>
              <a:pPr eaLnBrk="1" hangingPunct="1"/>
              <a:t>38</a:t>
            </a:fld>
            <a:endParaRPr lang="en-GB" sz="1200" smtClean="0">
              <a:latin typeface="AZGCaspariT" pitchFamily="2"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44D94A28-CA60-413A-BD10-475B0FBF95F9}" type="slidenum">
              <a:rPr lang="en-GB" sz="1200" smtClean="0">
                <a:latin typeface="AZGCaspariT" pitchFamily="2" charset="0"/>
              </a:rPr>
              <a:pPr eaLnBrk="1" hangingPunct="1"/>
              <a:t>39</a:t>
            </a:fld>
            <a:endParaRPr lang="en-GB" sz="1200" smtClean="0">
              <a:latin typeface="AZGCaspariT" pitchFamily="2"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3ED97A69-9068-486E-BB96-3D9EDFC75A29}" type="slidenum">
              <a:rPr lang="en-GB" sz="1200" smtClean="0">
                <a:latin typeface="AZGCaspariT" pitchFamily="2" charset="0"/>
              </a:rPr>
              <a:pPr eaLnBrk="1" hangingPunct="1"/>
              <a:t>4</a:t>
            </a:fld>
            <a:endParaRPr lang="en-GB" sz="1200" smtClean="0">
              <a:latin typeface="AZGCaspariT" pitchFamily="2"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100CA44-4C44-46AB-B6A7-2B989DD58E59}" type="slidenum">
              <a:rPr lang="en-GB" sz="1200" smtClean="0">
                <a:latin typeface="AZGCaspariT" pitchFamily="2" charset="0"/>
              </a:rPr>
              <a:pPr eaLnBrk="1" hangingPunct="1"/>
              <a:t>40</a:t>
            </a:fld>
            <a:endParaRPr lang="en-GB" sz="1200" smtClean="0">
              <a:latin typeface="AZGCaspariT" pitchFamily="2"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A17F8D95-5D57-473D-A8BD-D57BB89DD5D6}" type="slidenum">
              <a:rPr lang="en-GB" sz="1200" smtClean="0">
                <a:latin typeface="AZGCaspariT" pitchFamily="2" charset="0"/>
              </a:rPr>
              <a:pPr eaLnBrk="1" hangingPunct="1"/>
              <a:t>43</a:t>
            </a:fld>
            <a:endParaRPr lang="en-GB" sz="1200" smtClean="0">
              <a:latin typeface="AZGCaspariT" pitchFamily="2"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5647C314-786B-4CA9-857B-3A88F3B654ED}" type="slidenum">
              <a:rPr lang="en-GB" sz="1200" smtClean="0">
                <a:latin typeface="AZGCaspariT" pitchFamily="2" charset="0"/>
              </a:rPr>
              <a:pPr eaLnBrk="1" hangingPunct="1"/>
              <a:t>44</a:t>
            </a:fld>
            <a:endParaRPr lang="en-GB" sz="1200" smtClean="0">
              <a:latin typeface="AZGCaspariT" pitchFamily="2" charset="0"/>
            </a:endParaRPr>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64DFFC9C-FBC5-4FAE-8558-326C06E27EEE}" type="slidenum">
              <a:rPr lang="en-GB" sz="1200" smtClean="0">
                <a:latin typeface="AZGCaspariT" pitchFamily="2" charset="0"/>
              </a:rPr>
              <a:pPr eaLnBrk="1" hangingPunct="1"/>
              <a:t>45</a:t>
            </a:fld>
            <a:endParaRPr lang="en-GB" sz="1200" smtClean="0">
              <a:latin typeface="AZGCaspariT" pitchFamily="2" charset="0"/>
            </a:endParaRPr>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C8574512-8FCC-4AFA-A3B1-42303F917338}" type="slidenum">
              <a:rPr lang="en-GB" sz="1200" smtClean="0">
                <a:latin typeface="AZGCaspariT" pitchFamily="2" charset="0"/>
              </a:rPr>
              <a:pPr eaLnBrk="1" hangingPunct="1"/>
              <a:t>46</a:t>
            </a:fld>
            <a:endParaRPr lang="en-GB" sz="1200" smtClean="0">
              <a:latin typeface="AZGCaspariT" pitchFamily="2" charset="0"/>
            </a:endParaRPr>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4E9C267-1EDA-4200-9751-40C363486F14}" type="slidenum">
              <a:rPr lang="en-GB" sz="1200" smtClean="0">
                <a:latin typeface="AZGCaspariT" pitchFamily="2" charset="0"/>
              </a:rPr>
              <a:pPr eaLnBrk="1" hangingPunct="1"/>
              <a:t>47</a:t>
            </a:fld>
            <a:endParaRPr lang="en-GB" sz="1200" smtClean="0">
              <a:latin typeface="AZGCaspariT" pitchFamily="2"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A501CCF7-C89D-4128-AF4D-D3A6CC6D34A1}" type="slidenum">
              <a:rPr lang="en-GB" sz="1200" smtClean="0">
                <a:latin typeface="AZGCaspariT" pitchFamily="2" charset="0"/>
              </a:rPr>
              <a:pPr eaLnBrk="1" hangingPunct="1"/>
              <a:t>48</a:t>
            </a:fld>
            <a:endParaRPr lang="en-GB" sz="1200" smtClean="0">
              <a:latin typeface="AZGCaspariT" pitchFamily="2" charset="0"/>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0BE53C8-9ECE-418A-BF38-39289906BC1C}" type="slidenum">
              <a:rPr lang="en-GB" sz="1200" smtClean="0">
                <a:latin typeface="AZGCaspariT" pitchFamily="2" charset="0"/>
              </a:rPr>
              <a:pPr eaLnBrk="1" hangingPunct="1"/>
              <a:t>49</a:t>
            </a:fld>
            <a:endParaRPr lang="en-GB" sz="1200" smtClean="0">
              <a:latin typeface="AZGCaspariT" pitchFamily="2" charset="0"/>
            </a:endParaRPr>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3A66AE05-F959-47F6-90CD-1C2B980C96D2}" type="slidenum">
              <a:rPr lang="en-GB" sz="1200" smtClean="0">
                <a:latin typeface="AZGCaspariT" pitchFamily="2" charset="0"/>
              </a:rPr>
              <a:pPr eaLnBrk="1" hangingPunct="1"/>
              <a:t>50</a:t>
            </a:fld>
            <a:endParaRPr lang="en-GB" sz="1200" smtClean="0">
              <a:latin typeface="AZGCaspariT" pitchFamily="2" charset="0"/>
            </a:endParaRPr>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575E1C45-A53F-4CF6-8284-7F74A9CA965C}" type="slidenum">
              <a:rPr lang="en-GB" sz="1200" smtClean="0">
                <a:latin typeface="AZGCaspariT" pitchFamily="2" charset="0"/>
              </a:rPr>
              <a:pPr eaLnBrk="1" hangingPunct="1"/>
              <a:t>51</a:t>
            </a:fld>
            <a:endParaRPr lang="en-GB" sz="1200" smtClean="0">
              <a:latin typeface="AZGCaspariT" pitchFamily="2"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B9CF73A-44CA-43D9-B463-DE8A92552B88}" type="slidenum">
              <a:rPr lang="en-GB" sz="1200" smtClean="0">
                <a:latin typeface="AZGCaspariT" pitchFamily="2" charset="0"/>
              </a:rPr>
              <a:pPr eaLnBrk="1" hangingPunct="1"/>
              <a:t>5</a:t>
            </a:fld>
            <a:endParaRPr lang="en-GB" sz="1200" smtClean="0">
              <a:latin typeface="AZGCaspariT" pitchFamily="2"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320F2B6B-7C8A-4D71-8784-470D35301957}" type="slidenum">
              <a:rPr lang="en-GB" sz="1200" smtClean="0">
                <a:latin typeface="AZGCaspariT" pitchFamily="2" charset="0"/>
              </a:rPr>
              <a:pPr eaLnBrk="1" hangingPunct="1"/>
              <a:t>52</a:t>
            </a:fld>
            <a:endParaRPr lang="en-GB" sz="1200" smtClean="0">
              <a:latin typeface="AZGCaspariT" pitchFamily="2" charset="0"/>
            </a:endParaRPr>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2320F3D-3C0F-439A-B811-2CF34633505A}" type="slidenum">
              <a:rPr lang="en-GB" sz="1200" smtClean="0">
                <a:latin typeface="AZGCaspariT" pitchFamily="2" charset="0"/>
              </a:rPr>
              <a:pPr eaLnBrk="1" hangingPunct="1"/>
              <a:t>53</a:t>
            </a:fld>
            <a:endParaRPr lang="en-GB" sz="1200" smtClean="0">
              <a:latin typeface="AZGCaspariT" pitchFamily="2" charset="0"/>
            </a:endParaRPr>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F06EB82-37C8-4545-8D2A-99FC353569FF}" type="slidenum">
              <a:rPr lang="en-GB" sz="1200" smtClean="0">
                <a:latin typeface="AZGCaspariT" pitchFamily="2" charset="0"/>
              </a:rPr>
              <a:pPr eaLnBrk="1" hangingPunct="1"/>
              <a:t>54</a:t>
            </a:fld>
            <a:endParaRPr lang="en-GB" sz="1200" smtClean="0">
              <a:latin typeface="AZGCaspariT" pitchFamily="2" charset="0"/>
            </a:endParaRPr>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B556F385-B25D-4CFE-BA4F-D89D9190F76D}" type="slidenum">
              <a:rPr lang="en-GB" sz="1200" smtClean="0">
                <a:latin typeface="AZGCaspariT" pitchFamily="2" charset="0"/>
              </a:rPr>
              <a:pPr eaLnBrk="1" hangingPunct="1"/>
              <a:t>55</a:t>
            </a:fld>
            <a:endParaRPr lang="en-GB" sz="1200" smtClean="0">
              <a:latin typeface="AZGCaspariT" pitchFamily="2"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C08C000-02F7-43C0-A93D-FB82A6426DCF}" type="slidenum">
              <a:rPr lang="en-GB" sz="1200" smtClean="0">
                <a:latin typeface="AZGCaspariT" pitchFamily="2" charset="0"/>
              </a:rPr>
              <a:pPr eaLnBrk="1" hangingPunct="1"/>
              <a:t>56</a:t>
            </a:fld>
            <a:endParaRPr lang="en-GB" sz="1200" smtClean="0">
              <a:latin typeface="AZGCaspariT" pitchFamily="2" charset="0"/>
            </a:endParaRPr>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C5411FAC-7814-4DF6-B4C9-4202FA59CC95}" type="slidenum">
              <a:rPr lang="en-GB" sz="1200" smtClean="0">
                <a:latin typeface="AZGCaspariT" pitchFamily="2" charset="0"/>
              </a:rPr>
              <a:pPr eaLnBrk="1" hangingPunct="1"/>
              <a:t>57</a:t>
            </a:fld>
            <a:endParaRPr lang="en-GB" sz="1200" smtClean="0">
              <a:latin typeface="AZGCaspariT" pitchFamily="2"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CFBE04F0-3CEB-4B39-84ED-BE38CA1E1A97}" type="slidenum">
              <a:rPr lang="en-GB" sz="1200" smtClean="0">
                <a:latin typeface="AZGCaspariT" pitchFamily="2" charset="0"/>
              </a:rPr>
              <a:pPr eaLnBrk="1" hangingPunct="1"/>
              <a:t>58</a:t>
            </a:fld>
            <a:endParaRPr lang="en-GB" sz="1200" smtClean="0">
              <a:latin typeface="AZGCaspariT" pitchFamily="2" charset="0"/>
            </a:endParaRPr>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796CD67-7CB7-4EC9-AA09-DDB6D0B62DF0}" type="slidenum">
              <a:rPr lang="en-GB" sz="1200" smtClean="0">
                <a:latin typeface="AZGCaspariT" pitchFamily="2" charset="0"/>
              </a:rPr>
              <a:pPr eaLnBrk="1" hangingPunct="1"/>
              <a:t>59</a:t>
            </a:fld>
            <a:endParaRPr lang="en-GB" sz="1200" smtClean="0">
              <a:latin typeface="AZGCaspariT" pitchFamily="2"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2796CD67-7CB7-4EC9-AA09-DDB6D0B62DF0}" type="slidenum">
              <a:rPr lang="en-GB" sz="1200" smtClean="0">
                <a:latin typeface="AZGCaspariT" pitchFamily="2" charset="0"/>
              </a:rPr>
              <a:pPr eaLnBrk="1" hangingPunct="1"/>
              <a:t>60</a:t>
            </a:fld>
            <a:endParaRPr lang="en-GB" sz="1200" smtClean="0">
              <a:latin typeface="AZGCaspariT" pitchFamily="2"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C9C61CAA-3AD7-4F9C-8634-2BDC85767AC5}" type="slidenum">
              <a:rPr lang="en-GB" sz="1200" smtClean="0">
                <a:latin typeface="AZGCaspariT" pitchFamily="2" charset="0"/>
              </a:rPr>
              <a:pPr eaLnBrk="1" hangingPunct="1"/>
              <a:t>6</a:t>
            </a:fld>
            <a:endParaRPr lang="en-GB" sz="1200" smtClean="0">
              <a:latin typeface="AZGCaspariT" pitchFamily="2"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3E3CB96-985F-4028-AD36-859C8B3882B4}" type="slidenum">
              <a:rPr lang="en-GB" sz="1200" smtClean="0">
                <a:latin typeface="AZGCaspariT" pitchFamily="2" charset="0"/>
              </a:rPr>
              <a:pPr eaLnBrk="1" hangingPunct="1"/>
              <a:t>7</a:t>
            </a:fld>
            <a:endParaRPr lang="en-GB" sz="1200" smtClean="0">
              <a:latin typeface="AZGCaspariT" pitchFamily="2"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03E3CB96-985F-4028-AD36-859C8B3882B4}" type="slidenum">
              <a:rPr lang="en-GB" sz="1200" smtClean="0">
                <a:latin typeface="AZGCaspariT" pitchFamily="2" charset="0"/>
              </a:rPr>
              <a:pPr eaLnBrk="1" hangingPunct="1"/>
              <a:t>8</a:t>
            </a:fld>
            <a:endParaRPr lang="en-GB" sz="1200" smtClean="0">
              <a:latin typeface="AZGCaspariT" pitchFamily="2"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fld id="{FAECDE27-E97B-4C9A-8000-7CF824444F02}" type="slidenum">
              <a:rPr lang="en-GB" sz="1200" smtClean="0">
                <a:latin typeface="AZGCaspariT" pitchFamily="2" charset="0"/>
              </a:rPr>
              <a:pPr eaLnBrk="1" hangingPunct="1"/>
              <a:t>9</a:t>
            </a:fld>
            <a:endParaRPr lang="en-GB" sz="1200" smtClean="0">
              <a:latin typeface="AZGCaspariT" pitchFamily="2"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gd name="T0" fmla="*/ 1523 w 3699"/>
                <a:gd name="T1" fmla="*/ 2611 h 2613"/>
                <a:gd name="T2" fmla="*/ 3698 w 3699"/>
                <a:gd name="T3" fmla="*/ 2612 h 2613"/>
                <a:gd name="T4" fmla="*/ 3698 w 3699"/>
                <a:gd name="T5" fmla="*/ 2228 h 2613"/>
                <a:gd name="T6" fmla="*/ 0 w 3699"/>
                <a:gd name="T7" fmla="*/ 0 h 2613"/>
                <a:gd name="T8" fmla="*/ 160 w 3699"/>
                <a:gd name="T9" fmla="*/ 118 h 2613"/>
                <a:gd name="T10" fmla="*/ 292 w 3699"/>
                <a:gd name="T11" fmla="*/ 219 h 2613"/>
                <a:gd name="T12" fmla="*/ 441 w 3699"/>
                <a:gd name="T13" fmla="*/ 347 h 2613"/>
                <a:gd name="T14" fmla="*/ 585 w 3699"/>
                <a:gd name="T15" fmla="*/ 482 h 2613"/>
                <a:gd name="T16" fmla="*/ 796 w 3699"/>
                <a:gd name="T17" fmla="*/ 711 h 2613"/>
                <a:gd name="T18" fmla="*/ 983 w 3699"/>
                <a:gd name="T19" fmla="*/ 955 h 2613"/>
                <a:gd name="T20" fmla="*/ 1119 w 3699"/>
                <a:gd name="T21" fmla="*/ 1168 h 2613"/>
                <a:gd name="T22" fmla="*/ 1238 w 3699"/>
                <a:gd name="T23" fmla="*/ 1388 h 2613"/>
                <a:gd name="T24" fmla="*/ 1331 w 3699"/>
                <a:gd name="T25" fmla="*/ 1608 h 2613"/>
                <a:gd name="T26" fmla="*/ 1400 w 3699"/>
                <a:gd name="T27" fmla="*/ 1809 h 2613"/>
                <a:gd name="T28" fmla="*/ 1447 w 3699"/>
                <a:gd name="T29" fmla="*/ 1979 h 2613"/>
                <a:gd name="T30" fmla="*/ 1490 w 3699"/>
                <a:gd name="T31" fmla="*/ 2190 h 2613"/>
                <a:gd name="T32" fmla="*/ 1511 w 3699"/>
                <a:gd name="T33" fmla="*/ 2374 h 2613"/>
                <a:gd name="T34" fmla="*/ 1523 w 3699"/>
                <a:gd name="T35" fmla="*/ 2611 h 2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6" name="Arc 4"/>
            <p:cNvSpPr>
              <a:spLocks/>
            </p:cNvSpPr>
            <p:nvPr/>
          </p:nvSpPr>
          <p:spPr bwMode="auto">
            <a:xfrm>
              <a:off x="-652" y="978"/>
              <a:ext cx="4237" cy="3342"/>
            </a:xfrm>
            <a:custGeom>
              <a:avLst/>
              <a:gdLst>
                <a:gd name="T0" fmla="*/ 153 w 21600"/>
                <a:gd name="T1" fmla="*/ 0 h 21231"/>
                <a:gd name="T2" fmla="*/ 831 w 21600"/>
                <a:gd name="T3" fmla="*/ 526 h 21231"/>
                <a:gd name="T4" fmla="*/ 0 w 21600"/>
                <a:gd name="T5" fmla="*/ 526 h 21231"/>
                <a:gd name="T6" fmla="*/ 0 60000 65536"/>
                <a:gd name="T7" fmla="*/ 0 60000 65536"/>
                <a:gd name="T8" fmla="*/ 0 60000 65536"/>
              </a:gdLst>
              <a:ahLst/>
              <a:cxnLst>
                <a:cxn ang="T6">
                  <a:pos x="T0" y="T1"/>
                </a:cxn>
                <a:cxn ang="T7">
                  <a:pos x="T2" y="T3"/>
                </a:cxn>
                <a:cxn ang="T8">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lnTo>
                    <a:pt x="3976" y="0"/>
                  </a:lnTo>
                  <a:close/>
                </a:path>
              </a:pathLst>
            </a:custGeom>
            <a:noFill/>
            <a:ln w="12700" cap="rnd">
              <a:solidFill>
                <a:schemeClr val="accent2"/>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1749" name="Rectangle 5"/>
          <p:cNvSpPr>
            <a:spLocks noGrp="1" noChangeArrowheads="1"/>
          </p:cNvSpPr>
          <p:nvPr>
            <p:ph type="ctrTitle" sz="quarter"/>
          </p:nvPr>
        </p:nvSpPr>
        <p:spPr>
          <a:xfrm>
            <a:off x="1293813" y="762000"/>
            <a:ext cx="7772400" cy="1143000"/>
          </a:xfrm>
        </p:spPr>
        <p:txBody>
          <a:bodyPr anchor="b"/>
          <a:lstStyle>
            <a:lvl1pPr>
              <a:defRPr/>
            </a:lvl1pPr>
          </a:lstStyle>
          <a:p>
            <a:pPr lvl="0"/>
            <a:r>
              <a:rPr lang="en-US" noProof="0" smtClean="0"/>
              <a:t>Klik om het opmaakprofiel van de modeltitel te bewerken</a:t>
            </a:r>
          </a:p>
        </p:txBody>
      </p:sp>
      <p:sp>
        <p:nvSpPr>
          <p:cNvPr id="31750"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pPr lvl="0"/>
            <a:r>
              <a:rPr lang="en-US" noProof="0" smtClean="0"/>
              <a:t>Klik om het opmaakprofiel van de modelondertitel te bewerken</a:t>
            </a:r>
          </a:p>
        </p:txBody>
      </p:sp>
      <p:sp>
        <p:nvSpPr>
          <p:cNvPr id="7" name="Rectangle 7"/>
          <p:cNvSpPr>
            <a:spLocks noGrp="1" noChangeArrowheads="1"/>
          </p:cNvSpPr>
          <p:nvPr>
            <p:ph type="dt" sz="quarter" idx="10"/>
          </p:nvPr>
        </p:nvSpPr>
        <p:spPr/>
        <p:txBody>
          <a:bodyPr/>
          <a:lstStyle>
            <a:lvl1pPr>
              <a:defRPr/>
            </a:lvl1pPr>
          </a:lstStyle>
          <a:p>
            <a:pPr>
              <a:defRPr/>
            </a:pPr>
            <a:fld id="{DF63BE41-53D9-4375-9998-A1DBB0AF75BE}" type="datetime1">
              <a:rPr lang="en-GB"/>
              <a:pPr>
                <a:defRPr/>
              </a:pPr>
              <a:t>21/06/2019</a:t>
            </a:fld>
            <a:endParaRPr lang="en-US"/>
          </a:p>
        </p:txBody>
      </p:sp>
      <p:sp>
        <p:nvSpPr>
          <p:cNvPr id="8" name="Rectangle 8"/>
          <p:cNvSpPr>
            <a:spLocks noGrp="1" noChangeArrowheads="1"/>
          </p:cNvSpPr>
          <p:nvPr>
            <p:ph type="ftr" sz="quarter" idx="11"/>
          </p:nvPr>
        </p:nvSpPr>
        <p:spPr/>
        <p:txBody>
          <a:bodyPr/>
          <a:lstStyle>
            <a:lvl1pPr>
              <a:defRPr/>
            </a:lvl1pPr>
          </a:lstStyle>
          <a:p>
            <a:pPr>
              <a:defRPr/>
            </a:pPr>
            <a:r>
              <a:rPr lang="en-US"/>
              <a:t>stralingsveiligheid basisniveau</a:t>
            </a:r>
          </a:p>
        </p:txBody>
      </p:sp>
      <p:sp>
        <p:nvSpPr>
          <p:cNvPr id="9" name="Rectangle 9"/>
          <p:cNvSpPr>
            <a:spLocks noGrp="1" noChangeArrowheads="1"/>
          </p:cNvSpPr>
          <p:nvPr>
            <p:ph type="sldNum" sz="quarter" idx="12"/>
          </p:nvPr>
        </p:nvSpPr>
        <p:spPr/>
        <p:txBody>
          <a:bodyPr/>
          <a:lstStyle>
            <a:lvl1pPr>
              <a:defRPr/>
            </a:lvl1pPr>
          </a:lstStyle>
          <a:p>
            <a:pPr>
              <a:defRPr/>
            </a:pPr>
            <a:fld id="{93E298B6-BF93-4990-A504-F5A7E289AF07}" type="slidenum">
              <a:rPr lang="en-US"/>
              <a:pPr>
                <a:defRPr/>
              </a:pPr>
              <a:t>‹#›</a:t>
            </a:fld>
            <a:endParaRPr lang="en-US"/>
          </a:p>
        </p:txBody>
      </p:sp>
    </p:spTree>
    <p:extLst>
      <p:ext uri="{BB962C8B-B14F-4D97-AF65-F5344CB8AC3E}">
        <p14:creationId xmlns:p14="http://schemas.microsoft.com/office/powerpoint/2010/main" val="174384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fld id="{34924909-668C-4B13-A854-F50C5B35B7E9}" type="datetime1">
              <a:rPr lang="en-GB"/>
              <a:pPr>
                <a:defRPr/>
              </a:pPr>
              <a:t>21/06/2019</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F3B8E927-CC37-4030-B754-C29F9A72A54A}" type="slidenum">
              <a:rPr lang="en-US"/>
              <a:pPr>
                <a:defRPr/>
              </a:pPr>
              <a:t>‹#›</a:t>
            </a:fld>
            <a:endParaRPr lang="en-US"/>
          </a:p>
        </p:txBody>
      </p:sp>
    </p:spTree>
    <p:extLst>
      <p:ext uri="{BB962C8B-B14F-4D97-AF65-F5344CB8AC3E}">
        <p14:creationId xmlns:p14="http://schemas.microsoft.com/office/powerpoint/2010/main" val="2089916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fld id="{720345B1-5DA4-44E5-88D4-116F9005A86A}" type="datetime1">
              <a:rPr lang="en-GB"/>
              <a:pPr>
                <a:defRPr/>
              </a:pPr>
              <a:t>21/06/2019</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7260E426-D433-4E32-ABCD-1022E9810060}" type="slidenum">
              <a:rPr lang="en-US"/>
              <a:pPr>
                <a:defRPr/>
              </a:pPr>
              <a:t>‹#›</a:t>
            </a:fld>
            <a:endParaRPr lang="en-US"/>
          </a:p>
        </p:txBody>
      </p:sp>
    </p:spTree>
    <p:extLst>
      <p:ext uri="{BB962C8B-B14F-4D97-AF65-F5344CB8AC3E}">
        <p14:creationId xmlns:p14="http://schemas.microsoft.com/office/powerpoint/2010/main" val="1372888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dt" sz="half" idx="10"/>
          </p:nvPr>
        </p:nvSpPr>
        <p:spPr>
          <a:ln/>
        </p:spPr>
        <p:txBody>
          <a:bodyPr/>
          <a:lstStyle>
            <a:lvl1pPr>
              <a:defRPr/>
            </a:lvl1pPr>
          </a:lstStyle>
          <a:p>
            <a:pPr>
              <a:defRPr/>
            </a:pPr>
            <a:fld id="{DB985146-DBAC-4DEB-9021-103477F0E842}" type="datetime1">
              <a:rPr lang="en-GB"/>
              <a:pPr>
                <a:defRPr/>
              </a:pPr>
              <a:t>21/06/2019</a:t>
            </a:fld>
            <a:endParaRPr lang="en-US"/>
          </a:p>
        </p:txBody>
      </p:sp>
      <p:sp>
        <p:nvSpPr>
          <p:cNvPr id="7"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8" name="Rectangle 8"/>
          <p:cNvSpPr>
            <a:spLocks noGrp="1" noChangeArrowheads="1"/>
          </p:cNvSpPr>
          <p:nvPr>
            <p:ph type="sldNum" sz="quarter" idx="12"/>
          </p:nvPr>
        </p:nvSpPr>
        <p:spPr>
          <a:ln/>
        </p:spPr>
        <p:txBody>
          <a:bodyPr/>
          <a:lstStyle>
            <a:lvl1pPr>
              <a:defRPr/>
            </a:lvl1pPr>
          </a:lstStyle>
          <a:p>
            <a:pPr>
              <a:defRPr/>
            </a:pPr>
            <a:fld id="{2C99FE47-6D10-4266-8DAA-6C4626A39C16}" type="slidenum">
              <a:rPr lang="en-US"/>
              <a:pPr>
                <a:defRPr/>
              </a:pPr>
              <a:t>‹#›</a:t>
            </a:fld>
            <a:endParaRPr lang="en-US"/>
          </a:p>
        </p:txBody>
      </p:sp>
    </p:spTree>
    <p:extLst>
      <p:ext uri="{BB962C8B-B14F-4D97-AF65-F5344CB8AC3E}">
        <p14:creationId xmlns:p14="http://schemas.microsoft.com/office/powerpoint/2010/main" val="360792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fld id="{DB721F74-0490-4AAF-B4E1-70411E887A89}" type="datetime1">
              <a:rPr lang="en-GB"/>
              <a:pPr>
                <a:defRPr/>
              </a:pPr>
              <a:t>21/06/2019</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EC2623A8-6B2C-4D9C-A2AB-9496755805D9}" type="slidenum">
              <a:rPr lang="en-US"/>
              <a:pPr>
                <a:defRPr/>
              </a:pPr>
              <a:t>‹#›</a:t>
            </a:fld>
            <a:endParaRPr lang="en-US"/>
          </a:p>
        </p:txBody>
      </p:sp>
    </p:spTree>
    <p:extLst>
      <p:ext uri="{BB962C8B-B14F-4D97-AF65-F5344CB8AC3E}">
        <p14:creationId xmlns:p14="http://schemas.microsoft.com/office/powerpoint/2010/main" val="3845742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fld id="{56DDFF77-26BF-4DBA-B4C0-FD8D76CF1339}" type="datetime1">
              <a:rPr lang="en-GB"/>
              <a:pPr>
                <a:defRPr/>
              </a:pPr>
              <a:t>21/06/2019</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7C0FF747-AAD2-4590-958D-4BA85AC6EE60}" type="slidenum">
              <a:rPr lang="en-US"/>
              <a:pPr>
                <a:defRPr/>
              </a:pPr>
              <a:t>‹#›</a:t>
            </a:fld>
            <a:endParaRPr lang="en-US"/>
          </a:p>
        </p:txBody>
      </p:sp>
    </p:spTree>
    <p:extLst>
      <p:ext uri="{BB962C8B-B14F-4D97-AF65-F5344CB8AC3E}">
        <p14:creationId xmlns:p14="http://schemas.microsoft.com/office/powerpoint/2010/main" val="27616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fld id="{D012F686-7B0A-4001-B988-FA4740149542}" type="datetime1">
              <a:rPr lang="en-GB"/>
              <a:pPr>
                <a:defRPr/>
              </a:pPr>
              <a:t>21/06/2019</a:t>
            </a:fld>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6" name="Rectangle 8"/>
          <p:cNvSpPr>
            <a:spLocks noGrp="1" noChangeArrowheads="1"/>
          </p:cNvSpPr>
          <p:nvPr>
            <p:ph type="sldNum" sz="quarter" idx="12"/>
          </p:nvPr>
        </p:nvSpPr>
        <p:spPr>
          <a:ln/>
        </p:spPr>
        <p:txBody>
          <a:bodyPr/>
          <a:lstStyle>
            <a:lvl1pPr>
              <a:defRPr/>
            </a:lvl1pPr>
          </a:lstStyle>
          <a:p>
            <a:pPr>
              <a:defRPr/>
            </a:pPr>
            <a:fld id="{92E4B1E8-3DF8-498B-87DA-E32322D7A81C}" type="slidenum">
              <a:rPr lang="en-US"/>
              <a:pPr>
                <a:defRPr/>
              </a:pPr>
              <a:t>‹#›</a:t>
            </a:fld>
            <a:endParaRPr lang="en-US"/>
          </a:p>
        </p:txBody>
      </p:sp>
    </p:spTree>
    <p:extLst>
      <p:ext uri="{BB962C8B-B14F-4D97-AF65-F5344CB8AC3E}">
        <p14:creationId xmlns:p14="http://schemas.microsoft.com/office/powerpoint/2010/main" val="1747125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fld id="{51AB6627-9227-470C-B234-6B40F0F18D89}" type="datetime1">
              <a:rPr lang="en-GB"/>
              <a:pPr>
                <a:defRPr/>
              </a:pPr>
              <a:t>21/06/2019</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6D1C08FA-8069-4F57-AE48-75E7B3B50D4D}" type="slidenum">
              <a:rPr lang="en-US"/>
              <a:pPr>
                <a:defRPr/>
              </a:pPr>
              <a:t>‹#›</a:t>
            </a:fld>
            <a:endParaRPr lang="en-US"/>
          </a:p>
        </p:txBody>
      </p:sp>
    </p:spTree>
    <p:extLst>
      <p:ext uri="{BB962C8B-B14F-4D97-AF65-F5344CB8AC3E}">
        <p14:creationId xmlns:p14="http://schemas.microsoft.com/office/powerpoint/2010/main" val="7431897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fld id="{1565F58F-12A3-46F9-B835-14B9862EA28E}" type="datetime1">
              <a:rPr lang="en-GB"/>
              <a:pPr>
                <a:defRPr/>
              </a:pPr>
              <a:t>21/06/2019</a:t>
            </a:fld>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9" name="Rectangle 8"/>
          <p:cNvSpPr>
            <a:spLocks noGrp="1" noChangeArrowheads="1"/>
          </p:cNvSpPr>
          <p:nvPr>
            <p:ph type="sldNum" sz="quarter" idx="12"/>
          </p:nvPr>
        </p:nvSpPr>
        <p:spPr>
          <a:ln/>
        </p:spPr>
        <p:txBody>
          <a:bodyPr/>
          <a:lstStyle>
            <a:lvl1pPr>
              <a:defRPr/>
            </a:lvl1pPr>
          </a:lstStyle>
          <a:p>
            <a:pPr>
              <a:defRPr/>
            </a:pPr>
            <a:fld id="{856D3F4C-B2F9-4B9E-A8CC-2F497CCBA645}" type="slidenum">
              <a:rPr lang="en-US"/>
              <a:pPr>
                <a:defRPr/>
              </a:pPr>
              <a:t>‹#›</a:t>
            </a:fld>
            <a:endParaRPr lang="en-US"/>
          </a:p>
        </p:txBody>
      </p:sp>
    </p:spTree>
    <p:extLst>
      <p:ext uri="{BB962C8B-B14F-4D97-AF65-F5344CB8AC3E}">
        <p14:creationId xmlns:p14="http://schemas.microsoft.com/office/powerpoint/2010/main" val="819493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fld id="{28E3D2A2-FCAD-4F58-9E6A-EC9FE491A495}" type="datetime1">
              <a:rPr lang="en-GB"/>
              <a:pPr>
                <a:defRPr/>
              </a:pPr>
              <a:t>21/06/2019</a:t>
            </a:fld>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5" name="Rectangle 8"/>
          <p:cNvSpPr>
            <a:spLocks noGrp="1" noChangeArrowheads="1"/>
          </p:cNvSpPr>
          <p:nvPr>
            <p:ph type="sldNum" sz="quarter" idx="12"/>
          </p:nvPr>
        </p:nvSpPr>
        <p:spPr>
          <a:ln/>
        </p:spPr>
        <p:txBody>
          <a:bodyPr/>
          <a:lstStyle>
            <a:lvl1pPr>
              <a:defRPr/>
            </a:lvl1pPr>
          </a:lstStyle>
          <a:p>
            <a:pPr>
              <a:defRPr/>
            </a:pPr>
            <a:fld id="{174C9AEB-ECFB-4F99-90A7-125C962FDCE9}" type="slidenum">
              <a:rPr lang="en-US"/>
              <a:pPr>
                <a:defRPr/>
              </a:pPr>
              <a:t>‹#›</a:t>
            </a:fld>
            <a:endParaRPr lang="en-US"/>
          </a:p>
        </p:txBody>
      </p:sp>
    </p:spTree>
    <p:extLst>
      <p:ext uri="{BB962C8B-B14F-4D97-AF65-F5344CB8AC3E}">
        <p14:creationId xmlns:p14="http://schemas.microsoft.com/office/powerpoint/2010/main" val="137649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B546DC46-5E97-4402-8AD1-D9DFB85FE84C}" type="datetime1">
              <a:rPr lang="en-GB"/>
              <a:pPr>
                <a:defRPr/>
              </a:pPr>
              <a:t>21/06/2019</a:t>
            </a:fld>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4" name="Rectangle 8"/>
          <p:cNvSpPr>
            <a:spLocks noGrp="1" noChangeArrowheads="1"/>
          </p:cNvSpPr>
          <p:nvPr>
            <p:ph type="sldNum" sz="quarter" idx="12"/>
          </p:nvPr>
        </p:nvSpPr>
        <p:spPr>
          <a:ln/>
        </p:spPr>
        <p:txBody>
          <a:bodyPr/>
          <a:lstStyle>
            <a:lvl1pPr>
              <a:defRPr/>
            </a:lvl1pPr>
          </a:lstStyle>
          <a:p>
            <a:pPr>
              <a:defRPr/>
            </a:pPr>
            <a:fld id="{239D77E9-5EFA-4B0A-9258-15B2F11940AB}" type="slidenum">
              <a:rPr lang="en-US"/>
              <a:pPr>
                <a:defRPr/>
              </a:pPr>
              <a:t>‹#›</a:t>
            </a:fld>
            <a:endParaRPr lang="en-US"/>
          </a:p>
        </p:txBody>
      </p:sp>
    </p:spTree>
    <p:extLst>
      <p:ext uri="{BB962C8B-B14F-4D97-AF65-F5344CB8AC3E}">
        <p14:creationId xmlns:p14="http://schemas.microsoft.com/office/powerpoint/2010/main" val="1487798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CB0D7C7E-B023-4A12-9CB4-2328C6FD7FE8}" type="datetime1">
              <a:rPr lang="en-GB"/>
              <a:pPr>
                <a:defRPr/>
              </a:pPr>
              <a:t>21/06/2019</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04987835-4410-44BE-A378-1A8E99EF33A4}" type="slidenum">
              <a:rPr lang="en-US"/>
              <a:pPr>
                <a:defRPr/>
              </a:pPr>
              <a:t>‹#›</a:t>
            </a:fld>
            <a:endParaRPr lang="en-US"/>
          </a:p>
        </p:txBody>
      </p:sp>
    </p:spTree>
    <p:extLst>
      <p:ext uri="{BB962C8B-B14F-4D97-AF65-F5344CB8AC3E}">
        <p14:creationId xmlns:p14="http://schemas.microsoft.com/office/powerpoint/2010/main" val="608033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7B2BA123-8636-48A9-8564-542E5B84E953}" type="datetime1">
              <a:rPr lang="en-GB"/>
              <a:pPr>
                <a:defRPr/>
              </a:pPr>
              <a:t>21/06/2019</a:t>
            </a:fld>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US"/>
              <a:t>stralingsveiligheid basisniveau</a:t>
            </a:r>
          </a:p>
        </p:txBody>
      </p:sp>
      <p:sp>
        <p:nvSpPr>
          <p:cNvPr id="7" name="Rectangle 8"/>
          <p:cNvSpPr>
            <a:spLocks noGrp="1" noChangeArrowheads="1"/>
          </p:cNvSpPr>
          <p:nvPr>
            <p:ph type="sldNum" sz="quarter" idx="12"/>
          </p:nvPr>
        </p:nvSpPr>
        <p:spPr>
          <a:ln/>
        </p:spPr>
        <p:txBody>
          <a:bodyPr/>
          <a:lstStyle>
            <a:lvl1pPr>
              <a:defRPr/>
            </a:lvl1pPr>
          </a:lstStyle>
          <a:p>
            <a:pPr>
              <a:defRPr/>
            </a:pPr>
            <a:fld id="{7A81EBC9-E6CF-456C-BB5D-36D06A0D1EAC}" type="slidenum">
              <a:rPr lang="en-US"/>
              <a:pPr>
                <a:defRPr/>
              </a:pPr>
              <a:t>‹#›</a:t>
            </a:fld>
            <a:endParaRPr lang="en-US"/>
          </a:p>
        </p:txBody>
      </p:sp>
    </p:spTree>
    <p:extLst>
      <p:ext uri="{BB962C8B-B14F-4D97-AF65-F5344CB8AC3E}">
        <p14:creationId xmlns:p14="http://schemas.microsoft.com/office/powerpoint/2010/main" val="1766541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30723" name="Freeform 3"/>
            <p:cNvSpPr>
              <a:spLocks/>
            </p:cNvSpPr>
            <p:nvPr/>
          </p:nvSpPr>
          <p:spPr bwMode="auto">
            <a:xfrm>
              <a:off x="3394" y="999"/>
              <a:ext cx="2359" cy="3314"/>
            </a:xfrm>
            <a:custGeom>
              <a:avLst/>
              <a:gdLst>
                <a:gd name="T0" fmla="*/ 1905 w 2359"/>
                <a:gd name="T1" fmla="*/ 3312 h 3314"/>
                <a:gd name="T2" fmla="*/ 2358 w 2359"/>
                <a:gd name="T3" fmla="*/ 3313 h 3314"/>
                <a:gd name="T4" fmla="*/ 2358 w 2359"/>
                <a:gd name="T5" fmla="*/ 1437 h 3314"/>
                <a:gd name="T6" fmla="*/ 0 w 2359"/>
                <a:gd name="T7" fmla="*/ 0 h 3314"/>
                <a:gd name="T8" fmla="*/ 201 w 2359"/>
                <a:gd name="T9" fmla="*/ 150 h 3314"/>
                <a:gd name="T10" fmla="*/ 366 w 2359"/>
                <a:gd name="T11" fmla="*/ 279 h 3314"/>
                <a:gd name="T12" fmla="*/ 552 w 2359"/>
                <a:gd name="T13" fmla="*/ 441 h 3314"/>
                <a:gd name="T14" fmla="*/ 732 w 2359"/>
                <a:gd name="T15" fmla="*/ 612 h 3314"/>
                <a:gd name="T16" fmla="*/ 996 w 2359"/>
                <a:gd name="T17" fmla="*/ 903 h 3314"/>
                <a:gd name="T18" fmla="*/ 1230 w 2359"/>
                <a:gd name="T19" fmla="*/ 1212 h 3314"/>
                <a:gd name="T20" fmla="*/ 1400 w 2359"/>
                <a:gd name="T21" fmla="*/ 1482 h 3314"/>
                <a:gd name="T22" fmla="*/ 1548 w 2359"/>
                <a:gd name="T23" fmla="*/ 1761 h 3314"/>
                <a:gd name="T24" fmla="*/ 1665 w 2359"/>
                <a:gd name="T25" fmla="*/ 2040 h 3314"/>
                <a:gd name="T26" fmla="*/ 1751 w 2359"/>
                <a:gd name="T27" fmla="*/ 2295 h 3314"/>
                <a:gd name="T28" fmla="*/ 1809 w 2359"/>
                <a:gd name="T29" fmla="*/ 2511 h 3314"/>
                <a:gd name="T30" fmla="*/ 1863 w 2359"/>
                <a:gd name="T31" fmla="*/ 2778 h 3314"/>
                <a:gd name="T32" fmla="*/ 1890 w 2359"/>
                <a:gd name="T33" fmla="*/ 3012 h 3314"/>
                <a:gd name="T34" fmla="*/ 1905 w 2359"/>
                <a:gd name="T35" fmla="*/ 3312 h 3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a:noFill/>
            </a:ln>
            <a:effectLst/>
            <a:extLst>
              <a:ext uri="{91240B29-F687-4F45-9708-019B960494DF}">
                <a14:hiddenLine xmlns:a14="http://schemas.microsoft.com/office/drawing/2010/main" w="9525" cap="rnd">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a:p>
          </p:txBody>
        </p:sp>
        <p:sp>
          <p:nvSpPr>
            <p:cNvPr id="1033" name="Arc 4"/>
            <p:cNvSpPr>
              <a:spLocks/>
            </p:cNvSpPr>
            <p:nvPr/>
          </p:nvSpPr>
          <p:spPr bwMode="auto">
            <a:xfrm>
              <a:off x="0" y="1"/>
              <a:ext cx="5298" cy="4312"/>
            </a:xfrm>
            <a:custGeom>
              <a:avLst/>
              <a:gdLst>
                <a:gd name="T0" fmla="*/ 0 w 21600"/>
                <a:gd name="T1" fmla="*/ 0 h 21600"/>
                <a:gd name="T2" fmla="*/ 1299 w 21600"/>
                <a:gd name="T3" fmla="*/ 861 h 21600"/>
                <a:gd name="T4" fmla="*/ 0 w 21600"/>
                <a:gd name="T5" fmla="*/ 861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2700" cap="rnd">
              <a:solidFill>
                <a:schemeClr val="accent2"/>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0725" name="Rectangle 5"/>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p>
            <a:pPr lvl="0"/>
            <a:r>
              <a:rPr lang="en-US" smtClean="0"/>
              <a:t>Klik om het opmaakprofiel van de modeltitel te bewerken</a:t>
            </a:r>
          </a:p>
        </p:txBody>
      </p:sp>
      <p:sp>
        <p:nvSpPr>
          <p:cNvPr id="30726" name="Rectangle 6"/>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spcBef>
                <a:spcPct val="0"/>
              </a:spcBef>
              <a:buClrTx/>
              <a:buSzTx/>
              <a:buFontTx/>
              <a:buNone/>
              <a:defRPr sz="1400">
                <a:latin typeface="+mn-lt"/>
              </a:defRPr>
            </a:lvl1pPr>
          </a:lstStyle>
          <a:p>
            <a:pPr>
              <a:defRPr/>
            </a:pPr>
            <a:fld id="{5EB37A51-56F4-4F13-A4D5-1C7931540095}" type="datetime1">
              <a:rPr lang="en-GB"/>
              <a:pPr>
                <a:defRPr/>
              </a:pPr>
              <a:t>21/06/2019</a:t>
            </a:fld>
            <a:endParaRPr lang="en-US"/>
          </a:p>
        </p:txBody>
      </p:sp>
      <p:sp>
        <p:nvSpPr>
          <p:cNvPr id="30727" name="Rectangle 7"/>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a:latin typeface="+mn-lt"/>
              </a:defRPr>
            </a:lvl1pPr>
          </a:lstStyle>
          <a:p>
            <a:pPr>
              <a:defRPr/>
            </a:pPr>
            <a:r>
              <a:rPr lang="en-US"/>
              <a:t>stralingsveiligheid basisniveau</a:t>
            </a:r>
          </a:p>
        </p:txBody>
      </p:sp>
      <p:sp>
        <p:nvSpPr>
          <p:cNvPr id="30728" name="Rectangle 8"/>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a:latin typeface="+mn-lt"/>
              </a:defRPr>
            </a:lvl1pPr>
          </a:lstStyle>
          <a:p>
            <a:pPr>
              <a:defRPr/>
            </a:pPr>
            <a:fld id="{B76DAEFF-5FBD-4B66-95A3-E6406AE4F315}" type="slidenum">
              <a:rPr lang="en-US"/>
              <a:pPr>
                <a:defRPr/>
              </a:pPr>
              <a:t>‹#›</a:t>
            </a:fld>
            <a:endParaRPr lang="en-US"/>
          </a:p>
        </p:txBody>
      </p:sp>
      <p:sp>
        <p:nvSpPr>
          <p:cNvPr id="1031" name="Rectangle 9"/>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Klik om de opmaakprofielen van de modeltekst te bewerken</a:t>
            </a:r>
          </a:p>
          <a:p>
            <a:pPr lvl="1"/>
            <a:r>
              <a:rPr lang="en-US" smtClean="0"/>
              <a:t>Tweede niveau</a:t>
            </a:r>
          </a:p>
          <a:p>
            <a:pPr lvl="2"/>
            <a:r>
              <a:rPr lang="en-US" smtClean="0"/>
              <a:t>Derde niveau</a:t>
            </a:r>
          </a:p>
          <a:p>
            <a:pPr lvl="3"/>
            <a:r>
              <a:rPr lang="en-US" smtClean="0"/>
              <a:t>Vierde niveau</a:t>
            </a:r>
          </a:p>
          <a:p>
            <a:pPr lvl="4"/>
            <a:r>
              <a:rPr lang="en-US" smtClean="0"/>
              <a:t>Vijfde niveau</a:t>
            </a:r>
          </a:p>
        </p:txBody>
      </p:sp>
    </p:spTree>
  </p:cSld>
  <p:clrMap bg1="lt1" tx1="dk1" bg2="lt2" tx2="dk2" accent1="accent1" accent2="accent2" accent3="accent3" accent4="accent4" accent5="accent5" accent6="accent6" hlink="hlink" folHlink="folHlink"/>
  <p:sldLayoutIdLst>
    <p:sldLayoutId id="2147483696"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hdr="0"/>
  <p:txStyles>
    <p:titleStyle>
      <a:lvl1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2pPr>
      <a:lvl3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3pPr>
      <a:lvl4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4pPr>
      <a:lvl5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ZGCaspariT" pitchFamily="2" charset="0"/>
        </a:defRPr>
      </a:lvl5pPr>
      <a:lvl6pPr marL="4572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6pPr>
      <a:lvl7pPr marL="9144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7pPr>
      <a:lvl8pPr marL="13716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8pPr>
      <a:lvl9pPr marL="1828800" algn="ctr" rtl="0" fontAlgn="base">
        <a:spcBef>
          <a:spcPct val="0"/>
        </a:spcBef>
        <a:spcAft>
          <a:spcPct val="0"/>
        </a:spcAft>
        <a:defRPr sz="4400">
          <a:solidFill>
            <a:schemeClr val="tx2"/>
          </a:solidFill>
          <a:effectLst>
            <a:outerShdw blurRad="38100" dist="38100" dir="2700000" algn="tl">
              <a:srgbClr val="C0C0C0"/>
            </a:outerShdw>
          </a:effectLst>
          <a:latin typeface="AZGCaspariT" pitchFamily="2"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31.emf"/><Relationship Id="rId4"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Rectangle 8"/>
          <p:cNvSpPr>
            <a:spLocks noGrp="1" noChangeArrowheads="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Rectangle 9"/>
          <p:cNvSpPr>
            <a:spLocks noGrp="1" noChangeArrowheads="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a:t>
            </a:fld>
            <a:endParaRPr lang="en-US">
              <a:latin typeface="Arial" pitchFamily="34" charset="0"/>
              <a:cs typeface="Arial" pitchFamily="34" charset="0"/>
            </a:endParaRPr>
          </a:p>
        </p:txBody>
      </p:sp>
      <p:sp>
        <p:nvSpPr>
          <p:cNvPr id="203778" name="Rectangle 2"/>
          <p:cNvSpPr>
            <a:spLocks noGrp="1" noChangeArrowheads="1"/>
          </p:cNvSpPr>
          <p:nvPr>
            <p:ph type="ctrTitle"/>
          </p:nvPr>
        </p:nvSpPr>
        <p:spPr>
          <a:xfrm>
            <a:off x="684213" y="765175"/>
            <a:ext cx="7772400" cy="1143000"/>
          </a:xfrm>
        </p:spPr>
        <p:txBody>
          <a:bodyPr/>
          <a:lstStyle/>
          <a:p>
            <a:pPr eaLnBrk="1" hangingPunct="1">
              <a:spcBef>
                <a:spcPct val="20000"/>
              </a:spcBef>
              <a:defRPr/>
            </a:pPr>
            <a:r>
              <a:rPr lang="en-US" sz="3200" b="1" smtClean="0">
                <a:latin typeface="Arial" charset="0"/>
              </a:rPr>
              <a:t>Stralingsveiligheid rond toepassingen </a:t>
            </a:r>
            <a:r>
              <a:rPr lang="en-US" sz="2800" b="1" smtClean="0">
                <a:latin typeface="Arial" charset="0"/>
              </a:rPr>
              <a:t>van open radioactieve stoffen</a:t>
            </a:r>
            <a:endParaRPr lang="en-US" sz="3200" b="1" smtClean="0">
              <a:latin typeface="Arial" charset="0"/>
              <a:cs typeface="Arial" charset="0"/>
            </a:endParaRPr>
          </a:p>
        </p:txBody>
      </p:sp>
      <p:sp>
        <p:nvSpPr>
          <p:cNvPr id="3078" name="Rectangle 3"/>
          <p:cNvSpPr>
            <a:spLocks noGrp="1" noChangeArrowheads="1"/>
          </p:cNvSpPr>
          <p:nvPr>
            <p:ph type="subTitle" idx="1"/>
          </p:nvPr>
        </p:nvSpPr>
        <p:spPr>
          <a:xfrm>
            <a:off x="684213" y="2420938"/>
            <a:ext cx="7773987" cy="3816350"/>
          </a:xfrm>
        </p:spPr>
        <p:txBody>
          <a:bodyPr/>
          <a:lstStyle/>
          <a:p>
            <a:pPr eaLnBrk="1" hangingPunct="1">
              <a:spcBef>
                <a:spcPts val="0"/>
              </a:spcBef>
            </a:pPr>
            <a:r>
              <a:rPr lang="en-US" sz="2800" b="1" smtClean="0">
                <a:latin typeface="Arial" charset="0"/>
              </a:rPr>
              <a:t>QPS</a:t>
            </a:r>
          </a:p>
          <a:p>
            <a:pPr eaLnBrk="1" hangingPunct="1">
              <a:spcBef>
                <a:spcPts val="0"/>
              </a:spcBef>
            </a:pPr>
            <a:endParaRPr lang="en-US" sz="2000" smtClean="0">
              <a:latin typeface="Arial" charset="0"/>
            </a:endParaRPr>
          </a:p>
          <a:p>
            <a:pPr eaLnBrk="1" hangingPunct="1">
              <a:spcBef>
                <a:spcPts val="0"/>
              </a:spcBef>
            </a:pPr>
            <a:endParaRPr lang="en-US" sz="2000" smtClean="0">
              <a:latin typeface="Arial" charset="0"/>
            </a:endParaRPr>
          </a:p>
          <a:p>
            <a:pPr eaLnBrk="1" hangingPunct="1">
              <a:spcBef>
                <a:spcPts val="0"/>
              </a:spcBef>
            </a:pPr>
            <a:endParaRPr lang="en-US" sz="2000">
              <a:latin typeface="Arial" charset="0"/>
            </a:endParaRPr>
          </a:p>
          <a:p>
            <a:pPr eaLnBrk="1" hangingPunct="1">
              <a:spcBef>
                <a:spcPts val="0"/>
              </a:spcBef>
            </a:pPr>
            <a:endParaRPr lang="en-US" sz="2000" smtClean="0">
              <a:latin typeface="Arial" charset="0"/>
            </a:endParaRPr>
          </a:p>
          <a:p>
            <a:pPr eaLnBrk="1" hangingPunct="1">
              <a:spcBef>
                <a:spcPts val="0"/>
              </a:spcBef>
            </a:pPr>
            <a:endParaRPr lang="en-US" sz="2000">
              <a:latin typeface="Arial" charset="0"/>
            </a:endParaRPr>
          </a:p>
          <a:p>
            <a:pPr eaLnBrk="1" hangingPunct="1">
              <a:spcBef>
                <a:spcPts val="0"/>
              </a:spcBef>
            </a:pPr>
            <a:endParaRPr lang="en-US" sz="2000" smtClean="0">
              <a:latin typeface="Arial" charset="0"/>
            </a:endParaRPr>
          </a:p>
          <a:p>
            <a:pPr eaLnBrk="1" hangingPunct="1">
              <a:spcBef>
                <a:spcPts val="0"/>
              </a:spcBef>
            </a:pPr>
            <a:r>
              <a:rPr lang="en-US" sz="2000" smtClean="0">
                <a:latin typeface="Arial" charset="0"/>
              </a:rPr>
              <a:t>`</a:t>
            </a:r>
          </a:p>
          <a:p>
            <a:pPr eaLnBrk="1" hangingPunct="1">
              <a:spcBef>
                <a:spcPts val="0"/>
              </a:spcBef>
            </a:pPr>
            <a:endParaRPr lang="en-US" sz="2000" smtClean="0">
              <a:latin typeface="Arial" charset="0"/>
            </a:endParaRPr>
          </a:p>
          <a:p>
            <a:pPr eaLnBrk="1" hangingPunct="1">
              <a:spcBef>
                <a:spcPts val="0"/>
              </a:spcBef>
            </a:pPr>
            <a:r>
              <a:rPr lang="en-US" sz="2000" smtClean="0">
                <a:latin typeface="Arial" charset="0"/>
              </a:rPr>
              <a:t>Frits Pleiter</a:t>
            </a:r>
          </a:p>
          <a:p>
            <a:pPr eaLnBrk="1" hangingPunct="1">
              <a:spcBef>
                <a:spcPts val="0"/>
              </a:spcBef>
            </a:pPr>
            <a:r>
              <a:rPr lang="en-US" sz="2000" smtClean="0">
                <a:latin typeface="Arial" charset="0"/>
              </a:rPr>
              <a:t>05-06-2019</a:t>
            </a:r>
          </a:p>
        </p:txBody>
      </p:sp>
      <p:pic>
        <p:nvPicPr>
          <p:cNvPr id="41987" name="Picture 3" descr="D:\My Documents\Garp\BASIS\BASISpresentatie\BASISpresentatie-open-figuren\graphics-mice-827249.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3429000"/>
            <a:ext cx="1963636" cy="144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10</a:t>
            </a:fld>
            <a:endParaRPr lang="en-US">
              <a:latin typeface="Arial" pitchFamily="34" charset="0"/>
              <a:cs typeface="Arial" pitchFamily="34" charset="0"/>
            </a:endParaRPr>
          </a:p>
        </p:txBody>
      </p:sp>
      <p:sp>
        <p:nvSpPr>
          <p:cNvPr id="536578"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Waar worden r.a. stoffen toegepast?</a:t>
            </a:r>
            <a:br>
              <a:rPr lang="en-US" sz="3200" b="1" smtClean="0">
                <a:latin typeface="Arial" charset="0"/>
              </a:rPr>
            </a:br>
            <a:r>
              <a:rPr lang="en-US" sz="2000" b="1" smtClean="0">
                <a:effectLst/>
                <a:latin typeface="Arial" charset="0"/>
              </a:rPr>
              <a:t>medische diagnostiek</a:t>
            </a:r>
            <a:endParaRPr lang="en-GB" sz="3200" b="1" smtClean="0">
              <a:effectLst/>
              <a:latin typeface="Arial" charset="0"/>
              <a:cs typeface="Arial" charset="0"/>
            </a:endParaRPr>
          </a:p>
        </p:txBody>
      </p:sp>
      <p:sp>
        <p:nvSpPr>
          <p:cNvPr id="12294" name="Rectangle 3"/>
          <p:cNvSpPr>
            <a:spLocks noGrp="1" noChangeArrowheads="1"/>
          </p:cNvSpPr>
          <p:nvPr>
            <p:ph type="body" sz="half" idx="1"/>
          </p:nvPr>
        </p:nvSpPr>
        <p:spPr>
          <a:xfrm>
            <a:off x="685800" y="5301208"/>
            <a:ext cx="8062913" cy="792088"/>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a:t>
            </a:r>
            <a:r>
              <a:rPr lang="en-US" sz="2000" smtClean="0">
                <a:solidFill>
                  <a:srgbClr val="FF0000"/>
                </a:solidFill>
                <a:latin typeface="Arial" charset="0"/>
                <a:cs typeface="Arial" charset="0"/>
                <a:sym typeface="Symbol" pitchFamily="18" charset="2"/>
              </a:rPr>
              <a:t>C-11</a:t>
            </a:r>
            <a:r>
              <a:rPr lang="en-US" sz="2000" smtClean="0">
                <a:latin typeface="Arial" charset="0"/>
                <a:cs typeface="Arial" charset="0"/>
                <a:sym typeface="Symbol" pitchFamily="18" charset="2"/>
              </a:rPr>
              <a:t>, N-13, O-15								PET-scan</a:t>
            </a:r>
          </a:p>
        </p:txBody>
      </p:sp>
      <p:pic>
        <p:nvPicPr>
          <p:cNvPr id="12295" name="Picture 5" descr="PET_scan_Parkinson's_Dise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2132856"/>
            <a:ext cx="2962275" cy="27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Picture 6" descr="p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2132856"/>
            <a:ext cx="2330450" cy="274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11</a:t>
            </a:fld>
            <a:endParaRPr lang="en-US">
              <a:latin typeface="Arial" pitchFamily="34" charset="0"/>
              <a:cs typeface="Arial" pitchFamily="34" charset="0"/>
            </a:endParaRPr>
          </a:p>
        </p:txBody>
      </p:sp>
      <p:sp>
        <p:nvSpPr>
          <p:cNvPr id="538626"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Waar worden </a:t>
            </a:r>
            <a:r>
              <a:rPr lang="en-US" sz="3200" b="1" smtClean="0">
                <a:latin typeface="Arial" charset="0"/>
              </a:rPr>
              <a:t>r.a. </a:t>
            </a:r>
            <a:r>
              <a:rPr lang="en-US" sz="3200" b="1">
                <a:latin typeface="Arial" charset="0"/>
              </a:rPr>
              <a:t>stoffen </a:t>
            </a:r>
            <a:r>
              <a:rPr lang="en-US" sz="3200" b="1" smtClean="0">
                <a:latin typeface="Arial" charset="0"/>
              </a:rPr>
              <a:t>toegepast?</a:t>
            </a:r>
            <a:r>
              <a:rPr lang="en-US" sz="3200" b="1">
                <a:latin typeface="Arial" charset="0"/>
              </a:rPr>
              <a:t/>
            </a:r>
            <a:br>
              <a:rPr lang="en-US" sz="3200" b="1">
                <a:latin typeface="Arial" charset="0"/>
              </a:rPr>
            </a:br>
            <a:r>
              <a:rPr lang="en-US" sz="2000" b="1">
                <a:effectLst/>
                <a:latin typeface="Arial" charset="0"/>
              </a:rPr>
              <a:t>medische diagnostiek</a:t>
            </a:r>
            <a:endParaRPr lang="en-GB" sz="3200" b="1" smtClean="0">
              <a:effectLst/>
              <a:latin typeface="Arial" charset="0"/>
              <a:cs typeface="Arial" charset="0"/>
            </a:endParaRPr>
          </a:p>
        </p:txBody>
      </p:sp>
      <p:sp>
        <p:nvSpPr>
          <p:cNvPr id="13318" name="Rectangle 3"/>
          <p:cNvSpPr>
            <a:spLocks noGrp="1" noChangeArrowheads="1"/>
          </p:cNvSpPr>
          <p:nvPr>
            <p:ph type="body" sz="half" idx="1"/>
          </p:nvPr>
        </p:nvSpPr>
        <p:spPr>
          <a:xfrm>
            <a:off x="685800" y="3429000"/>
            <a:ext cx="8062913" cy="2736304"/>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Kr-81			</a:t>
            </a: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onderzoek longfunctie</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Tc-99m					botscan, angioscan</a:t>
            </a:r>
          </a:p>
        </p:txBody>
      </p:sp>
      <p:pic>
        <p:nvPicPr>
          <p:cNvPr id="13319" name="Picture 4" descr="angioscintigra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204864"/>
            <a:ext cx="7560000" cy="7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12</a:t>
            </a:fld>
            <a:endParaRPr lang="en-US">
              <a:latin typeface="Arial" pitchFamily="34" charset="0"/>
              <a:cs typeface="Arial" pitchFamily="34" charset="0"/>
            </a:endParaRPr>
          </a:p>
        </p:txBody>
      </p:sp>
      <p:sp>
        <p:nvSpPr>
          <p:cNvPr id="542722"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Waar worden </a:t>
            </a:r>
            <a:r>
              <a:rPr lang="en-US" sz="3200" b="1" smtClean="0">
                <a:latin typeface="Arial" charset="0"/>
              </a:rPr>
              <a:t>r.a. </a:t>
            </a:r>
            <a:r>
              <a:rPr lang="en-US" sz="3200" b="1">
                <a:latin typeface="Arial" charset="0"/>
              </a:rPr>
              <a:t>stoffen </a:t>
            </a:r>
            <a:r>
              <a:rPr lang="en-US" sz="3200" b="1" smtClean="0">
                <a:latin typeface="Arial" charset="0"/>
              </a:rPr>
              <a:t>toegepast?</a:t>
            </a:r>
            <a:r>
              <a:rPr lang="en-US" sz="3200" b="1">
                <a:latin typeface="Arial" charset="0"/>
              </a:rPr>
              <a:t/>
            </a:r>
            <a:br>
              <a:rPr lang="en-US" sz="3200" b="1">
                <a:latin typeface="Arial" charset="0"/>
              </a:rPr>
            </a:br>
            <a:r>
              <a:rPr lang="en-US" sz="2000" b="1">
                <a:effectLst/>
                <a:latin typeface="Arial" charset="0"/>
              </a:rPr>
              <a:t>medische diagnostiek</a:t>
            </a:r>
            <a:endParaRPr lang="en-GB" sz="3200" b="1" smtClean="0">
              <a:effectLst/>
              <a:latin typeface="Arial" charset="0"/>
              <a:cs typeface="Arial" charset="0"/>
            </a:endParaRPr>
          </a:p>
        </p:txBody>
      </p:sp>
      <p:sp>
        <p:nvSpPr>
          <p:cNvPr id="14342" name="Rectangle 3"/>
          <p:cNvSpPr>
            <a:spLocks noGrp="1" noChangeArrowheads="1"/>
          </p:cNvSpPr>
          <p:nvPr>
            <p:ph type="body" sz="half" idx="1"/>
          </p:nvPr>
        </p:nvSpPr>
        <p:spPr>
          <a:xfrm>
            <a:off x="685800" y="5445224"/>
            <a:ext cx="8062913" cy="721047"/>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I-123				schildklierscan</a:t>
            </a:r>
          </a:p>
        </p:txBody>
      </p:sp>
      <p:pic>
        <p:nvPicPr>
          <p:cNvPr id="14343" name="Picture 5" descr="250px-Thyroid_scintigraph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1034" y="2196381"/>
            <a:ext cx="3729038" cy="274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Rectangle 6"/>
          <p:cNvSpPr>
            <a:spLocks noChangeArrowheads="1"/>
          </p:cNvSpPr>
          <p:nvPr/>
        </p:nvSpPr>
        <p:spPr bwMode="auto">
          <a:xfrm>
            <a:off x="5580112" y="3573016"/>
            <a:ext cx="2505814"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ClrTx/>
              <a:buSzTx/>
              <a:buFontTx/>
              <a:buNone/>
            </a:pPr>
            <a:r>
              <a:rPr lang="en-GB" sz="1800"/>
              <a:t>A: </a:t>
            </a:r>
            <a:r>
              <a:rPr lang="en-GB" sz="1800" smtClean="0"/>
              <a:t>normale </a:t>
            </a:r>
            <a:r>
              <a:rPr lang="en-GB" sz="1800"/>
              <a:t>schildklier</a:t>
            </a:r>
            <a:br>
              <a:rPr lang="en-GB" sz="1800"/>
            </a:br>
            <a:r>
              <a:rPr lang="en-GB" sz="1800"/>
              <a:t>B: </a:t>
            </a:r>
            <a:r>
              <a:rPr lang="en-GB" sz="1800" smtClean="0"/>
              <a:t>ziekte </a:t>
            </a:r>
            <a:r>
              <a:rPr lang="en-GB" sz="1800"/>
              <a:t>van Graves</a:t>
            </a:r>
            <a:br>
              <a:rPr lang="en-GB" sz="1800"/>
            </a:br>
            <a:r>
              <a:rPr lang="en-GB" sz="1800"/>
              <a:t>C: ziekte van </a:t>
            </a:r>
            <a:r>
              <a:rPr lang="en-GB" sz="1800" smtClean="0"/>
              <a:t>Plummer</a:t>
            </a:r>
            <a:r>
              <a:rPr lang="en-GB" sz="1800"/>
              <a:t/>
            </a:r>
            <a:br>
              <a:rPr lang="en-GB" sz="1800"/>
            </a:br>
            <a:r>
              <a:rPr lang="en-GB" sz="1800"/>
              <a:t>D: </a:t>
            </a:r>
            <a:r>
              <a:rPr lang="en-GB" sz="1800" smtClean="0"/>
              <a:t>toxisch </a:t>
            </a:r>
            <a:r>
              <a:rPr lang="en-GB" sz="1800"/>
              <a:t>adenoom</a:t>
            </a:r>
            <a:br>
              <a:rPr lang="en-GB" sz="1800"/>
            </a:br>
            <a:r>
              <a:rPr lang="en-GB" sz="1800"/>
              <a:t>E: t</a:t>
            </a:r>
            <a:r>
              <a:rPr lang="en-GB" sz="1800" smtClean="0"/>
              <a:t>hyreoïditis </a:t>
            </a:r>
            <a:endParaRPr lang="en-GB" sz="18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13</a:t>
            </a:fld>
            <a:endParaRPr lang="en-US">
              <a:latin typeface="Arial" pitchFamily="34" charset="0"/>
              <a:cs typeface="Arial" pitchFamily="34" charset="0"/>
            </a:endParaRPr>
          </a:p>
        </p:txBody>
      </p:sp>
      <p:sp>
        <p:nvSpPr>
          <p:cNvPr id="540674"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Waar worden </a:t>
            </a:r>
            <a:r>
              <a:rPr lang="en-US" sz="3200" b="1" smtClean="0">
                <a:latin typeface="Arial" charset="0"/>
              </a:rPr>
              <a:t>r.a. </a:t>
            </a:r>
            <a:r>
              <a:rPr lang="en-US" sz="3200" b="1">
                <a:latin typeface="Arial" charset="0"/>
              </a:rPr>
              <a:t>stoffen </a:t>
            </a:r>
            <a:r>
              <a:rPr lang="en-US" sz="3200" b="1" smtClean="0">
                <a:latin typeface="Arial" charset="0"/>
              </a:rPr>
              <a:t>toegepast?</a:t>
            </a:r>
            <a:r>
              <a:rPr lang="en-US" sz="3200" b="1">
                <a:latin typeface="Arial" charset="0"/>
              </a:rPr>
              <a:t/>
            </a:r>
            <a:br>
              <a:rPr lang="en-US" sz="3200" b="1">
                <a:latin typeface="Arial" charset="0"/>
              </a:rPr>
            </a:br>
            <a:r>
              <a:rPr lang="en-US" sz="2000" b="1">
                <a:effectLst/>
                <a:latin typeface="Arial" charset="0"/>
              </a:rPr>
              <a:t>medische </a:t>
            </a:r>
            <a:r>
              <a:rPr lang="en-US" sz="2000" b="1" smtClean="0">
                <a:effectLst/>
                <a:latin typeface="Arial" charset="0"/>
              </a:rPr>
              <a:t>therapie</a:t>
            </a:r>
            <a:endParaRPr lang="en-GB" sz="3200" b="1" smtClean="0">
              <a:effectLst/>
              <a:latin typeface="Arial" charset="0"/>
              <a:cs typeface="Arial" charset="0"/>
            </a:endParaRPr>
          </a:p>
        </p:txBody>
      </p:sp>
      <p:sp>
        <p:nvSpPr>
          <p:cNvPr id="15366" name="Rectangle 3"/>
          <p:cNvSpPr>
            <a:spLocks noGrp="1" noChangeArrowheads="1"/>
          </p:cNvSpPr>
          <p:nvPr>
            <p:ph type="body" sz="half" idx="1"/>
          </p:nvPr>
        </p:nvSpPr>
        <p:spPr>
          <a:xfrm>
            <a:off x="685800" y="5301208"/>
            <a:ext cx="8062913" cy="865063"/>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I-131			vergrote schildklier (hyperthyreoïdie)</a:t>
            </a:r>
          </a:p>
        </p:txBody>
      </p:sp>
      <p:pic>
        <p:nvPicPr>
          <p:cNvPr id="15367" name="Picture 5" descr="hyperthyreoidi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7482" y="2132856"/>
            <a:ext cx="4222750"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14</a:t>
            </a:fld>
            <a:endParaRPr lang="en-US">
              <a:latin typeface="Arial" pitchFamily="34" charset="0"/>
              <a:cs typeface="Arial" pitchFamily="34" charset="0"/>
            </a:endParaRPr>
          </a:p>
        </p:txBody>
      </p:sp>
      <p:sp>
        <p:nvSpPr>
          <p:cNvPr id="544770"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Waar worden </a:t>
            </a:r>
            <a:r>
              <a:rPr lang="en-US" sz="3200" b="1" smtClean="0">
                <a:latin typeface="Arial" charset="0"/>
              </a:rPr>
              <a:t>r.a. </a:t>
            </a:r>
            <a:r>
              <a:rPr lang="en-US" sz="3200" b="1">
                <a:latin typeface="Arial" charset="0"/>
              </a:rPr>
              <a:t>stoffen </a:t>
            </a:r>
            <a:r>
              <a:rPr lang="en-US" sz="3200" b="1" smtClean="0">
                <a:latin typeface="Arial" charset="0"/>
              </a:rPr>
              <a:t>toegepast?</a:t>
            </a:r>
            <a:r>
              <a:rPr lang="en-US" sz="3200" b="1">
                <a:latin typeface="Arial" charset="0"/>
              </a:rPr>
              <a:t/>
            </a:r>
            <a:br>
              <a:rPr lang="en-US" sz="3200" b="1">
                <a:latin typeface="Arial" charset="0"/>
              </a:rPr>
            </a:br>
            <a:r>
              <a:rPr lang="en-US" sz="2000" b="1" smtClean="0">
                <a:effectLst/>
                <a:latin typeface="Arial" charset="0"/>
              </a:rPr>
              <a:t>niet-medische toepassingen</a:t>
            </a:r>
            <a:endParaRPr lang="en-GB" sz="2000" b="1" smtClean="0">
              <a:effectLst/>
              <a:latin typeface="Arial" charset="0"/>
              <a:cs typeface="Arial" charset="0"/>
            </a:endParaRPr>
          </a:p>
        </p:txBody>
      </p:sp>
      <p:sp>
        <p:nvSpPr>
          <p:cNvPr id="16390" name="Rectangle 3"/>
          <p:cNvSpPr>
            <a:spLocks noGrp="1" noChangeArrowheads="1"/>
          </p:cNvSpPr>
          <p:nvPr>
            <p:ph type="body" sz="half" idx="1"/>
          </p:nvPr>
        </p:nvSpPr>
        <p:spPr>
          <a:xfrm>
            <a:off x="685800" y="5301208"/>
            <a:ext cx="8062913" cy="864096"/>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H-3, </a:t>
            </a:r>
            <a:r>
              <a:rPr lang="en-US" sz="2000" smtClean="0">
                <a:solidFill>
                  <a:srgbClr val="FF0000"/>
                </a:solidFill>
                <a:latin typeface="Arial" charset="0"/>
                <a:cs typeface="Arial" charset="0"/>
                <a:sym typeface="Symbol" pitchFamily="18" charset="2"/>
              </a:rPr>
              <a:t>C-14</a:t>
            </a:r>
            <a:r>
              <a:rPr lang="en-US" sz="2000" smtClean="0">
                <a:latin typeface="Arial" charset="0"/>
                <a:cs typeface="Arial" charset="0"/>
                <a:sym typeface="Symbol" pitchFamily="18" charset="2"/>
              </a:rPr>
              <a:t>, I-125, </a:t>
            </a:r>
            <a:r>
              <a:rPr lang="en-US" sz="2000">
                <a:latin typeface="Arial" charset="0"/>
                <a:cs typeface="Arial" charset="0"/>
                <a:sym typeface="Symbol" pitchFamily="18" charset="2"/>
              </a:rPr>
              <a:t>P-32			structuuronderzoek aan </a:t>
            </a:r>
            <a:r>
              <a:rPr lang="en-US" sz="2000" smtClean="0">
                <a:latin typeface="Arial" charset="0"/>
                <a:cs typeface="Arial" charset="0"/>
                <a:sym typeface="Symbol" pitchFamily="18" charset="2"/>
              </a:rPr>
              <a:t>eiwitten</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a:t>
            </a: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							RIA (radio immuno assay)</a:t>
            </a:r>
          </a:p>
        </p:txBody>
      </p:sp>
      <p:sp>
        <p:nvSpPr>
          <p:cNvPr id="16391" name="Rectangle 6"/>
          <p:cNvSpPr>
            <a:spLocks noChangeArrowheads="1"/>
          </p:cNvSpPr>
          <p:nvPr/>
        </p:nvSpPr>
        <p:spPr bwMode="auto">
          <a:xfrm>
            <a:off x="4211960" y="4365104"/>
            <a:ext cx="3813175"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216000">
              <a:spcBef>
                <a:spcPts val="0"/>
              </a:spcBef>
              <a:buFont typeface="Wingdings" pitchFamily="2" charset="2"/>
              <a:buNone/>
            </a:pPr>
            <a:r>
              <a:rPr lang="en-US" sz="1800">
                <a:cs typeface="Arial" charset="0"/>
                <a:sym typeface="Symbol" pitchFamily="18" charset="2"/>
              </a:rPr>
              <a:t>glyoxalase I</a:t>
            </a:r>
          </a:p>
        </p:txBody>
      </p:sp>
      <p:pic>
        <p:nvPicPr>
          <p:cNvPr id="16392" name="Picture 7" descr="GLO1_Homo_sapiens_small_fa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2132856"/>
            <a:ext cx="3162300"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15</a:t>
            </a:fld>
            <a:endParaRPr lang="en-US">
              <a:latin typeface="Arial" pitchFamily="34" charset="0"/>
              <a:cs typeface="Arial" pitchFamily="34" charset="0"/>
            </a:endParaRPr>
          </a:p>
        </p:txBody>
      </p:sp>
      <p:sp>
        <p:nvSpPr>
          <p:cNvPr id="552962"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Waar worden </a:t>
            </a:r>
            <a:r>
              <a:rPr lang="en-US" sz="3200" b="1" smtClean="0">
                <a:latin typeface="Arial" charset="0"/>
              </a:rPr>
              <a:t>r.a. </a:t>
            </a:r>
            <a:r>
              <a:rPr lang="en-US" sz="3200" b="1">
                <a:latin typeface="Arial" charset="0"/>
              </a:rPr>
              <a:t>stoffen </a:t>
            </a:r>
            <a:r>
              <a:rPr lang="en-US" sz="3200" b="1" smtClean="0">
                <a:latin typeface="Arial" charset="0"/>
              </a:rPr>
              <a:t>toegepast?</a:t>
            </a:r>
            <a:r>
              <a:rPr lang="en-US" sz="3200" b="1">
                <a:latin typeface="Arial" charset="0"/>
              </a:rPr>
              <a:t/>
            </a:r>
            <a:br>
              <a:rPr lang="en-US" sz="3200" b="1">
                <a:latin typeface="Arial" charset="0"/>
              </a:rPr>
            </a:br>
            <a:r>
              <a:rPr lang="en-US" sz="2000" b="1" smtClean="0">
                <a:effectLst/>
                <a:latin typeface="Arial" charset="0"/>
              </a:rPr>
              <a:t>niet-medische </a:t>
            </a:r>
            <a:r>
              <a:rPr lang="en-US" sz="2000" b="1">
                <a:effectLst/>
                <a:latin typeface="Arial" charset="0"/>
              </a:rPr>
              <a:t>toepassingen</a:t>
            </a:r>
            <a:endParaRPr lang="en-GB" sz="3200" b="1" smtClean="0">
              <a:effectLst/>
              <a:latin typeface="Arial" charset="0"/>
              <a:cs typeface="Arial" charset="0"/>
            </a:endParaRPr>
          </a:p>
        </p:txBody>
      </p:sp>
      <p:sp>
        <p:nvSpPr>
          <p:cNvPr id="17414" name="Rectangle 3"/>
          <p:cNvSpPr>
            <a:spLocks noGrp="1" noChangeArrowheads="1"/>
          </p:cNvSpPr>
          <p:nvPr>
            <p:ph type="body" sz="half" idx="1"/>
          </p:nvPr>
        </p:nvSpPr>
        <p:spPr>
          <a:xfrm>
            <a:off x="685800" y="5301208"/>
            <a:ext cx="8062913" cy="865063"/>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a:t>
            </a:r>
            <a:r>
              <a:rPr lang="en-US" sz="2000" smtClean="0">
                <a:solidFill>
                  <a:srgbClr val="FF0000"/>
                </a:solidFill>
                <a:latin typeface="Arial" charset="0"/>
                <a:cs typeface="Arial" charset="0"/>
                <a:sym typeface="Symbol" pitchFamily="18" charset="2"/>
              </a:rPr>
              <a:t>C-14</a:t>
            </a:r>
            <a:r>
              <a:rPr lang="en-US" sz="2000" smtClean="0">
                <a:latin typeface="Arial" charset="0"/>
                <a:cs typeface="Arial" charset="0"/>
                <a:sym typeface="Symbol" pitchFamily="18" charset="2"/>
              </a:rPr>
              <a:t>			ouderdomsbepaling (T</a:t>
            </a:r>
            <a:r>
              <a:rPr lang="en-US" sz="2000" baseline="-25000" smtClean="0">
                <a:latin typeface="Arial" charset="0"/>
                <a:cs typeface="Arial" charset="0"/>
                <a:sym typeface="Symbol" pitchFamily="18" charset="2"/>
              </a:rPr>
              <a:t>½</a:t>
            </a:r>
            <a:r>
              <a:rPr lang="en-US" sz="2000" smtClean="0">
                <a:latin typeface="Arial" charset="0"/>
                <a:cs typeface="Arial" charset="0"/>
                <a:sym typeface="Symbol" pitchFamily="18" charset="2"/>
              </a:rPr>
              <a:t> = 5730 jaar)</a:t>
            </a:r>
          </a:p>
        </p:txBody>
      </p:sp>
      <p:pic>
        <p:nvPicPr>
          <p:cNvPr id="17415" name="Picture 8" descr="C14dater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2124373"/>
            <a:ext cx="3254375" cy="274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16</a:t>
            </a:fld>
            <a:endParaRPr lang="en-US">
              <a:latin typeface="Arial" pitchFamily="34" charset="0"/>
              <a:cs typeface="Arial" pitchFamily="34" charset="0"/>
            </a:endParaRPr>
          </a:p>
        </p:txBody>
      </p:sp>
      <p:sp>
        <p:nvSpPr>
          <p:cNvPr id="548866"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Waar worden </a:t>
            </a:r>
            <a:r>
              <a:rPr lang="en-US" sz="3200" b="1" smtClean="0">
                <a:latin typeface="Arial" charset="0"/>
              </a:rPr>
              <a:t>r.a. </a:t>
            </a:r>
            <a:r>
              <a:rPr lang="en-US" sz="3200" b="1">
                <a:latin typeface="Arial" charset="0"/>
              </a:rPr>
              <a:t>stoffen </a:t>
            </a:r>
            <a:r>
              <a:rPr lang="en-US" sz="3200" b="1" smtClean="0">
                <a:latin typeface="Arial" charset="0"/>
              </a:rPr>
              <a:t>toegepast?</a:t>
            </a:r>
            <a:r>
              <a:rPr lang="en-US" sz="3200" b="1">
                <a:latin typeface="Arial" charset="0"/>
              </a:rPr>
              <a:t/>
            </a:r>
            <a:br>
              <a:rPr lang="en-US" sz="3200" b="1">
                <a:latin typeface="Arial" charset="0"/>
              </a:rPr>
            </a:br>
            <a:r>
              <a:rPr lang="en-US" sz="2000" b="1" smtClean="0">
                <a:effectLst/>
                <a:latin typeface="Arial" charset="0"/>
              </a:rPr>
              <a:t>niet-medische </a:t>
            </a:r>
            <a:r>
              <a:rPr lang="en-US" sz="2000" b="1">
                <a:effectLst/>
                <a:latin typeface="Arial" charset="0"/>
              </a:rPr>
              <a:t>toepassingen</a:t>
            </a:r>
            <a:endParaRPr lang="en-GB" sz="3200" b="1" smtClean="0">
              <a:effectLst/>
              <a:latin typeface="Arial" charset="0"/>
              <a:cs typeface="Arial" charset="0"/>
            </a:endParaRPr>
          </a:p>
        </p:txBody>
      </p:sp>
      <p:sp>
        <p:nvSpPr>
          <p:cNvPr id="18438" name="Rectangle 3"/>
          <p:cNvSpPr>
            <a:spLocks noGrp="1" noChangeArrowheads="1"/>
          </p:cNvSpPr>
          <p:nvPr>
            <p:ph type="body" sz="half" idx="1"/>
          </p:nvPr>
        </p:nvSpPr>
        <p:spPr>
          <a:xfrm>
            <a:off x="685800" y="5373216"/>
            <a:ext cx="8062913" cy="864096"/>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In-111		wetenschappelijk onderzoek</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magnetisme, kristalstructuur, oppervlak, ... </a:t>
            </a:r>
          </a:p>
        </p:txBody>
      </p:sp>
      <p:pic>
        <p:nvPicPr>
          <p:cNvPr id="18439" name="Picture 4" descr="pac-setup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9589" y="2133216"/>
            <a:ext cx="4836667" cy="28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17</a:t>
            </a:fld>
            <a:endParaRPr lang="en-US">
              <a:latin typeface="Arial" pitchFamily="34" charset="0"/>
              <a:cs typeface="Arial" pitchFamily="34" charset="0"/>
            </a:endParaRPr>
          </a:p>
        </p:txBody>
      </p:sp>
      <p:sp>
        <p:nvSpPr>
          <p:cNvPr id="546818"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Waar worden </a:t>
            </a:r>
            <a:r>
              <a:rPr lang="en-US" sz="3200" b="1" smtClean="0">
                <a:latin typeface="Arial" charset="0"/>
              </a:rPr>
              <a:t>r.a. </a:t>
            </a:r>
            <a:r>
              <a:rPr lang="en-US" sz="3200" b="1">
                <a:latin typeface="Arial" charset="0"/>
              </a:rPr>
              <a:t>stoffen </a:t>
            </a:r>
            <a:r>
              <a:rPr lang="en-US" sz="3200" b="1" smtClean="0">
                <a:latin typeface="Arial" charset="0"/>
              </a:rPr>
              <a:t>toegepast?</a:t>
            </a:r>
            <a:r>
              <a:rPr lang="en-US" sz="3200" b="1">
                <a:latin typeface="Arial" charset="0"/>
              </a:rPr>
              <a:t/>
            </a:r>
            <a:br>
              <a:rPr lang="en-US" sz="3200" b="1">
                <a:latin typeface="Arial" charset="0"/>
              </a:rPr>
            </a:br>
            <a:r>
              <a:rPr lang="en-US" sz="2000" b="1">
                <a:effectLst/>
                <a:latin typeface="Arial" charset="0"/>
              </a:rPr>
              <a:t>niet-medische toepassingen</a:t>
            </a:r>
            <a:endParaRPr lang="en-GB" sz="3200" b="1" smtClean="0">
              <a:effectLst/>
              <a:latin typeface="Arial" charset="0"/>
              <a:cs typeface="Arial" charset="0"/>
            </a:endParaRPr>
          </a:p>
        </p:txBody>
      </p:sp>
      <p:sp>
        <p:nvSpPr>
          <p:cNvPr id="19462" name="Rectangle 3"/>
          <p:cNvSpPr>
            <a:spLocks noGrp="1" noChangeArrowheads="1"/>
          </p:cNvSpPr>
          <p:nvPr>
            <p:ph type="body" sz="half" idx="1"/>
          </p:nvPr>
        </p:nvSpPr>
        <p:spPr>
          <a:xfrm>
            <a:off x="685800" y="5373216"/>
            <a:ext cx="8062913" cy="864096"/>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Hg-203			industrie</a:t>
            </a: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						emissie van kwik door een kolencentrale</a:t>
            </a:r>
          </a:p>
        </p:txBody>
      </p:sp>
      <p:pic>
        <p:nvPicPr>
          <p:cNvPr id="19463" name="Picture 7" descr="schoorste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2199556"/>
            <a:ext cx="4122738" cy="274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18</a:t>
            </a:fld>
            <a:endParaRPr lang="en-US">
              <a:latin typeface="Arial" pitchFamily="34" charset="0"/>
              <a:cs typeface="Arial" pitchFamily="34" charset="0"/>
            </a:endParaRPr>
          </a:p>
        </p:txBody>
      </p:sp>
      <p:sp>
        <p:nvSpPr>
          <p:cNvPr id="550914" name="Rectangle 2"/>
          <p:cNvSpPr>
            <a:spLocks noGrp="1" noChangeArrowheads="1"/>
          </p:cNvSpPr>
          <p:nvPr>
            <p:ph type="title"/>
          </p:nvPr>
        </p:nvSpPr>
        <p:spPr/>
        <p:txBody>
          <a:bodyPr/>
          <a:lstStyle/>
          <a:p>
            <a:pPr eaLnBrk="1" hangingPunct="1">
              <a:spcBef>
                <a:spcPct val="20000"/>
              </a:spcBef>
              <a:defRPr/>
            </a:pPr>
            <a:r>
              <a:rPr lang="en-US" sz="3200" b="1">
                <a:latin typeface="Arial" charset="0"/>
              </a:rPr>
              <a:t>Waar worden </a:t>
            </a:r>
            <a:r>
              <a:rPr lang="en-US" sz="3200" b="1" smtClean="0">
                <a:latin typeface="Arial" charset="0"/>
              </a:rPr>
              <a:t>r.a. </a:t>
            </a:r>
            <a:r>
              <a:rPr lang="en-US" sz="3200" b="1">
                <a:latin typeface="Arial" charset="0"/>
              </a:rPr>
              <a:t>stoffen </a:t>
            </a:r>
            <a:r>
              <a:rPr lang="en-US" sz="3200" b="1" smtClean="0">
                <a:latin typeface="Arial" charset="0"/>
              </a:rPr>
              <a:t>toegepast?</a:t>
            </a:r>
            <a:r>
              <a:rPr lang="en-US" sz="3200" b="1">
                <a:latin typeface="Arial" charset="0"/>
              </a:rPr>
              <a:t/>
            </a:r>
            <a:br>
              <a:rPr lang="en-US" sz="3200" b="1">
                <a:latin typeface="Arial" charset="0"/>
              </a:rPr>
            </a:br>
            <a:r>
              <a:rPr lang="en-US" sz="2000" b="1">
                <a:effectLst/>
                <a:latin typeface="Arial" charset="0"/>
              </a:rPr>
              <a:t>niet-medische toepassingen</a:t>
            </a:r>
            <a:endParaRPr lang="en-GB" sz="3200" b="1" smtClean="0">
              <a:effectLst/>
              <a:latin typeface="Arial" charset="0"/>
              <a:cs typeface="Arial" charset="0"/>
            </a:endParaRPr>
          </a:p>
        </p:txBody>
      </p:sp>
      <p:sp>
        <p:nvSpPr>
          <p:cNvPr id="20486" name="Rectangle 3"/>
          <p:cNvSpPr>
            <a:spLocks noGrp="1" noChangeArrowheads="1"/>
          </p:cNvSpPr>
          <p:nvPr>
            <p:ph type="body" sz="half" idx="1"/>
          </p:nvPr>
        </p:nvSpPr>
        <p:spPr>
          <a:xfrm>
            <a:off x="685800" y="5373216"/>
            <a:ext cx="8062913" cy="864096"/>
          </a:xfrm>
        </p:spPr>
        <p:txBody>
          <a:bodyPr/>
          <a:lstStyle/>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Po-210			politiek</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moord</a:t>
            </a:r>
          </a:p>
        </p:txBody>
      </p:sp>
      <p:pic>
        <p:nvPicPr>
          <p:cNvPr id="20487" name="Picture 6" descr="litvinenk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2197968"/>
            <a:ext cx="449738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Rectangle 7"/>
          <p:cNvSpPr>
            <a:spLocks noChangeArrowheads="1"/>
          </p:cNvSpPr>
          <p:nvPr/>
        </p:nvSpPr>
        <p:spPr bwMode="auto">
          <a:xfrm>
            <a:off x="6012160" y="4581128"/>
            <a:ext cx="25784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ClrTx/>
              <a:buSzTx/>
              <a:buFontTx/>
              <a:buNone/>
            </a:pPr>
            <a:r>
              <a:rPr lang="en-GB" sz="1800"/>
              <a:t>Litvinenko, 23-11-2006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1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17"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19</a:t>
            </a:fld>
            <a:endParaRPr lang="en-US">
              <a:latin typeface="Arial" pitchFamily="34" charset="0"/>
              <a:cs typeface="Arial" pitchFamily="34" charset="0"/>
            </a:endParaRPr>
          </a:p>
        </p:txBody>
      </p:sp>
      <p:sp>
        <p:nvSpPr>
          <p:cNvPr id="355330"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Hoe wordt </a:t>
            </a:r>
            <a:r>
              <a:rPr lang="en-US" sz="3200" b="1" smtClean="0">
                <a:latin typeface="Arial" charset="0"/>
                <a:cs typeface="Arial" charset="0"/>
              </a:rPr>
              <a:t>straling gemeten?</a:t>
            </a:r>
            <a:br>
              <a:rPr lang="en-US" sz="3200" b="1" smtClean="0">
                <a:latin typeface="Arial" charset="0"/>
                <a:cs typeface="Arial" charset="0"/>
              </a:rPr>
            </a:br>
            <a:r>
              <a:rPr lang="en-GB" sz="2000" b="1">
                <a:effectLst/>
                <a:latin typeface="Arial" charset="0"/>
                <a:sym typeface="Symbol" pitchFamily="18" charset="2"/>
              </a:rPr>
              <a:t>Geiger-M</a:t>
            </a:r>
            <a:r>
              <a:rPr lang="en-US" sz="2000" b="1">
                <a:effectLst/>
                <a:latin typeface="Arial" charset="0"/>
                <a:sym typeface="Symbol" pitchFamily="18" charset="2"/>
              </a:rPr>
              <a:t>üllerbuis</a:t>
            </a:r>
            <a:endParaRPr lang="en-GB" sz="3200" b="1" smtClean="0">
              <a:effectLst/>
              <a:latin typeface="Arial" charset="0"/>
              <a:cs typeface="Arial" charset="0"/>
            </a:endParaRPr>
          </a:p>
        </p:txBody>
      </p:sp>
      <p:sp>
        <p:nvSpPr>
          <p:cNvPr id="22534" name="Rectangle 3"/>
          <p:cNvSpPr>
            <a:spLocks noGrp="1" noChangeArrowheads="1"/>
          </p:cNvSpPr>
          <p:nvPr>
            <p:ph type="body" sz="half" idx="1"/>
          </p:nvPr>
        </p:nvSpPr>
        <p:spPr>
          <a:xfrm>
            <a:off x="685800" y="1981200"/>
            <a:ext cx="7702550" cy="1879600"/>
          </a:xfrm>
        </p:spPr>
        <p:txBody>
          <a:bodyPr/>
          <a:lstStyle/>
          <a:p>
            <a:pPr marL="431800" lvl="1" indent="0" defTabSz="215900" eaLnBrk="1" hangingPunct="1">
              <a:spcBef>
                <a:spcPct val="0"/>
              </a:spcBef>
              <a:buFontTx/>
              <a:buNone/>
            </a:pPr>
            <a:endParaRPr lang="en-GB" sz="2000">
              <a:latin typeface="Arial" charset="0"/>
              <a:sym typeface="Symbol" pitchFamily="18" charset="2"/>
            </a:endParaRPr>
          </a:p>
          <a:p>
            <a:pPr marL="431800" lvl="2" indent="0" defTabSz="215900" eaLnBrk="1" hangingPunct="1">
              <a:spcBef>
                <a:spcPct val="0"/>
              </a:spcBef>
              <a:buClr>
                <a:schemeClr val="tx1"/>
              </a:buClr>
              <a:buNone/>
            </a:pPr>
            <a:r>
              <a:rPr lang="en-US" sz="2000">
                <a:latin typeface="Arial" charset="0"/>
                <a:sym typeface="Symbol" pitchFamily="18" charset="2"/>
              </a:rPr>
              <a:t>metalen cilinder met langs de as een draad</a:t>
            </a:r>
          </a:p>
          <a:p>
            <a:pPr marL="431800" lvl="2" indent="0" defTabSz="215900" eaLnBrk="1" hangingPunct="1">
              <a:spcBef>
                <a:spcPct val="0"/>
              </a:spcBef>
              <a:buClr>
                <a:schemeClr val="tx1"/>
              </a:buClr>
              <a:buNone/>
            </a:pPr>
            <a:r>
              <a:rPr lang="en-US" sz="2000">
                <a:latin typeface="Arial" charset="0"/>
                <a:sym typeface="Symbol" pitchFamily="18" charset="2"/>
              </a:rPr>
              <a:t>gasvulling bestaat uit koolwaterstof, edelgas, ...</a:t>
            </a:r>
          </a:p>
          <a:p>
            <a:pPr marL="431800" lvl="2" indent="0" defTabSz="215900" eaLnBrk="1" hangingPunct="1">
              <a:spcBef>
                <a:spcPct val="0"/>
              </a:spcBef>
              <a:buClr>
                <a:schemeClr val="tx1"/>
              </a:buClr>
              <a:buNone/>
            </a:pPr>
            <a:r>
              <a:rPr lang="en-US" sz="2000">
                <a:latin typeface="Arial" charset="0"/>
                <a:sym typeface="Symbol" pitchFamily="18" charset="2"/>
              </a:rPr>
              <a:t>spanning op anodedraad = 50 - 500 V</a:t>
            </a:r>
          </a:p>
          <a:p>
            <a:pPr marL="431800" lvl="2" indent="0" defTabSz="215900" eaLnBrk="1" hangingPunct="1">
              <a:spcBef>
                <a:spcPct val="0"/>
              </a:spcBef>
              <a:buClr>
                <a:schemeClr val="tx1"/>
              </a:buClr>
              <a:buNone/>
            </a:pPr>
            <a:r>
              <a:rPr lang="en-US" sz="2000">
                <a:solidFill>
                  <a:srgbClr val="FF0000"/>
                </a:solidFill>
                <a:latin typeface="Arial" charset="0"/>
                <a:sym typeface="Symbol" pitchFamily="18" charset="2"/>
              </a:rPr>
              <a:t>ionisatie   </a:t>
            </a:r>
            <a:r>
              <a:rPr lang="en-US" sz="2000">
                <a:solidFill>
                  <a:srgbClr val="FF0000"/>
                </a:solidFill>
                <a:latin typeface="Arial"/>
                <a:cs typeface="Arial"/>
                <a:sym typeface="Symbol" pitchFamily="18" charset="2"/>
              </a:rPr>
              <a:t>→</a:t>
            </a:r>
            <a:r>
              <a:rPr lang="en-US" sz="2000">
                <a:solidFill>
                  <a:srgbClr val="FF0000"/>
                </a:solidFill>
                <a:latin typeface="Arial" charset="0"/>
                <a:sym typeface="Symbol" pitchFamily="18" charset="2"/>
              </a:rPr>
              <a:t>   elektrisch signaal</a:t>
            </a:r>
          </a:p>
          <a:p>
            <a:pPr marL="431800" lvl="2" indent="0" defTabSz="215900" eaLnBrk="1" hangingPunct="1">
              <a:spcBef>
                <a:spcPct val="0"/>
              </a:spcBef>
              <a:buClr>
                <a:schemeClr val="tx1"/>
              </a:buClr>
              <a:buNone/>
            </a:pPr>
            <a:r>
              <a:rPr lang="en-US" sz="2000">
                <a:latin typeface="Arial" charset="0"/>
                <a:sym typeface="Symbol" pitchFamily="18" charset="2"/>
              </a:rPr>
              <a:t>eenvoudig, goedkoop, lange levensduur</a:t>
            </a:r>
            <a:endParaRPr lang="en-GB" sz="2000">
              <a:latin typeface="Arial" charset="0"/>
              <a:sym typeface="Symbol" pitchFamily="18" charset="2"/>
            </a:endParaRPr>
          </a:p>
        </p:txBody>
      </p:sp>
      <p:grpSp>
        <p:nvGrpSpPr>
          <p:cNvPr id="22535" name="Group 6"/>
          <p:cNvGrpSpPr>
            <a:grpSpLocks noChangeAspect="1"/>
          </p:cNvGrpSpPr>
          <p:nvPr/>
        </p:nvGrpSpPr>
        <p:grpSpPr bwMode="auto">
          <a:xfrm>
            <a:off x="1376487" y="4292599"/>
            <a:ext cx="4923705" cy="1440000"/>
            <a:chOff x="3462" y="2074"/>
            <a:chExt cx="6252" cy="1841"/>
          </a:xfrm>
        </p:grpSpPr>
        <p:sp>
          <p:nvSpPr>
            <p:cNvPr id="22536" name="Oval 7"/>
            <p:cNvSpPr>
              <a:spLocks noChangeAspect="1" noChangeArrowheads="1"/>
            </p:cNvSpPr>
            <p:nvPr/>
          </p:nvSpPr>
          <p:spPr bwMode="auto">
            <a:xfrm>
              <a:off x="3462" y="2512"/>
              <a:ext cx="347" cy="1402"/>
            </a:xfrm>
            <a:prstGeom prst="ellipse">
              <a:avLst/>
            </a:prstGeom>
            <a:noFill/>
            <a:ln w="12700" algn="ctr">
              <a:solidFill>
                <a:srgbClr val="3333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537" name="Oval 8"/>
            <p:cNvSpPr>
              <a:spLocks noChangeAspect="1" noChangeArrowheads="1"/>
            </p:cNvSpPr>
            <p:nvPr/>
          </p:nvSpPr>
          <p:spPr bwMode="auto">
            <a:xfrm>
              <a:off x="3505" y="2512"/>
              <a:ext cx="305" cy="1402"/>
            </a:xfrm>
            <a:prstGeom prst="ellipse">
              <a:avLst/>
            </a:prstGeom>
            <a:noFill/>
            <a:ln w="19050" algn="ctr">
              <a:solidFill>
                <a:srgbClr val="FFFFFF"/>
              </a:solidFill>
              <a:prstDash val="dash"/>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538" name="Oval 9"/>
            <p:cNvSpPr>
              <a:spLocks noChangeAspect="1" noChangeArrowheads="1"/>
            </p:cNvSpPr>
            <p:nvPr/>
          </p:nvSpPr>
          <p:spPr bwMode="auto">
            <a:xfrm>
              <a:off x="6934" y="2512"/>
              <a:ext cx="345" cy="1402"/>
            </a:xfrm>
            <a:prstGeom prst="ellipse">
              <a:avLst/>
            </a:prstGeom>
            <a:solidFill>
              <a:srgbClr val="C0C0C0"/>
            </a:solidFill>
            <a:ln w="12700" algn="ctr">
              <a:solidFill>
                <a:srgbClr val="333333"/>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539" name="Line 10"/>
            <p:cNvSpPr>
              <a:spLocks noChangeAspect="1" noChangeShapeType="1"/>
            </p:cNvSpPr>
            <p:nvPr/>
          </p:nvSpPr>
          <p:spPr bwMode="auto">
            <a:xfrm>
              <a:off x="3635" y="3914"/>
              <a:ext cx="3473" cy="1"/>
            </a:xfrm>
            <a:prstGeom prst="line">
              <a:avLst/>
            </a:prstGeom>
            <a:noFill/>
            <a:ln w="12700">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540" name="Line 11"/>
            <p:cNvSpPr>
              <a:spLocks noChangeAspect="1" noChangeShapeType="1"/>
            </p:cNvSpPr>
            <p:nvPr/>
          </p:nvSpPr>
          <p:spPr bwMode="auto">
            <a:xfrm>
              <a:off x="3635" y="2512"/>
              <a:ext cx="3473" cy="1"/>
            </a:xfrm>
            <a:prstGeom prst="line">
              <a:avLst/>
            </a:prstGeom>
            <a:noFill/>
            <a:ln w="12700">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541" name="Line 12"/>
            <p:cNvSpPr>
              <a:spLocks noChangeAspect="1" noChangeShapeType="1"/>
            </p:cNvSpPr>
            <p:nvPr/>
          </p:nvSpPr>
          <p:spPr bwMode="auto">
            <a:xfrm>
              <a:off x="3635" y="3213"/>
              <a:ext cx="3473" cy="1"/>
            </a:xfrm>
            <a:prstGeom prst="line">
              <a:avLst/>
            </a:prstGeom>
            <a:noFill/>
            <a:ln w="19050">
              <a:solidFill>
                <a:srgbClr val="33333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542" name="Line 13"/>
            <p:cNvSpPr>
              <a:spLocks noChangeAspect="1" noChangeShapeType="1"/>
            </p:cNvSpPr>
            <p:nvPr/>
          </p:nvSpPr>
          <p:spPr bwMode="auto">
            <a:xfrm>
              <a:off x="7195" y="3213"/>
              <a:ext cx="866" cy="1"/>
            </a:xfrm>
            <a:prstGeom prst="line">
              <a:avLst/>
            </a:prstGeom>
            <a:noFill/>
            <a:ln w="19050">
              <a:solidFill>
                <a:srgbClr val="3333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2543" name="Text Box 14"/>
            <p:cNvSpPr txBox="1">
              <a:spLocks noChangeAspect="1" noChangeArrowheads="1"/>
            </p:cNvSpPr>
            <p:nvPr/>
          </p:nvSpPr>
          <p:spPr bwMode="auto">
            <a:xfrm>
              <a:off x="8237" y="3038"/>
              <a:ext cx="1477" cy="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8000" rIns="18000" bIns="1800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anodedraad</a:t>
              </a:r>
            </a:p>
          </p:txBody>
        </p:sp>
        <p:sp>
          <p:nvSpPr>
            <p:cNvPr id="22544" name="Text Box 15"/>
            <p:cNvSpPr txBox="1">
              <a:spLocks noChangeAspect="1" noChangeArrowheads="1"/>
            </p:cNvSpPr>
            <p:nvPr/>
          </p:nvSpPr>
          <p:spPr bwMode="auto">
            <a:xfrm>
              <a:off x="4594" y="2074"/>
              <a:ext cx="1737" cy="3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18000" rIns="18000" bIns="1800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kathodewand</a:t>
              </a:r>
            </a:p>
          </p:txBody>
        </p:sp>
        <p:sp>
          <p:nvSpPr>
            <p:cNvPr id="22545" name="Text Box 16"/>
            <p:cNvSpPr txBox="1">
              <a:spLocks noChangeAspect="1" noChangeArrowheads="1"/>
            </p:cNvSpPr>
            <p:nvPr/>
          </p:nvSpPr>
          <p:spPr bwMode="auto">
            <a:xfrm>
              <a:off x="4938" y="3388"/>
              <a:ext cx="868" cy="3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8000" tIns="7200" rIns="18000" bIns="7200"/>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telgas</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5"/>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a:t>
            </a:fld>
            <a:endParaRPr lang="en-US">
              <a:latin typeface="Arial" pitchFamily="34" charset="0"/>
              <a:cs typeface="Arial" pitchFamily="34" charset="0"/>
            </a:endParaRPr>
          </a:p>
        </p:txBody>
      </p:sp>
      <p:sp>
        <p:nvSpPr>
          <p:cNvPr id="3074"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Indeling</a:t>
            </a:r>
            <a:endParaRPr lang="en-GB" sz="3200" b="1" smtClean="0">
              <a:latin typeface="Arial" charset="0"/>
            </a:endParaRPr>
          </a:p>
        </p:txBody>
      </p:sp>
      <p:sp>
        <p:nvSpPr>
          <p:cNvPr id="4102" name="Rectangle 3"/>
          <p:cNvSpPr>
            <a:spLocks noGrp="1" noChangeArrowheads="1"/>
          </p:cNvSpPr>
          <p:nvPr>
            <p:ph type="body" idx="1"/>
          </p:nvPr>
        </p:nvSpPr>
        <p:spPr>
          <a:xfrm>
            <a:off x="685800" y="1981200"/>
            <a:ext cx="8278813" cy="4114800"/>
          </a:xfrm>
        </p:spPr>
        <p:txBody>
          <a:bodyPr/>
          <a:lstStyle/>
          <a:p>
            <a:pPr marL="648000" lvl="1" indent="-216000" eaLnBrk="1" hangingPunct="1">
              <a:buClr>
                <a:srgbClr val="FF0000"/>
              </a:buClr>
              <a:buSzTx/>
              <a:buFont typeface="Wingdings" pitchFamily="2" charset="2"/>
              <a:buChar char="§"/>
            </a:pPr>
            <a:r>
              <a:rPr lang="en-GB" sz="2000" b="1" smtClean="0">
                <a:solidFill>
                  <a:srgbClr val="FF0000"/>
                </a:solidFill>
                <a:latin typeface="Arial" charset="0"/>
                <a:sym typeface="Symbol" pitchFamily="18" charset="2"/>
              </a:rPr>
              <a:t>wat is alfa-, beta- en gamma-straling</a:t>
            </a:r>
            <a:r>
              <a:rPr lang="en-US" sz="2000" b="1" smtClean="0">
                <a:solidFill>
                  <a:srgbClr val="FF0000"/>
                </a:solidFill>
                <a:latin typeface="Arial" charset="0"/>
                <a:cs typeface="Arial" charset="0"/>
                <a:sym typeface="Symbol" pitchFamily="18" charset="2"/>
              </a:rPr>
              <a:t>?</a:t>
            </a:r>
            <a:endParaRPr lang="en-GB" sz="1800" b="1" smtClean="0">
              <a:solidFill>
                <a:srgbClr val="FF0000"/>
              </a:solidFill>
              <a:latin typeface="Arial" charset="0"/>
              <a:sym typeface="Symbol" pitchFamily="18" charset="2"/>
            </a:endParaRPr>
          </a:p>
          <a:p>
            <a:pPr marL="648000" lvl="1" indent="-216000" eaLnBrk="1" hangingPunct="1">
              <a:buClr>
                <a:srgbClr val="FF0000"/>
              </a:buClr>
              <a:buSzTx/>
              <a:buFont typeface="Wingdings" pitchFamily="2" charset="2"/>
              <a:buChar char="§"/>
            </a:pPr>
            <a:r>
              <a:rPr lang="en-GB" sz="2000" b="1" smtClean="0">
                <a:solidFill>
                  <a:srgbClr val="FF0000"/>
                </a:solidFill>
                <a:latin typeface="Arial" charset="0"/>
                <a:sym typeface="Symbol" pitchFamily="18" charset="2"/>
              </a:rPr>
              <a:t>waar worden open radioactieve stoffen toegepast?</a:t>
            </a:r>
          </a:p>
          <a:p>
            <a:pPr marL="648000" lvl="1" indent="-216000" eaLnBrk="1" hangingPunct="1">
              <a:buClr>
                <a:srgbClr val="FF0000"/>
              </a:buClr>
              <a:buSzTx/>
              <a:buFont typeface="Wingdings" pitchFamily="2" charset="2"/>
              <a:buChar char="§"/>
            </a:pPr>
            <a:r>
              <a:rPr lang="en-GB" sz="2000" b="1" smtClean="0">
                <a:solidFill>
                  <a:srgbClr val="FF0000"/>
                </a:solidFill>
                <a:latin typeface="Arial" charset="0"/>
                <a:sym typeface="Symbol" pitchFamily="18" charset="2"/>
              </a:rPr>
              <a:t>hoe wordt </a:t>
            </a:r>
            <a:r>
              <a:rPr lang="en-US" sz="2000" b="1" smtClean="0">
                <a:solidFill>
                  <a:srgbClr val="FF0000"/>
                </a:solidFill>
                <a:latin typeface="Arial" charset="0"/>
                <a:cs typeface="Arial" charset="0"/>
                <a:sym typeface="Symbol" pitchFamily="18" charset="2"/>
              </a:rPr>
              <a:t>straling gemeten?</a:t>
            </a:r>
            <a:endParaRPr lang="en-GB" sz="1800" b="1" smtClean="0">
              <a:solidFill>
                <a:srgbClr val="FF0000"/>
              </a:solidFill>
              <a:latin typeface="Arial" charset="0"/>
              <a:sym typeface="Symbol" pitchFamily="18" charset="2"/>
            </a:endParaRPr>
          </a:p>
          <a:p>
            <a:pPr marL="648000" lvl="1" indent="-216000" eaLnBrk="1" hangingPunct="1">
              <a:buClr>
                <a:srgbClr val="FF0000"/>
              </a:buClr>
              <a:buSzTx/>
              <a:buFont typeface="Wingdings" pitchFamily="2" charset="2"/>
              <a:buChar char="§"/>
            </a:pPr>
            <a:r>
              <a:rPr lang="en-GB" sz="2000" b="1" smtClean="0">
                <a:solidFill>
                  <a:srgbClr val="FF0000"/>
                </a:solidFill>
                <a:latin typeface="Arial" charset="0"/>
                <a:sym typeface="Symbol" pitchFamily="18" charset="2"/>
              </a:rPr>
              <a:t>grootheden en eenheden</a:t>
            </a:r>
          </a:p>
          <a:p>
            <a:pPr marL="432000" lvl="1" indent="0" eaLnBrk="1" hangingPunct="1">
              <a:buSzTx/>
              <a:buFont typeface="Wingdings" pitchFamily="2" charset="2"/>
              <a:buNone/>
            </a:pPr>
            <a:endParaRPr lang="en-GB" sz="2000" b="1" smtClean="0">
              <a:latin typeface="Arial" charset="0"/>
              <a:sym typeface="Symbol" pitchFamily="18" charset="2"/>
            </a:endParaRPr>
          </a:p>
          <a:p>
            <a:pPr marL="648000" lvl="1" indent="-216000" eaLnBrk="1" hangingPunct="1">
              <a:buClr>
                <a:schemeClr val="bg1">
                  <a:lumMod val="75000"/>
                </a:schemeClr>
              </a:buClr>
              <a:buSzTx/>
              <a:buFont typeface="Wingdings" pitchFamily="2" charset="2"/>
              <a:buChar char="§"/>
            </a:pPr>
            <a:r>
              <a:rPr lang="en-GB" sz="2000" b="1" smtClean="0">
                <a:solidFill>
                  <a:schemeClr val="bg1">
                    <a:lumMod val="75000"/>
                  </a:schemeClr>
                </a:solidFill>
                <a:latin typeface="Arial" charset="0"/>
                <a:sym typeface="Symbol" pitchFamily="18" charset="2"/>
              </a:rPr>
              <a:t>effecten van straling</a:t>
            </a:r>
          </a:p>
          <a:p>
            <a:pPr marL="648000" lvl="1" indent="-216000" eaLnBrk="1" hangingPunct="1">
              <a:buClr>
                <a:schemeClr val="bg1">
                  <a:lumMod val="75000"/>
                </a:schemeClr>
              </a:buClr>
              <a:buSzTx/>
              <a:buFont typeface="Wingdings" pitchFamily="2" charset="2"/>
              <a:buChar char="§"/>
            </a:pPr>
            <a:r>
              <a:rPr lang="en-GB" sz="2000" b="1" smtClean="0">
                <a:solidFill>
                  <a:schemeClr val="bg1">
                    <a:lumMod val="75000"/>
                  </a:schemeClr>
                </a:solidFill>
                <a:latin typeface="Arial" charset="0"/>
                <a:sym typeface="Symbol" pitchFamily="18" charset="2"/>
              </a:rPr>
              <a:t>regelgeving</a:t>
            </a:r>
            <a:endParaRPr lang="en-US" sz="2000" b="1" smtClean="0">
              <a:solidFill>
                <a:schemeClr val="bg1">
                  <a:lumMod val="75000"/>
                </a:schemeClr>
              </a:solidFill>
              <a:latin typeface="Arial" charset="0"/>
              <a:cs typeface="Arial" charset="0"/>
              <a:sym typeface="Symbol" pitchFamily="18" charset="2"/>
            </a:endParaRPr>
          </a:p>
          <a:p>
            <a:pPr marL="648000" lvl="1" indent="-216000" eaLnBrk="1" hangingPunct="1">
              <a:buClr>
                <a:schemeClr val="bg1">
                  <a:lumMod val="75000"/>
                </a:schemeClr>
              </a:buClr>
              <a:buSzTx/>
              <a:buFont typeface="Wingdings" pitchFamily="2" charset="2"/>
              <a:buChar char="§"/>
            </a:pPr>
            <a:r>
              <a:rPr lang="en-US" sz="2000" b="1" smtClean="0">
                <a:solidFill>
                  <a:schemeClr val="bg1">
                    <a:lumMod val="75000"/>
                  </a:schemeClr>
                </a:solidFill>
                <a:latin typeface="Arial" charset="0"/>
                <a:cs typeface="Arial" charset="0"/>
                <a:sym typeface="Symbol" pitchFamily="18" charset="2"/>
              </a:rPr>
              <a:t>veiligheidsmaatregelen</a:t>
            </a:r>
            <a:endParaRPr lang="en-US" sz="2000" b="1">
              <a:solidFill>
                <a:schemeClr val="bg1">
                  <a:lumMod val="75000"/>
                </a:schemeClr>
              </a:solidFill>
              <a:latin typeface="Arial" charset="0"/>
              <a:cs typeface="Arial" charset="0"/>
              <a:sym typeface="Symbol" pitchFamily="18" charset="2"/>
            </a:endParaRPr>
          </a:p>
          <a:p>
            <a:pPr marL="432000" lvl="1" indent="0" eaLnBrk="1" hangingPunct="1">
              <a:buSzTx/>
              <a:buNone/>
            </a:pPr>
            <a:endParaRPr lang="en-US" sz="2000" b="1" smtClean="0">
              <a:solidFill>
                <a:schemeClr val="bg1">
                  <a:lumMod val="75000"/>
                </a:schemeClr>
              </a:solidFill>
              <a:latin typeface="Arial" charset="0"/>
              <a:cs typeface="Arial" charset="0"/>
              <a:sym typeface="Symbol" pitchFamily="18" charset="2"/>
            </a:endParaRPr>
          </a:p>
          <a:p>
            <a:pPr marL="648000" lvl="1" indent="-216000" eaLnBrk="1" hangingPunct="1">
              <a:buClr>
                <a:schemeClr val="bg1">
                  <a:lumMod val="75000"/>
                </a:schemeClr>
              </a:buClr>
              <a:buSzTx/>
              <a:buFont typeface="Wingdings" pitchFamily="2" charset="2"/>
              <a:buChar char="§"/>
            </a:pPr>
            <a:r>
              <a:rPr lang="en-US" sz="2000" b="1" smtClean="0">
                <a:solidFill>
                  <a:schemeClr val="bg1">
                    <a:lumMod val="75000"/>
                  </a:schemeClr>
                </a:solidFill>
                <a:latin typeface="Arial" charset="0"/>
                <a:cs typeface="Arial" charset="0"/>
                <a:sym typeface="Symbol" pitchFamily="18" charset="2"/>
              </a:rPr>
              <a:t>dosisberekeningen</a:t>
            </a:r>
          </a:p>
        </p:txBody>
      </p:sp>
      <p:pic>
        <p:nvPicPr>
          <p:cNvPr id="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3240000"/>
            <a:ext cx="7207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288" y="4581128"/>
            <a:ext cx="1080000" cy="10800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5"/>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20</a:t>
            </a:fld>
            <a:endParaRPr lang="en-US">
              <a:latin typeface="Arial" pitchFamily="34" charset="0"/>
              <a:cs typeface="Arial" pitchFamily="34" charset="0"/>
            </a:endParaRPr>
          </a:p>
        </p:txBody>
      </p:sp>
      <p:sp>
        <p:nvSpPr>
          <p:cNvPr id="363522"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wordt </a:t>
            </a:r>
            <a:r>
              <a:rPr lang="en-US" sz="3200" b="1" smtClean="0">
                <a:latin typeface="Arial" charset="0"/>
                <a:cs typeface="Arial" charset="0"/>
              </a:rPr>
              <a:t>straling gemeten?</a:t>
            </a:r>
            <a:r>
              <a:rPr lang="en-US" sz="2800" b="1">
                <a:latin typeface="Arial" charset="0"/>
                <a:cs typeface="Arial" charset="0"/>
              </a:rPr>
              <a:t/>
            </a:r>
            <a:br>
              <a:rPr lang="en-US" sz="2800" b="1">
                <a:latin typeface="Arial" charset="0"/>
                <a:cs typeface="Arial" charset="0"/>
              </a:rPr>
            </a:br>
            <a:r>
              <a:rPr lang="en-US" sz="2000" b="1">
                <a:effectLst/>
                <a:latin typeface="Arial" charset="0"/>
                <a:cs typeface="Arial" charset="0"/>
              </a:rPr>
              <a:t>voorbeelden van meetinstrumenten</a:t>
            </a:r>
            <a:endParaRPr lang="en-US" sz="2800" b="1" smtClean="0">
              <a:latin typeface="Arial" charset="0"/>
              <a:cs typeface="Arial" charset="0"/>
            </a:endParaRPr>
          </a:p>
        </p:txBody>
      </p:sp>
      <p:pic>
        <p:nvPicPr>
          <p:cNvPr id="24582" name="Picture 7" descr="zijvensterbui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450" y="2420938"/>
            <a:ext cx="4351338" cy="2287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21" descr="berthold"/>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5508625" y="2133600"/>
            <a:ext cx="2413000" cy="27384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7"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21</a:t>
            </a:fld>
            <a:endParaRPr lang="en-US">
              <a:latin typeface="Arial" pitchFamily="34" charset="0"/>
              <a:cs typeface="Arial" pitchFamily="34" charset="0"/>
            </a:endParaRPr>
          </a:p>
        </p:txBody>
      </p:sp>
      <p:sp>
        <p:nvSpPr>
          <p:cNvPr id="557058"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wordt </a:t>
            </a:r>
            <a:r>
              <a:rPr lang="en-US" sz="3200" b="1" smtClean="0">
                <a:latin typeface="Arial" charset="0"/>
                <a:cs typeface="Arial" charset="0"/>
              </a:rPr>
              <a:t>straling gemeten?</a:t>
            </a:r>
            <a:r>
              <a:rPr lang="en-US" sz="3200" b="1">
                <a:latin typeface="Arial" charset="0"/>
                <a:cs typeface="Arial" charset="0"/>
              </a:rPr>
              <a:t/>
            </a:r>
            <a:br>
              <a:rPr lang="en-US" sz="3200" b="1">
                <a:latin typeface="Arial" charset="0"/>
                <a:cs typeface="Arial" charset="0"/>
              </a:rPr>
            </a:br>
            <a:r>
              <a:rPr lang="en-GB" sz="2000" b="1">
                <a:solidFill>
                  <a:srgbClr val="000066"/>
                </a:solidFill>
                <a:effectLst/>
                <a:latin typeface="Arial" charset="0"/>
                <a:sym typeface="Symbol" pitchFamily="18" charset="2"/>
              </a:rPr>
              <a:t>scintillatiedetector</a:t>
            </a:r>
            <a:endParaRPr lang="en-GB" sz="3200" b="1" smtClean="0">
              <a:latin typeface="Arial" charset="0"/>
              <a:cs typeface="Arial" charset="0"/>
            </a:endParaRPr>
          </a:p>
        </p:txBody>
      </p:sp>
      <p:sp>
        <p:nvSpPr>
          <p:cNvPr id="25606" name="Rectangle 3"/>
          <p:cNvSpPr>
            <a:spLocks noGrp="1" noChangeArrowheads="1"/>
          </p:cNvSpPr>
          <p:nvPr>
            <p:ph type="body" sz="half" idx="1"/>
          </p:nvPr>
        </p:nvSpPr>
        <p:spPr>
          <a:xfrm>
            <a:off x="685800" y="1981201"/>
            <a:ext cx="7989888" cy="1807840"/>
          </a:xfrm>
        </p:spPr>
        <p:txBody>
          <a:bodyPr/>
          <a:lstStyle/>
          <a:p>
            <a:pPr marL="432000" lvl="2" indent="0" defTabSz="216000" eaLnBrk="1" hangingPunct="1">
              <a:spcBef>
                <a:spcPts val="0"/>
              </a:spcBef>
              <a:buClr>
                <a:schemeClr val="tx2"/>
              </a:buClr>
              <a:buNone/>
            </a:pPr>
            <a:endParaRPr lang="en-US" sz="2000" smtClean="0">
              <a:latin typeface="Arial" charset="0"/>
              <a:cs typeface="Arial" charset="0"/>
              <a:sym typeface="Symbol" pitchFamily="18" charset="2"/>
            </a:endParaRPr>
          </a:p>
          <a:p>
            <a:pPr marL="432000" lvl="2" indent="0" defTabSz="216000" eaLnBrk="1" hangingPunct="1">
              <a:spcBef>
                <a:spcPct val="0"/>
              </a:spcBef>
              <a:buClr>
                <a:schemeClr val="tx2"/>
              </a:buClr>
              <a:buNone/>
            </a:pPr>
            <a:r>
              <a:rPr lang="en-GB" sz="2000">
                <a:latin typeface="Arial" charset="0"/>
                <a:sym typeface="Symbol" pitchFamily="18" charset="2"/>
              </a:rPr>
              <a:t>natriumjodide, cesiumjodide, bariumfluoride</a:t>
            </a:r>
          </a:p>
          <a:p>
            <a:pPr marL="432000" lvl="2" indent="0" defTabSz="216000" eaLnBrk="1" hangingPunct="1">
              <a:spcBef>
                <a:spcPct val="0"/>
              </a:spcBef>
              <a:buClr>
                <a:schemeClr val="tx2"/>
              </a:buClr>
              <a:buNone/>
            </a:pPr>
            <a:r>
              <a:rPr lang="en-GB" sz="2000">
                <a:solidFill>
                  <a:srgbClr val="FF0000"/>
                </a:solidFill>
                <a:latin typeface="Arial" charset="0"/>
                <a:sym typeface="Symbol" pitchFamily="18" charset="2"/>
              </a:rPr>
              <a:t>ionisatie    </a:t>
            </a:r>
            <a:r>
              <a:rPr lang="en-GB" sz="2000">
                <a:solidFill>
                  <a:srgbClr val="FF0000"/>
                </a:solidFill>
                <a:latin typeface="Arial"/>
                <a:cs typeface="Arial"/>
                <a:sym typeface="Symbol" pitchFamily="18" charset="2"/>
              </a:rPr>
              <a:t>→</a:t>
            </a:r>
            <a:r>
              <a:rPr lang="en-GB" sz="2000">
                <a:solidFill>
                  <a:srgbClr val="FF0000"/>
                </a:solidFill>
                <a:latin typeface="Arial" charset="0"/>
                <a:sym typeface="Symbol" pitchFamily="18" charset="2"/>
              </a:rPr>
              <a:t>   licht</a:t>
            </a:r>
          </a:p>
          <a:p>
            <a:pPr marL="432000" lvl="2" indent="0" defTabSz="216000" eaLnBrk="1" hangingPunct="1">
              <a:spcBef>
                <a:spcPct val="0"/>
              </a:spcBef>
              <a:buClr>
                <a:schemeClr val="tx2"/>
              </a:buClr>
              <a:buNone/>
            </a:pPr>
            <a:r>
              <a:rPr lang="en-GB" sz="2000">
                <a:solidFill>
                  <a:srgbClr val="FF0000"/>
                </a:solidFill>
                <a:latin typeface="Arial" charset="0"/>
                <a:sym typeface="Symbol" pitchFamily="18" charset="2"/>
              </a:rPr>
              <a:t>fotoversterkerbuis   </a:t>
            </a:r>
            <a:r>
              <a:rPr lang="en-GB" sz="2000">
                <a:solidFill>
                  <a:srgbClr val="FF0000"/>
                </a:solidFill>
                <a:latin typeface="Arial"/>
                <a:cs typeface="Arial"/>
                <a:sym typeface="Symbol" pitchFamily="18" charset="2"/>
              </a:rPr>
              <a:t>→</a:t>
            </a:r>
            <a:r>
              <a:rPr lang="en-GB" sz="2000">
                <a:solidFill>
                  <a:srgbClr val="FF0000"/>
                </a:solidFill>
                <a:latin typeface="Arial" charset="0"/>
                <a:sym typeface="Symbol" pitchFamily="18" charset="2"/>
              </a:rPr>
              <a:t>   elektrisch signaal</a:t>
            </a:r>
          </a:p>
          <a:p>
            <a:pPr marL="432000" lvl="2" indent="0" defTabSz="216000" eaLnBrk="1" hangingPunct="1">
              <a:spcBef>
                <a:spcPct val="0"/>
              </a:spcBef>
              <a:buClr>
                <a:schemeClr val="tx2"/>
              </a:buClr>
              <a:buNone/>
            </a:pPr>
            <a:r>
              <a:rPr lang="en-GB" sz="2000">
                <a:latin typeface="Arial" charset="0"/>
                <a:sym typeface="Symbol" pitchFamily="18" charset="2"/>
              </a:rPr>
              <a:t>tegenwoordig met behulp van CCD-techniek</a:t>
            </a:r>
            <a:endParaRPr lang="en-GB" sz="2000" smtClean="0">
              <a:solidFill>
                <a:srgbClr val="FF0000"/>
              </a:solidFill>
              <a:latin typeface="Arial" charset="0"/>
              <a:cs typeface="Arial" charset="0"/>
              <a:sym typeface="Symbol" pitchFamily="18" charset="2"/>
            </a:endParaRPr>
          </a:p>
        </p:txBody>
      </p:sp>
      <p:pic>
        <p:nvPicPr>
          <p:cNvPr id="25607" name="Picture 6" descr="photomultipli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4077072"/>
            <a:ext cx="2624048"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7" descr="nai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6079" y="4077072"/>
            <a:ext cx="893793"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8"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9" name="Slide Number Placeholder 5"/>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22</a:t>
            </a:fld>
            <a:endParaRPr lang="en-US">
              <a:latin typeface="Arial" pitchFamily="34" charset="0"/>
              <a:cs typeface="Arial" pitchFamily="34" charset="0"/>
            </a:endParaRPr>
          </a:p>
        </p:txBody>
      </p:sp>
      <p:sp>
        <p:nvSpPr>
          <p:cNvPr id="555010"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Hoe </a:t>
            </a:r>
            <a:r>
              <a:rPr lang="en-US" sz="3200" b="1">
                <a:latin typeface="Arial" charset="0"/>
              </a:rPr>
              <a:t>wordt </a:t>
            </a:r>
            <a:r>
              <a:rPr lang="en-US" sz="3200" b="1">
                <a:latin typeface="Arial" charset="0"/>
                <a:cs typeface="Arial" charset="0"/>
              </a:rPr>
              <a:t>straling gemeten?</a:t>
            </a:r>
            <a:br>
              <a:rPr lang="en-US" sz="3200" b="1">
                <a:latin typeface="Arial" charset="0"/>
                <a:cs typeface="Arial" charset="0"/>
              </a:rPr>
            </a:br>
            <a:r>
              <a:rPr lang="en-US" sz="2000" b="1" smtClean="0">
                <a:effectLst/>
                <a:latin typeface="Arial" charset="0"/>
                <a:cs typeface="Arial" charset="0"/>
              </a:rPr>
              <a:t>vloeistof</a:t>
            </a:r>
            <a:r>
              <a:rPr lang="en-GB" sz="2000" b="1" smtClean="0">
                <a:solidFill>
                  <a:srgbClr val="000066"/>
                </a:solidFill>
                <a:effectLst/>
                <a:latin typeface="Arial" charset="0"/>
                <a:sym typeface="Symbol" pitchFamily="18" charset="2"/>
              </a:rPr>
              <a:t>scintillatieteller</a:t>
            </a:r>
            <a:endParaRPr lang="en-US" sz="2000" b="1" smtClean="0">
              <a:effectLst/>
              <a:latin typeface="Arial" charset="0"/>
              <a:cs typeface="Arial" charset="0"/>
            </a:endParaRPr>
          </a:p>
        </p:txBody>
      </p:sp>
      <p:pic>
        <p:nvPicPr>
          <p:cNvPr id="26630" name="Picture 6" descr="Beckman_scintill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2340000"/>
            <a:ext cx="417671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8" descr="via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2340000"/>
            <a:ext cx="246856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2" name="Rectangle 9"/>
          <p:cNvSpPr>
            <a:spLocks noChangeArrowheads="1"/>
          </p:cNvSpPr>
          <p:nvPr/>
        </p:nvSpPr>
        <p:spPr bwMode="auto">
          <a:xfrm>
            <a:off x="1403648" y="5052497"/>
            <a:ext cx="23034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buClrTx/>
              <a:buSzTx/>
              <a:buFontTx/>
              <a:buNone/>
            </a:pPr>
            <a:r>
              <a:rPr lang="en-GB" sz="1800"/>
              <a:t>telpotjes (vials)</a:t>
            </a:r>
          </a:p>
        </p:txBody>
      </p:sp>
      <p:sp>
        <p:nvSpPr>
          <p:cNvPr id="26633" name="Rectangle 10"/>
          <p:cNvSpPr>
            <a:spLocks noChangeArrowheads="1"/>
          </p:cNvSpPr>
          <p:nvPr/>
        </p:nvSpPr>
        <p:spPr bwMode="auto">
          <a:xfrm>
            <a:off x="4140200" y="5052497"/>
            <a:ext cx="36004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buClrTx/>
              <a:buSzTx/>
              <a:buFontTx/>
              <a:buNone/>
            </a:pPr>
            <a:r>
              <a:rPr lang="en-GB" sz="1800"/>
              <a:t>vloeistofscintillatieteller</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23</a:t>
            </a:fld>
            <a:endParaRPr lang="en-US">
              <a:latin typeface="Arial" pitchFamily="34" charset="0"/>
              <a:cs typeface="Arial" pitchFamily="34" charset="0"/>
            </a:endParaRPr>
          </a:p>
        </p:txBody>
      </p:sp>
      <p:sp>
        <p:nvSpPr>
          <p:cNvPr id="365570" name="Rectangle 2"/>
          <p:cNvSpPr>
            <a:spLocks noGrp="1" noChangeArrowheads="1"/>
          </p:cNvSpPr>
          <p:nvPr>
            <p:ph type="title"/>
          </p:nvPr>
        </p:nvSpPr>
        <p:spPr/>
        <p:txBody>
          <a:bodyPr/>
          <a:lstStyle/>
          <a:p>
            <a:pPr eaLnBrk="1" hangingPunct="1">
              <a:spcBef>
                <a:spcPct val="20000"/>
              </a:spcBef>
              <a:defRPr/>
            </a:pPr>
            <a:r>
              <a:rPr lang="en-US" sz="3200" b="1">
                <a:latin typeface="Arial" charset="0"/>
              </a:rPr>
              <a:t>Hoe wordt </a:t>
            </a:r>
            <a:r>
              <a:rPr lang="en-US" sz="3200" b="1">
                <a:latin typeface="Arial" charset="0"/>
                <a:cs typeface="Arial" charset="0"/>
              </a:rPr>
              <a:t>straling gemeten?</a:t>
            </a:r>
            <a:br>
              <a:rPr lang="en-US" sz="3200" b="1">
                <a:latin typeface="Arial" charset="0"/>
                <a:cs typeface="Arial" charset="0"/>
              </a:rPr>
            </a:br>
            <a:r>
              <a:rPr lang="en-GB" sz="2000" b="1" smtClean="0">
                <a:solidFill>
                  <a:srgbClr val="000066"/>
                </a:solidFill>
                <a:effectLst/>
                <a:latin typeface="Arial" charset="0"/>
                <a:sym typeface="Symbol" pitchFamily="18" charset="2"/>
              </a:rPr>
              <a:t>persoonsdosismeter</a:t>
            </a:r>
            <a:endParaRPr lang="en-US" sz="2800" b="1" smtClean="0">
              <a:effectLst/>
              <a:latin typeface="Arial" charset="0"/>
              <a:cs typeface="Arial" charset="0"/>
            </a:endParaRPr>
          </a:p>
        </p:txBody>
      </p:sp>
      <p:sp>
        <p:nvSpPr>
          <p:cNvPr id="27654" name="Rectangle 3"/>
          <p:cNvSpPr>
            <a:spLocks noGrp="1" noChangeArrowheads="1"/>
          </p:cNvSpPr>
          <p:nvPr>
            <p:ph type="body" sz="half" idx="1"/>
          </p:nvPr>
        </p:nvSpPr>
        <p:spPr>
          <a:xfrm>
            <a:off x="755650" y="1989138"/>
            <a:ext cx="4824462" cy="4176712"/>
          </a:xfrm>
        </p:spPr>
        <p:txBody>
          <a:bodyPr/>
          <a:lstStyle/>
          <a:p>
            <a:pPr marL="432000" lvl="2" indent="0" defTabSz="216000" eaLnBrk="1" hangingPunct="1">
              <a:spcBef>
                <a:spcPts val="0"/>
              </a:spcBef>
              <a:buClr>
                <a:schemeClr val="tx2"/>
              </a:buClr>
              <a:buNone/>
            </a:pPr>
            <a:endParaRPr lang="en-GB" sz="2000" smtClean="0">
              <a:latin typeface="Arial" charset="0"/>
              <a:sym typeface="Symbol" pitchFamily="18" charset="2"/>
            </a:endParaRPr>
          </a:p>
          <a:p>
            <a:pPr marL="431800" lvl="2" indent="0" defTabSz="215900" eaLnBrk="1" hangingPunct="1">
              <a:spcBef>
                <a:spcPct val="0"/>
              </a:spcBef>
              <a:buClr>
                <a:schemeClr val="tx2"/>
              </a:buClr>
              <a:buNone/>
            </a:pPr>
            <a:r>
              <a:rPr lang="en-GB" sz="2000" smtClean="0">
                <a:latin typeface="Arial" charset="0"/>
                <a:sym typeface="Symbol" pitchFamily="18" charset="2"/>
              </a:rPr>
              <a:t>TLD-badge</a:t>
            </a: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smtClean="0">
                <a:latin typeface="Arial" charset="0"/>
                <a:sym typeface="Symbol" pitchFamily="18" charset="2"/>
              </a:rPr>
              <a:t>	scintillatiedetector</a:t>
            </a:r>
          </a:p>
          <a:p>
            <a:pPr marL="431800" lvl="2" indent="0" defTabSz="215900" eaLnBrk="1" hangingPunct="1">
              <a:spcBef>
                <a:spcPct val="0"/>
              </a:spcBef>
              <a:buClr>
                <a:schemeClr val="tx2"/>
              </a:buClr>
              <a:buNone/>
            </a:pPr>
            <a:r>
              <a:rPr lang="en-GB" sz="2000">
                <a:latin typeface="Arial" charset="0"/>
                <a:sym typeface="Symbol" pitchFamily="18" charset="2"/>
              </a:rPr>
              <a:t>	licht ontstaat na verwarming</a:t>
            </a:r>
          </a:p>
          <a:p>
            <a:pPr marL="431800" lvl="2" indent="0" defTabSz="215900" eaLnBrk="1" hangingPunct="1">
              <a:spcBef>
                <a:spcPct val="0"/>
              </a:spcBef>
              <a:buClr>
                <a:schemeClr val="tx2"/>
              </a:buClr>
              <a:buNone/>
            </a:pPr>
            <a:r>
              <a:rPr lang="en-GB" sz="2000">
                <a:latin typeface="Arial" charset="0"/>
                <a:sym typeface="Symbol" pitchFamily="18" charset="2"/>
              </a:rPr>
              <a:t>	daarna hergebruik mogelijk</a:t>
            </a:r>
            <a:endParaRPr lang="en-GB" sz="2000" smtClean="0">
              <a:latin typeface="Arial" charset="0"/>
              <a:cs typeface="Arial" charset="0"/>
              <a:sym typeface="Symbol" pitchFamily="18" charset="2"/>
            </a:endParaRPr>
          </a:p>
        </p:txBody>
      </p:sp>
      <p:pic>
        <p:nvPicPr>
          <p:cNvPr id="27655" name="Picture 4" descr="TLDbadge1"/>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784552" y="2420888"/>
            <a:ext cx="1955800" cy="2743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4"/>
          <p:cNvSpPr>
            <a:spLocks noGrp="1"/>
          </p:cNvSpPr>
          <p:nvPr>
            <p:ph type="dt" sz="quarter" idx="10"/>
          </p:nvPr>
        </p:nvSpPr>
        <p:spPr/>
        <p:txBody>
          <a:bodyPr/>
          <a:lstStyle/>
          <a:p>
            <a:pPr>
              <a:defRPr/>
            </a:pPr>
            <a:fld id="{33523195-7990-4289-BDB7-4A863B2873CE}" type="datetime1">
              <a:rPr lang="en-GB">
                <a:latin typeface="Arial" pitchFamily="34" charset="0"/>
                <a:cs typeface="Arial" pitchFamily="34" charset="0"/>
              </a:rPr>
              <a:pPr>
                <a:defRPr/>
              </a:pPr>
              <a:t>21/06/2019</a:t>
            </a:fld>
            <a:endParaRPr lang="en-US"/>
          </a:p>
        </p:txBody>
      </p:sp>
      <p:sp>
        <p:nvSpPr>
          <p:cNvPr id="8"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9" name="Slide Number Placeholder 6"/>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24</a:t>
            </a:fld>
            <a:endParaRPr lang="en-US">
              <a:latin typeface="Arial" pitchFamily="34" charset="0"/>
              <a:cs typeface="Arial" pitchFamily="34" charset="0"/>
            </a:endParaRPr>
          </a:p>
        </p:txBody>
      </p:sp>
      <p:sp>
        <p:nvSpPr>
          <p:cNvPr id="526338" name="Rectangle 2"/>
          <p:cNvSpPr>
            <a:spLocks noGrp="1" noChangeArrowheads="1"/>
          </p:cNvSpPr>
          <p:nvPr>
            <p:ph type="title"/>
          </p:nvPr>
        </p:nvSpPr>
        <p:spPr/>
        <p:txBody>
          <a:bodyPr/>
          <a:lstStyle/>
          <a:p>
            <a:pPr eaLnBrk="1" hangingPunct="1">
              <a:spcBef>
                <a:spcPts val="0"/>
              </a:spcBef>
              <a:defRPr/>
            </a:pPr>
            <a:r>
              <a:rPr lang="en-US" sz="3200" b="1" smtClean="0">
                <a:latin typeface="Arial" charset="0"/>
              </a:rPr>
              <a:t>Hoe wordt s</a:t>
            </a:r>
            <a:r>
              <a:rPr lang="en-US" sz="3200" b="1" smtClean="0">
                <a:latin typeface="Arial" charset="0"/>
                <a:cs typeface="Arial" charset="0"/>
              </a:rPr>
              <a:t>traling gemeten?</a:t>
            </a:r>
            <a:br>
              <a:rPr lang="en-US" sz="3200" b="1" smtClean="0">
                <a:latin typeface="Arial" charset="0"/>
                <a:cs typeface="Arial" charset="0"/>
              </a:rPr>
            </a:br>
            <a:r>
              <a:rPr lang="en-US" sz="2000" b="1" smtClean="0">
                <a:effectLst/>
                <a:latin typeface="Arial" charset="0"/>
                <a:cs typeface="Arial" charset="0"/>
              </a:rPr>
              <a:t>fotografie</a:t>
            </a:r>
          </a:p>
        </p:txBody>
      </p:sp>
      <p:sp>
        <p:nvSpPr>
          <p:cNvPr id="28678" name="Rectangle 3"/>
          <p:cNvSpPr>
            <a:spLocks noGrp="1" noChangeArrowheads="1"/>
          </p:cNvSpPr>
          <p:nvPr>
            <p:ph type="body" sz="half" idx="1"/>
          </p:nvPr>
        </p:nvSpPr>
        <p:spPr>
          <a:xfrm>
            <a:off x="755650" y="1989138"/>
            <a:ext cx="7777163" cy="4392612"/>
          </a:xfrm>
        </p:spPr>
        <p:txBody>
          <a:bodyPr/>
          <a:lstStyle/>
          <a:p>
            <a:pPr marL="431800" lvl="2" indent="0" defTabSz="216000" eaLnBrk="1" hangingPunct="1">
              <a:spcBef>
                <a:spcPct val="0"/>
              </a:spcBef>
              <a:buClr>
                <a:schemeClr val="tx2"/>
              </a:buClr>
              <a:buSzTx/>
              <a:buFont typeface="Wingdings" pitchFamily="2" charset="2"/>
              <a:buNone/>
            </a:pPr>
            <a:endParaRPr lang="en-GB" sz="2000" b="1" smtClean="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r>
              <a:rPr lang="en-GB" sz="2000" smtClean="0">
                <a:latin typeface="Arial" charset="0"/>
                <a:sym typeface="Symbol" pitchFamily="18" charset="2"/>
              </a:rPr>
              <a:t>historisch van groot belang geweest</a:t>
            </a:r>
          </a:p>
          <a:p>
            <a:pPr marL="431800" lvl="2" indent="0" defTabSz="216000" eaLnBrk="1" hangingPunct="1">
              <a:spcBef>
                <a:spcPct val="0"/>
              </a:spcBef>
              <a:buClr>
                <a:schemeClr val="tx2"/>
              </a:buClr>
              <a:buFont typeface="Wingdings" pitchFamily="2" charset="2"/>
              <a:buNone/>
            </a:pPr>
            <a:r>
              <a:rPr lang="en-GB" sz="2000" smtClean="0">
                <a:latin typeface="Arial" charset="0"/>
                <a:sym typeface="Symbol" pitchFamily="18" charset="2"/>
              </a:rPr>
              <a:t>nu nagenoeg geheel vervangen door digitale technieken</a:t>
            </a: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smtClean="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smtClean="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smtClean="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smtClean="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2" indent="0" defTabSz="216000" eaLnBrk="1" hangingPunct="1">
              <a:spcBef>
                <a:spcPct val="0"/>
              </a:spcBef>
              <a:buClr>
                <a:schemeClr val="tx2"/>
              </a:buClr>
              <a:buFont typeface="Wingdings" pitchFamily="2" charset="2"/>
              <a:buNone/>
            </a:pPr>
            <a:r>
              <a:rPr lang="en-GB" sz="1800" smtClean="0">
                <a:latin typeface="Arial" charset="0"/>
                <a:sym typeface="Symbol" pitchFamily="18" charset="2"/>
              </a:rPr>
              <a:t>filmopname		filmopname									digitale opname</a:t>
            </a:r>
          </a:p>
        </p:txBody>
      </p:sp>
      <p:pic>
        <p:nvPicPr>
          <p:cNvPr id="28680" name="Picture 7" descr="h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5" y="3573016"/>
            <a:ext cx="1303555"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8" descr="xrd-dn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83768" y="3573016"/>
            <a:ext cx="1792180"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8104" y="3573016"/>
            <a:ext cx="2469231" cy="1800000"/>
          </a:xfrm>
          <a:prstGeom prst="rect">
            <a:avLst/>
          </a:prstGeom>
        </p:spPr>
      </p:pic>
    </p:spTree>
    <p:extLst>
      <p:ext uri="{BB962C8B-B14F-4D97-AF65-F5344CB8AC3E}">
        <p14:creationId xmlns:p14="http://schemas.microsoft.com/office/powerpoint/2010/main" val="29770953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25</a:t>
            </a:fld>
            <a:endParaRPr lang="en-US">
              <a:latin typeface="Arial" pitchFamily="34" charset="0"/>
              <a:cs typeface="Arial" pitchFamily="34" charset="0"/>
            </a:endParaRPr>
          </a:p>
        </p:txBody>
      </p:sp>
      <p:sp>
        <p:nvSpPr>
          <p:cNvPr id="371714"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Grootheden en eenheden</a:t>
            </a:r>
            <a:br>
              <a:rPr lang="en-US" sz="3200" b="1" smtClean="0">
                <a:latin typeface="Arial" charset="0"/>
              </a:rPr>
            </a:br>
            <a:r>
              <a:rPr lang="en-US" sz="2000" b="1" smtClean="0">
                <a:effectLst/>
                <a:latin typeface="Arial" charset="0"/>
              </a:rPr>
              <a:t>definities</a:t>
            </a:r>
            <a:endParaRPr lang="en-GB" sz="3200" b="1" smtClean="0">
              <a:effectLst/>
              <a:latin typeface="Arial" charset="0"/>
            </a:endParaRPr>
          </a:p>
        </p:txBody>
      </p:sp>
      <p:sp>
        <p:nvSpPr>
          <p:cNvPr id="29702" name="Rectangle 3"/>
          <p:cNvSpPr>
            <a:spLocks noGrp="1" noChangeArrowheads="1"/>
          </p:cNvSpPr>
          <p:nvPr>
            <p:ph type="body" sz="half" idx="1"/>
          </p:nvPr>
        </p:nvSpPr>
        <p:spPr>
          <a:xfrm>
            <a:off x="685800" y="1981200"/>
            <a:ext cx="7918450" cy="4111625"/>
          </a:xfrm>
        </p:spPr>
        <p:txBody>
          <a:bodyPr/>
          <a:lstStyle/>
          <a:p>
            <a:pPr marL="431800" lvl="2" indent="0" defTabSz="215900" eaLnBrk="1" hangingPunct="1">
              <a:spcBef>
                <a:spcPct val="0"/>
              </a:spcBef>
              <a:buClr>
                <a:schemeClr val="tx2"/>
              </a:buClr>
              <a:buNone/>
            </a:pPr>
            <a:r>
              <a:rPr lang="en-GB" sz="2000" smtClean="0">
                <a:latin typeface="Arial" charset="0"/>
                <a:sym typeface="Symbol" pitchFamily="18" charset="2"/>
              </a:rPr>
              <a:t>activiteit = verval / seconde	(A)					bequerel	(Bq)</a:t>
            </a:r>
          </a:p>
          <a:p>
            <a:pPr marL="431800" lvl="2" indent="0" defTabSz="215900" eaLnBrk="1" hangingPunct="1">
              <a:spcBef>
                <a:spcPct val="0"/>
              </a:spcBef>
              <a:buClr>
                <a:schemeClr val="tx2"/>
              </a:buClr>
              <a:buNone/>
            </a:pPr>
            <a:r>
              <a:rPr lang="en-GB" sz="2000" smtClean="0">
                <a:latin typeface="Arial" charset="0"/>
                <a:sym typeface="Symbol" pitchFamily="18" charset="2"/>
              </a:rPr>
              <a:t>exposie </a:t>
            </a:r>
            <a:r>
              <a:rPr lang="en-GB" sz="2000">
                <a:latin typeface="Arial" charset="0"/>
                <a:sym typeface="Symbol" pitchFamily="18" charset="2"/>
              </a:rPr>
              <a:t>= lading / massa		</a:t>
            </a:r>
            <a:r>
              <a:rPr lang="en-GB" sz="2000" smtClean="0">
                <a:latin typeface="Arial" charset="0"/>
                <a:sym typeface="Symbol" pitchFamily="18" charset="2"/>
              </a:rPr>
              <a:t>	(</a:t>
            </a:r>
            <a:r>
              <a:rPr lang="en-GB" sz="2000">
                <a:latin typeface="Arial" charset="0"/>
                <a:sym typeface="Symbol" pitchFamily="18" charset="2"/>
              </a:rPr>
              <a:t>X)					r</a:t>
            </a:r>
            <a:r>
              <a:rPr lang="en-US" sz="2000">
                <a:latin typeface="Arial" charset="0"/>
                <a:cs typeface="Arial" charset="0"/>
                <a:sym typeface="Symbol" pitchFamily="18" charset="2"/>
              </a:rPr>
              <a:t>öntgen		(R)</a:t>
            </a:r>
          </a:p>
          <a:p>
            <a:pPr marL="431800" lvl="2" indent="0" defTabSz="215900" eaLnBrk="1" hangingPunct="1">
              <a:spcBef>
                <a:spcPct val="0"/>
              </a:spcBef>
              <a:buClr>
                <a:schemeClr val="tx2"/>
              </a:buClr>
              <a:buNone/>
            </a:pPr>
            <a:r>
              <a:rPr lang="en-US" sz="2000">
                <a:latin typeface="Arial" charset="0"/>
                <a:cs typeface="Arial" charset="0"/>
                <a:sym typeface="Symbol" pitchFamily="18" charset="2"/>
              </a:rPr>
              <a:t>dosis = energie / massa		</a:t>
            </a:r>
            <a:r>
              <a:rPr lang="en-US" sz="2000" smtClean="0">
                <a:latin typeface="Arial" charset="0"/>
                <a:cs typeface="Arial" charset="0"/>
                <a:sym typeface="Symbol" pitchFamily="18" charset="2"/>
              </a:rPr>
              <a:t>	(</a:t>
            </a:r>
            <a:r>
              <a:rPr lang="en-US" sz="2000">
                <a:latin typeface="Arial" charset="0"/>
                <a:cs typeface="Arial" charset="0"/>
                <a:sym typeface="Symbol" pitchFamily="18" charset="2"/>
              </a:rPr>
              <a:t>D)					gray			(Gy)</a:t>
            </a:r>
          </a:p>
          <a:p>
            <a:pPr marL="431800" lvl="2" indent="0" defTabSz="215900" eaLnBrk="1" hangingPunct="1">
              <a:spcBef>
                <a:spcPct val="0"/>
              </a:spcBef>
              <a:buClr>
                <a:schemeClr val="tx2"/>
              </a:buClr>
              <a:buNone/>
            </a:pPr>
            <a:r>
              <a:rPr lang="en-US" sz="2000">
                <a:latin typeface="Arial" charset="0"/>
                <a:cs typeface="Arial" charset="0"/>
                <a:sym typeface="Symbol" pitchFamily="18" charset="2"/>
              </a:rPr>
              <a:t>equivalente dosis					</a:t>
            </a:r>
            <a:r>
              <a:rPr lang="en-US" sz="2000" smtClean="0">
                <a:latin typeface="Arial" charset="0"/>
                <a:cs typeface="Arial" charset="0"/>
                <a:sym typeface="Symbol" pitchFamily="18" charset="2"/>
              </a:rPr>
              <a:t>	(</a:t>
            </a:r>
            <a:r>
              <a:rPr lang="en-US" sz="2000">
                <a:latin typeface="Arial" charset="0"/>
                <a:cs typeface="Arial" charset="0"/>
                <a:sym typeface="Symbol" pitchFamily="18" charset="2"/>
              </a:rPr>
              <a:t>H)					sievert		(Sv)</a:t>
            </a:r>
          </a:p>
          <a:p>
            <a:pPr marL="431800" lvl="2" indent="0" defTabSz="215900" eaLnBrk="1" hangingPunct="1">
              <a:spcBef>
                <a:spcPct val="0"/>
              </a:spcBef>
              <a:buClr>
                <a:schemeClr val="tx2"/>
              </a:buClr>
              <a:buNone/>
            </a:pPr>
            <a:r>
              <a:rPr lang="en-US" sz="2000">
                <a:latin typeface="Arial" charset="0"/>
                <a:cs typeface="Arial" charset="0"/>
                <a:sym typeface="Symbol" pitchFamily="18" charset="2"/>
              </a:rPr>
              <a:t>effectieve dosis					</a:t>
            </a:r>
            <a:r>
              <a:rPr lang="en-US" sz="2000" smtClean="0">
                <a:latin typeface="Arial" charset="0"/>
                <a:cs typeface="Arial" charset="0"/>
                <a:sym typeface="Symbol" pitchFamily="18" charset="2"/>
              </a:rPr>
              <a:t>		(</a:t>
            </a:r>
            <a:r>
              <a:rPr lang="en-US" sz="2000">
                <a:latin typeface="Arial" charset="0"/>
                <a:cs typeface="Arial" charset="0"/>
                <a:sym typeface="Symbol" pitchFamily="18" charset="2"/>
              </a:rPr>
              <a:t>E)					sievert		(Sv)</a:t>
            </a: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effectieve volgdosis					(E</a:t>
            </a:r>
            <a:r>
              <a:rPr lang="en-US" sz="2000" baseline="-25000" smtClean="0">
                <a:latin typeface="Arial" charset="0"/>
                <a:cs typeface="Arial" charset="0"/>
                <a:sym typeface="Symbol" pitchFamily="18" charset="2"/>
              </a:rPr>
              <a:t>50</a:t>
            </a:r>
            <a:r>
              <a:rPr lang="en-US" sz="2000" smtClean="0">
                <a:latin typeface="Arial" charset="0"/>
                <a:cs typeface="Arial" charset="0"/>
                <a:sym typeface="Symbol" pitchFamily="18" charset="2"/>
              </a:rPr>
              <a:t>) 				sievert		(Sv)</a:t>
            </a:r>
          </a:p>
          <a:p>
            <a:pPr marL="431800" lvl="2" indent="0" defTabSz="215900" eaLnBrk="1" hangingPunct="1">
              <a:spcBef>
                <a:spcPct val="0"/>
              </a:spcBef>
              <a:buClr>
                <a:schemeClr val="tx2"/>
              </a:buClr>
              <a:buNone/>
            </a:pPr>
            <a:endParaRPr lang="en-US" sz="2000">
              <a:latin typeface="Arial" charset="0"/>
              <a:cs typeface="Arial" charset="0"/>
              <a:sym typeface="Symbol" pitchFamily="18" charset="2"/>
            </a:endParaRPr>
          </a:p>
          <a:p>
            <a:pPr marL="431800" lvl="2" indent="0" defTabSz="215900" eaLnBrk="1" hangingPunct="1">
              <a:spcBef>
                <a:spcPct val="0"/>
              </a:spcBef>
              <a:buClr>
                <a:schemeClr val="tx2"/>
              </a:buClr>
              <a:buNone/>
            </a:pPr>
            <a:r>
              <a:rPr lang="en-US" sz="2000">
                <a:latin typeface="Arial" charset="0"/>
                <a:cs typeface="Arial" charset="0"/>
                <a:sym typeface="Symbol" pitchFamily="18" charset="2"/>
              </a:rPr>
              <a:t>H</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w</a:t>
            </a:r>
            <a:r>
              <a:rPr lang="en-US" sz="2000" baseline="-25000">
                <a:latin typeface="Arial" charset="0"/>
                <a:cs typeface="Arial" charset="0"/>
                <a:sym typeface="Symbol" pitchFamily="18" charset="2"/>
              </a:rPr>
              <a:t>R</a:t>
            </a:r>
            <a:r>
              <a:rPr lang="en-US" sz="2000">
                <a:latin typeface="Arial" charset="0"/>
                <a:cs typeface="Arial" charset="0"/>
                <a:sym typeface="Symbol" pitchFamily="18" charset="2"/>
              </a:rPr>
              <a:t>  D</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w</a:t>
            </a:r>
            <a:r>
              <a:rPr lang="en-US" sz="2000" baseline="-25000">
                <a:latin typeface="Arial" charset="0"/>
                <a:cs typeface="Arial" charset="0"/>
                <a:sym typeface="Symbol" pitchFamily="18" charset="2"/>
              </a:rPr>
              <a:t>R</a:t>
            </a:r>
            <a:r>
              <a:rPr lang="en-US" sz="2000">
                <a:latin typeface="Arial" charset="0"/>
                <a:cs typeface="Arial" charset="0"/>
                <a:sym typeface="Symbol" pitchFamily="18" charset="2"/>
              </a:rPr>
              <a:t> = </a:t>
            </a:r>
            <a:r>
              <a:rPr lang="en-US" sz="2000">
                <a:solidFill>
                  <a:srgbClr val="FF0000"/>
                </a:solidFill>
                <a:latin typeface="Arial" charset="0"/>
                <a:cs typeface="Arial" charset="0"/>
                <a:sym typeface="Symbol" pitchFamily="18" charset="2"/>
              </a:rPr>
              <a:t>stralingsweegfactor</a:t>
            </a: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														w</a:t>
            </a:r>
            <a:r>
              <a:rPr lang="en-US" sz="2000" baseline="-25000" smtClean="0">
                <a:latin typeface="Arial" charset="0"/>
                <a:cs typeface="Arial" charset="0"/>
                <a:sym typeface="Symbol" pitchFamily="18" charset="2"/>
              </a:rPr>
              <a:t>R</a:t>
            </a:r>
            <a:r>
              <a:rPr lang="en-US" sz="2000" smtClean="0">
                <a:latin typeface="Arial" charset="0"/>
                <a:cs typeface="Arial" charset="0"/>
                <a:sym typeface="Symbol" pitchFamily="18" charset="2"/>
              </a:rPr>
              <a:t> = 1 voor - en -straling</a:t>
            </a:r>
          </a:p>
          <a:p>
            <a:pPr marL="431800" lvl="2" indent="0" defTabSz="215900" eaLnBrk="1" hangingPunct="1">
              <a:spcBef>
                <a:spcPct val="0"/>
              </a:spcBef>
              <a:buClr>
                <a:schemeClr val="tx2"/>
              </a:buClr>
              <a:buNone/>
            </a:pPr>
            <a:r>
              <a:rPr lang="en-US" sz="2000">
                <a:latin typeface="Arial" charset="0"/>
                <a:cs typeface="Arial" charset="0"/>
                <a:sym typeface="Symbol" pitchFamily="18" charset="2"/>
              </a:rPr>
              <a:t>E = som ( w</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H</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w</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a:t>
            </a:r>
            <a:r>
              <a:rPr lang="en-US" sz="2000">
                <a:solidFill>
                  <a:srgbClr val="FF0000"/>
                </a:solidFill>
                <a:latin typeface="Arial" charset="0"/>
                <a:cs typeface="Arial" charset="0"/>
                <a:sym typeface="Symbol" pitchFamily="18" charset="2"/>
              </a:rPr>
              <a:t>weefselweegfactor</a:t>
            </a:r>
          </a:p>
          <a:p>
            <a:pPr marL="431800" lvl="2" indent="0" defTabSz="215900" eaLnBrk="1" hangingPunct="1">
              <a:spcBef>
                <a:spcPct val="0"/>
              </a:spcBef>
              <a:buClr>
                <a:schemeClr val="tx2"/>
              </a:buClr>
              <a:buNone/>
            </a:pPr>
            <a:r>
              <a:rPr lang="en-US" sz="2000">
                <a:latin typeface="Arial" charset="0"/>
                <a:cs typeface="Arial" charset="0"/>
                <a:sym typeface="Symbol" pitchFamily="18" charset="2"/>
              </a:rPr>
              <a:t>														som ( w</a:t>
            </a:r>
            <a:r>
              <a:rPr lang="en-US" sz="2000" baseline="-25000">
                <a:latin typeface="Arial" charset="0"/>
                <a:cs typeface="Arial" charset="0"/>
                <a:sym typeface="Symbol" pitchFamily="18" charset="2"/>
              </a:rPr>
              <a:t>T</a:t>
            </a:r>
            <a:r>
              <a:rPr lang="en-US" sz="2000">
                <a:latin typeface="Arial" charset="0"/>
                <a:cs typeface="Arial" charset="0"/>
                <a:sym typeface="Symbol" pitchFamily="18" charset="2"/>
              </a:rPr>
              <a:t> ) = </a:t>
            </a:r>
            <a:r>
              <a:rPr lang="en-US" sz="2000" smtClean="0">
                <a:latin typeface="Arial" charset="0"/>
                <a:cs typeface="Arial" charset="0"/>
                <a:sym typeface="Symbol" pitchFamily="18" charset="2"/>
              </a:rPr>
              <a:t>1</a:t>
            </a:r>
          </a:p>
          <a:p>
            <a:pPr marL="432000" lvl="2" indent="0" defTabSz="216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E</a:t>
            </a:r>
            <a:r>
              <a:rPr lang="en-US" sz="2000" baseline="-25000" smtClean="0">
                <a:latin typeface="Arial" charset="0"/>
                <a:cs typeface="Arial" charset="0"/>
                <a:sym typeface="Symbol" pitchFamily="18" charset="2"/>
              </a:rPr>
              <a:t>50</a:t>
            </a:r>
            <a:r>
              <a:rPr lang="en-US" sz="2000" smtClean="0">
                <a:latin typeface="Arial" charset="0"/>
                <a:cs typeface="Arial" charset="0"/>
                <a:sym typeface="Symbol" pitchFamily="18" charset="2"/>
              </a:rPr>
              <a:t> = e(50)  A							e(50) = </a:t>
            </a:r>
            <a:r>
              <a:rPr lang="en-US" sz="2000" smtClean="0">
                <a:solidFill>
                  <a:srgbClr val="FF0000"/>
                </a:solidFill>
                <a:latin typeface="Arial" charset="0"/>
                <a:cs typeface="Arial" charset="0"/>
                <a:sym typeface="Symbol" pitchFamily="18" charset="2"/>
              </a:rPr>
              <a:t>effectieve dosiscoëfficiënt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26</a:t>
            </a:fld>
            <a:endParaRPr lang="en-US">
              <a:latin typeface="Arial" pitchFamily="34" charset="0"/>
              <a:cs typeface="Arial" pitchFamily="34" charset="0"/>
            </a:endParaRPr>
          </a:p>
        </p:txBody>
      </p:sp>
      <p:sp>
        <p:nvSpPr>
          <p:cNvPr id="375810" name="Rectangle 2"/>
          <p:cNvSpPr>
            <a:spLocks noGrp="1" noChangeArrowheads="1"/>
          </p:cNvSpPr>
          <p:nvPr>
            <p:ph type="title"/>
          </p:nvPr>
        </p:nvSpPr>
        <p:spPr/>
        <p:txBody>
          <a:bodyPr/>
          <a:lstStyle/>
          <a:p>
            <a:pPr eaLnBrk="1" hangingPunct="1">
              <a:spcBef>
                <a:spcPct val="20000"/>
              </a:spcBef>
              <a:defRPr/>
            </a:pPr>
            <a:r>
              <a:rPr lang="en-US" sz="3200" b="1">
                <a:latin typeface="Arial" charset="0"/>
              </a:rPr>
              <a:t>Grootheden en eenheden</a:t>
            </a:r>
            <a:br>
              <a:rPr lang="en-US" sz="3200" b="1">
                <a:latin typeface="Arial" charset="0"/>
              </a:rPr>
            </a:br>
            <a:r>
              <a:rPr lang="en-US" sz="2000" b="1">
                <a:effectLst/>
                <a:latin typeface="Arial" charset="0"/>
                <a:cs typeface="Arial" charset="0"/>
                <a:sym typeface="Symbol" pitchFamily="18" charset="2"/>
              </a:rPr>
              <a:t>weefselweegfactor</a:t>
            </a:r>
            <a:endParaRPr lang="en-GB" sz="3200" b="1" smtClean="0">
              <a:latin typeface="Arial" charset="0"/>
            </a:endParaRPr>
          </a:p>
        </p:txBody>
      </p:sp>
      <p:sp>
        <p:nvSpPr>
          <p:cNvPr id="30726" name="Rectangle 3"/>
          <p:cNvSpPr>
            <a:spLocks noGrp="1" noChangeArrowheads="1"/>
          </p:cNvSpPr>
          <p:nvPr>
            <p:ph type="body" sz="half" idx="1"/>
          </p:nvPr>
        </p:nvSpPr>
        <p:spPr>
          <a:xfrm>
            <a:off x="685800" y="1981200"/>
            <a:ext cx="7918450" cy="4328120"/>
          </a:xfrm>
        </p:spPr>
        <p:txBody>
          <a:bodyPr/>
          <a:lstStyle/>
          <a:p>
            <a:pPr marL="2616200" lvl="4" indent="0" defTabSz="215900" eaLnBrk="1" hangingPunct="1">
              <a:spcBef>
                <a:spcPct val="0"/>
              </a:spcBef>
              <a:buClr>
                <a:schemeClr val="tx2"/>
              </a:buClr>
              <a:buFont typeface="Wingdings" pitchFamily="2" charset="2"/>
              <a:buNone/>
            </a:pPr>
            <a:r>
              <a:rPr lang="en-US" sz="1600" b="1">
                <a:latin typeface="Arial" charset="0"/>
                <a:cs typeface="Arial" charset="0"/>
                <a:sym typeface="Symbol" pitchFamily="18" charset="2"/>
              </a:rPr>
              <a:t>orgaan						w</a:t>
            </a:r>
            <a:r>
              <a:rPr lang="en-US" sz="1600" b="1" baseline="-25000">
                <a:latin typeface="Arial" charset="0"/>
                <a:cs typeface="Arial" charset="0"/>
                <a:sym typeface="Symbol" pitchFamily="18" charset="2"/>
              </a:rPr>
              <a:t>T</a:t>
            </a:r>
          </a:p>
          <a:p>
            <a:pPr marL="2616200" lvl="4" indent="0" defTabSz="215900" eaLnBrk="1" hangingPunct="1">
              <a:spcBef>
                <a:spcPct val="0"/>
              </a:spcBef>
              <a:buClr>
                <a:schemeClr val="tx2"/>
              </a:buClr>
              <a:buNone/>
            </a:pPr>
            <a:endParaRPr lang="en-US" sz="1600">
              <a:latin typeface="Arial" charset="0"/>
              <a:cs typeface="Arial" charset="0"/>
              <a:sym typeface="Symbol" pitchFamily="18" charset="2"/>
            </a:endParaRPr>
          </a:p>
          <a:p>
            <a:pPr marL="2616200" lvl="4" indent="0" defTabSz="215900" eaLnBrk="1" hangingPunct="1">
              <a:spcBef>
                <a:spcPct val="0"/>
              </a:spcBef>
              <a:buClr>
                <a:schemeClr val="tx2"/>
              </a:buClr>
              <a:buNone/>
            </a:pPr>
            <a:r>
              <a:rPr lang="en-US" sz="1600">
                <a:latin typeface="Arial" charset="0"/>
                <a:cs typeface="Arial" charset="0"/>
                <a:sym typeface="Symbol" pitchFamily="18" charset="2"/>
              </a:rPr>
              <a:t>borstweefsel				0,12</a:t>
            </a:r>
          </a:p>
          <a:p>
            <a:pPr marL="26162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dikke darm					0,12</a:t>
            </a:r>
          </a:p>
          <a:p>
            <a:pPr marL="26162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longen							0,12</a:t>
            </a:r>
          </a:p>
          <a:p>
            <a:pPr marL="26162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maag							0,12</a:t>
            </a:r>
          </a:p>
          <a:p>
            <a:pPr marL="2616200" lvl="4" indent="0" defTabSz="215900" eaLnBrk="1" hangingPunct="1">
              <a:spcBef>
                <a:spcPct val="0"/>
              </a:spcBef>
              <a:buClr>
                <a:schemeClr val="tx2"/>
              </a:buClr>
              <a:buNone/>
            </a:pPr>
            <a:r>
              <a:rPr lang="en-US" sz="1600">
                <a:latin typeface="Arial" charset="0"/>
                <a:cs typeface="Arial" charset="0"/>
                <a:sym typeface="Symbol" pitchFamily="18" charset="2"/>
              </a:rPr>
              <a:t>rood beenmerg			0,12</a:t>
            </a:r>
          </a:p>
          <a:p>
            <a:pPr marL="2616200" lvl="4" indent="0" defTabSz="215900" eaLnBrk="1" hangingPunct="1">
              <a:spcBef>
                <a:spcPct val="0"/>
              </a:spcBef>
              <a:buClr>
                <a:schemeClr val="tx2"/>
              </a:buClr>
              <a:buNone/>
            </a:pPr>
            <a:r>
              <a:rPr lang="en-US" sz="1600">
                <a:latin typeface="Arial" charset="0"/>
                <a:cs typeface="Arial" charset="0"/>
                <a:sym typeface="Symbol" pitchFamily="18" charset="2"/>
              </a:rPr>
              <a:t>gonaden						0,08</a:t>
            </a:r>
          </a:p>
          <a:p>
            <a:pPr marL="26162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blaas							0,04</a:t>
            </a:r>
          </a:p>
          <a:p>
            <a:pPr marL="26162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lever							0,04</a:t>
            </a:r>
          </a:p>
          <a:p>
            <a:pPr marL="2616200" lvl="4" indent="0" defTabSz="215900" eaLnBrk="1" hangingPunct="1">
              <a:spcBef>
                <a:spcPct val="0"/>
              </a:spcBef>
              <a:buClr>
                <a:schemeClr val="tx2"/>
              </a:buClr>
              <a:buNone/>
            </a:pPr>
            <a:r>
              <a:rPr lang="en-US" sz="1600">
                <a:latin typeface="Arial" charset="0"/>
                <a:cs typeface="Arial" charset="0"/>
                <a:sym typeface="Symbol" pitchFamily="18" charset="2"/>
              </a:rPr>
              <a:t>schildklier					0,04</a:t>
            </a:r>
          </a:p>
          <a:p>
            <a:pPr marL="26162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slokdarm						0,04</a:t>
            </a:r>
          </a:p>
          <a:p>
            <a:pPr marL="2616200" lvl="4" indent="0" defTabSz="215900" eaLnBrk="1" hangingPunct="1">
              <a:spcBef>
                <a:spcPct val="0"/>
              </a:spcBef>
              <a:buClr>
                <a:schemeClr val="tx2"/>
              </a:buClr>
              <a:buNone/>
            </a:pPr>
            <a:r>
              <a:rPr lang="en-US" sz="1600">
                <a:latin typeface="Arial" charset="0"/>
                <a:cs typeface="Arial" charset="0"/>
                <a:sym typeface="Symbol" pitchFamily="18" charset="2"/>
              </a:rPr>
              <a:t>botoppervlak				0,01</a:t>
            </a:r>
          </a:p>
          <a:p>
            <a:pPr marL="2616200" lvl="4" indent="0" defTabSz="215900" eaLnBrk="1" hangingPunct="1">
              <a:spcBef>
                <a:spcPct val="0"/>
              </a:spcBef>
              <a:buClr>
                <a:schemeClr val="tx2"/>
              </a:buClr>
              <a:buNone/>
            </a:pPr>
            <a:r>
              <a:rPr lang="en-US" sz="1600">
                <a:latin typeface="Arial" charset="0"/>
                <a:cs typeface="Arial" charset="0"/>
                <a:sym typeface="Symbol" pitchFamily="18" charset="2"/>
              </a:rPr>
              <a:t>hersenen					0,01</a:t>
            </a:r>
          </a:p>
          <a:p>
            <a:pPr marL="2616200" lvl="4" indent="0" defTabSz="215900" eaLnBrk="1" hangingPunct="1">
              <a:spcBef>
                <a:spcPct val="0"/>
              </a:spcBef>
              <a:buClr>
                <a:schemeClr val="tx2"/>
              </a:buClr>
              <a:buFont typeface="Wingdings" pitchFamily="2" charset="2"/>
              <a:buNone/>
            </a:pPr>
            <a:r>
              <a:rPr lang="en-US" sz="1600">
                <a:latin typeface="Arial" charset="0"/>
                <a:cs typeface="Arial" charset="0"/>
                <a:sym typeface="Symbol" pitchFamily="18" charset="2"/>
              </a:rPr>
              <a:t>huid								0,01</a:t>
            </a:r>
          </a:p>
          <a:p>
            <a:pPr marL="2616200" lvl="4" indent="0" defTabSz="215900" eaLnBrk="1" hangingPunct="1">
              <a:spcBef>
                <a:spcPct val="0"/>
              </a:spcBef>
              <a:buClr>
                <a:schemeClr val="tx2"/>
              </a:buClr>
              <a:buNone/>
            </a:pPr>
            <a:r>
              <a:rPr lang="en-US" sz="1600">
                <a:latin typeface="Arial" charset="0"/>
                <a:cs typeface="Arial" charset="0"/>
                <a:sym typeface="Symbol" pitchFamily="18" charset="2"/>
              </a:rPr>
              <a:t>speekselklieren			0,01</a:t>
            </a:r>
          </a:p>
          <a:p>
            <a:pPr marL="2616200" lvl="4" indent="0" defTabSz="215900" eaLnBrk="1" hangingPunct="1">
              <a:spcBef>
                <a:spcPct val="0"/>
              </a:spcBef>
              <a:buClr>
                <a:schemeClr val="tx2"/>
              </a:buClr>
              <a:buNone/>
            </a:pPr>
            <a:r>
              <a:rPr lang="en-US" sz="1600">
                <a:latin typeface="Arial" charset="0"/>
                <a:cs typeface="Arial" charset="0"/>
                <a:sym typeface="Symbol" pitchFamily="18" charset="2"/>
              </a:rPr>
              <a:t>rest								0,12</a:t>
            </a:r>
          </a:p>
          <a:p>
            <a:pPr marL="2159000" lvl="3" indent="0" defTabSz="215900" eaLnBrk="1" hangingPunct="1">
              <a:spcBef>
                <a:spcPct val="0"/>
              </a:spcBef>
              <a:buClr>
                <a:schemeClr val="tx2"/>
              </a:buClr>
              <a:buFont typeface="Wingdings" pitchFamily="2" charset="2"/>
              <a:buNone/>
            </a:pPr>
            <a:endParaRPr lang="en-US" sz="1600">
              <a:latin typeface="Arial" charset="0"/>
              <a:cs typeface="Arial" charset="0"/>
              <a:sym typeface="Symbol" pitchFamily="18" charset="2"/>
            </a:endParaRPr>
          </a:p>
          <a:p>
            <a:pPr marL="457200" lvl="1" indent="0" eaLnBrk="1" hangingPunct="1">
              <a:buClr>
                <a:schemeClr val="tx2"/>
              </a:buClr>
              <a:buSzTx/>
              <a:buNone/>
            </a:pPr>
            <a:endParaRPr lang="en-US" sz="1400" smtClean="0">
              <a:latin typeface="Arial" charset="0"/>
              <a:cs typeface="Arial" charset="0"/>
              <a:sym typeface="Symbol" pitchFamily="18" charset="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27</a:t>
            </a:fld>
            <a:endParaRPr lang="en-US">
              <a:latin typeface="Arial" pitchFamily="34" charset="0"/>
              <a:cs typeface="Arial" pitchFamily="34" charset="0"/>
            </a:endParaRPr>
          </a:p>
        </p:txBody>
      </p:sp>
      <p:sp>
        <p:nvSpPr>
          <p:cNvPr id="571394" name="Rectangle 2"/>
          <p:cNvSpPr>
            <a:spLocks noGrp="1" noChangeArrowheads="1"/>
          </p:cNvSpPr>
          <p:nvPr>
            <p:ph type="title"/>
          </p:nvPr>
        </p:nvSpPr>
        <p:spPr/>
        <p:txBody>
          <a:bodyPr/>
          <a:lstStyle/>
          <a:p>
            <a:pPr eaLnBrk="1" hangingPunct="1">
              <a:spcBef>
                <a:spcPct val="20000"/>
              </a:spcBef>
              <a:defRPr/>
            </a:pPr>
            <a:r>
              <a:rPr lang="en-US" sz="3200" b="1">
                <a:latin typeface="Arial" charset="0"/>
              </a:rPr>
              <a:t>Grootheden en eenheden</a:t>
            </a:r>
            <a:br>
              <a:rPr lang="en-US" sz="3200" b="1">
                <a:latin typeface="Arial" charset="0"/>
              </a:rPr>
            </a:br>
            <a:r>
              <a:rPr lang="en-GB" sz="2000" b="1" smtClean="0">
                <a:effectLst/>
                <a:latin typeface="Arial" charset="0"/>
                <a:sym typeface="Symbol" pitchFamily="18" charset="2"/>
              </a:rPr>
              <a:t>effectieve dosiscoëfficiënt</a:t>
            </a:r>
            <a:endParaRPr lang="en-GB" sz="3200" b="1" smtClean="0">
              <a:latin typeface="Arial" charset="0"/>
            </a:endParaRPr>
          </a:p>
        </p:txBody>
      </p:sp>
      <p:sp>
        <p:nvSpPr>
          <p:cNvPr id="31750" name="Rectangle 3"/>
          <p:cNvSpPr>
            <a:spLocks noGrp="1" noChangeArrowheads="1"/>
          </p:cNvSpPr>
          <p:nvPr>
            <p:ph type="body" sz="half" idx="1"/>
          </p:nvPr>
        </p:nvSpPr>
        <p:spPr>
          <a:xfrm>
            <a:off x="685800" y="1981200"/>
            <a:ext cx="7918450" cy="4616450"/>
          </a:xfrm>
        </p:spPr>
        <p:txBody>
          <a:bodyPr/>
          <a:lstStyle/>
          <a:p>
            <a:pPr marL="1944000" lvl="3" indent="0" defTabSz="216000" eaLnBrk="1" hangingPunct="1">
              <a:spcBef>
                <a:spcPts val="0"/>
              </a:spcBef>
              <a:buClr>
                <a:schemeClr val="tx2"/>
              </a:buClr>
              <a:buFont typeface="Wingdings" pitchFamily="2" charset="2"/>
              <a:buNone/>
            </a:pPr>
            <a:r>
              <a:rPr lang="en-US" sz="1800" b="1" smtClean="0">
                <a:latin typeface="Arial" charset="0"/>
                <a:cs typeface="Arial" charset="0"/>
                <a:sym typeface="Symbol" pitchFamily="18" charset="2"/>
              </a:rPr>
              <a:t>nuclide										e</a:t>
            </a:r>
            <a:r>
              <a:rPr lang="en-US" sz="1800" b="1" baseline="-25000" smtClean="0">
                <a:latin typeface="Arial" charset="0"/>
                <a:cs typeface="Arial" charset="0"/>
                <a:sym typeface="Symbol" pitchFamily="18" charset="2"/>
              </a:rPr>
              <a:t>inhalatie</a:t>
            </a:r>
            <a:r>
              <a:rPr lang="en-US" sz="1800" b="1" smtClean="0">
                <a:latin typeface="Arial" charset="0"/>
                <a:cs typeface="Arial" charset="0"/>
                <a:sym typeface="Symbol" pitchFamily="18" charset="2"/>
              </a:rPr>
              <a:t>(50)</a:t>
            </a:r>
          </a:p>
          <a:p>
            <a:pPr marL="1944000" lvl="3" indent="0" defTabSz="216000" eaLnBrk="1" hangingPunct="1">
              <a:spcBef>
                <a:spcPts val="0"/>
              </a:spcBef>
              <a:buClr>
                <a:schemeClr val="tx2"/>
              </a:buClr>
              <a:buFont typeface="Wingdings" pitchFamily="2" charset="2"/>
              <a:buNone/>
            </a:pPr>
            <a:r>
              <a:rPr lang="en-US" sz="1800" b="1" smtClean="0">
                <a:latin typeface="Arial" charset="0"/>
                <a:cs typeface="Arial" charset="0"/>
                <a:sym typeface="Symbol" pitchFamily="18" charset="2"/>
              </a:rPr>
              <a:t>													</a:t>
            </a:r>
            <a:r>
              <a:rPr lang="el-GR" sz="1800" b="1" smtClean="0">
                <a:latin typeface="Arial"/>
                <a:cs typeface="Arial"/>
                <a:sym typeface="Symbol" pitchFamily="18" charset="2"/>
              </a:rPr>
              <a:t>μ</a:t>
            </a:r>
            <a:r>
              <a:rPr lang="en-US" sz="1800" b="1" smtClean="0">
                <a:latin typeface="Arial" charset="0"/>
                <a:cs typeface="Arial" charset="0"/>
                <a:sym typeface="Symbol" pitchFamily="18" charset="2"/>
              </a:rPr>
              <a:t>Sv per MBq</a:t>
            </a:r>
            <a:endParaRPr lang="en-US" sz="1800" b="1" baseline="-25000" smtClean="0">
              <a:latin typeface="Arial" charset="0"/>
              <a:cs typeface="Arial" charset="0"/>
              <a:sym typeface="Symbol" pitchFamily="18" charset="2"/>
            </a:endParaRPr>
          </a:p>
          <a:p>
            <a:pPr marL="1944000" lvl="3" indent="0" defTabSz="216000" eaLnBrk="1" hangingPunct="1">
              <a:spcBef>
                <a:spcPts val="0"/>
              </a:spcBef>
              <a:buClr>
                <a:schemeClr val="tx2"/>
              </a:buClr>
              <a:buFont typeface="Wingdings" pitchFamily="2" charset="2"/>
              <a:buNone/>
            </a:pPr>
            <a:endParaRPr lang="en-US" sz="1800" b="1" smtClean="0">
              <a:latin typeface="Arial" charset="0"/>
              <a:cs typeface="Arial" charset="0"/>
              <a:sym typeface="Symbol" pitchFamily="18" charset="2"/>
            </a:endParaRP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H-3 (gas)												 0,002</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H-3 (waterdamp)								  20</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C-14 (kooldioxyde)								 6</a:t>
            </a:r>
          </a:p>
          <a:p>
            <a:pPr marL="1944000" lvl="3" indent="0" defTabSz="216000" eaLnBrk="1" hangingPunct="1">
              <a:spcBef>
                <a:spcPts val="0"/>
              </a:spcBef>
              <a:buClr>
                <a:schemeClr val="tx2"/>
              </a:buClr>
              <a:buFont typeface="Wingdings" pitchFamily="2" charset="2"/>
              <a:buNone/>
            </a:pPr>
            <a:r>
              <a:rPr lang="en-US" sz="1800" smtClean="0">
                <a:solidFill>
                  <a:srgbClr val="FF0000"/>
                </a:solidFill>
                <a:latin typeface="Arial" charset="0"/>
                <a:cs typeface="Arial" charset="0"/>
                <a:sym typeface="Symbol" pitchFamily="18" charset="2"/>
              </a:rPr>
              <a:t>C-14 (damp, vast)						    600</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P-32												  3000</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S-35													 100</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Tc-99m												   30</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I-125												  7 000</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I-131			     								10 000</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Po-210									  2 000 000</a:t>
            </a:r>
          </a:p>
          <a:p>
            <a:pPr marL="1944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natuurlijk uranium				60 000 000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28</a:t>
            </a:fld>
            <a:endParaRPr lang="en-US">
              <a:latin typeface="Arial" pitchFamily="34" charset="0"/>
              <a:cs typeface="Arial" pitchFamily="34" charset="0"/>
            </a:endParaRPr>
          </a:p>
        </p:txBody>
      </p:sp>
      <p:sp>
        <p:nvSpPr>
          <p:cNvPr id="379906" name="Rectangle 2"/>
          <p:cNvSpPr>
            <a:spLocks noGrp="1" noChangeArrowheads="1"/>
          </p:cNvSpPr>
          <p:nvPr>
            <p:ph type="title"/>
          </p:nvPr>
        </p:nvSpPr>
        <p:spPr/>
        <p:txBody>
          <a:bodyPr/>
          <a:lstStyle/>
          <a:p>
            <a:pPr eaLnBrk="1" hangingPunct="1">
              <a:spcBef>
                <a:spcPct val="20000"/>
              </a:spcBef>
              <a:defRPr/>
            </a:pPr>
            <a:r>
              <a:rPr lang="en-US" sz="3200" b="1">
                <a:latin typeface="Arial" charset="0"/>
              </a:rPr>
              <a:t>Grootheden en eenheden</a:t>
            </a:r>
            <a:br>
              <a:rPr lang="en-US" sz="3200" b="1">
                <a:latin typeface="Arial" charset="0"/>
              </a:rPr>
            </a:br>
            <a:r>
              <a:rPr lang="en-GB" sz="2000" b="1">
                <a:effectLst/>
                <a:latin typeface="Arial" charset="0"/>
                <a:sym typeface="Symbol" pitchFamily="18" charset="2"/>
              </a:rPr>
              <a:t>ordes van grootte</a:t>
            </a:r>
            <a:endParaRPr lang="en-GB" sz="3200" b="1" smtClean="0">
              <a:latin typeface="Arial" charset="0"/>
            </a:endParaRPr>
          </a:p>
        </p:txBody>
      </p:sp>
      <p:sp>
        <p:nvSpPr>
          <p:cNvPr id="32774" name="Rectangle 3"/>
          <p:cNvSpPr>
            <a:spLocks noGrp="1" noChangeArrowheads="1"/>
          </p:cNvSpPr>
          <p:nvPr>
            <p:ph type="body" sz="half" idx="1"/>
          </p:nvPr>
        </p:nvSpPr>
        <p:spPr>
          <a:xfrm>
            <a:off x="685800" y="1981200"/>
            <a:ext cx="7918450" cy="4114800"/>
          </a:xfrm>
        </p:spPr>
        <p:txBody>
          <a:bodyPr/>
          <a:lstStyle/>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jaardosis tengevolge van natuurlijke straling					  1,6 mSv</a:t>
            </a:r>
          </a:p>
          <a:p>
            <a:pPr marL="431800" lvl="2" indent="0" defTabSz="215900" eaLnBrk="1" hangingPunct="1">
              <a:spcBef>
                <a:spcPct val="0"/>
              </a:spcBef>
              <a:buClr>
                <a:schemeClr val="tx2"/>
              </a:buClr>
              <a:buNone/>
            </a:pPr>
            <a:r>
              <a:rPr lang="en-GB" sz="2000">
                <a:latin typeface="Arial" charset="0"/>
                <a:sym typeface="Symbol" pitchFamily="18" charset="2"/>
              </a:rPr>
              <a:t>jaardosis tengevolge van medische diagnostiek			  1,2 mSv</a:t>
            </a:r>
          </a:p>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jaarlimiet blootgestelde A-werknemers									20 mSv</a:t>
            </a:r>
          </a:p>
          <a:p>
            <a:pPr marL="431800" lvl="2" indent="0" defTabSz="215900" eaLnBrk="1" hangingPunct="1">
              <a:spcBef>
                <a:spcPct val="0"/>
              </a:spcBef>
              <a:buClr>
                <a:schemeClr val="tx2"/>
              </a:buClr>
              <a:buNone/>
            </a:pPr>
            <a:r>
              <a:rPr lang="en-GB" sz="2000">
                <a:latin typeface="Arial" charset="0"/>
                <a:sym typeface="Symbol" pitchFamily="18" charset="2"/>
              </a:rPr>
              <a:t>jaarlimiet blootgestelde B-werknemers									  6 mSv</a:t>
            </a:r>
          </a:p>
          <a:p>
            <a:pPr marL="431800" lvl="2" indent="0" defTabSz="215900" eaLnBrk="1" hangingPunct="1">
              <a:spcBef>
                <a:spcPct val="0"/>
              </a:spcBef>
              <a:buClr>
                <a:schemeClr val="tx2"/>
              </a:buClr>
              <a:buNone/>
            </a:pPr>
            <a:r>
              <a:rPr lang="en-GB" sz="2000">
                <a:latin typeface="Arial" charset="0"/>
                <a:sym typeface="Symbol" pitchFamily="18" charset="2"/>
              </a:rPr>
              <a:t>jaarlimiet gewone werknemers	 en bevolking					     1 mSv</a:t>
            </a:r>
          </a:p>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dodelijke dosis bij acute bestraling									&gt; 5000 mSv</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29</a:t>
            </a:fld>
            <a:endParaRPr lang="en-US">
              <a:latin typeface="Arial" pitchFamily="34" charset="0"/>
              <a:cs typeface="Arial" pitchFamily="34" charset="0"/>
            </a:endParaRPr>
          </a:p>
        </p:txBody>
      </p:sp>
      <p:sp>
        <p:nvSpPr>
          <p:cNvPr id="381954"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Grootheden en eenheden</a:t>
            </a:r>
            <a:br>
              <a:rPr lang="en-US" sz="3200" b="1" smtClean="0">
                <a:latin typeface="Arial" charset="0"/>
              </a:rPr>
            </a:br>
            <a:r>
              <a:rPr lang="en-US" sz="2000" b="1" smtClean="0">
                <a:effectLst/>
                <a:latin typeface="Arial" charset="0"/>
              </a:rPr>
              <a:t>natuurlijke straling</a:t>
            </a:r>
            <a:endParaRPr lang="en-GB" sz="3200" b="1" smtClean="0">
              <a:effectLst/>
              <a:latin typeface="Arial" charset="0"/>
            </a:endParaRPr>
          </a:p>
        </p:txBody>
      </p:sp>
      <p:graphicFrame>
        <p:nvGraphicFramePr>
          <p:cNvPr id="9" name="Chart 8"/>
          <p:cNvGraphicFramePr>
            <a:graphicFrameLocks noChangeAspect="1"/>
          </p:cNvGraphicFramePr>
          <p:nvPr>
            <p:extLst>
              <p:ext uri="{D42A27DB-BD31-4B8C-83A1-F6EECF244321}">
                <p14:modId xmlns:p14="http://schemas.microsoft.com/office/powerpoint/2010/main" val="2246653388"/>
              </p:ext>
            </p:extLst>
          </p:nvPr>
        </p:nvGraphicFramePr>
        <p:xfrm>
          <a:off x="2123728" y="2276872"/>
          <a:ext cx="5262858" cy="324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a:t>
            </a:fld>
            <a:endParaRPr lang="en-US">
              <a:latin typeface="Arial" pitchFamily="34" charset="0"/>
              <a:cs typeface="Arial" pitchFamily="34" charset="0"/>
            </a:endParaRPr>
          </a:p>
        </p:txBody>
      </p:sp>
      <p:sp>
        <p:nvSpPr>
          <p:cNvPr id="334850"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Wat is alfa-, beta- en gamma-</a:t>
            </a:r>
            <a:r>
              <a:rPr lang="en-US" sz="3200" b="1" smtClean="0">
                <a:latin typeface="Arial" charset="0"/>
                <a:cs typeface="Arial" charset="0"/>
              </a:rPr>
              <a:t>straling?</a:t>
            </a:r>
            <a:br>
              <a:rPr lang="en-US" sz="3200" b="1" smtClean="0">
                <a:latin typeface="Arial" charset="0"/>
                <a:cs typeface="Arial" charset="0"/>
              </a:rPr>
            </a:br>
            <a:r>
              <a:rPr lang="en-US" sz="2000" b="1" smtClean="0">
                <a:effectLst/>
                <a:latin typeface="Arial" charset="0"/>
                <a:cs typeface="Arial" charset="0"/>
              </a:rPr>
              <a:t>ontdekking</a:t>
            </a:r>
            <a:endParaRPr lang="en-GB" sz="3200" b="1" smtClean="0">
              <a:effectLst/>
              <a:latin typeface="Arial" charset="0"/>
              <a:cs typeface="Arial" charset="0"/>
            </a:endParaRPr>
          </a:p>
        </p:txBody>
      </p:sp>
      <p:sp>
        <p:nvSpPr>
          <p:cNvPr id="5126" name="Rectangle 3"/>
          <p:cNvSpPr>
            <a:spLocks noGrp="1" noChangeArrowheads="1"/>
          </p:cNvSpPr>
          <p:nvPr>
            <p:ph type="body" sz="half" idx="1"/>
          </p:nvPr>
        </p:nvSpPr>
        <p:spPr>
          <a:xfrm>
            <a:off x="685800" y="1981200"/>
            <a:ext cx="8350696" cy="4184650"/>
          </a:xfrm>
        </p:spPr>
        <p:txBody>
          <a:bodyPr/>
          <a:lstStyle/>
          <a:p>
            <a:pPr marL="746125" lvl="1" indent="-293688" eaLnBrk="1" hangingPunct="1">
              <a:buClr>
                <a:schemeClr val="tx2"/>
              </a:buClr>
              <a:buFont typeface="Wingdings" pitchFamily="2" charset="2"/>
              <a:buNone/>
            </a:pPr>
            <a:endParaRPr lang="en-GB" sz="2000" b="1" smtClean="0">
              <a:latin typeface="Arial" charset="0"/>
              <a:sym typeface="Symbol" pitchFamily="18" charset="2"/>
            </a:endParaRPr>
          </a:p>
          <a:p>
            <a:pPr marL="746125" lvl="1" indent="-293688" eaLnBrk="1" hangingPunct="1">
              <a:buClr>
                <a:schemeClr val="tx2"/>
              </a:buClr>
              <a:buFont typeface="Wingdings" pitchFamily="2" charset="2"/>
              <a:buNone/>
            </a:pPr>
            <a:endParaRPr lang="en-GB" sz="2000" b="1" smtClean="0">
              <a:latin typeface="Arial" charset="0"/>
              <a:sym typeface="Symbol" pitchFamily="18" charset="2"/>
            </a:endParaRPr>
          </a:p>
          <a:p>
            <a:pPr marL="746125" lvl="1" indent="-293688" eaLnBrk="1" hangingPunct="1">
              <a:buClr>
                <a:schemeClr val="tx2"/>
              </a:buClr>
              <a:buFont typeface="Wingdings" pitchFamily="2" charset="2"/>
              <a:buNone/>
            </a:pPr>
            <a:r>
              <a:rPr lang="en-GB" sz="2000" b="1" smtClean="0">
                <a:latin typeface="Arial" charset="0"/>
                <a:sym typeface="Symbol" pitchFamily="18" charset="2"/>
              </a:rPr>
              <a:t>			</a:t>
            </a:r>
            <a:r>
              <a:rPr lang="en-US" sz="2000" b="1" smtClean="0">
                <a:latin typeface="Arial" charset="0"/>
                <a:sym typeface="Symbol" pitchFamily="18" charset="2"/>
              </a:rPr>
              <a:t>Antoine Henri Becquerel</a:t>
            </a:r>
            <a:endParaRPr lang="en-US" sz="2000" b="1" smtClean="0">
              <a:latin typeface="Arial" charset="0"/>
              <a:cs typeface="Arial" charset="0"/>
              <a:sym typeface="Symbol" pitchFamily="18" charset="2"/>
            </a:endParaRPr>
          </a:p>
          <a:p>
            <a:pPr marL="432000" lvl="2" indent="0" eaLnBrk="1" hangingPunct="1">
              <a:spcBef>
                <a:spcPts val="0"/>
              </a:spcBef>
              <a:buClr>
                <a:schemeClr val="tx2"/>
              </a:buClr>
              <a:buFont typeface="Wingdings" pitchFamily="2" charset="2"/>
              <a:buNone/>
            </a:pPr>
            <a:endParaRPr lang="en-GB" sz="2000" smtClean="0">
              <a:latin typeface="Arial" charset="0"/>
              <a:sym typeface="Symbol" pitchFamily="18" charset="2"/>
            </a:endParaRPr>
          </a:p>
          <a:p>
            <a:pPr marL="432000" lvl="2" indent="0" eaLnBrk="1" hangingPunct="1">
              <a:spcBef>
                <a:spcPts val="0"/>
              </a:spcBef>
              <a:buClr>
                <a:schemeClr val="tx2"/>
              </a:buClr>
              <a:buFont typeface="Wingdings" pitchFamily="2" charset="2"/>
              <a:buNone/>
            </a:pPr>
            <a:r>
              <a:rPr lang="en-US" sz="2000" smtClean="0">
                <a:latin typeface="Arial" charset="0"/>
                <a:sym typeface="Symbol" pitchFamily="18" charset="2"/>
              </a:rPr>
              <a:t>In 1896 deed Antoine Henri Bequerel onderzoek naar fluorescentie van uranium houdende kristallen die hij in de zon legde, waarna hij de zwarting van een fotografische plaat mat. Bij toeval zag hij ook zwarting tijdens een bewolkte periode.</a:t>
            </a:r>
          </a:p>
          <a:p>
            <a:pPr marL="432000" lvl="2" indent="0" eaLnBrk="1" hangingPunct="1">
              <a:spcBef>
                <a:spcPts val="0"/>
              </a:spcBef>
              <a:buClr>
                <a:schemeClr val="tx2"/>
              </a:buClr>
              <a:buFont typeface="Wingdings" pitchFamily="2" charset="2"/>
              <a:buNone/>
            </a:pPr>
            <a:endParaRPr lang="en-US" sz="2000" smtClean="0">
              <a:latin typeface="Arial" charset="0"/>
              <a:sym typeface="Symbol" pitchFamily="18" charset="2"/>
            </a:endParaRPr>
          </a:p>
          <a:p>
            <a:pPr marL="432000" lvl="2" indent="0" eaLnBrk="1" hangingPunct="1">
              <a:spcBef>
                <a:spcPts val="0"/>
              </a:spcBef>
              <a:buClr>
                <a:schemeClr val="tx2"/>
              </a:buClr>
              <a:buFont typeface="Wingdings" pitchFamily="2" charset="2"/>
              <a:buNone/>
            </a:pPr>
            <a:r>
              <a:rPr lang="en-US" sz="2000" smtClean="0">
                <a:latin typeface="Arial" charset="0"/>
                <a:sym typeface="Symbol" pitchFamily="18" charset="2"/>
              </a:rPr>
              <a:t>Hij concludeerde dat deze kristallen een mysterieus soort straling</a:t>
            </a:r>
          </a:p>
          <a:p>
            <a:pPr marL="432000" lvl="2" indent="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uitzonden die “radioactiviteit” werd genoemd. </a:t>
            </a:r>
            <a:r>
              <a:rPr lang="en-US" sz="2000" smtClean="0">
                <a:latin typeface="Arial" charset="0"/>
                <a:sym typeface="Symbol" pitchFamily="18" charset="2"/>
              </a:rPr>
              <a:t>In 1903 ontving hij, samen met Marie en Pierre Curie, de nobelprijs.</a:t>
            </a:r>
          </a:p>
        </p:txBody>
      </p:sp>
      <p:pic>
        <p:nvPicPr>
          <p:cNvPr id="5127" name="Picture 8" descr="bequer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628800"/>
            <a:ext cx="992501"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30</a:t>
            </a:fld>
            <a:endParaRPr lang="en-US">
              <a:latin typeface="Arial" pitchFamily="34" charset="0"/>
              <a:cs typeface="Arial" pitchFamily="34" charset="0"/>
            </a:endParaRPr>
          </a:p>
        </p:txBody>
      </p:sp>
      <p:sp>
        <p:nvSpPr>
          <p:cNvPr id="384002"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Grootheden en eenheden</a:t>
            </a:r>
            <a:br>
              <a:rPr lang="en-US" sz="3200" b="1" smtClean="0">
                <a:latin typeface="Arial" charset="0"/>
              </a:rPr>
            </a:br>
            <a:r>
              <a:rPr lang="en-US" sz="2000" b="1" smtClean="0">
                <a:effectLst/>
                <a:latin typeface="Arial" charset="0"/>
              </a:rPr>
              <a:t>straling op grote hoogte</a:t>
            </a:r>
            <a:endParaRPr lang="en-GB" sz="2000" b="1" smtClean="0">
              <a:effectLst/>
              <a:latin typeface="Arial" charset="0"/>
            </a:endParaRPr>
          </a:p>
        </p:txBody>
      </p:sp>
      <p:pic>
        <p:nvPicPr>
          <p:cNvPr id="34823" name="Picture 4" descr="stralingsniveau_hoogte"/>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2124075" y="2277272"/>
            <a:ext cx="5080101" cy="3600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5"/>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31</a:t>
            </a:fld>
            <a:endParaRPr lang="en-US">
              <a:latin typeface="Arial" pitchFamily="34" charset="0"/>
              <a:cs typeface="Arial" pitchFamily="34" charset="0"/>
            </a:endParaRPr>
          </a:p>
        </p:txBody>
      </p:sp>
      <p:sp>
        <p:nvSpPr>
          <p:cNvPr id="451586" name="Rectangle 2"/>
          <p:cNvSpPr>
            <a:spLocks noGrp="1" noChangeArrowheads="1"/>
          </p:cNvSpPr>
          <p:nvPr>
            <p:ph type="title"/>
          </p:nvPr>
        </p:nvSpPr>
        <p:spPr/>
        <p:txBody>
          <a:bodyPr/>
          <a:lstStyle/>
          <a:p>
            <a:pPr eaLnBrk="1" hangingPunct="1">
              <a:spcBef>
                <a:spcPct val="20000"/>
              </a:spcBef>
              <a:defRPr/>
            </a:pPr>
            <a:r>
              <a:rPr lang="en-US" sz="3200" b="1">
                <a:latin typeface="Arial" pitchFamily="34" charset="0"/>
                <a:cs typeface="Arial" pitchFamily="34" charset="0"/>
              </a:rPr>
              <a:t>Grootheden en eenheden</a:t>
            </a:r>
            <a:br>
              <a:rPr lang="en-US" sz="3200" b="1">
                <a:latin typeface="Arial" pitchFamily="34" charset="0"/>
                <a:cs typeface="Arial" pitchFamily="34" charset="0"/>
              </a:rPr>
            </a:br>
            <a:r>
              <a:rPr lang="en-GB" sz="2000" b="1">
                <a:effectLst/>
                <a:latin typeface="Arial" pitchFamily="34" charset="0"/>
                <a:cs typeface="Arial" pitchFamily="34" charset="0"/>
                <a:sym typeface="Symbol" pitchFamily="18" charset="2"/>
              </a:rPr>
              <a:t>straling door medische toepassingen</a:t>
            </a:r>
            <a:endParaRPr lang="en-GB" sz="3200" b="1" smtClean="0">
              <a:latin typeface="Arial" charset="0"/>
            </a:endParaRPr>
          </a:p>
        </p:txBody>
      </p:sp>
      <p:graphicFrame>
        <p:nvGraphicFramePr>
          <p:cNvPr id="8" name="Chart 7"/>
          <p:cNvGraphicFramePr>
            <a:graphicFrameLocks noChangeAspect="1"/>
          </p:cNvGraphicFramePr>
          <p:nvPr>
            <p:extLst>
              <p:ext uri="{D42A27DB-BD31-4B8C-83A1-F6EECF244321}">
                <p14:modId xmlns:p14="http://schemas.microsoft.com/office/powerpoint/2010/main" val="3039472934"/>
              </p:ext>
            </p:extLst>
          </p:nvPr>
        </p:nvGraphicFramePr>
        <p:xfrm>
          <a:off x="2195736" y="2492896"/>
          <a:ext cx="4860000" cy="3240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5"/>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32</a:t>
            </a:fld>
            <a:endParaRPr lang="en-US">
              <a:latin typeface="Arial" pitchFamily="34" charset="0"/>
              <a:cs typeface="Arial" pitchFamily="34" charset="0"/>
            </a:endParaRPr>
          </a:p>
        </p:txBody>
      </p:sp>
      <p:sp>
        <p:nvSpPr>
          <p:cNvPr id="3074"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Indeling</a:t>
            </a:r>
            <a:endParaRPr lang="en-GB" sz="3200" b="1" smtClean="0">
              <a:latin typeface="Arial" charset="0"/>
            </a:endParaRPr>
          </a:p>
        </p:txBody>
      </p:sp>
      <p:sp>
        <p:nvSpPr>
          <p:cNvPr id="4102" name="Rectangle 3"/>
          <p:cNvSpPr>
            <a:spLocks noGrp="1" noChangeArrowheads="1"/>
          </p:cNvSpPr>
          <p:nvPr>
            <p:ph type="body" idx="1"/>
          </p:nvPr>
        </p:nvSpPr>
        <p:spPr>
          <a:xfrm>
            <a:off x="685800" y="1981200"/>
            <a:ext cx="8278813" cy="4114800"/>
          </a:xfrm>
        </p:spPr>
        <p:txBody>
          <a:bodyPr/>
          <a:lstStyle/>
          <a:p>
            <a:pPr marL="648000" lvl="1" indent="-216000" eaLnBrk="1" hangingPunct="1">
              <a:buSzTx/>
              <a:buFont typeface="Wingdings" pitchFamily="2" charset="2"/>
              <a:buChar char="§"/>
            </a:pPr>
            <a:r>
              <a:rPr lang="en-GB" sz="2000" b="1" smtClean="0">
                <a:latin typeface="Arial" charset="0"/>
                <a:sym typeface="Symbol" pitchFamily="18" charset="2"/>
              </a:rPr>
              <a:t>wat is alfa-, beta- en gamma-straling</a:t>
            </a:r>
            <a:r>
              <a:rPr lang="en-US" sz="2000" b="1" smtClean="0">
                <a:latin typeface="Arial" charset="0"/>
                <a:cs typeface="Arial" charset="0"/>
                <a:sym typeface="Symbol" pitchFamily="18" charset="2"/>
              </a:rPr>
              <a:t>?</a:t>
            </a:r>
            <a:endParaRPr lang="en-GB" sz="1800" b="1" smtClean="0">
              <a:latin typeface="Arial" charset="0"/>
              <a:sym typeface="Symbol" pitchFamily="18" charset="2"/>
            </a:endParaRPr>
          </a:p>
          <a:p>
            <a:pPr marL="648000" lvl="1" indent="-216000" eaLnBrk="1" hangingPunct="1">
              <a:buSzTx/>
              <a:buFont typeface="Wingdings" pitchFamily="2" charset="2"/>
              <a:buChar char="§"/>
            </a:pPr>
            <a:r>
              <a:rPr lang="en-GB" sz="2000" b="1" smtClean="0">
                <a:latin typeface="Arial" charset="0"/>
                <a:sym typeface="Symbol" pitchFamily="18" charset="2"/>
              </a:rPr>
              <a:t>waar worden open radioactieve stoffen toegepast?</a:t>
            </a:r>
          </a:p>
          <a:p>
            <a:pPr marL="648000" lvl="1" indent="-216000" eaLnBrk="1" hangingPunct="1">
              <a:buSzTx/>
              <a:buFont typeface="Wingdings" pitchFamily="2" charset="2"/>
              <a:buChar char="§"/>
            </a:pPr>
            <a:r>
              <a:rPr lang="en-GB" sz="2000" b="1" smtClean="0">
                <a:latin typeface="Arial" charset="0"/>
                <a:sym typeface="Symbol" pitchFamily="18" charset="2"/>
              </a:rPr>
              <a:t>hoe wordt </a:t>
            </a:r>
            <a:r>
              <a:rPr lang="en-US" sz="2000" b="1" smtClean="0">
                <a:latin typeface="Arial" charset="0"/>
                <a:cs typeface="Arial" charset="0"/>
                <a:sym typeface="Symbol" pitchFamily="18" charset="2"/>
              </a:rPr>
              <a:t>straling gemeten?</a:t>
            </a:r>
            <a:endParaRPr lang="en-GB" sz="1800" b="1" smtClean="0">
              <a:latin typeface="Arial" charset="0"/>
              <a:sym typeface="Symbol" pitchFamily="18" charset="2"/>
            </a:endParaRPr>
          </a:p>
          <a:p>
            <a:pPr marL="648000" lvl="1" indent="-216000" eaLnBrk="1" hangingPunct="1">
              <a:buSzTx/>
              <a:buFont typeface="Wingdings" pitchFamily="2" charset="2"/>
              <a:buChar char="§"/>
            </a:pPr>
            <a:r>
              <a:rPr lang="en-GB" sz="2000" b="1" smtClean="0">
                <a:latin typeface="Arial" charset="0"/>
                <a:sym typeface="Symbol" pitchFamily="18" charset="2"/>
              </a:rPr>
              <a:t>grootheden en eenheden</a:t>
            </a:r>
          </a:p>
          <a:p>
            <a:pPr marL="432000" lvl="1" indent="0" eaLnBrk="1" hangingPunct="1">
              <a:buSzTx/>
              <a:buFont typeface="Wingdings" pitchFamily="2" charset="2"/>
              <a:buNone/>
            </a:pPr>
            <a:endParaRPr lang="en-GB" sz="2000" b="1" smtClean="0">
              <a:latin typeface="Arial" charset="0"/>
              <a:sym typeface="Symbol" pitchFamily="18" charset="2"/>
            </a:endParaRPr>
          </a:p>
          <a:p>
            <a:pPr marL="648000" lvl="1" indent="-216000" eaLnBrk="1" hangingPunct="1">
              <a:buClr>
                <a:schemeClr val="bg1">
                  <a:lumMod val="75000"/>
                </a:schemeClr>
              </a:buClr>
              <a:buSzTx/>
              <a:buFont typeface="Wingdings" pitchFamily="2" charset="2"/>
              <a:buChar char="§"/>
            </a:pPr>
            <a:r>
              <a:rPr lang="en-GB" sz="2000" b="1" smtClean="0">
                <a:solidFill>
                  <a:schemeClr val="bg1">
                    <a:lumMod val="75000"/>
                  </a:schemeClr>
                </a:solidFill>
                <a:latin typeface="Arial" charset="0"/>
                <a:sym typeface="Symbol" pitchFamily="18" charset="2"/>
              </a:rPr>
              <a:t>effecten van straling</a:t>
            </a:r>
          </a:p>
          <a:p>
            <a:pPr marL="648000" lvl="1" indent="-216000" eaLnBrk="1" hangingPunct="1">
              <a:buClr>
                <a:schemeClr val="bg1">
                  <a:lumMod val="75000"/>
                </a:schemeClr>
              </a:buClr>
              <a:buSzTx/>
              <a:buFont typeface="Wingdings" pitchFamily="2" charset="2"/>
              <a:buChar char="§"/>
            </a:pPr>
            <a:r>
              <a:rPr lang="en-GB" sz="2000" b="1" smtClean="0">
                <a:solidFill>
                  <a:schemeClr val="bg1">
                    <a:lumMod val="75000"/>
                  </a:schemeClr>
                </a:solidFill>
                <a:latin typeface="Arial" charset="0"/>
                <a:sym typeface="Symbol" pitchFamily="18" charset="2"/>
              </a:rPr>
              <a:t>regelgeving</a:t>
            </a:r>
            <a:endParaRPr lang="en-US" sz="2000" b="1" smtClean="0">
              <a:solidFill>
                <a:schemeClr val="bg1">
                  <a:lumMod val="75000"/>
                </a:schemeClr>
              </a:solidFill>
              <a:latin typeface="Arial" charset="0"/>
              <a:cs typeface="Arial" charset="0"/>
              <a:sym typeface="Symbol" pitchFamily="18" charset="2"/>
            </a:endParaRPr>
          </a:p>
          <a:p>
            <a:pPr marL="648000" lvl="1" indent="-216000" eaLnBrk="1" hangingPunct="1">
              <a:buClr>
                <a:schemeClr val="bg1">
                  <a:lumMod val="75000"/>
                </a:schemeClr>
              </a:buClr>
              <a:buSzTx/>
              <a:buFont typeface="Wingdings" pitchFamily="2" charset="2"/>
              <a:buChar char="§"/>
            </a:pPr>
            <a:r>
              <a:rPr lang="en-US" sz="2000" b="1" smtClean="0">
                <a:solidFill>
                  <a:schemeClr val="bg1">
                    <a:lumMod val="75000"/>
                  </a:schemeClr>
                </a:solidFill>
                <a:latin typeface="Arial" charset="0"/>
                <a:cs typeface="Arial" charset="0"/>
                <a:sym typeface="Symbol" pitchFamily="18" charset="2"/>
              </a:rPr>
              <a:t>veiligheidsmaatregelen</a:t>
            </a:r>
            <a:endParaRPr lang="en-US" sz="2000" b="1">
              <a:solidFill>
                <a:schemeClr val="bg1">
                  <a:lumMod val="75000"/>
                </a:schemeClr>
              </a:solidFill>
              <a:latin typeface="Arial" charset="0"/>
              <a:cs typeface="Arial" charset="0"/>
              <a:sym typeface="Symbol" pitchFamily="18" charset="2"/>
            </a:endParaRPr>
          </a:p>
          <a:p>
            <a:pPr marL="432000" lvl="1" indent="0" eaLnBrk="1" hangingPunct="1">
              <a:buSzTx/>
              <a:buNone/>
            </a:pPr>
            <a:endParaRPr lang="en-US" sz="2000" b="1" smtClean="0">
              <a:solidFill>
                <a:schemeClr val="bg1">
                  <a:lumMod val="75000"/>
                </a:schemeClr>
              </a:solidFill>
              <a:latin typeface="Arial" charset="0"/>
              <a:cs typeface="Arial" charset="0"/>
              <a:sym typeface="Symbol" pitchFamily="18" charset="2"/>
            </a:endParaRPr>
          </a:p>
          <a:p>
            <a:pPr marL="648000" lvl="1" indent="-216000" eaLnBrk="1" hangingPunct="1">
              <a:buClr>
                <a:schemeClr val="bg1">
                  <a:lumMod val="75000"/>
                </a:schemeClr>
              </a:buClr>
              <a:buSzTx/>
              <a:buFont typeface="Wingdings" pitchFamily="2" charset="2"/>
              <a:buChar char="§"/>
            </a:pPr>
            <a:r>
              <a:rPr lang="en-US" sz="2000" b="1" smtClean="0">
                <a:solidFill>
                  <a:schemeClr val="bg1">
                    <a:lumMod val="75000"/>
                  </a:schemeClr>
                </a:solidFill>
                <a:latin typeface="Arial" charset="0"/>
                <a:cs typeface="Arial" charset="0"/>
                <a:sym typeface="Symbol" pitchFamily="18" charset="2"/>
              </a:rPr>
              <a:t>dosisberekeningen</a:t>
            </a:r>
          </a:p>
        </p:txBody>
      </p:sp>
      <p:pic>
        <p:nvPicPr>
          <p:cNvPr id="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3240000"/>
            <a:ext cx="720725"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288" y="4581128"/>
            <a:ext cx="1080000" cy="1080000"/>
          </a:xfrm>
          <a:prstGeom prst="rect">
            <a:avLst/>
          </a:prstGeom>
        </p:spPr>
      </p:pic>
    </p:spTree>
    <p:extLst>
      <p:ext uri="{BB962C8B-B14F-4D97-AF65-F5344CB8AC3E}">
        <p14:creationId xmlns:p14="http://schemas.microsoft.com/office/powerpoint/2010/main" val="19532923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33</a:t>
            </a:fld>
            <a:endParaRPr lang="en-US">
              <a:latin typeface="Arial" pitchFamily="34" charset="0"/>
              <a:cs typeface="Arial" pitchFamily="34" charset="0"/>
            </a:endParaRPr>
          </a:p>
        </p:txBody>
      </p:sp>
      <p:sp>
        <p:nvSpPr>
          <p:cNvPr id="386050" name="Rectangle 2"/>
          <p:cNvSpPr>
            <a:spLocks noGrp="1" noChangeArrowheads="1"/>
          </p:cNvSpPr>
          <p:nvPr>
            <p:ph type="title"/>
          </p:nvPr>
        </p:nvSpPr>
        <p:spPr/>
        <p:txBody>
          <a:bodyPr/>
          <a:lstStyle/>
          <a:p>
            <a:pPr eaLnBrk="1" hangingPunct="1">
              <a:spcBef>
                <a:spcPct val="20000"/>
              </a:spcBef>
              <a:defRPr/>
            </a:pPr>
            <a:r>
              <a:rPr lang="en-US" sz="3200" b="1">
                <a:latin typeface="Arial" charset="0"/>
              </a:rPr>
              <a:t>Effecten van straling</a:t>
            </a:r>
            <a:br>
              <a:rPr lang="en-US" sz="3200" b="1">
                <a:latin typeface="Arial" charset="0"/>
              </a:rPr>
            </a:br>
            <a:r>
              <a:rPr lang="en-US" sz="2000" b="1">
                <a:effectLst/>
                <a:latin typeface="Arial" charset="0"/>
              </a:rPr>
              <a:t>cel</a:t>
            </a:r>
            <a:endParaRPr lang="en-GB" sz="3200" b="1" smtClean="0">
              <a:latin typeface="Arial" charset="0"/>
            </a:endParaRPr>
          </a:p>
        </p:txBody>
      </p:sp>
      <p:sp>
        <p:nvSpPr>
          <p:cNvPr id="37894" name="Rectangle 3"/>
          <p:cNvSpPr>
            <a:spLocks noGrp="1" noChangeArrowheads="1"/>
          </p:cNvSpPr>
          <p:nvPr>
            <p:ph type="body" sz="half" idx="1"/>
          </p:nvPr>
        </p:nvSpPr>
        <p:spPr>
          <a:xfrm>
            <a:off x="684213" y="1989138"/>
            <a:ext cx="2879725" cy="4114800"/>
          </a:xfrm>
        </p:spPr>
        <p:txBody>
          <a:bodyPr/>
          <a:lstStyle/>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latin typeface="Arial" charset="0"/>
                <a:sym typeface="Symbol" pitchFamily="18" charset="2"/>
              </a:rPr>
              <a:t>celkern</a:t>
            </a:r>
          </a:p>
          <a:p>
            <a:pPr marL="431800" lvl="2" indent="0" defTabSz="215900" eaLnBrk="1" hangingPunct="1">
              <a:spcBef>
                <a:spcPct val="0"/>
              </a:spcBef>
              <a:buClr>
                <a:schemeClr val="tx2"/>
              </a:buClr>
              <a:buFontTx/>
              <a:buNone/>
            </a:pPr>
            <a:r>
              <a:rPr lang="en-GB" sz="2000">
                <a:latin typeface="Arial" charset="0"/>
                <a:sym typeface="Symbol" pitchFamily="18" charset="2"/>
              </a:rPr>
              <a:t>cytoplasma</a:t>
            </a:r>
          </a:p>
          <a:p>
            <a:pPr marL="431800" lvl="2" indent="0" defTabSz="215900" eaLnBrk="1" hangingPunct="1">
              <a:spcBef>
                <a:spcPct val="0"/>
              </a:spcBef>
              <a:buClr>
                <a:schemeClr val="tx2"/>
              </a:buClr>
              <a:buFontTx/>
              <a:buNone/>
            </a:pPr>
            <a:r>
              <a:rPr lang="en-GB" sz="2000">
                <a:latin typeface="Arial" charset="0"/>
                <a:sym typeface="Symbol" pitchFamily="18" charset="2"/>
              </a:rPr>
              <a:t>celmembraan</a:t>
            </a:r>
          </a:p>
          <a:p>
            <a:pPr marL="431800" lvl="1" indent="0" defTabSz="215900" eaLnBrk="1" hangingPunct="1">
              <a:spcBef>
                <a:spcPct val="0"/>
              </a:spcBef>
              <a:buClr>
                <a:schemeClr val="tx2"/>
              </a:buClr>
              <a:buFontTx/>
              <a:buNone/>
            </a:pPr>
            <a:endParaRPr lang="en-GB" sz="2000">
              <a:latin typeface="Arial" charset="0"/>
              <a:sym typeface="Symbol" pitchFamily="18" charset="2"/>
            </a:endParaRPr>
          </a:p>
          <a:p>
            <a:pPr marL="431800" lvl="1" indent="0" defTabSz="215900" eaLnBrk="1" hangingPunct="1">
              <a:spcBef>
                <a:spcPct val="0"/>
              </a:spcBef>
              <a:buClr>
                <a:schemeClr val="tx2"/>
              </a:buClr>
              <a:buFontTx/>
              <a:buNone/>
            </a:pPr>
            <a:r>
              <a:rPr lang="en-GB" sz="2000">
                <a:latin typeface="Arial" charset="0"/>
                <a:sym typeface="Symbol" pitchFamily="18" charset="2"/>
              </a:rPr>
              <a:t>celkern bevat</a:t>
            </a:r>
          </a:p>
          <a:p>
            <a:pPr marL="431800" lvl="1" indent="0" defTabSz="215900" eaLnBrk="1" hangingPunct="1">
              <a:spcBef>
                <a:spcPct val="0"/>
              </a:spcBef>
              <a:buClr>
                <a:schemeClr val="tx2"/>
              </a:buClr>
              <a:buFontTx/>
              <a:buNone/>
            </a:pPr>
            <a:r>
              <a:rPr lang="en-GB" sz="2000">
                <a:latin typeface="Arial" charset="0"/>
                <a:sym typeface="Symbol" pitchFamily="18" charset="2"/>
              </a:rPr>
              <a:t>23 paren van</a:t>
            </a:r>
          </a:p>
          <a:p>
            <a:pPr marL="431800" lvl="1" indent="0" defTabSz="215900" eaLnBrk="1" hangingPunct="1">
              <a:spcBef>
                <a:spcPct val="0"/>
              </a:spcBef>
              <a:buClr>
                <a:schemeClr val="tx2"/>
              </a:buClr>
              <a:buFontTx/>
              <a:buNone/>
            </a:pPr>
            <a:r>
              <a:rPr lang="en-GB" sz="2000">
                <a:latin typeface="Arial" charset="0"/>
                <a:sym typeface="Symbol" pitchFamily="18" charset="2"/>
              </a:rPr>
              <a:t>chromosomen</a:t>
            </a:r>
          </a:p>
          <a:p>
            <a:pPr marL="431800" lvl="1" indent="0" defTabSz="215900" eaLnBrk="1" hangingPunct="1">
              <a:spcBef>
                <a:spcPct val="0"/>
              </a:spcBef>
              <a:buClr>
                <a:schemeClr val="tx2"/>
              </a:buClr>
              <a:buFontTx/>
              <a:buNone/>
            </a:pPr>
            <a:endParaRPr lang="en-GB" sz="2000">
              <a:latin typeface="Arial" charset="0"/>
              <a:sym typeface="Symbol" pitchFamily="18" charset="2"/>
            </a:endParaRPr>
          </a:p>
          <a:p>
            <a:pPr marL="431800" lvl="1" indent="0" defTabSz="215900" eaLnBrk="1" hangingPunct="1">
              <a:spcBef>
                <a:spcPct val="0"/>
              </a:spcBef>
              <a:buClr>
                <a:schemeClr val="tx2"/>
              </a:buClr>
              <a:buFontTx/>
              <a:buNone/>
            </a:pPr>
            <a:r>
              <a:rPr lang="en-GB" sz="2000">
                <a:solidFill>
                  <a:srgbClr val="FF0000"/>
                </a:solidFill>
                <a:latin typeface="Arial" charset="0"/>
                <a:sym typeface="Symbol" pitchFamily="18" charset="2"/>
              </a:rPr>
              <a:t>chromosomen zijn</a:t>
            </a:r>
          </a:p>
          <a:p>
            <a:pPr marL="431800" lvl="1" indent="0" defTabSz="215900" eaLnBrk="1" hangingPunct="1">
              <a:spcBef>
                <a:spcPct val="0"/>
              </a:spcBef>
              <a:buClr>
                <a:schemeClr val="tx2"/>
              </a:buClr>
              <a:buFontTx/>
              <a:buNone/>
            </a:pPr>
            <a:r>
              <a:rPr lang="en-GB" sz="2000">
                <a:solidFill>
                  <a:srgbClr val="FF0000"/>
                </a:solidFill>
                <a:latin typeface="Arial" charset="0"/>
                <a:sym typeface="Symbol" pitchFamily="18" charset="2"/>
              </a:rPr>
              <a:t>de dragers van de</a:t>
            </a:r>
          </a:p>
          <a:p>
            <a:pPr marL="431800" lvl="1" indent="0" defTabSz="215900" eaLnBrk="1" hangingPunct="1">
              <a:spcBef>
                <a:spcPct val="0"/>
              </a:spcBef>
              <a:buClr>
                <a:schemeClr val="tx2"/>
              </a:buClr>
              <a:buFontTx/>
              <a:buNone/>
            </a:pPr>
            <a:r>
              <a:rPr lang="en-GB" sz="2000">
                <a:solidFill>
                  <a:srgbClr val="FF0000"/>
                </a:solidFill>
                <a:latin typeface="Arial" charset="0"/>
                <a:sym typeface="Symbol" pitchFamily="18" charset="2"/>
              </a:rPr>
              <a:t>erfelijke informatie</a:t>
            </a:r>
          </a:p>
        </p:txBody>
      </p:sp>
      <p:pic>
        <p:nvPicPr>
          <p:cNvPr id="37895" name="Picture 4" descr="radiobiologie1"/>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3563938" y="2636838"/>
            <a:ext cx="4972050" cy="2378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34</a:t>
            </a:fld>
            <a:endParaRPr lang="en-US">
              <a:latin typeface="Arial" pitchFamily="34" charset="0"/>
              <a:cs typeface="Arial" pitchFamily="34" charset="0"/>
            </a:endParaRPr>
          </a:p>
        </p:txBody>
      </p:sp>
      <p:sp>
        <p:nvSpPr>
          <p:cNvPr id="388098" name="Rectangle 2"/>
          <p:cNvSpPr>
            <a:spLocks noGrp="1" noChangeArrowheads="1"/>
          </p:cNvSpPr>
          <p:nvPr>
            <p:ph type="title"/>
          </p:nvPr>
        </p:nvSpPr>
        <p:spPr/>
        <p:txBody>
          <a:bodyPr/>
          <a:lstStyle/>
          <a:p>
            <a:pPr eaLnBrk="1" hangingPunct="1">
              <a:spcBef>
                <a:spcPct val="20000"/>
              </a:spcBef>
              <a:defRPr/>
            </a:pPr>
            <a:r>
              <a:rPr lang="en-US" sz="3200" b="1">
                <a:latin typeface="Arial" charset="0"/>
              </a:rPr>
              <a:t>Effecten van straling</a:t>
            </a:r>
            <a:br>
              <a:rPr lang="en-US" sz="3200" b="1">
                <a:latin typeface="Arial" charset="0"/>
              </a:rPr>
            </a:br>
            <a:r>
              <a:rPr lang="en-US" sz="2000" b="1">
                <a:effectLst/>
                <a:latin typeface="Arial" charset="0"/>
              </a:rPr>
              <a:t>DNA</a:t>
            </a:r>
            <a:endParaRPr lang="en-GB" sz="3200" b="1" smtClean="0">
              <a:latin typeface="Arial" charset="0"/>
            </a:endParaRPr>
          </a:p>
        </p:txBody>
      </p:sp>
      <p:sp>
        <p:nvSpPr>
          <p:cNvPr id="38918" name="Rectangle 3"/>
          <p:cNvSpPr>
            <a:spLocks noGrp="1" noChangeArrowheads="1"/>
          </p:cNvSpPr>
          <p:nvPr>
            <p:ph type="body" sz="half" idx="1"/>
          </p:nvPr>
        </p:nvSpPr>
        <p:spPr>
          <a:xfrm>
            <a:off x="685800" y="1981200"/>
            <a:ext cx="4678363" cy="4114800"/>
          </a:xfrm>
        </p:spPr>
        <p:txBody>
          <a:bodyPr/>
          <a:lstStyle/>
          <a:p>
            <a:pPr marL="431800" lvl="2" indent="0" defTabSz="215900" eaLnBrk="1" hangingPunct="1">
              <a:spcBef>
                <a:spcPct val="0"/>
              </a:spcBef>
              <a:buClr>
                <a:schemeClr val="tx2"/>
              </a:buClr>
              <a:buFontTx/>
              <a:buNone/>
            </a:pPr>
            <a:endParaRPr lang="en-GB" sz="2000">
              <a:solidFill>
                <a:srgbClr val="FF0000"/>
              </a:solidFill>
              <a:latin typeface="Arial" charset="0"/>
              <a:sym typeface="Symbol" pitchFamily="18" charset="2"/>
            </a:endParaRPr>
          </a:p>
          <a:p>
            <a:pPr marL="431800" lvl="2" indent="0" defTabSz="215900" eaLnBrk="1" hangingPunct="1">
              <a:spcBef>
                <a:spcPct val="0"/>
              </a:spcBef>
              <a:buClr>
                <a:schemeClr val="tx2"/>
              </a:buClr>
              <a:buNone/>
            </a:pPr>
            <a:r>
              <a:rPr lang="en-GB" sz="2000">
                <a:solidFill>
                  <a:srgbClr val="FF0000"/>
                </a:solidFill>
                <a:latin typeface="Arial" charset="0"/>
                <a:sym typeface="Symbol" pitchFamily="18" charset="2"/>
              </a:rPr>
              <a:t>chromosoom = DNA-molecuul</a:t>
            </a:r>
          </a:p>
          <a:p>
            <a:pPr marL="431800" lvl="2" indent="0" defTabSz="215900" eaLnBrk="1" hangingPunct="1">
              <a:spcBef>
                <a:spcPct val="0"/>
              </a:spcBef>
              <a:buClr>
                <a:schemeClr val="tx2"/>
              </a:buClr>
              <a:buNone/>
            </a:pPr>
            <a:r>
              <a:rPr lang="en-GB" sz="2000">
                <a:latin typeface="Arial" charset="0"/>
                <a:sym typeface="Symbol" pitchFamily="18" charset="2"/>
              </a:rPr>
              <a:t>dubbele helixstructuur</a:t>
            </a:r>
          </a:p>
          <a:p>
            <a:pPr marL="431800" lvl="2" indent="0" defTabSz="215900" eaLnBrk="1" hangingPunct="1">
              <a:spcBef>
                <a:spcPct val="0"/>
              </a:spcBef>
              <a:buClr>
                <a:schemeClr val="tx2"/>
              </a:buClr>
              <a:buNone/>
            </a:pPr>
            <a:r>
              <a:rPr lang="en-GB" sz="2000">
                <a:latin typeface="Arial" charset="0"/>
                <a:sym typeface="Symbol" pitchFamily="18" charset="2"/>
              </a:rPr>
              <a:t>reparatie bij schade</a:t>
            </a:r>
          </a:p>
          <a:p>
            <a:pPr marL="431800" lvl="2" indent="0" defTabSz="215900" eaLnBrk="1" hangingPunct="1">
              <a:spcBef>
                <a:spcPct val="0"/>
              </a:spcBef>
              <a:buClr>
                <a:schemeClr val="tx2"/>
              </a:buClr>
              <a:buNone/>
            </a:pPr>
            <a:r>
              <a:rPr lang="en-GB" sz="2000">
                <a:latin typeface="Arial" charset="0"/>
                <a:sym typeface="Symbol" pitchFamily="18" charset="2"/>
              </a:rPr>
              <a:t>duplicatie bij celdeling</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weefsel </a:t>
            </a:r>
            <a:r>
              <a:rPr lang="en-GB" sz="2000">
                <a:latin typeface="Arial"/>
                <a:cs typeface="Arial"/>
                <a:sym typeface="Symbol" pitchFamily="18" charset="2"/>
              </a:rPr>
              <a:t>≈</a:t>
            </a:r>
            <a:r>
              <a:rPr lang="en-GB" sz="2000">
                <a:latin typeface="Arial" charset="0"/>
                <a:sym typeface="Symbol" pitchFamily="18" charset="2"/>
              </a:rPr>
              <a:t> water</a:t>
            </a:r>
          </a:p>
          <a:p>
            <a:pPr marL="431800" lvl="2" indent="0" defTabSz="215900" eaLnBrk="1" hangingPunct="1">
              <a:spcBef>
                <a:spcPct val="0"/>
              </a:spcBef>
              <a:buClr>
                <a:schemeClr val="tx2"/>
              </a:buClr>
              <a:buNone/>
            </a:pPr>
            <a:r>
              <a:rPr lang="en-GB" sz="2000">
                <a:latin typeface="Arial" charset="0"/>
                <a:sym typeface="Symbol" pitchFamily="18" charset="2"/>
              </a:rPr>
              <a:t>ionisatie	</a:t>
            </a:r>
            <a:r>
              <a:rPr lang="en-GB" sz="2000">
                <a:latin typeface="Arial"/>
                <a:cs typeface="Arial"/>
                <a:sym typeface="Symbol"/>
              </a:rPr>
              <a:t>→</a:t>
            </a:r>
            <a:r>
              <a:rPr lang="en-GB" sz="2000">
                <a:latin typeface="Arial" charset="0"/>
                <a:sym typeface="Symbol" pitchFamily="18" charset="2"/>
              </a:rPr>
              <a:t>	waterradicalen</a:t>
            </a:r>
          </a:p>
          <a:p>
            <a:pPr marL="431800" lvl="2" indent="0" defTabSz="215900" eaLnBrk="1" hangingPunct="1">
              <a:spcBef>
                <a:spcPct val="0"/>
              </a:spcBef>
              <a:buClr>
                <a:schemeClr val="tx2"/>
              </a:buClr>
              <a:buNone/>
            </a:pPr>
            <a:r>
              <a:rPr lang="en-GB" sz="2000">
                <a:solidFill>
                  <a:srgbClr val="FF0000"/>
                </a:solidFill>
                <a:latin typeface="Arial" charset="0"/>
                <a:sym typeface="Symbol" pitchFamily="18" charset="2"/>
              </a:rPr>
              <a:t>indirecte schade</a:t>
            </a:r>
            <a:r>
              <a:rPr lang="en-GB" sz="2000">
                <a:latin typeface="Arial" charset="0"/>
                <a:sym typeface="Symbol" pitchFamily="18" charset="2"/>
              </a:rPr>
              <a:t> door chemische reacties van waterradicalen met biomoleculen</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snel delende cel is schadegevoelig</a:t>
            </a:r>
          </a:p>
        </p:txBody>
      </p:sp>
      <p:pic>
        <p:nvPicPr>
          <p:cNvPr id="38919" name="Picture 4" descr="radiobiologie2A"/>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4955951" y="2060575"/>
            <a:ext cx="1992313" cy="39576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920" name="Picture 5" descr="radiobiologie2B"/>
          <p:cNvPicPr>
            <a:picLocks noGrp="1" noChangeAspect="1" noChangeArrowheads="1"/>
          </p:cNvPicPr>
          <p:nvPr>
            <p:ph sz="quarter" idx="3"/>
          </p:nvPr>
        </p:nvPicPr>
        <p:blipFill>
          <a:blip r:embed="rId4" cstate="print">
            <a:extLst>
              <a:ext uri="{28A0092B-C50C-407E-A947-70E740481C1C}">
                <a14:useLocalDpi xmlns:a14="http://schemas.microsoft.com/office/drawing/2010/main" val="0"/>
              </a:ext>
            </a:extLst>
          </a:blip>
          <a:srcRect/>
          <a:stretch>
            <a:fillRect/>
          </a:stretch>
        </p:blipFill>
        <p:spPr>
          <a:xfrm>
            <a:off x="6588125" y="1989138"/>
            <a:ext cx="1984375" cy="409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35</a:t>
            </a:fld>
            <a:endParaRPr lang="en-US">
              <a:latin typeface="Arial" pitchFamily="34" charset="0"/>
              <a:cs typeface="Arial" pitchFamily="34" charset="0"/>
            </a:endParaRPr>
          </a:p>
        </p:txBody>
      </p:sp>
      <p:sp>
        <p:nvSpPr>
          <p:cNvPr id="408578" name="Rectangle 2"/>
          <p:cNvSpPr>
            <a:spLocks noGrp="1" noChangeArrowheads="1"/>
          </p:cNvSpPr>
          <p:nvPr>
            <p:ph type="title"/>
          </p:nvPr>
        </p:nvSpPr>
        <p:spPr/>
        <p:txBody>
          <a:bodyPr/>
          <a:lstStyle/>
          <a:p>
            <a:pPr eaLnBrk="1" hangingPunct="1">
              <a:spcBef>
                <a:spcPct val="20000"/>
              </a:spcBef>
              <a:defRPr/>
            </a:pPr>
            <a:r>
              <a:rPr lang="en-US" sz="3200" b="1">
                <a:latin typeface="Arial" charset="0"/>
              </a:rPr>
              <a:t>Effecten van straling</a:t>
            </a:r>
            <a:br>
              <a:rPr lang="en-US" sz="3200" b="1">
                <a:latin typeface="Arial" charset="0"/>
              </a:rPr>
            </a:br>
            <a:r>
              <a:rPr lang="en-GB" sz="2000" b="1">
                <a:effectLst/>
                <a:latin typeface="Arial" charset="0"/>
                <a:sym typeface="Symbol" pitchFamily="18" charset="2"/>
              </a:rPr>
              <a:t>kansgebonden effect = stochastisch effect = kanker</a:t>
            </a:r>
            <a:endParaRPr lang="en-GB" sz="3200" b="1" smtClean="0">
              <a:effectLst/>
              <a:latin typeface="Arial" charset="0"/>
            </a:endParaRPr>
          </a:p>
        </p:txBody>
      </p:sp>
      <p:sp>
        <p:nvSpPr>
          <p:cNvPr id="39942" name="Rectangle 3"/>
          <p:cNvSpPr>
            <a:spLocks noGrp="1" noChangeArrowheads="1"/>
          </p:cNvSpPr>
          <p:nvPr>
            <p:ph type="body" sz="half" idx="1"/>
          </p:nvPr>
        </p:nvSpPr>
        <p:spPr>
          <a:xfrm>
            <a:off x="685800" y="1981200"/>
            <a:ext cx="7631113" cy="4114800"/>
          </a:xfrm>
        </p:spPr>
        <p:txBody>
          <a:bodyPr/>
          <a:lstStyle/>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latin typeface="Arial" charset="0"/>
                <a:sym typeface="Symbol" pitchFamily="18" charset="2"/>
              </a:rPr>
              <a:t>begint met DNA-schade</a:t>
            </a:r>
          </a:p>
          <a:p>
            <a:pPr marL="431800" lvl="2" indent="0" defTabSz="215900" eaLnBrk="1" hangingPunct="1">
              <a:spcBef>
                <a:spcPct val="0"/>
              </a:spcBef>
              <a:buClr>
                <a:schemeClr val="tx2"/>
              </a:buClr>
              <a:buFontTx/>
              <a:buNone/>
            </a:pPr>
            <a:r>
              <a:rPr lang="en-GB" sz="2000">
                <a:latin typeface="Arial" charset="0"/>
                <a:sym typeface="Symbol" pitchFamily="18" charset="2"/>
              </a:rPr>
              <a:t>geen drempeldosis</a:t>
            </a:r>
          </a:p>
          <a:p>
            <a:pPr marL="431800" lvl="2" indent="0" defTabSz="215900" eaLnBrk="1" hangingPunct="1">
              <a:spcBef>
                <a:spcPct val="0"/>
              </a:spcBef>
              <a:buClr>
                <a:schemeClr val="tx2"/>
              </a:buClr>
              <a:buFontTx/>
              <a:buNone/>
            </a:pPr>
            <a:r>
              <a:rPr lang="en-GB" sz="2000">
                <a:latin typeface="Arial" charset="0"/>
                <a:sym typeface="Symbol" pitchFamily="18" charset="2"/>
              </a:rPr>
              <a:t>effect onafhankelijk van dosis (alles-of-niets-effect)</a:t>
            </a:r>
          </a:p>
          <a:p>
            <a:pPr marL="431800" lvl="2" indent="0" defTabSz="215900" eaLnBrk="1" hangingPunct="1">
              <a:spcBef>
                <a:spcPct val="0"/>
              </a:spcBef>
              <a:buClr>
                <a:schemeClr val="tx2"/>
              </a:buClr>
              <a:buFontTx/>
              <a:buNone/>
            </a:pPr>
            <a:r>
              <a:rPr lang="en-GB" sz="2000">
                <a:latin typeface="Arial" charset="0"/>
                <a:sym typeface="Symbol" pitchFamily="18" charset="2"/>
              </a:rPr>
              <a:t>zeer lange latentieperiode</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solidFill>
                  <a:srgbClr val="FF0000"/>
                </a:solidFill>
                <a:latin typeface="Arial" charset="0"/>
                <a:sym typeface="Symbol" pitchFamily="18" charset="2"/>
              </a:rPr>
              <a:t>risicofactor = 5% per sievert</a:t>
            </a:r>
          </a:p>
          <a:p>
            <a:pPr marL="431800" lvl="2" indent="0" defTabSz="215900" eaLnBrk="1" hangingPunct="1">
              <a:spcBef>
                <a:spcPct val="0"/>
              </a:spcBef>
              <a:buClr>
                <a:schemeClr val="tx2"/>
              </a:buClr>
              <a:buFontTx/>
              <a:buNone/>
            </a:pPr>
            <a:r>
              <a:rPr lang="en-GB" sz="2000">
                <a:latin typeface="Arial" charset="0"/>
                <a:sym typeface="Symbol" pitchFamily="18" charset="2"/>
              </a:rPr>
              <a:t>afgeleid uit onderzoek onder overlevenden van de</a:t>
            </a:r>
          </a:p>
          <a:p>
            <a:pPr marL="431800" lvl="2" indent="0" defTabSz="215900" eaLnBrk="1" hangingPunct="1">
              <a:spcBef>
                <a:spcPct val="0"/>
              </a:spcBef>
              <a:buClr>
                <a:schemeClr val="tx2"/>
              </a:buClr>
              <a:buFontTx/>
              <a:buNone/>
            </a:pPr>
            <a:r>
              <a:rPr lang="en-GB" sz="2000">
                <a:latin typeface="Arial" charset="0"/>
                <a:sym typeface="Symbol" pitchFamily="18" charset="2"/>
              </a:rPr>
              <a:t>atoombommen op Hiroshima en Nagasaki</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solidFill>
                  <a:srgbClr val="FF0000"/>
                </a:solidFill>
                <a:latin typeface="Arial" charset="0"/>
                <a:sym typeface="Symbol" pitchFamily="18" charset="2"/>
              </a:rPr>
              <a:t>gemiddelde stralingsdosis leidt tot 5% van aantal kankergevallen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9"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10"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36</a:t>
            </a:fld>
            <a:endParaRPr lang="en-US">
              <a:latin typeface="Arial" pitchFamily="34" charset="0"/>
              <a:cs typeface="Arial" pitchFamily="34" charset="0"/>
            </a:endParaRPr>
          </a:p>
        </p:txBody>
      </p:sp>
      <p:sp>
        <p:nvSpPr>
          <p:cNvPr id="412674" name="Rectangle 2"/>
          <p:cNvSpPr>
            <a:spLocks noGrp="1" noChangeArrowheads="1"/>
          </p:cNvSpPr>
          <p:nvPr>
            <p:ph type="title"/>
          </p:nvPr>
        </p:nvSpPr>
        <p:spPr/>
        <p:txBody>
          <a:bodyPr/>
          <a:lstStyle/>
          <a:p>
            <a:pPr eaLnBrk="1" hangingPunct="1">
              <a:spcBef>
                <a:spcPct val="20000"/>
              </a:spcBef>
              <a:defRPr/>
            </a:pPr>
            <a:r>
              <a:rPr lang="en-US" sz="3200" b="1">
                <a:solidFill>
                  <a:srgbClr val="000066"/>
                </a:solidFill>
                <a:latin typeface="Arial" charset="0"/>
              </a:rPr>
              <a:t>Effecten van straling</a:t>
            </a:r>
            <a:br>
              <a:rPr lang="en-US" sz="3200" b="1">
                <a:solidFill>
                  <a:srgbClr val="000066"/>
                </a:solidFill>
                <a:latin typeface="Arial" charset="0"/>
              </a:rPr>
            </a:br>
            <a:r>
              <a:rPr lang="en-GB" sz="2000" b="1">
                <a:solidFill>
                  <a:srgbClr val="000066"/>
                </a:solidFill>
                <a:effectLst/>
                <a:latin typeface="Arial" charset="0"/>
                <a:sym typeface="Symbol" pitchFamily="18" charset="2"/>
              </a:rPr>
              <a:t>latentieperiode</a:t>
            </a:r>
            <a:endParaRPr lang="en-GB" sz="3200" b="1" smtClean="0">
              <a:latin typeface="Arial" charset="0"/>
            </a:endParaRPr>
          </a:p>
        </p:txBody>
      </p:sp>
      <p:grpSp>
        <p:nvGrpSpPr>
          <p:cNvPr id="40967" name="Group 4"/>
          <p:cNvGrpSpPr>
            <a:grpSpLocks noChangeAspect="1"/>
          </p:cNvGrpSpPr>
          <p:nvPr/>
        </p:nvGrpSpPr>
        <p:grpSpPr bwMode="auto">
          <a:xfrm>
            <a:off x="1907704" y="2060848"/>
            <a:ext cx="5308682" cy="3600000"/>
            <a:chOff x="1338" y="1026"/>
            <a:chExt cx="3000" cy="2259"/>
          </a:xfrm>
        </p:grpSpPr>
        <p:graphicFrame>
          <p:nvGraphicFramePr>
            <p:cNvPr id="40968" name="Object 5"/>
            <p:cNvGraphicFramePr>
              <a:graphicFrameLocks noChangeAspect="1"/>
            </p:cNvGraphicFramePr>
            <p:nvPr/>
          </p:nvGraphicFramePr>
          <p:xfrm>
            <a:off x="1338" y="1026"/>
            <a:ext cx="3000" cy="2259"/>
          </p:xfrm>
          <a:graphic>
            <a:graphicData uri="http://schemas.openxmlformats.org/presentationml/2006/ole">
              <mc:AlternateContent xmlns:mc="http://schemas.openxmlformats.org/markup-compatibility/2006">
                <mc:Choice xmlns:v="urn:schemas-microsoft-com:vml" Requires="v">
                  <p:oleObj spid="_x0000_s40996" name="Chart" r:id="rId4" imgW="3657600" imgH="2752649" progId="Excel.Chart.8">
                    <p:embed/>
                  </p:oleObj>
                </mc:Choice>
                <mc:Fallback>
                  <p:oleObj name="Chart" r:id="rId4" imgW="3657600" imgH="2752649" progId="Excel.Char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8" y="1026"/>
                          <a:ext cx="3000" cy="2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0969" name="Text Box 6"/>
            <p:cNvSpPr txBox="1">
              <a:spLocks noChangeAspect="1" noChangeArrowheads="1"/>
            </p:cNvSpPr>
            <p:nvPr/>
          </p:nvSpPr>
          <p:spPr bwMode="auto">
            <a:xfrm>
              <a:off x="1747" y="1980"/>
              <a:ext cx="494" cy="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200"/>
                <a:t>leukemie</a:t>
              </a:r>
            </a:p>
          </p:txBody>
        </p:sp>
        <p:sp>
          <p:nvSpPr>
            <p:cNvPr id="40970" name="Text Box 7"/>
            <p:cNvSpPr txBox="1">
              <a:spLocks noChangeAspect="1" noChangeArrowheads="1"/>
            </p:cNvSpPr>
            <p:nvPr/>
          </p:nvSpPr>
          <p:spPr bwMode="auto">
            <a:xfrm>
              <a:off x="2564" y="1389"/>
              <a:ext cx="814" cy="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200"/>
                <a:t>overige vormen van kanker</a:t>
              </a: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37</a:t>
            </a:fld>
            <a:endParaRPr lang="en-US">
              <a:latin typeface="Arial" pitchFamily="34" charset="0"/>
              <a:cs typeface="Arial" pitchFamily="34" charset="0"/>
            </a:endParaRPr>
          </a:p>
        </p:txBody>
      </p:sp>
      <p:sp>
        <p:nvSpPr>
          <p:cNvPr id="400386" name="Rectangle 2"/>
          <p:cNvSpPr>
            <a:spLocks noGrp="1" noChangeArrowheads="1"/>
          </p:cNvSpPr>
          <p:nvPr>
            <p:ph type="title"/>
          </p:nvPr>
        </p:nvSpPr>
        <p:spPr/>
        <p:txBody>
          <a:bodyPr/>
          <a:lstStyle/>
          <a:p>
            <a:pPr eaLnBrk="1" hangingPunct="1">
              <a:spcBef>
                <a:spcPct val="20000"/>
              </a:spcBef>
              <a:defRPr/>
            </a:pPr>
            <a:r>
              <a:rPr lang="en-US" sz="3200" b="1">
                <a:latin typeface="Arial" charset="0"/>
              </a:rPr>
              <a:t>Effecten van straling</a:t>
            </a:r>
            <a:br>
              <a:rPr lang="en-US" sz="3200" b="1">
                <a:latin typeface="Arial" charset="0"/>
              </a:rPr>
            </a:br>
            <a:r>
              <a:rPr lang="en-GB" sz="2000" b="1">
                <a:effectLst/>
                <a:latin typeface="Arial" charset="0"/>
                <a:sym typeface="Symbol" pitchFamily="18" charset="2"/>
              </a:rPr>
              <a:t>niet-kansgebonden effect =  weefselreactie</a:t>
            </a:r>
            <a:endParaRPr lang="en-GB" sz="3200" b="1" smtClean="0">
              <a:latin typeface="Arial" charset="0"/>
            </a:endParaRPr>
          </a:p>
        </p:txBody>
      </p:sp>
      <p:sp>
        <p:nvSpPr>
          <p:cNvPr id="41990" name="Rectangle 3"/>
          <p:cNvSpPr>
            <a:spLocks noGrp="1" noChangeArrowheads="1"/>
          </p:cNvSpPr>
          <p:nvPr>
            <p:ph type="body" sz="half" idx="1"/>
          </p:nvPr>
        </p:nvSpPr>
        <p:spPr>
          <a:xfrm>
            <a:off x="685800" y="1981200"/>
            <a:ext cx="7918450" cy="4114800"/>
          </a:xfrm>
        </p:spPr>
        <p:txBody>
          <a:bodyPr/>
          <a:lstStyle/>
          <a:p>
            <a:pPr marL="431800" lvl="1" indent="0" defTabSz="215900" eaLnBrk="1" hangingPunct="1">
              <a:spcBef>
                <a:spcPct val="0"/>
              </a:spcBef>
              <a:buClr>
                <a:schemeClr val="tx2"/>
              </a:buClr>
              <a:buSzTx/>
              <a:buFont typeface="Wingdings" pitchFamily="2" charset="2"/>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2000">
                <a:latin typeface="Arial" charset="0"/>
                <a:sym typeface="Symbol" pitchFamily="18" charset="2"/>
              </a:rPr>
              <a:t>treedt altijd op boven een zekere drempeldosis</a:t>
            </a:r>
          </a:p>
          <a:p>
            <a:pPr marL="431800" lvl="2" indent="0" defTabSz="215900" eaLnBrk="1" hangingPunct="1">
              <a:spcBef>
                <a:spcPct val="0"/>
              </a:spcBef>
              <a:buClr>
                <a:schemeClr val="tx2"/>
              </a:buClr>
              <a:buFontTx/>
              <a:buNone/>
            </a:pPr>
            <a:r>
              <a:rPr lang="en-GB" sz="2000">
                <a:latin typeface="Arial" charset="0"/>
                <a:sym typeface="Symbol" pitchFamily="18" charset="2"/>
              </a:rPr>
              <a:t>ernst neemt toe naarmate de dosis hoger is</a:t>
            </a:r>
          </a:p>
          <a:p>
            <a:pPr marL="431800" lvl="2" indent="0" defTabSz="215900" eaLnBrk="1" hangingPunct="1">
              <a:spcBef>
                <a:spcPct val="0"/>
              </a:spcBef>
              <a:buClr>
                <a:schemeClr val="tx2"/>
              </a:buClr>
              <a:buFontTx/>
              <a:buNone/>
            </a:pPr>
            <a:r>
              <a:rPr lang="en-GB" sz="2000">
                <a:latin typeface="Arial" charset="0"/>
                <a:sym typeface="Symbol" pitchFamily="18" charset="2"/>
              </a:rPr>
              <a:t>50% overlijdenskans bij 3-5 Gy acute dosis</a:t>
            </a:r>
          </a:p>
          <a:p>
            <a:pPr marL="431800" lvl="2" indent="0" defTabSz="215900" eaLnBrk="1" hangingPunct="1">
              <a:spcBef>
                <a:spcPct val="0"/>
              </a:spcBef>
              <a:buClr>
                <a:schemeClr val="tx2"/>
              </a:buClr>
              <a:buFontTx/>
              <a:buNone/>
            </a:pPr>
            <a:endParaRPr lang="en-GB" sz="2000">
              <a:latin typeface="Arial" charset="0"/>
              <a:sym typeface="Symbol" pitchFamily="18" charset="2"/>
            </a:endParaRPr>
          </a:p>
          <a:p>
            <a:pPr marL="431800" lvl="2" indent="0" defTabSz="215900" eaLnBrk="1" hangingPunct="1">
              <a:spcBef>
                <a:spcPct val="0"/>
              </a:spcBef>
              <a:buClr>
                <a:schemeClr val="tx2"/>
              </a:buClr>
              <a:buFontTx/>
              <a:buNone/>
            </a:pPr>
            <a:r>
              <a:rPr lang="en-GB" sz="1800" b="1">
                <a:latin typeface="Arial" charset="0"/>
                <a:sym typeface="Symbol" pitchFamily="18" charset="2"/>
              </a:rPr>
              <a:t>	stralingssyndroom		mortaliteit				drempeldosis</a:t>
            </a:r>
          </a:p>
          <a:p>
            <a:pPr marL="431800" lvl="2" indent="0" defTabSz="215900" eaLnBrk="1" hangingPunct="1">
              <a:spcBef>
                <a:spcPct val="0"/>
              </a:spcBef>
              <a:buClr>
                <a:schemeClr val="tx2"/>
              </a:buClr>
              <a:buFontTx/>
              <a:buNone/>
            </a:pPr>
            <a:endParaRPr lang="en-GB" sz="1800" b="1">
              <a:latin typeface="Arial" charset="0"/>
              <a:sym typeface="Symbol" pitchFamily="18" charset="2"/>
            </a:endParaRPr>
          </a:p>
          <a:p>
            <a:pPr marL="431800" lvl="2" indent="0" defTabSz="215900" eaLnBrk="1" hangingPunct="1">
              <a:spcBef>
                <a:spcPct val="0"/>
              </a:spcBef>
              <a:buClr>
                <a:schemeClr val="tx2"/>
              </a:buClr>
              <a:buFontTx/>
              <a:buNone/>
            </a:pPr>
            <a:r>
              <a:rPr lang="en-GB" sz="1800">
                <a:latin typeface="Arial" charset="0"/>
                <a:sym typeface="Symbol" pitchFamily="18" charset="2"/>
              </a:rPr>
              <a:t>	beenmergsyndroom		10-30 dagen				1 Gy</a:t>
            </a:r>
          </a:p>
          <a:p>
            <a:pPr marL="431800" lvl="2" indent="0" defTabSz="215900" eaLnBrk="1" hangingPunct="1">
              <a:spcBef>
                <a:spcPct val="0"/>
              </a:spcBef>
              <a:buClr>
                <a:schemeClr val="tx2"/>
              </a:buClr>
              <a:buFontTx/>
              <a:buNone/>
            </a:pPr>
            <a:r>
              <a:rPr lang="en-GB" sz="1800">
                <a:latin typeface="Arial" charset="0"/>
                <a:sym typeface="Symbol" pitchFamily="18" charset="2"/>
              </a:rPr>
              <a:t>	darmsyndroom				4-10 dagen				5</a:t>
            </a:r>
            <a:r>
              <a:rPr lang="en-GB" sz="1800" smtClean="0">
                <a:latin typeface="Arial" charset="0"/>
                <a:sym typeface="Symbol" pitchFamily="18" charset="2"/>
              </a:rPr>
              <a:t> </a:t>
            </a:r>
            <a:r>
              <a:rPr lang="en-GB" sz="1800">
                <a:latin typeface="Arial" charset="0"/>
                <a:sym typeface="Symbol" pitchFamily="18" charset="2"/>
              </a:rPr>
              <a:t>Gy</a:t>
            </a:r>
          </a:p>
          <a:p>
            <a:pPr marL="431800" lvl="2" indent="0" defTabSz="215900" eaLnBrk="1" hangingPunct="1">
              <a:spcBef>
                <a:spcPct val="0"/>
              </a:spcBef>
              <a:buClr>
                <a:schemeClr val="tx2"/>
              </a:buClr>
              <a:buFontTx/>
              <a:buNone/>
            </a:pPr>
            <a:r>
              <a:rPr lang="en-GB" sz="1800">
                <a:latin typeface="Arial" charset="0"/>
                <a:sym typeface="Symbol" pitchFamily="18" charset="2"/>
              </a:rPr>
              <a:t>	hersensyndroom				binnen 2 dagen		50-100 Gy</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38</a:t>
            </a:fld>
            <a:endParaRPr lang="en-US">
              <a:latin typeface="Arial" pitchFamily="34" charset="0"/>
              <a:cs typeface="Arial" pitchFamily="34" charset="0"/>
            </a:endParaRPr>
          </a:p>
        </p:txBody>
      </p:sp>
      <p:sp>
        <p:nvSpPr>
          <p:cNvPr id="406530" name="Rectangle 2"/>
          <p:cNvSpPr>
            <a:spLocks noGrp="1" noChangeArrowheads="1"/>
          </p:cNvSpPr>
          <p:nvPr>
            <p:ph type="title"/>
          </p:nvPr>
        </p:nvSpPr>
        <p:spPr/>
        <p:txBody>
          <a:bodyPr/>
          <a:lstStyle/>
          <a:p>
            <a:pPr eaLnBrk="1" hangingPunct="1">
              <a:spcBef>
                <a:spcPct val="20000"/>
              </a:spcBef>
              <a:defRPr/>
            </a:pPr>
            <a:r>
              <a:rPr lang="en-US" sz="3200" b="1">
                <a:latin typeface="Arial" charset="0"/>
              </a:rPr>
              <a:t>Effecten van straling</a:t>
            </a:r>
            <a:br>
              <a:rPr lang="en-US" sz="3200" b="1">
                <a:latin typeface="Arial" charset="0"/>
              </a:rPr>
            </a:br>
            <a:r>
              <a:rPr lang="en-GB" sz="2000" b="1">
                <a:effectLst/>
                <a:latin typeface="Arial" charset="0"/>
                <a:sym typeface="Symbol" pitchFamily="18" charset="2"/>
              </a:rPr>
              <a:t>ongeboren kind</a:t>
            </a:r>
            <a:endParaRPr lang="en-GB" sz="3200" b="1" smtClean="0">
              <a:latin typeface="Arial" charset="0"/>
            </a:endParaRPr>
          </a:p>
        </p:txBody>
      </p:sp>
      <p:sp>
        <p:nvSpPr>
          <p:cNvPr id="43014" name="Rectangle 3"/>
          <p:cNvSpPr>
            <a:spLocks noGrp="1" noChangeArrowheads="1"/>
          </p:cNvSpPr>
          <p:nvPr>
            <p:ph type="body" sz="half" idx="1"/>
          </p:nvPr>
        </p:nvSpPr>
        <p:spPr>
          <a:xfrm>
            <a:off x="685800" y="1981200"/>
            <a:ext cx="7918450" cy="4114800"/>
          </a:xfrm>
        </p:spPr>
        <p:txBody>
          <a:bodyPr/>
          <a:lstStyle/>
          <a:p>
            <a:pPr marL="431800" lvl="2" indent="0" defTabSz="215900" eaLnBrk="1" hangingPunct="1">
              <a:spcBef>
                <a:spcPct val="0"/>
              </a:spcBef>
              <a:buClr>
                <a:schemeClr val="tx2"/>
              </a:buClr>
              <a:buFontTx/>
              <a:buNone/>
            </a:pPr>
            <a:endParaRPr lang="en-GB" sz="2000">
              <a:solidFill>
                <a:srgbClr val="FF0000"/>
              </a:solidFill>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week 1					alles-of-niets-effect   </a:t>
            </a:r>
            <a:r>
              <a:rPr lang="en-GB" sz="2000">
                <a:latin typeface="Arial"/>
                <a:cs typeface="Arial"/>
                <a:sym typeface="Symbol"/>
              </a:rPr>
              <a:t>→</a:t>
            </a:r>
            <a:r>
              <a:rPr lang="en-GB" sz="2000">
                <a:latin typeface="Arial" charset="0"/>
                <a:sym typeface="Symbol"/>
              </a:rPr>
              <a:t>   </a:t>
            </a:r>
            <a:r>
              <a:rPr lang="en-GB" sz="2000">
                <a:latin typeface="Arial" charset="0"/>
                <a:sym typeface="Symbol" pitchFamily="18" charset="2"/>
              </a:rPr>
              <a:t>spontane abortus</a:t>
            </a:r>
          </a:p>
          <a:p>
            <a:pPr marL="431800" lvl="3" indent="0" defTabSz="215900" eaLnBrk="1" hangingPunct="1">
              <a:spcBef>
                <a:spcPct val="0"/>
              </a:spcBef>
              <a:buClr>
                <a:schemeClr val="tx2"/>
              </a:buClr>
              <a:buFontTx/>
              <a:buNone/>
            </a:pPr>
            <a:r>
              <a:rPr lang="en-GB">
                <a:latin typeface="Arial" charset="0"/>
                <a:sym typeface="Symbol" pitchFamily="18" charset="2"/>
              </a:rPr>
              <a:t>								drempeldosis </a:t>
            </a:r>
            <a:r>
              <a:rPr lang="en-GB">
                <a:latin typeface="Arial"/>
                <a:cs typeface="Arial"/>
                <a:sym typeface="Symbol" pitchFamily="18" charset="2"/>
              </a:rPr>
              <a:t>≈</a:t>
            </a:r>
            <a:r>
              <a:rPr lang="en-GB">
                <a:latin typeface="Arial" charset="0"/>
                <a:sym typeface="Symbol" pitchFamily="18" charset="2"/>
              </a:rPr>
              <a:t> 100 mGy</a:t>
            </a:r>
          </a:p>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week 2-8				stralingsschade   </a:t>
            </a:r>
            <a:r>
              <a:rPr lang="en-GB" sz="2000">
                <a:latin typeface="Arial"/>
                <a:cs typeface="Arial"/>
                <a:sym typeface="Symbol"/>
              </a:rPr>
              <a:t>→</a:t>
            </a:r>
            <a:r>
              <a:rPr lang="en-GB" sz="2000">
                <a:latin typeface="Arial" charset="0"/>
                <a:sym typeface="Symbol"/>
              </a:rPr>
              <a:t>   </a:t>
            </a:r>
            <a:r>
              <a:rPr lang="en-GB" sz="2000">
                <a:latin typeface="Arial" charset="0"/>
                <a:sym typeface="Symbol" pitchFamily="18" charset="2"/>
              </a:rPr>
              <a:t>misvormingen</a:t>
            </a:r>
          </a:p>
          <a:p>
            <a:pPr marL="431800" lvl="3" indent="0" defTabSz="215900" eaLnBrk="1" hangingPunct="1">
              <a:spcBef>
                <a:spcPct val="0"/>
              </a:spcBef>
              <a:buClr>
                <a:schemeClr val="tx2"/>
              </a:buClr>
              <a:buFontTx/>
              <a:buNone/>
            </a:pPr>
            <a:r>
              <a:rPr lang="en-GB">
                <a:latin typeface="Arial" charset="0"/>
                <a:sym typeface="Symbol" pitchFamily="18" charset="2"/>
              </a:rPr>
              <a:t>								drempeldosis </a:t>
            </a:r>
            <a:r>
              <a:rPr lang="en-GB">
                <a:latin typeface="Arial"/>
                <a:cs typeface="Arial"/>
                <a:sym typeface="Symbol" pitchFamily="18" charset="2"/>
              </a:rPr>
              <a:t>≈</a:t>
            </a:r>
            <a:r>
              <a:rPr lang="en-GB">
                <a:latin typeface="Arial" charset="0"/>
                <a:sym typeface="Symbol" pitchFamily="18" charset="2"/>
              </a:rPr>
              <a:t> 100 mGy</a:t>
            </a:r>
          </a:p>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week 8-15			stralingsschade   </a:t>
            </a:r>
            <a:r>
              <a:rPr lang="en-GB" sz="2000">
                <a:latin typeface="Arial"/>
                <a:cs typeface="Arial"/>
                <a:sym typeface="Symbol"/>
              </a:rPr>
              <a:t>→</a:t>
            </a:r>
            <a:r>
              <a:rPr lang="en-GB" sz="2000">
                <a:latin typeface="Arial" charset="0"/>
                <a:sym typeface="Symbol"/>
              </a:rPr>
              <a:t>   </a:t>
            </a:r>
            <a:r>
              <a:rPr lang="en-GB" sz="2000">
                <a:latin typeface="Arial" charset="0"/>
                <a:sym typeface="Symbol" pitchFamily="18" charset="2"/>
              </a:rPr>
              <a:t>vermindering van IQ</a:t>
            </a:r>
          </a:p>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week 16-36		stralingsschade   </a:t>
            </a:r>
            <a:r>
              <a:rPr lang="en-GB" sz="2000">
                <a:latin typeface="Arial"/>
                <a:cs typeface="Arial"/>
                <a:sym typeface="Symbol"/>
              </a:rPr>
              <a:t>→</a:t>
            </a:r>
            <a:r>
              <a:rPr lang="en-GB" sz="2000">
                <a:latin typeface="Arial" charset="0"/>
                <a:sym typeface="Symbol"/>
              </a:rPr>
              <a:t>   </a:t>
            </a:r>
            <a:r>
              <a:rPr lang="en-GB" sz="2000">
                <a:latin typeface="Arial" charset="0"/>
                <a:sym typeface="Symbol" pitchFamily="18" charset="2"/>
              </a:rPr>
              <a:t>groeiachterstand</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39</a:t>
            </a:fld>
            <a:endParaRPr lang="en-US">
              <a:latin typeface="Arial" pitchFamily="34" charset="0"/>
              <a:cs typeface="Arial" pitchFamily="34" charset="0"/>
            </a:endParaRPr>
          </a:p>
        </p:txBody>
      </p:sp>
      <p:sp>
        <p:nvSpPr>
          <p:cNvPr id="486402"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US" sz="2000" b="1">
                <a:effectLst/>
                <a:latin typeface="Arial" charset="0"/>
              </a:rPr>
              <a:t>beroepsrisico</a:t>
            </a:r>
            <a:endParaRPr lang="en-GB" sz="3200" b="1" smtClean="0">
              <a:latin typeface="Arial" charset="0"/>
            </a:endParaRPr>
          </a:p>
        </p:txBody>
      </p:sp>
      <p:sp>
        <p:nvSpPr>
          <p:cNvPr id="45062" name="Rectangle 3"/>
          <p:cNvSpPr>
            <a:spLocks noGrp="1" noChangeArrowheads="1"/>
          </p:cNvSpPr>
          <p:nvPr>
            <p:ph type="body" sz="half" idx="1"/>
          </p:nvPr>
        </p:nvSpPr>
        <p:spPr>
          <a:xfrm>
            <a:off x="685800" y="1981200"/>
            <a:ext cx="8062664" cy="4327525"/>
          </a:xfrm>
        </p:spPr>
        <p:txBody>
          <a:bodyPr/>
          <a:lstStyle/>
          <a:p>
            <a:pPr marL="0" lvl="3" indent="0" defTabSz="216000" eaLnBrk="1" hangingPunct="1">
              <a:spcBef>
                <a:spcPts val="0"/>
              </a:spcBef>
              <a:buClr>
                <a:schemeClr val="tx2"/>
              </a:buClr>
              <a:buFont typeface="Wingdings" pitchFamily="2" charset="2"/>
              <a:buNone/>
              <a:defRPr/>
            </a:pPr>
            <a:endParaRPr lang="en-US">
              <a:latin typeface="Arial" charset="0"/>
              <a:cs typeface="Arial" charset="0"/>
              <a:sym typeface="Symbol" pitchFamily="18" charset="2"/>
            </a:endParaRPr>
          </a:p>
          <a:p>
            <a:pPr marL="0" lvl="3" indent="0" defTabSz="216000" eaLnBrk="1" hangingPunct="1">
              <a:spcBef>
                <a:spcPts val="0"/>
              </a:spcBef>
              <a:buClr>
                <a:schemeClr val="tx2"/>
              </a:buClr>
              <a:buFont typeface="Wingdings" pitchFamily="2" charset="2"/>
              <a:buNone/>
              <a:defRPr/>
            </a:pPr>
            <a:r>
              <a:rPr lang="en-US" b="1">
                <a:latin typeface="Arial" charset="0"/>
                <a:cs typeface="Arial" charset="0"/>
                <a:sym typeface="Symbol" pitchFamily="18" charset="2"/>
              </a:rPr>
              <a:t>werkzaamheid														</a:t>
            </a:r>
            <a:r>
              <a:rPr lang="en-US" b="1" smtClean="0">
                <a:latin typeface="Arial" charset="0"/>
                <a:cs typeface="Arial" charset="0"/>
                <a:sym typeface="Symbol" pitchFamily="18" charset="2"/>
              </a:rPr>
              <a:t>	overlijdenskans </a:t>
            </a:r>
            <a:r>
              <a:rPr lang="en-US" b="1">
                <a:latin typeface="Arial" charset="0"/>
                <a:cs typeface="Arial" charset="0"/>
                <a:sym typeface="Symbol" pitchFamily="18" charset="2"/>
              </a:rPr>
              <a:t>per jaar</a:t>
            </a:r>
          </a:p>
          <a:p>
            <a:pPr marL="0" lvl="3" indent="0" defTabSz="216000" eaLnBrk="1" hangingPunct="1">
              <a:spcBef>
                <a:spcPts val="0"/>
              </a:spcBef>
              <a:buClr>
                <a:schemeClr val="tx2"/>
              </a:buClr>
              <a:buFont typeface="Wingdings" pitchFamily="2" charset="2"/>
              <a:buNone/>
              <a:defRPr/>
            </a:pPr>
            <a:endParaRPr lang="en-US">
              <a:latin typeface="Arial" charset="0"/>
              <a:cs typeface="Arial" charset="0"/>
              <a:sym typeface="Symbol" pitchFamily="18" charset="2"/>
            </a:endParaRPr>
          </a:p>
          <a:p>
            <a:pPr marL="0" lvl="3" indent="0" defTabSz="216000" eaLnBrk="1" hangingPunct="1">
              <a:spcBef>
                <a:spcPts val="0"/>
              </a:spcBef>
              <a:buClr>
                <a:schemeClr val="tx2"/>
              </a:buClr>
              <a:buFont typeface="Wingdings" pitchFamily="2" charset="2"/>
              <a:buNone/>
              <a:defRPr/>
            </a:pPr>
            <a:r>
              <a:rPr lang="en-US">
                <a:latin typeface="Arial" charset="0"/>
                <a:cs typeface="Arial" charset="0"/>
                <a:sym typeface="Symbol" pitchFamily="18" charset="2"/>
              </a:rPr>
              <a:t>natuurlijke straling (2 mSv per jaar)		     		  100 per miljoen</a:t>
            </a:r>
          </a:p>
          <a:p>
            <a:pPr marL="0" lvl="3" indent="0" defTabSz="216000" eaLnBrk="1" hangingPunct="1">
              <a:spcBef>
                <a:spcPts val="0"/>
              </a:spcBef>
              <a:buClr>
                <a:schemeClr val="tx2"/>
              </a:buClr>
              <a:buFont typeface="Wingdings" pitchFamily="2" charset="2"/>
              <a:buNone/>
              <a:defRPr/>
            </a:pPr>
            <a:r>
              <a:rPr lang="en-US">
                <a:latin typeface="Arial" charset="0"/>
                <a:cs typeface="Arial" charset="0"/>
                <a:sym typeface="Symbol" pitchFamily="18" charset="2"/>
              </a:rPr>
              <a:t>sigaretten (20 per dag ≈ 7000 per jaar)			4000 per miljoen</a:t>
            </a:r>
          </a:p>
          <a:p>
            <a:pPr marL="0" lvl="3" indent="0" defTabSz="216000" eaLnBrk="1" hangingPunct="1">
              <a:spcBef>
                <a:spcPts val="0"/>
              </a:spcBef>
              <a:buClr>
                <a:schemeClr val="tx2"/>
              </a:buClr>
              <a:buFont typeface="Wingdings" pitchFamily="2" charset="2"/>
              <a:buNone/>
              <a:defRPr/>
            </a:pPr>
            <a:endParaRPr lang="en-US">
              <a:latin typeface="Arial" charset="0"/>
              <a:cs typeface="Arial" charset="0"/>
              <a:sym typeface="Symbol" pitchFamily="18" charset="2"/>
            </a:endParaRPr>
          </a:p>
          <a:p>
            <a:pPr marL="0" lvl="2" indent="0" defTabSz="216000" eaLnBrk="1" hangingPunct="1">
              <a:spcBef>
                <a:spcPts val="0"/>
              </a:spcBef>
              <a:buClr>
                <a:schemeClr val="tx2"/>
              </a:buClr>
              <a:buFont typeface="Wingdings" pitchFamily="2" charset="2"/>
              <a:buNone/>
              <a:defRPr/>
            </a:pPr>
            <a:r>
              <a:rPr lang="en-US" sz="2000">
                <a:latin typeface="Arial" charset="0"/>
                <a:cs typeface="Arial" charset="0"/>
                <a:sym typeface="Symbol"/>
              </a:rPr>
              <a:t></a:t>
            </a:r>
            <a:r>
              <a:rPr lang="en-US" sz="2000">
                <a:latin typeface="Arial" charset="0"/>
                <a:cs typeface="Arial" charset="0"/>
                <a:sym typeface="Symbol" pitchFamily="18" charset="2"/>
              </a:rPr>
              <a:t>	risico van 1 mSv </a:t>
            </a:r>
            <a:r>
              <a:rPr lang="en-US" sz="2000">
                <a:latin typeface="Arial"/>
                <a:cs typeface="Arial"/>
                <a:sym typeface="Symbol" pitchFamily="18" charset="2"/>
              </a:rPr>
              <a:t>≈</a:t>
            </a:r>
            <a:r>
              <a:rPr lang="en-US" sz="2000">
                <a:latin typeface="Arial" charset="0"/>
                <a:cs typeface="Arial" charset="0"/>
                <a:sym typeface="Symbol" pitchFamily="18" charset="2"/>
              </a:rPr>
              <a:t> risico van 100 sigaretten</a:t>
            </a:r>
            <a:endParaRPr lang="en-US">
              <a:latin typeface="Arial" charset="0"/>
              <a:cs typeface="Arial" charset="0"/>
              <a:sym typeface="Symbol" pitchFamily="18" charset="2"/>
            </a:endParaRPr>
          </a:p>
          <a:p>
            <a:pPr marL="432000" lvl="3" indent="0" defTabSz="216000" eaLnBrk="1" hangingPunct="1">
              <a:spcBef>
                <a:spcPts val="0"/>
              </a:spcBef>
              <a:buClr>
                <a:schemeClr val="tx2"/>
              </a:buClr>
              <a:buFont typeface="Wingdings" pitchFamily="2" charset="2"/>
              <a:buNone/>
              <a:defRPr/>
            </a:pPr>
            <a:endParaRPr lang="en-US">
              <a:latin typeface="Arial" charset="0"/>
              <a:cs typeface="Arial" charset="0"/>
              <a:sym typeface="Symbol" pitchFamily="18" charset="2"/>
            </a:endParaRPr>
          </a:p>
          <a:p>
            <a:pPr marL="432000" lvl="3" indent="0" defTabSz="216000" eaLnBrk="1" hangingPunct="1">
              <a:spcBef>
                <a:spcPts val="0"/>
              </a:spcBef>
              <a:buClr>
                <a:schemeClr val="tx2"/>
              </a:buClr>
              <a:buFont typeface="Wingdings" pitchFamily="2" charset="2"/>
              <a:buNone/>
              <a:defRPr/>
            </a:pPr>
            <a:r>
              <a:rPr lang="en-US">
                <a:solidFill>
                  <a:srgbClr val="FF0000"/>
                </a:solidFill>
                <a:latin typeface="Arial" charset="0"/>
                <a:cs typeface="Arial" charset="0"/>
                <a:sym typeface="Symbol" pitchFamily="18" charset="2"/>
              </a:rPr>
              <a:t>beroepsrisico &gt; 1 per 1000 is onaanvaardbaar</a:t>
            </a:r>
          </a:p>
          <a:p>
            <a:pPr marL="432000" lvl="3" indent="0" defTabSz="216000" eaLnBrk="1" hangingPunct="1">
              <a:spcBef>
                <a:spcPts val="0"/>
              </a:spcBef>
              <a:buClr>
                <a:schemeClr val="tx2"/>
              </a:buClr>
              <a:buFont typeface="Wingdings" pitchFamily="2" charset="2"/>
              <a:buNone/>
              <a:defRPr/>
            </a:pPr>
            <a:r>
              <a:rPr lang="en-US">
                <a:solidFill>
                  <a:srgbClr val="FF0000"/>
                </a:solidFill>
                <a:latin typeface="Arial" charset="0"/>
                <a:cs typeface="Arial" charset="0"/>
                <a:sym typeface="Symbol" pitchFamily="18" charset="2"/>
              </a:rPr>
              <a:t>beroepsrisico &lt; 1 per 100 000 is aanvaardbaar</a:t>
            </a:r>
          </a:p>
          <a:p>
            <a:pPr marL="432000" lvl="3" indent="0" defTabSz="216000" eaLnBrk="1" hangingPunct="1">
              <a:spcBef>
                <a:spcPts val="0"/>
              </a:spcBef>
              <a:buClr>
                <a:schemeClr val="tx2"/>
              </a:buClr>
              <a:buFont typeface="Wingdings" pitchFamily="2" charset="2"/>
              <a:buNone/>
              <a:defRPr/>
            </a:pPr>
            <a:r>
              <a:rPr lang="en-US">
                <a:solidFill>
                  <a:srgbClr val="FF0000"/>
                </a:solidFill>
                <a:latin typeface="Arial" charset="0"/>
                <a:cs typeface="Arial" charset="0"/>
                <a:sym typeface="Symbol" pitchFamily="18" charset="2"/>
              </a:rPr>
              <a:t>daartussen is het beroepsrisico beheersbaar</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20"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21"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a:t>
            </a:fld>
            <a:endParaRPr lang="en-US">
              <a:latin typeface="Arial" pitchFamily="34" charset="0"/>
              <a:cs typeface="Arial" pitchFamily="34" charset="0"/>
            </a:endParaRPr>
          </a:p>
        </p:txBody>
      </p:sp>
      <p:sp>
        <p:nvSpPr>
          <p:cNvPr id="205826"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Wat is alfa-, beta- en gamma-</a:t>
            </a:r>
            <a:r>
              <a:rPr lang="en-US" sz="3200" b="1" smtClean="0">
                <a:latin typeface="Arial" charset="0"/>
                <a:cs typeface="Arial" charset="0"/>
              </a:rPr>
              <a:t>straling?</a:t>
            </a:r>
            <a:br>
              <a:rPr lang="en-US" sz="3200" b="1" smtClean="0">
                <a:latin typeface="Arial" charset="0"/>
                <a:cs typeface="Arial" charset="0"/>
              </a:rPr>
            </a:br>
            <a:r>
              <a:rPr lang="en-US" sz="2000" b="1" smtClean="0">
                <a:effectLst/>
                <a:latin typeface="Arial" charset="0"/>
                <a:cs typeface="Arial" charset="0"/>
              </a:rPr>
              <a:t>atoom</a:t>
            </a:r>
            <a:endParaRPr lang="en-US" sz="3200" b="1" smtClean="0">
              <a:effectLst/>
              <a:latin typeface="Arial" charset="0"/>
              <a:cs typeface="Arial" charset="0"/>
            </a:endParaRPr>
          </a:p>
        </p:txBody>
      </p:sp>
      <p:sp>
        <p:nvSpPr>
          <p:cNvPr id="6150" name="Rectangle 3"/>
          <p:cNvSpPr>
            <a:spLocks noGrp="1" noChangeArrowheads="1"/>
          </p:cNvSpPr>
          <p:nvPr>
            <p:ph type="body" sz="half" idx="1"/>
          </p:nvPr>
        </p:nvSpPr>
        <p:spPr>
          <a:xfrm>
            <a:off x="684214" y="1989138"/>
            <a:ext cx="5071268" cy="4114800"/>
          </a:xfrm>
        </p:spPr>
        <p:txBody>
          <a:bodyPr/>
          <a:lstStyle/>
          <a:p>
            <a:pPr marL="431800" lvl="1" indent="0" defTabSz="215900" eaLnBrk="1" hangingPunct="1">
              <a:spcBef>
                <a:spcPct val="0"/>
              </a:spcBef>
              <a:buClr>
                <a:schemeClr val="tx2"/>
              </a:buClr>
              <a:buFont typeface="Wingdings" pitchFamily="2" charset="2"/>
              <a:buNone/>
            </a:pPr>
            <a:endParaRPr lang="en-GB" sz="2000" smtClean="0">
              <a:latin typeface="Arial" charset="0"/>
              <a:sym typeface="Symbol" pitchFamily="18" charset="2"/>
            </a:endParaRPr>
          </a:p>
          <a:p>
            <a:pPr marL="431800" lvl="1" indent="0" defTabSz="215900" eaLnBrk="1" hangingPunct="1">
              <a:spcBef>
                <a:spcPct val="0"/>
              </a:spcBef>
              <a:buClr>
                <a:schemeClr val="tx2"/>
              </a:buClr>
              <a:buFont typeface="Wingdings" pitchFamily="2" charset="2"/>
              <a:buNone/>
            </a:pPr>
            <a:r>
              <a:rPr lang="en-GB" sz="2000" smtClean="0">
                <a:latin typeface="Arial" charset="0"/>
                <a:sym typeface="Symbol" pitchFamily="18" charset="2"/>
              </a:rPr>
              <a:t>atoom </a:t>
            </a:r>
            <a:r>
              <a:rPr lang="en-GB" sz="2000">
                <a:latin typeface="Arial" charset="0"/>
                <a:sym typeface="Symbol" pitchFamily="18" charset="2"/>
              </a:rPr>
              <a:t>bestaat uit</a:t>
            </a:r>
          </a:p>
          <a:p>
            <a:pPr marL="431800" lvl="3" indent="0" defTabSz="215900" eaLnBrk="1" hangingPunct="1">
              <a:spcBef>
                <a:spcPct val="0"/>
              </a:spcBef>
              <a:buClr>
                <a:schemeClr val="tx2"/>
              </a:buClr>
              <a:buFont typeface="Wingdings" pitchFamily="2" charset="2"/>
              <a:buNone/>
            </a:pPr>
            <a:r>
              <a:rPr lang="en-GB">
                <a:latin typeface="Arial" charset="0"/>
                <a:sym typeface="Symbol" pitchFamily="18" charset="2"/>
              </a:rPr>
              <a:t>	kern</a:t>
            </a:r>
          </a:p>
          <a:p>
            <a:pPr marL="431800" lvl="3" indent="0" defTabSz="215900" eaLnBrk="1" hangingPunct="1">
              <a:spcBef>
                <a:spcPct val="0"/>
              </a:spcBef>
              <a:buClr>
                <a:schemeClr val="tx2"/>
              </a:buClr>
              <a:buFont typeface="Wingdings" pitchFamily="2" charset="2"/>
              <a:buNone/>
            </a:pPr>
            <a:r>
              <a:rPr lang="en-GB">
                <a:latin typeface="Arial" charset="0"/>
                <a:sym typeface="Symbol" pitchFamily="18" charset="2"/>
              </a:rPr>
              <a:t>	elektronen</a:t>
            </a:r>
          </a:p>
          <a:p>
            <a:pPr marL="431800" lvl="1"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Font typeface="Wingdings" pitchFamily="2" charset="2"/>
              <a:buNone/>
            </a:pPr>
            <a:r>
              <a:rPr lang="en-GB" sz="2000">
                <a:latin typeface="Arial" charset="0"/>
                <a:sym typeface="Symbol" pitchFamily="18" charset="2"/>
              </a:rPr>
              <a:t>kern bestaat uit</a:t>
            </a:r>
          </a:p>
          <a:p>
            <a:pPr marL="431800" lvl="2" indent="0" defTabSz="215900" eaLnBrk="1" hangingPunct="1">
              <a:spcBef>
                <a:spcPct val="0"/>
              </a:spcBef>
              <a:buClr>
                <a:schemeClr val="tx2"/>
              </a:buClr>
              <a:buNone/>
            </a:pPr>
            <a:r>
              <a:rPr lang="en-GB" sz="2000">
                <a:latin typeface="Arial" charset="0"/>
                <a:sym typeface="Symbol" pitchFamily="18" charset="2"/>
              </a:rPr>
              <a:t>	protonen</a:t>
            </a:r>
          </a:p>
          <a:p>
            <a:pPr marL="431800" lvl="2" indent="0" defTabSz="215900" eaLnBrk="1" hangingPunct="1">
              <a:spcBef>
                <a:spcPct val="0"/>
              </a:spcBef>
              <a:buClr>
                <a:schemeClr val="tx2"/>
              </a:buClr>
              <a:buNone/>
            </a:pPr>
            <a:r>
              <a:rPr lang="en-GB" sz="2000">
                <a:latin typeface="Arial" charset="0"/>
                <a:sym typeface="Symbol" pitchFamily="18" charset="2"/>
              </a:rPr>
              <a:t>	neutronen</a:t>
            </a:r>
          </a:p>
          <a:p>
            <a:pPr marL="431800" lvl="1" indent="0" defTabSz="215900" eaLnBrk="1" hangingPunct="1">
              <a:spcBef>
                <a:spcPct val="0"/>
              </a:spcBef>
              <a:buClr>
                <a:schemeClr val="tx2"/>
              </a:buClr>
              <a:buFont typeface="Wingdings" pitchFamily="2" charset="2"/>
              <a:buNone/>
            </a:pPr>
            <a:endParaRPr lang="en-GB" sz="2000">
              <a:latin typeface="Arial" charset="0"/>
              <a:sym typeface="Symbol" pitchFamily="18" charset="2"/>
            </a:endParaRPr>
          </a:p>
          <a:p>
            <a:pPr marL="431800" lvl="1" indent="0" defTabSz="215900" eaLnBrk="1" hangingPunct="1">
              <a:spcBef>
                <a:spcPct val="0"/>
              </a:spcBef>
              <a:buClr>
                <a:schemeClr val="tx2"/>
              </a:buClr>
              <a:buFont typeface="Wingdings" pitchFamily="2" charset="2"/>
              <a:buNone/>
            </a:pPr>
            <a:r>
              <a:rPr lang="en-GB" sz="2000">
                <a:latin typeface="Arial" charset="0"/>
                <a:sym typeface="Symbol" pitchFamily="18" charset="2"/>
              </a:rPr>
              <a:t>atoommassa </a:t>
            </a:r>
            <a:r>
              <a:rPr lang="en-GB" sz="2000">
                <a:latin typeface="Arial"/>
                <a:cs typeface="Arial"/>
                <a:sym typeface="Symbol" pitchFamily="18" charset="2"/>
              </a:rPr>
              <a:t>≈</a:t>
            </a:r>
            <a:r>
              <a:rPr lang="en-GB" sz="2000">
                <a:latin typeface="Arial" charset="0"/>
                <a:sym typeface="Symbol" pitchFamily="18" charset="2"/>
              </a:rPr>
              <a:t> kernmassa</a:t>
            </a:r>
            <a:endParaRPr lang="en-GB" sz="1600" smtClean="0">
              <a:latin typeface="Arial" charset="0"/>
              <a:sym typeface="Symbol" pitchFamily="18" charset="2"/>
            </a:endParaRPr>
          </a:p>
        </p:txBody>
      </p:sp>
      <p:grpSp>
        <p:nvGrpSpPr>
          <p:cNvPr id="6151" name="Group 30"/>
          <p:cNvGrpSpPr>
            <a:grpSpLocks/>
          </p:cNvGrpSpPr>
          <p:nvPr/>
        </p:nvGrpSpPr>
        <p:grpSpPr bwMode="auto">
          <a:xfrm>
            <a:off x="3995936" y="2276872"/>
            <a:ext cx="4052888" cy="2646363"/>
            <a:chOff x="2608" y="1344"/>
            <a:chExt cx="2553" cy="1667"/>
          </a:xfrm>
        </p:grpSpPr>
        <p:sp>
          <p:nvSpPr>
            <p:cNvPr id="6152" name="Oval 14"/>
            <p:cNvSpPr>
              <a:spLocks noChangeArrowheads="1"/>
            </p:cNvSpPr>
            <p:nvPr/>
          </p:nvSpPr>
          <p:spPr bwMode="auto">
            <a:xfrm rot="-1511302">
              <a:off x="2608" y="1538"/>
              <a:ext cx="2035" cy="1115"/>
            </a:xfrm>
            <a:prstGeom prst="ellipse">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3" name="Oval 15"/>
            <p:cNvSpPr>
              <a:spLocks noChangeArrowheads="1"/>
            </p:cNvSpPr>
            <p:nvPr/>
          </p:nvSpPr>
          <p:spPr bwMode="auto">
            <a:xfrm>
              <a:off x="4091" y="1377"/>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4" name="Oval 16"/>
            <p:cNvSpPr>
              <a:spLocks noChangeArrowheads="1"/>
            </p:cNvSpPr>
            <p:nvPr/>
          </p:nvSpPr>
          <p:spPr bwMode="auto">
            <a:xfrm>
              <a:off x="2821" y="2647"/>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5" name="Oval 17"/>
            <p:cNvSpPr>
              <a:spLocks noChangeArrowheads="1"/>
            </p:cNvSpPr>
            <p:nvPr/>
          </p:nvSpPr>
          <p:spPr bwMode="auto">
            <a:xfrm>
              <a:off x="4363" y="2421"/>
              <a:ext cx="91" cy="91"/>
            </a:xfrm>
            <a:prstGeom prst="ellipse">
              <a:avLst/>
            </a:prstGeom>
            <a:solidFill>
              <a:srgbClr val="00CC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6" name="Oval 18"/>
            <p:cNvSpPr>
              <a:spLocks noChangeArrowheads="1"/>
            </p:cNvSpPr>
            <p:nvPr/>
          </p:nvSpPr>
          <p:spPr bwMode="auto">
            <a:xfrm>
              <a:off x="4332" y="2585"/>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7" name="Oval 19"/>
            <p:cNvSpPr>
              <a:spLocks noChangeArrowheads="1"/>
            </p:cNvSpPr>
            <p:nvPr/>
          </p:nvSpPr>
          <p:spPr bwMode="auto">
            <a:xfrm>
              <a:off x="3683" y="2012"/>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8" name="Oval 20"/>
            <p:cNvSpPr>
              <a:spLocks noChangeArrowheads="1"/>
            </p:cNvSpPr>
            <p:nvPr/>
          </p:nvSpPr>
          <p:spPr bwMode="auto">
            <a:xfrm>
              <a:off x="3411" y="2012"/>
              <a:ext cx="182" cy="181"/>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9" name="Oval 22"/>
            <p:cNvSpPr>
              <a:spLocks noChangeArrowheads="1"/>
            </p:cNvSpPr>
            <p:nvPr/>
          </p:nvSpPr>
          <p:spPr bwMode="auto">
            <a:xfrm>
              <a:off x="3547" y="2149"/>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0" name="Oval 23"/>
            <p:cNvSpPr>
              <a:spLocks noChangeArrowheads="1"/>
            </p:cNvSpPr>
            <p:nvPr/>
          </p:nvSpPr>
          <p:spPr bwMode="auto">
            <a:xfrm>
              <a:off x="4332" y="2809"/>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1" name="Oval 24"/>
            <p:cNvSpPr>
              <a:spLocks noChangeArrowheads="1"/>
            </p:cNvSpPr>
            <p:nvPr/>
          </p:nvSpPr>
          <p:spPr bwMode="auto">
            <a:xfrm>
              <a:off x="3547" y="1876"/>
              <a:ext cx="182" cy="181"/>
            </a:xfrm>
            <a:prstGeom prst="ellipse">
              <a:avLst/>
            </a:prstGeom>
            <a:solidFill>
              <a:srgbClr val="0066FF"/>
            </a:solidFill>
            <a:ln w="127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2" name="Text Box 25"/>
            <p:cNvSpPr txBox="1">
              <a:spLocks noChangeArrowheads="1"/>
            </p:cNvSpPr>
            <p:nvPr/>
          </p:nvSpPr>
          <p:spPr bwMode="auto">
            <a:xfrm>
              <a:off x="4590" y="2345"/>
              <a:ext cx="57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elektron</a:t>
              </a:r>
            </a:p>
          </p:txBody>
        </p:sp>
        <p:sp>
          <p:nvSpPr>
            <p:cNvPr id="6163" name="Text Box 26"/>
            <p:cNvSpPr txBox="1">
              <a:spLocks noChangeArrowheads="1"/>
            </p:cNvSpPr>
            <p:nvPr/>
          </p:nvSpPr>
          <p:spPr bwMode="auto">
            <a:xfrm>
              <a:off x="4590" y="2572"/>
              <a:ext cx="47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proton</a:t>
              </a:r>
            </a:p>
          </p:txBody>
        </p:sp>
        <p:sp>
          <p:nvSpPr>
            <p:cNvPr id="6164" name="Text Box 27"/>
            <p:cNvSpPr txBox="1">
              <a:spLocks noChangeArrowheads="1"/>
            </p:cNvSpPr>
            <p:nvPr/>
          </p:nvSpPr>
          <p:spPr bwMode="auto">
            <a:xfrm>
              <a:off x="4590" y="2799"/>
              <a:ext cx="55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600"/>
                <a:t>neutron</a:t>
              </a:r>
            </a:p>
          </p:txBody>
        </p:sp>
        <p:sp>
          <p:nvSpPr>
            <p:cNvPr id="6165" name="Text Box 28"/>
            <p:cNvSpPr txBox="1">
              <a:spLocks noChangeArrowheads="1"/>
            </p:cNvSpPr>
            <p:nvPr/>
          </p:nvSpPr>
          <p:spPr bwMode="auto">
            <a:xfrm>
              <a:off x="2763" y="1344"/>
              <a:ext cx="5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6pPr>
              <a:lvl7pPr marL="29718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7pPr>
              <a:lvl8pPr marL="34290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8pPr>
              <a:lvl9pPr marL="3886200" indent="-228600" eaLnBrk="0" fontAlgn="base" hangingPunct="0">
                <a:spcBef>
                  <a:spcPct val="20000"/>
                </a:spcBef>
                <a:spcAft>
                  <a:spcPct val="0"/>
                </a:spcAft>
                <a:buClr>
                  <a:schemeClr val="tx2"/>
                </a:buClr>
                <a:buSzPct val="80000"/>
                <a:buFont typeface="Wingdings" pitchFamily="2" charset="2"/>
                <a:buChar char="§"/>
                <a:defRPr sz="3200">
                  <a:solidFill>
                    <a:schemeClr val="tx1"/>
                  </a:solidFill>
                  <a:latin typeface="Arial" charset="0"/>
                </a:defRPr>
              </a:lvl9pPr>
            </a:lstStyle>
            <a:p>
              <a:pPr eaLnBrk="1" hangingPunct="1">
                <a:buFont typeface="Wingdings" pitchFamily="2" charset="2"/>
                <a:buNone/>
              </a:pPr>
              <a:r>
                <a:rPr lang="en-US" sz="1800"/>
                <a:t>helium</a:t>
              </a: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40</a:t>
            </a:fld>
            <a:endParaRPr lang="en-US">
              <a:latin typeface="Arial" pitchFamily="34" charset="0"/>
              <a:cs typeface="Arial" pitchFamily="34" charset="0"/>
            </a:endParaRPr>
          </a:p>
        </p:txBody>
      </p:sp>
      <p:sp>
        <p:nvSpPr>
          <p:cNvPr id="490498"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US" sz="2000" b="1">
                <a:effectLst/>
                <a:latin typeface="Arial" charset="0"/>
              </a:rPr>
              <a:t>uitgangspunten</a:t>
            </a:r>
            <a:endParaRPr lang="en-GB" sz="3200" b="1" smtClean="0">
              <a:latin typeface="Arial" charset="0"/>
            </a:endParaRPr>
          </a:p>
        </p:txBody>
      </p:sp>
      <p:sp>
        <p:nvSpPr>
          <p:cNvPr id="46086" name="Rectangle 3"/>
          <p:cNvSpPr>
            <a:spLocks noGrp="1" noChangeArrowheads="1"/>
          </p:cNvSpPr>
          <p:nvPr>
            <p:ph type="body" sz="half" idx="1"/>
          </p:nvPr>
        </p:nvSpPr>
        <p:spPr>
          <a:xfrm>
            <a:off x="685800" y="1981200"/>
            <a:ext cx="7918450" cy="4114800"/>
          </a:xfrm>
        </p:spPr>
        <p:txBody>
          <a:bodyPr/>
          <a:lstStyle/>
          <a:p>
            <a:pPr marL="431800" lvl="1" indent="0" defTabSz="215900" eaLnBrk="1" hangingPunct="1">
              <a:spcBef>
                <a:spcPct val="0"/>
              </a:spcBef>
              <a:buClr>
                <a:schemeClr val="tx2"/>
              </a:buClr>
              <a:buSzTx/>
              <a:buFontTx/>
              <a:buNone/>
            </a:pPr>
            <a:endParaRPr lang="en-GB" sz="2000">
              <a:latin typeface="Arial" charset="0"/>
              <a:sym typeface="Symbol" pitchFamily="18" charset="2"/>
            </a:endParaRPr>
          </a:p>
          <a:p>
            <a:pPr marL="431800" lvl="1" indent="0" defTabSz="215900" eaLnBrk="1" hangingPunct="1">
              <a:spcBef>
                <a:spcPct val="0"/>
              </a:spcBef>
              <a:buClr>
                <a:schemeClr val="tx2"/>
              </a:buClr>
              <a:buSzTx/>
              <a:buFontTx/>
              <a:buNone/>
            </a:pPr>
            <a:r>
              <a:rPr lang="en-GB" sz="2000">
                <a:latin typeface="Arial" charset="0"/>
                <a:sym typeface="Symbol" pitchFamily="18" charset="2"/>
              </a:rPr>
              <a:t>rechtvaardiging		voordelen moeten opwegen tegen nadelen</a:t>
            </a:r>
            <a:endParaRPr lang="en-US" sz="2000">
              <a:latin typeface="Arial" charset="0"/>
              <a:cs typeface="Arial" charset="0"/>
              <a:sym typeface="Symbol" pitchFamily="18" charset="2"/>
            </a:endParaRPr>
          </a:p>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1" indent="0" defTabSz="215900" eaLnBrk="1" hangingPunct="1">
              <a:spcBef>
                <a:spcPct val="0"/>
              </a:spcBef>
              <a:buClr>
                <a:schemeClr val="tx2"/>
              </a:buClr>
              <a:buSzTx/>
              <a:buFontTx/>
              <a:buNone/>
            </a:pPr>
            <a:r>
              <a:rPr lang="en-GB" sz="2000">
                <a:latin typeface="Arial" charset="0"/>
                <a:sym typeface="Symbol" pitchFamily="18" charset="2"/>
              </a:rPr>
              <a:t>optimalisering			ALARA = as low as reasonably achievable</a:t>
            </a:r>
          </a:p>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1" indent="0" defTabSz="215900" eaLnBrk="1" hangingPunct="1">
              <a:spcBef>
                <a:spcPct val="0"/>
              </a:spcBef>
              <a:buClr>
                <a:schemeClr val="tx2"/>
              </a:buClr>
              <a:buSzTx/>
              <a:buFontTx/>
              <a:buNone/>
            </a:pPr>
            <a:r>
              <a:rPr lang="en-GB" sz="2000">
                <a:latin typeface="Arial" charset="0"/>
                <a:sym typeface="Symbol" pitchFamily="18" charset="2"/>
              </a:rPr>
              <a:t>limitering						limiet mag nooit worden overschreden</a:t>
            </a:r>
          </a:p>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solidFill>
                  <a:srgbClr val="FF0000"/>
                </a:solidFill>
                <a:latin typeface="Arial" charset="0"/>
                <a:sym typeface="Symbol" pitchFamily="18" charset="2"/>
              </a:rPr>
              <a:t>limiet is geen richtsnoer voor de maximaal toelaatbare dosis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5"/>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41</a:t>
            </a:fld>
            <a:endParaRPr lang="en-US">
              <a:latin typeface="Arial" pitchFamily="34" charset="0"/>
              <a:cs typeface="Arial" pitchFamily="34" charset="0"/>
            </a:endParaRPr>
          </a:p>
        </p:txBody>
      </p:sp>
      <p:sp>
        <p:nvSpPr>
          <p:cNvPr id="519170"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US" sz="2000" b="1">
                <a:effectLst/>
                <a:latin typeface="Arial" charset="0"/>
              </a:rPr>
              <a:t>rechtvaardiging</a:t>
            </a:r>
            <a:endParaRPr lang="en-US" sz="3200" b="1" smtClean="0">
              <a:latin typeface="Arial" charset="0"/>
            </a:endParaRPr>
          </a:p>
        </p:txBody>
      </p:sp>
      <p:sp>
        <p:nvSpPr>
          <p:cNvPr id="47110" name="Rectangle 3"/>
          <p:cNvSpPr>
            <a:spLocks noGrp="1" noChangeArrowheads="1"/>
          </p:cNvSpPr>
          <p:nvPr>
            <p:ph type="body" idx="1"/>
          </p:nvPr>
        </p:nvSpPr>
        <p:spPr>
          <a:xfrm>
            <a:off x="685800" y="1981200"/>
            <a:ext cx="8278688" cy="4328120"/>
          </a:xfrm>
        </p:spPr>
        <p:txBody>
          <a:bodyPr/>
          <a:lstStyle/>
          <a:p>
            <a:pPr marL="432000" indent="0" defTabSz="216000" eaLnBrk="1" hangingPunct="1">
              <a:spcBef>
                <a:spcPts val="0"/>
              </a:spcBef>
              <a:buClr>
                <a:schemeClr val="tx1"/>
              </a:buClr>
              <a:buSzTx/>
              <a:buNone/>
            </a:pPr>
            <a:r>
              <a:rPr lang="nl-NL" sz="2000" smtClean="0">
                <a:latin typeface="Arial" pitchFamily="34" charset="0"/>
                <a:cs typeface="Arial" pitchFamily="34" charset="0"/>
              </a:rPr>
              <a:t>generieke </a:t>
            </a:r>
            <a:r>
              <a:rPr lang="nl-NL" sz="2000">
                <a:latin typeface="Arial" pitchFamily="34" charset="0"/>
                <a:cs typeface="Arial" pitchFamily="34" charset="0"/>
              </a:rPr>
              <a:t>rechtvaardiging</a:t>
            </a:r>
          </a:p>
          <a:p>
            <a:pPr marL="432000" lvl="1" indent="0" defTabSz="216000" eaLnBrk="1" hangingPunct="1">
              <a:spcBef>
                <a:spcPts val="0"/>
              </a:spcBef>
              <a:buSzTx/>
              <a:buFont typeface="Wingdings" pitchFamily="2" charset="2"/>
              <a:buNone/>
            </a:pPr>
            <a:r>
              <a:rPr lang="nl-NL" sz="1800">
                <a:latin typeface="Arial" pitchFamily="34" charset="0"/>
                <a:cs typeface="Arial" pitchFamily="34" charset="0"/>
              </a:rPr>
              <a:t>	Regeling basisveiligheidsnormen stralingsbescherming, bijlage 2.1 A</a:t>
            </a:r>
          </a:p>
          <a:p>
            <a:pPr marL="432000" lvl="1" indent="0" defTabSz="216000" eaLnBrk="1" hangingPunct="1">
              <a:spcBef>
                <a:spcPts val="0"/>
              </a:spcBef>
              <a:buSzTx/>
              <a:buFont typeface="Wingdings" pitchFamily="2" charset="2"/>
              <a:buNone/>
            </a:pPr>
            <a:endParaRPr lang="nl-NL" sz="2000" smtClean="0">
              <a:latin typeface="Arial" pitchFamily="34" charset="0"/>
              <a:cs typeface="Arial" pitchFamily="34" charset="0"/>
            </a:endParaRPr>
          </a:p>
          <a:p>
            <a:pPr marL="432000" lvl="1" indent="0" defTabSz="216000" eaLnBrk="1" hangingPunct="1">
              <a:spcBef>
                <a:spcPts val="0"/>
              </a:spcBef>
              <a:buFontTx/>
              <a:buNone/>
            </a:pPr>
            <a:r>
              <a:rPr lang="nl-NL" sz="1800" smtClean="0">
                <a:solidFill>
                  <a:srgbClr val="FF0000"/>
                </a:solidFill>
                <a:latin typeface="Arial" pitchFamily="34" charset="0"/>
                <a:cs typeface="Arial" pitchFamily="34" charset="0"/>
              </a:rPr>
              <a:t>	I.B.5		</a:t>
            </a:r>
            <a:r>
              <a:rPr lang="nl-NL" sz="1800">
                <a:solidFill>
                  <a:srgbClr val="FF0000"/>
                </a:solidFill>
                <a:latin typeface="Arial" pitchFamily="34" charset="0"/>
                <a:cs typeface="Arial" pitchFamily="34" charset="0"/>
              </a:rPr>
              <a:t>Productie van onderzoeks- en therapeutische middelen</a:t>
            </a:r>
          </a:p>
          <a:p>
            <a:pPr marL="432000" lvl="1" indent="0" defTabSz="216000" eaLnBrk="1" hangingPunct="1">
              <a:spcBef>
                <a:spcPts val="0"/>
              </a:spcBef>
              <a:buFontTx/>
              <a:buNone/>
            </a:pPr>
            <a:r>
              <a:rPr lang="nl-NL" sz="1800" smtClean="0">
                <a:solidFill>
                  <a:srgbClr val="FF0000"/>
                </a:solidFill>
                <a:latin typeface="Arial" pitchFamily="34" charset="0"/>
                <a:cs typeface="Arial" pitchFamily="34" charset="0"/>
              </a:rPr>
              <a:t>	voorbeeld:		productie van radiofarmaca</a:t>
            </a:r>
          </a:p>
          <a:p>
            <a:pPr marL="432000" lvl="2" indent="0" defTabSz="216000" eaLnBrk="1" hangingPunct="1">
              <a:spcBef>
                <a:spcPts val="0"/>
              </a:spcBef>
              <a:buFont typeface="Wingdings" pitchFamily="2" charset="2"/>
              <a:buNone/>
            </a:pPr>
            <a:r>
              <a:rPr lang="nl-NL" sz="1800" smtClean="0">
                <a:solidFill>
                  <a:srgbClr val="FF0000"/>
                </a:solidFill>
                <a:latin typeface="Arial" pitchFamily="34" charset="0"/>
                <a:cs typeface="Arial" pitchFamily="34" charset="0"/>
              </a:rPr>
              <a:t>	doel:				vervaardiging radioactieve stoffen t.b.v. medisch</a:t>
            </a:r>
          </a:p>
          <a:p>
            <a:pPr marL="432000" lvl="2" indent="0" defTabSz="216000" eaLnBrk="1" hangingPunct="1">
              <a:spcBef>
                <a:spcPts val="0"/>
              </a:spcBef>
              <a:buFont typeface="Wingdings" pitchFamily="2" charset="2"/>
              <a:buNone/>
            </a:pPr>
            <a:r>
              <a:rPr lang="nl-NL" sz="1800" smtClean="0">
                <a:solidFill>
                  <a:srgbClr val="FF0000"/>
                </a:solidFill>
                <a:latin typeface="Arial" pitchFamily="34" charset="0"/>
                <a:cs typeface="Arial" pitchFamily="34" charset="0"/>
              </a:rPr>
              <a:t>							onderzoek of therapie</a:t>
            </a:r>
          </a:p>
          <a:p>
            <a:pPr marL="432000" lvl="2" indent="0" defTabSz="216000" eaLnBrk="1" hangingPunct="1">
              <a:spcBef>
                <a:spcPts val="0"/>
              </a:spcBef>
              <a:buFont typeface="Wingdings" pitchFamily="2" charset="2"/>
              <a:buNone/>
            </a:pPr>
            <a:r>
              <a:rPr lang="nl-NL" sz="1800" smtClean="0">
                <a:solidFill>
                  <a:srgbClr val="FF0000"/>
                </a:solidFill>
                <a:latin typeface="Arial" pitchFamily="34" charset="0"/>
                <a:cs typeface="Arial" pitchFamily="34" charset="0"/>
              </a:rPr>
              <a:t>	argument:		(volks)gezondheid</a:t>
            </a:r>
          </a:p>
          <a:p>
            <a:pPr marL="432000" lvl="1" indent="0" defTabSz="216000" eaLnBrk="1" hangingPunct="1">
              <a:spcBef>
                <a:spcPts val="0"/>
              </a:spcBef>
              <a:buFontTx/>
              <a:buNone/>
            </a:pPr>
            <a:endParaRPr lang="nl-NL" sz="2000" smtClean="0">
              <a:latin typeface="Arial" pitchFamily="34" charset="0"/>
              <a:cs typeface="Arial" pitchFamily="34" charset="0"/>
            </a:endParaRPr>
          </a:p>
          <a:p>
            <a:pPr marL="432000" indent="0" defTabSz="216000" eaLnBrk="1" hangingPunct="1">
              <a:spcBef>
                <a:spcPts val="0"/>
              </a:spcBef>
              <a:buClr>
                <a:schemeClr val="tx1"/>
              </a:buClr>
              <a:buSzTx/>
              <a:buNone/>
            </a:pPr>
            <a:r>
              <a:rPr lang="nl-NL" sz="2000">
                <a:latin typeface="Arial" pitchFamily="34" charset="0"/>
                <a:cs typeface="Arial" pitchFamily="34" charset="0"/>
              </a:rPr>
              <a:t>specifieke rechtvaardiging (patiëntgebonden)</a:t>
            </a:r>
          </a:p>
          <a:p>
            <a:pPr marL="432000" lvl="1" indent="0" defTabSz="216000" eaLnBrk="1" hangingPunct="1">
              <a:spcBef>
                <a:spcPts val="0"/>
              </a:spcBef>
              <a:buSzTx/>
              <a:buFont typeface="Wingdings" pitchFamily="2" charset="2"/>
              <a:buNone/>
            </a:pPr>
            <a:r>
              <a:rPr lang="en-US" sz="1800">
                <a:latin typeface="Arial" pitchFamily="34" charset="0"/>
                <a:cs typeface="Arial" pitchFamily="34" charset="0"/>
              </a:rPr>
              <a:t>	Besluit basisveiligheidsnormen </a:t>
            </a:r>
            <a:r>
              <a:rPr lang="en-US" sz="1800" smtClean="0">
                <a:latin typeface="Arial" pitchFamily="34" charset="0"/>
                <a:cs typeface="Arial" pitchFamily="34" charset="0"/>
              </a:rPr>
              <a:t>stralingsbescherming, art. 7.36 lid 2</a:t>
            </a:r>
          </a:p>
          <a:p>
            <a:pPr marL="648000" lvl="2" indent="0" defTabSz="216000" eaLnBrk="1" hangingPunct="1">
              <a:spcBef>
                <a:spcPts val="0"/>
              </a:spcBef>
              <a:buClr>
                <a:schemeClr val="tx1"/>
              </a:buClr>
              <a:buSzTx/>
              <a:buNone/>
            </a:pPr>
            <a:r>
              <a:rPr lang="en-US" sz="1800" smtClean="0">
                <a:solidFill>
                  <a:srgbClr val="FF0000"/>
                </a:solidFill>
                <a:latin typeface="Arial" pitchFamily="34" charset="0"/>
                <a:cs typeface="Arial" pitchFamily="34" charset="0"/>
              </a:rPr>
              <a:t>De ondernemer zorgt ervoor dat een werknemer, </a:t>
            </a:r>
            <a:r>
              <a:rPr lang="nl-NL" sz="1800">
                <a:solidFill>
                  <a:srgbClr val="FF0000"/>
                </a:solidFill>
                <a:latin typeface="Arial" pitchFamily="34" charset="0"/>
                <a:cs typeface="Arial" pitchFamily="34" charset="0"/>
              </a:rPr>
              <a:t>indien zij </a:t>
            </a:r>
            <a:r>
              <a:rPr lang="nl-NL" sz="1800" smtClean="0">
                <a:solidFill>
                  <a:srgbClr val="FF0000"/>
                </a:solidFill>
                <a:latin typeface="Arial" pitchFamily="34" charset="0"/>
                <a:cs typeface="Arial" pitchFamily="34" charset="0"/>
              </a:rPr>
              <a:t>[...]</a:t>
            </a:r>
          </a:p>
          <a:p>
            <a:pPr marL="648000" lvl="2" indent="0" defTabSz="216000" eaLnBrk="1" hangingPunct="1">
              <a:spcBef>
                <a:spcPts val="0"/>
              </a:spcBef>
              <a:buClr>
                <a:schemeClr val="tx1"/>
              </a:buClr>
              <a:buSzTx/>
              <a:buNone/>
            </a:pPr>
            <a:r>
              <a:rPr lang="nl-NL" sz="1800" smtClean="0">
                <a:solidFill>
                  <a:srgbClr val="FF0000"/>
                </a:solidFill>
                <a:latin typeface="Arial" pitchFamily="34" charset="0"/>
                <a:cs typeface="Arial" pitchFamily="34" charset="0"/>
              </a:rPr>
              <a:t>borstvoeding </a:t>
            </a:r>
            <a:r>
              <a:rPr lang="nl-NL" sz="1800">
                <a:solidFill>
                  <a:srgbClr val="FF0000"/>
                </a:solidFill>
                <a:latin typeface="Arial" pitchFamily="34" charset="0"/>
                <a:cs typeface="Arial" pitchFamily="34" charset="0"/>
              </a:rPr>
              <a:t>geeft</a:t>
            </a:r>
            <a:r>
              <a:rPr lang="en-US" sz="1800">
                <a:solidFill>
                  <a:srgbClr val="FF0000"/>
                </a:solidFill>
                <a:latin typeface="Arial" pitchFamily="34" charset="0"/>
                <a:cs typeface="Arial" pitchFamily="34" charset="0"/>
              </a:rPr>
              <a:t>, </a:t>
            </a:r>
            <a:r>
              <a:rPr lang="nl-NL" sz="1800">
                <a:solidFill>
                  <a:srgbClr val="FF0000"/>
                </a:solidFill>
                <a:latin typeface="Arial" pitchFamily="34" charset="0"/>
                <a:cs typeface="Arial" pitchFamily="34" charset="0"/>
              </a:rPr>
              <a:t>gedurende deze periode geen arbeid </a:t>
            </a:r>
            <a:r>
              <a:rPr lang="nl-NL" sz="1800" smtClean="0">
                <a:solidFill>
                  <a:srgbClr val="FF0000"/>
                </a:solidFill>
                <a:latin typeface="Arial" pitchFamily="34" charset="0"/>
                <a:cs typeface="Arial" pitchFamily="34" charset="0"/>
              </a:rPr>
              <a:t>verricht</a:t>
            </a:r>
          </a:p>
          <a:p>
            <a:pPr marL="648000" lvl="2" indent="0" defTabSz="216000" eaLnBrk="1" hangingPunct="1">
              <a:spcBef>
                <a:spcPts val="0"/>
              </a:spcBef>
              <a:buClr>
                <a:schemeClr val="tx1"/>
              </a:buClr>
              <a:buSzTx/>
              <a:buNone/>
            </a:pPr>
            <a:r>
              <a:rPr lang="nl-NL" sz="1800" smtClean="0">
                <a:solidFill>
                  <a:srgbClr val="FF0000"/>
                </a:solidFill>
                <a:latin typeface="Arial" pitchFamily="34" charset="0"/>
                <a:cs typeface="Arial" pitchFamily="34" charset="0"/>
              </a:rPr>
              <a:t>waarbij</a:t>
            </a:r>
            <a:r>
              <a:rPr lang="en-US" sz="1800" smtClean="0">
                <a:solidFill>
                  <a:srgbClr val="FF0000"/>
                </a:solidFill>
                <a:latin typeface="Arial" pitchFamily="34" charset="0"/>
                <a:cs typeface="Arial" pitchFamily="34" charset="0"/>
              </a:rPr>
              <a:t>j </a:t>
            </a:r>
            <a:r>
              <a:rPr lang="en-US" sz="1800">
                <a:solidFill>
                  <a:srgbClr val="FF0000"/>
                </a:solidFill>
                <a:latin typeface="Arial" pitchFamily="34" charset="0"/>
                <a:cs typeface="Arial" pitchFamily="34" charset="0"/>
              </a:rPr>
              <a:t>[...] </a:t>
            </a:r>
            <a:r>
              <a:rPr lang="nl-NL" sz="1800">
                <a:solidFill>
                  <a:srgbClr val="FF0000"/>
                </a:solidFill>
                <a:latin typeface="Arial" pitchFamily="34" charset="0"/>
                <a:cs typeface="Arial" pitchFamily="34" charset="0"/>
              </a:rPr>
              <a:t>een relevant risico bestaat op besmetting van het lichaam.</a:t>
            </a:r>
            <a:endParaRPr lang="en-US" sz="1400" smtClean="0">
              <a:solidFill>
                <a:srgbClr val="FF0000"/>
              </a:solidFill>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4"/>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5"/>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42</a:t>
            </a:fld>
            <a:endParaRPr lang="en-US">
              <a:latin typeface="Arial" pitchFamily="34" charset="0"/>
              <a:cs typeface="Arial" pitchFamily="34" charset="0"/>
            </a:endParaRPr>
          </a:p>
        </p:txBody>
      </p:sp>
      <p:sp>
        <p:nvSpPr>
          <p:cNvPr id="591874"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US" sz="2000" b="1">
                <a:effectLst/>
                <a:latin typeface="Arial" charset="0"/>
              </a:rPr>
              <a:t>rechtvaardiging</a:t>
            </a:r>
            <a:endParaRPr lang="en-US" sz="3200" b="1" smtClean="0">
              <a:latin typeface="Arial" charset="0"/>
            </a:endParaRPr>
          </a:p>
        </p:txBody>
      </p:sp>
      <p:sp>
        <p:nvSpPr>
          <p:cNvPr id="48134" name="Rectangle 3"/>
          <p:cNvSpPr>
            <a:spLocks noGrp="1" noChangeArrowheads="1"/>
          </p:cNvSpPr>
          <p:nvPr>
            <p:ph type="body" idx="1"/>
          </p:nvPr>
        </p:nvSpPr>
        <p:spPr>
          <a:xfrm>
            <a:off x="685800" y="1981200"/>
            <a:ext cx="8278688" cy="4111625"/>
          </a:xfrm>
        </p:spPr>
        <p:txBody>
          <a:bodyPr/>
          <a:lstStyle/>
          <a:p>
            <a:pPr marL="432000" indent="0" defTabSz="216000" eaLnBrk="1" hangingPunct="1">
              <a:spcBef>
                <a:spcPts val="0"/>
              </a:spcBef>
              <a:buClr>
                <a:schemeClr val="tx1"/>
              </a:buClr>
              <a:buSzTx/>
              <a:buNone/>
            </a:pPr>
            <a:endParaRPr lang="nl-NL" sz="2000" smtClean="0">
              <a:latin typeface="Arial" charset="0"/>
            </a:endParaRPr>
          </a:p>
          <a:p>
            <a:pPr marL="432000" indent="0" defTabSz="216000" eaLnBrk="1" hangingPunct="1">
              <a:spcBef>
                <a:spcPts val="0"/>
              </a:spcBef>
              <a:buClr>
                <a:schemeClr val="tx1"/>
              </a:buClr>
              <a:buSzTx/>
              <a:buNone/>
            </a:pPr>
            <a:r>
              <a:rPr lang="nl-NL" sz="2000" smtClean="0">
                <a:latin typeface="Arial" charset="0"/>
              </a:rPr>
              <a:t>generieke niet-rechtvaardiging</a:t>
            </a:r>
          </a:p>
          <a:p>
            <a:pPr marL="432000" lvl="1" indent="0" defTabSz="216000" eaLnBrk="1" hangingPunct="1">
              <a:spcBef>
                <a:spcPts val="0"/>
              </a:spcBef>
              <a:buSzTx/>
              <a:buFont typeface="Wingdings" pitchFamily="2" charset="2"/>
              <a:buNone/>
            </a:pPr>
            <a:r>
              <a:rPr lang="nl-NL" sz="1800">
                <a:latin typeface="Arial" pitchFamily="34" charset="0"/>
                <a:cs typeface="Arial" pitchFamily="34" charset="0"/>
              </a:rPr>
              <a:t>	Regeling basisveiligheidsnormen stralingsbescherming, bijlage 2.1 </a:t>
            </a:r>
            <a:r>
              <a:rPr lang="nl-NL" sz="1800" smtClean="0">
                <a:latin typeface="Arial" pitchFamily="34" charset="0"/>
                <a:cs typeface="Arial" pitchFamily="34" charset="0"/>
              </a:rPr>
              <a:t>B</a:t>
            </a:r>
            <a:endParaRPr lang="nl-NL" sz="1800">
              <a:latin typeface="Arial" pitchFamily="34" charset="0"/>
              <a:cs typeface="Arial" pitchFamily="34" charset="0"/>
            </a:endParaRPr>
          </a:p>
          <a:p>
            <a:pPr marL="432000" lvl="1" indent="0" defTabSz="216000" eaLnBrk="1" hangingPunct="1">
              <a:spcBef>
                <a:spcPts val="0"/>
              </a:spcBef>
              <a:buSzTx/>
              <a:buFont typeface="Wingdings" pitchFamily="2" charset="2"/>
              <a:buNone/>
            </a:pPr>
            <a:endParaRPr lang="nl-NL" sz="2000" smtClean="0">
              <a:latin typeface="Arial" charset="0"/>
            </a:endParaRPr>
          </a:p>
          <a:p>
            <a:pPr marL="432000" lvl="1" indent="0" defTabSz="216000" eaLnBrk="1" hangingPunct="1">
              <a:spcBef>
                <a:spcPts val="0"/>
              </a:spcBef>
              <a:buFontTx/>
              <a:buNone/>
            </a:pPr>
            <a:r>
              <a:rPr lang="nl-NL" sz="1800" smtClean="0">
                <a:solidFill>
                  <a:srgbClr val="FF0000"/>
                </a:solidFill>
                <a:latin typeface="Arial" pitchFamily="34" charset="0"/>
                <a:cs typeface="Arial" pitchFamily="34" charset="0"/>
              </a:rPr>
              <a:t>	II.B 		Opzettelijke toevoeging van radioactieve stoffen aan</a:t>
            </a:r>
          </a:p>
          <a:p>
            <a:pPr marL="432000" lvl="1" indent="0" defTabSz="216000" eaLnBrk="1" hangingPunct="1">
              <a:spcBef>
                <a:spcPts val="0"/>
              </a:spcBef>
              <a:buFontTx/>
              <a:buNone/>
            </a:pPr>
            <a:r>
              <a:rPr lang="nl-NL" sz="1800" smtClean="0">
                <a:solidFill>
                  <a:srgbClr val="FF0000"/>
                </a:solidFill>
                <a:latin typeface="Arial" pitchFamily="34" charset="0"/>
                <a:cs typeface="Arial" pitchFamily="34" charset="0"/>
              </a:rPr>
              <a:t>				levensmiddelen of diervoeder</a:t>
            </a:r>
          </a:p>
          <a:p>
            <a:pPr marL="432000" lvl="2" indent="0" defTabSz="216000" eaLnBrk="1" hangingPunct="1">
              <a:spcBef>
                <a:spcPts val="0"/>
              </a:spcBef>
              <a:buNone/>
            </a:pPr>
            <a:r>
              <a:rPr lang="nl-NL" sz="1800" smtClean="0">
                <a:solidFill>
                  <a:srgbClr val="FF0000"/>
                </a:solidFill>
                <a:latin typeface="Arial" pitchFamily="34" charset="0"/>
                <a:cs typeface="Arial" pitchFamily="34" charset="0"/>
              </a:rPr>
              <a:t>	voorbeeld:		levensmiddelen </a:t>
            </a:r>
            <a:r>
              <a:rPr lang="nl-NL" sz="1800">
                <a:solidFill>
                  <a:srgbClr val="FF0000"/>
                </a:solidFill>
                <a:latin typeface="Arial" pitchFamily="34" charset="0"/>
                <a:cs typeface="Arial" pitchFamily="34" charset="0"/>
              </a:rPr>
              <a:t>en diervoeder voor normaal gebruik</a:t>
            </a:r>
          </a:p>
          <a:p>
            <a:pPr marL="432000" lvl="2" indent="0" defTabSz="216000" eaLnBrk="1" hangingPunct="1">
              <a:spcBef>
                <a:spcPts val="0"/>
              </a:spcBef>
              <a:buNone/>
            </a:pPr>
            <a:r>
              <a:rPr lang="nl-NL" sz="1800" smtClean="0">
                <a:solidFill>
                  <a:srgbClr val="FF0000"/>
                </a:solidFill>
                <a:latin typeface="Arial" pitchFamily="34" charset="0"/>
                <a:cs typeface="Arial" pitchFamily="34" charset="0"/>
              </a:rPr>
              <a:t>	doel:				</a:t>
            </a:r>
            <a:r>
              <a:rPr lang="nl-NL" sz="1800">
                <a:solidFill>
                  <a:srgbClr val="FF0000"/>
                </a:solidFill>
                <a:latin typeface="Arial" pitchFamily="34" charset="0"/>
                <a:cs typeface="Arial" pitchFamily="34" charset="0"/>
              </a:rPr>
              <a:t>opzettelijke vermenging besmette en </a:t>
            </a:r>
            <a:r>
              <a:rPr lang="nl-NL" sz="1800" smtClean="0">
                <a:solidFill>
                  <a:srgbClr val="FF0000"/>
                </a:solidFill>
                <a:latin typeface="Arial" pitchFamily="34" charset="0"/>
                <a:cs typeface="Arial" pitchFamily="34" charset="0"/>
              </a:rPr>
              <a:t>niet-besmette</a:t>
            </a:r>
          </a:p>
          <a:p>
            <a:pPr marL="432000" lvl="2" indent="0" defTabSz="216000" eaLnBrk="1" hangingPunct="1">
              <a:spcBef>
                <a:spcPts val="0"/>
              </a:spcBef>
              <a:buNone/>
            </a:pPr>
            <a:r>
              <a:rPr lang="nl-NL" sz="1800" smtClean="0">
                <a:solidFill>
                  <a:srgbClr val="FF0000"/>
                </a:solidFill>
                <a:latin typeface="Arial" pitchFamily="34" charset="0"/>
                <a:cs typeface="Arial" pitchFamily="34" charset="0"/>
              </a:rPr>
              <a:t>							levensmiddelen</a:t>
            </a:r>
          </a:p>
          <a:p>
            <a:pPr marL="432000" lvl="2" indent="0" defTabSz="216000" eaLnBrk="1" hangingPunct="1">
              <a:spcBef>
                <a:spcPts val="0"/>
              </a:spcBef>
              <a:buNone/>
            </a:pPr>
            <a:r>
              <a:rPr lang="nl-NL" sz="1800" smtClean="0">
                <a:solidFill>
                  <a:srgbClr val="FF0000"/>
                </a:solidFill>
                <a:latin typeface="Arial" pitchFamily="34" charset="0"/>
                <a:cs typeface="Arial" pitchFamily="34" charset="0"/>
              </a:rPr>
              <a:t>	argument:		verboden </a:t>
            </a:r>
            <a:r>
              <a:rPr lang="nl-NL" sz="1800">
                <a:solidFill>
                  <a:srgbClr val="FF0000"/>
                </a:solidFill>
                <a:latin typeface="Arial" pitchFamily="34" charset="0"/>
                <a:cs typeface="Arial" pitchFamily="34" charset="0"/>
              </a:rPr>
              <a:t>in Richtlijn </a:t>
            </a:r>
            <a:r>
              <a:rPr lang="nl-NL" sz="1800" smtClean="0">
                <a:solidFill>
                  <a:srgbClr val="FF0000"/>
                </a:solidFill>
                <a:latin typeface="Arial" pitchFamily="34" charset="0"/>
                <a:cs typeface="Arial" pitchFamily="34" charset="0"/>
              </a:rPr>
              <a:t>2013/59/EURATOM</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43</a:t>
            </a:fld>
            <a:endParaRPr lang="en-US">
              <a:latin typeface="Arial" pitchFamily="34" charset="0"/>
              <a:cs typeface="Arial" pitchFamily="34" charset="0"/>
            </a:endParaRPr>
          </a:p>
        </p:txBody>
      </p:sp>
      <p:sp>
        <p:nvSpPr>
          <p:cNvPr id="492546"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US" sz="2000" b="1">
                <a:effectLst/>
                <a:latin typeface="Arial" charset="0"/>
              </a:rPr>
              <a:t>jaarlimieten</a:t>
            </a:r>
            <a:endParaRPr lang="en-GB" sz="3200" b="1" smtClean="0">
              <a:latin typeface="Arial" charset="0"/>
            </a:endParaRPr>
          </a:p>
        </p:txBody>
      </p:sp>
      <p:sp>
        <p:nvSpPr>
          <p:cNvPr id="49158" name="Rectangle 3"/>
          <p:cNvSpPr>
            <a:spLocks noGrp="1" noChangeArrowheads="1"/>
          </p:cNvSpPr>
          <p:nvPr>
            <p:ph type="body" sz="half" idx="1"/>
          </p:nvPr>
        </p:nvSpPr>
        <p:spPr>
          <a:xfrm>
            <a:off x="685800" y="1981200"/>
            <a:ext cx="7918450" cy="4114800"/>
          </a:xfrm>
        </p:spPr>
        <p:txBody>
          <a:bodyPr/>
          <a:lstStyle/>
          <a:p>
            <a:pPr marL="431800" lvl="2" indent="0" defTabSz="215900" eaLnBrk="1" hangingPunct="1">
              <a:spcBef>
                <a:spcPct val="0"/>
              </a:spcBef>
              <a:buClr>
                <a:schemeClr val="tx2"/>
              </a:buClr>
              <a:buNone/>
            </a:pPr>
            <a:r>
              <a:rPr lang="en-GB" sz="2000">
                <a:latin typeface="Arial" charset="0"/>
                <a:sym typeface="Symbol" pitchFamily="18" charset="2"/>
              </a:rPr>
              <a:t>kansgebonden effecten</a:t>
            </a:r>
          </a:p>
          <a:p>
            <a:pPr marL="431800" lvl="3" indent="0" defTabSz="215900" eaLnBrk="1" hangingPunct="1">
              <a:spcBef>
                <a:spcPct val="0"/>
              </a:spcBef>
              <a:buClr>
                <a:schemeClr val="tx2"/>
              </a:buClr>
              <a:buFontTx/>
              <a:buNone/>
            </a:pPr>
            <a:r>
              <a:rPr lang="en-GB">
                <a:latin typeface="Arial" charset="0"/>
                <a:sym typeface="Symbol" pitchFamily="18" charset="2"/>
              </a:rPr>
              <a:t>	blootgestelde A-werknemer		  20 mSv</a:t>
            </a:r>
          </a:p>
          <a:p>
            <a:pPr marL="431800" lvl="3" indent="0" defTabSz="215900" eaLnBrk="1" hangingPunct="1">
              <a:spcBef>
                <a:spcPct val="0"/>
              </a:spcBef>
              <a:buClr>
                <a:schemeClr val="tx2"/>
              </a:buClr>
              <a:buFontTx/>
              <a:buNone/>
            </a:pPr>
            <a:r>
              <a:rPr lang="en-GB">
                <a:latin typeface="Arial" charset="0"/>
                <a:sym typeface="Symbol" pitchFamily="18" charset="2"/>
              </a:rPr>
              <a:t>	gewone werknemer						    1 mSv</a:t>
            </a:r>
          </a:p>
          <a:p>
            <a:pPr marL="431800" lvl="3" indent="0" defTabSz="215900" eaLnBrk="1" hangingPunct="1">
              <a:spcBef>
                <a:spcPct val="0"/>
              </a:spcBef>
              <a:buClr>
                <a:schemeClr val="tx2"/>
              </a:buClr>
              <a:buFontTx/>
              <a:buNone/>
            </a:pPr>
            <a:r>
              <a:rPr lang="en-GB">
                <a:latin typeface="Arial" charset="0"/>
                <a:sym typeface="Symbol" pitchFamily="18" charset="2"/>
              </a:rPr>
              <a:t>	lid van bevolking								    1 mSv</a:t>
            </a:r>
            <a:endParaRPr lang="en-GB" smtClean="0">
              <a:latin typeface="Arial" charset="0"/>
              <a:sym typeface="Symbol" pitchFamily="18" charset="2"/>
            </a:endParaRPr>
          </a:p>
          <a:p>
            <a:pPr marL="432000" lvl="2" indent="0" defTabSz="216000" eaLnBrk="1" hangingPunct="1">
              <a:spcBef>
                <a:spcPts val="0"/>
              </a:spcBef>
              <a:buClr>
                <a:schemeClr val="tx2"/>
              </a:buClr>
              <a:buNone/>
            </a:pPr>
            <a:endParaRPr lang="en-GB" sz="2000">
              <a:latin typeface="Arial" charset="0"/>
              <a:sym typeface="Symbol" pitchFamily="18" charset="2"/>
            </a:endParaRPr>
          </a:p>
          <a:p>
            <a:pPr marL="431800" lvl="2" indent="0" defTabSz="215900" eaLnBrk="1" hangingPunct="1">
              <a:spcBef>
                <a:spcPct val="0"/>
              </a:spcBef>
              <a:buClr>
                <a:schemeClr val="tx2"/>
              </a:buClr>
              <a:buNone/>
            </a:pPr>
            <a:r>
              <a:rPr lang="en-GB" sz="2000">
                <a:latin typeface="Arial" charset="0"/>
                <a:sym typeface="Symbol" pitchFamily="18" charset="2"/>
              </a:rPr>
              <a:t>niet-kansgebonden effecten</a:t>
            </a:r>
          </a:p>
          <a:p>
            <a:pPr marL="431800" lvl="2" indent="0" defTabSz="215900" eaLnBrk="1" hangingPunct="1">
              <a:spcBef>
                <a:spcPct val="0"/>
              </a:spcBef>
              <a:buClr>
                <a:schemeClr val="tx2"/>
              </a:buClr>
              <a:buNone/>
            </a:pPr>
            <a:r>
              <a:rPr lang="en-GB" sz="2000">
                <a:latin typeface="Arial" charset="0"/>
                <a:sym typeface="Symbol" pitchFamily="18" charset="2"/>
              </a:rPr>
              <a:t>blootgestelde A-werknemer</a:t>
            </a:r>
          </a:p>
          <a:p>
            <a:pPr marL="431800" lvl="3" indent="0" defTabSz="215900" eaLnBrk="1" hangingPunct="1">
              <a:spcBef>
                <a:spcPct val="0"/>
              </a:spcBef>
              <a:buClr>
                <a:schemeClr val="tx2"/>
              </a:buClr>
              <a:buFontTx/>
              <a:buNone/>
            </a:pPr>
            <a:r>
              <a:rPr lang="en-GB">
                <a:latin typeface="Arial" charset="0"/>
                <a:sym typeface="Symbol" pitchFamily="18" charset="2"/>
              </a:rPr>
              <a:t>	ooglens												  20 mSv</a:t>
            </a:r>
          </a:p>
          <a:p>
            <a:pPr marL="431800" lvl="3" indent="0" defTabSz="215900" eaLnBrk="1" hangingPunct="1">
              <a:spcBef>
                <a:spcPct val="0"/>
              </a:spcBef>
              <a:buClr>
                <a:schemeClr val="tx2"/>
              </a:buClr>
              <a:buFontTx/>
              <a:buNone/>
            </a:pPr>
            <a:r>
              <a:rPr lang="en-GB">
                <a:latin typeface="Arial" charset="0"/>
                <a:sym typeface="Symbol" pitchFamily="18" charset="2"/>
              </a:rPr>
              <a:t>	huid en extremiteiten						500 </a:t>
            </a:r>
            <a:r>
              <a:rPr lang="en-GB" smtClean="0">
                <a:latin typeface="Arial" charset="0"/>
                <a:sym typeface="Symbol" pitchFamily="18" charset="2"/>
              </a:rPr>
              <a:t>mSv</a:t>
            </a:r>
            <a:endParaRPr lang="en-GB">
              <a:latin typeface="Arial" charset="0"/>
              <a:sym typeface="Symbol" pitchFamily="18" charset="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44</a:t>
            </a:fld>
            <a:endParaRPr lang="en-US">
              <a:latin typeface="Arial" pitchFamily="34" charset="0"/>
              <a:cs typeface="Arial" pitchFamily="34" charset="0"/>
            </a:endParaRPr>
          </a:p>
        </p:txBody>
      </p:sp>
      <p:sp>
        <p:nvSpPr>
          <p:cNvPr id="494594"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GB" sz="2000" b="1">
                <a:effectLst/>
                <a:latin typeface="Arial" charset="0"/>
                <a:sym typeface="Symbol" pitchFamily="18" charset="2"/>
              </a:rPr>
              <a:t>indeling blootgestelde werknemers</a:t>
            </a:r>
            <a:endParaRPr lang="en-GB" sz="3200" b="1" smtClean="0">
              <a:latin typeface="Arial" charset="0"/>
            </a:endParaRPr>
          </a:p>
        </p:txBody>
      </p:sp>
      <p:sp>
        <p:nvSpPr>
          <p:cNvPr id="50182" name="Rectangle 3"/>
          <p:cNvSpPr>
            <a:spLocks noGrp="1" noChangeArrowheads="1"/>
          </p:cNvSpPr>
          <p:nvPr>
            <p:ph type="body" sz="half" idx="1"/>
          </p:nvPr>
        </p:nvSpPr>
        <p:spPr>
          <a:xfrm>
            <a:off x="685800" y="1981200"/>
            <a:ext cx="7918450" cy="4471988"/>
          </a:xfrm>
        </p:spPr>
        <p:txBody>
          <a:bodyPr/>
          <a:lstStyle/>
          <a:p>
            <a:pPr marL="431800" lvl="2" indent="0" defTabSz="215900" eaLnBrk="1" hangingPunct="1">
              <a:spcBef>
                <a:spcPct val="0"/>
              </a:spcBef>
              <a:buClr>
                <a:schemeClr val="tx2"/>
              </a:buClr>
              <a:buNone/>
            </a:pPr>
            <a:endParaRPr lang="en-GB" sz="2000">
              <a:latin typeface="Arial" charset="0"/>
              <a:sym typeface="Symbol" pitchFamily="18" charset="2"/>
            </a:endParaRPr>
          </a:p>
          <a:p>
            <a:pPr marL="431800" lvl="1" indent="0" defTabSz="215900" eaLnBrk="1" hangingPunct="1">
              <a:spcBef>
                <a:spcPct val="0"/>
              </a:spcBef>
              <a:buClr>
                <a:schemeClr val="tx2"/>
              </a:buClr>
              <a:buFontTx/>
              <a:buNone/>
            </a:pPr>
            <a:r>
              <a:rPr lang="en-GB" sz="2000">
                <a:latin typeface="Arial" charset="0"/>
                <a:sym typeface="Symbol" pitchFamily="18" charset="2"/>
              </a:rPr>
              <a:t>blootgestelde werknemers kunnen beroepshalve een effectieve dosis van meer dan 1 mSv per jaar ontvangen en moeten</a:t>
            </a:r>
          </a:p>
          <a:p>
            <a:pPr marL="431800" lvl="1" indent="0" defTabSz="215900" eaLnBrk="1" hangingPunct="1">
              <a:spcBef>
                <a:spcPct val="0"/>
              </a:spcBef>
              <a:buClr>
                <a:schemeClr val="tx2"/>
              </a:buClr>
              <a:buFontTx/>
              <a:buNone/>
            </a:pPr>
            <a:r>
              <a:rPr lang="en-GB" sz="2000">
                <a:latin typeface="Arial" charset="0"/>
                <a:sym typeface="Symbol" pitchFamily="18" charset="2"/>
              </a:rPr>
              <a:t>	voldoende onderricht zijn</a:t>
            </a:r>
          </a:p>
          <a:p>
            <a:pPr marL="431800" lvl="1" indent="0" defTabSz="215900" eaLnBrk="1" hangingPunct="1">
              <a:spcBef>
                <a:spcPct val="0"/>
              </a:spcBef>
              <a:buClr>
                <a:schemeClr val="tx2"/>
              </a:buClr>
              <a:buFontTx/>
              <a:buNone/>
            </a:pPr>
            <a:r>
              <a:rPr lang="en-GB" sz="2000">
                <a:latin typeface="Arial" charset="0"/>
                <a:sym typeface="Symbol" pitchFamily="18" charset="2"/>
              </a:rPr>
              <a:t>	persoonlijke beschermingsmiddelen krijgen</a:t>
            </a:r>
          </a:p>
          <a:p>
            <a:pPr marL="431800" lvl="1" indent="0" defTabSz="215900" eaLnBrk="1" hangingPunct="1">
              <a:spcBef>
                <a:spcPct val="0"/>
              </a:spcBef>
              <a:buClr>
                <a:schemeClr val="tx2"/>
              </a:buClr>
              <a:buFontTx/>
              <a:buNone/>
            </a:pPr>
            <a:r>
              <a:rPr lang="en-GB" sz="2000">
                <a:latin typeface="Arial" charset="0"/>
                <a:sym typeface="Symbol" pitchFamily="18" charset="2"/>
              </a:rPr>
              <a:t>	een persoonlijke dosismeter krijgen</a:t>
            </a:r>
          </a:p>
          <a:p>
            <a:pPr marL="431800" lvl="1" indent="0" defTabSz="215900" eaLnBrk="1" hangingPunct="1">
              <a:spcBef>
                <a:spcPct val="0"/>
              </a:spcBef>
              <a:buClr>
                <a:schemeClr val="tx2"/>
              </a:buClr>
              <a:buFontTx/>
              <a:buNone/>
            </a:pPr>
            <a:r>
              <a:rPr lang="en-GB" sz="2000">
                <a:latin typeface="Arial" charset="0"/>
                <a:sym typeface="Symbol" pitchFamily="18" charset="2"/>
              </a:rPr>
              <a:t>	deze dosismeter tijdens het werk (zichtbaar) dragen</a:t>
            </a:r>
          </a:p>
          <a:p>
            <a:pPr marL="431800" lvl="1" indent="0" defTabSz="215900" eaLnBrk="1" hangingPunct="1">
              <a:spcBef>
                <a:spcPct val="0"/>
              </a:spcBef>
              <a:buClr>
                <a:schemeClr val="tx2"/>
              </a:buClr>
              <a:buFontTx/>
              <a:buNone/>
            </a:pPr>
            <a:r>
              <a:rPr lang="en-GB" sz="2000">
                <a:latin typeface="Arial" charset="0"/>
                <a:sym typeface="Symbol" pitchFamily="18" charset="2"/>
              </a:rPr>
              <a:t>	in categorie</a:t>
            </a:r>
            <a:r>
              <a:rPr lang="en-US" sz="2000">
                <a:latin typeface="Arial" charset="0"/>
                <a:cs typeface="Arial" charset="0"/>
                <a:sym typeface="Symbol" pitchFamily="18" charset="2"/>
              </a:rPr>
              <a:t>ë</a:t>
            </a:r>
            <a:r>
              <a:rPr lang="en-GB" sz="2000">
                <a:latin typeface="Arial" charset="0"/>
                <a:sym typeface="Symbol" pitchFamily="18" charset="2"/>
              </a:rPr>
              <a:t>n worden ingedeeld</a:t>
            </a:r>
          </a:p>
          <a:p>
            <a:pPr marL="431800" lvl="2" indent="0" defTabSz="215900" eaLnBrk="1" hangingPunct="1">
              <a:spcBef>
                <a:spcPct val="0"/>
              </a:spcBef>
              <a:buClr>
                <a:schemeClr val="tx2"/>
              </a:buClr>
              <a:buFont typeface="Arial" charset="0"/>
              <a:buNone/>
            </a:pPr>
            <a:endParaRPr lang="en-GB" sz="2000">
              <a:latin typeface="Arial" charset="0"/>
              <a:sym typeface="Symbol" pitchFamily="18" charset="2"/>
            </a:endParaRPr>
          </a:p>
          <a:p>
            <a:pPr marL="431800" lvl="3" indent="0" defTabSz="215900" eaLnBrk="1" hangingPunct="1">
              <a:spcBef>
                <a:spcPct val="0"/>
              </a:spcBef>
              <a:buClr>
                <a:schemeClr val="tx2"/>
              </a:buClr>
              <a:buFontTx/>
              <a:buNone/>
            </a:pPr>
            <a:r>
              <a:rPr lang="en-GB" sz="1800" b="1" smtClean="0">
                <a:latin typeface="Arial" charset="0"/>
                <a:sym typeface="Symbol" pitchFamily="18" charset="2"/>
              </a:rPr>
              <a:t>categorie</a:t>
            </a:r>
            <a:r>
              <a:rPr lang="en-GB" sz="1800" b="1">
                <a:latin typeface="Arial" charset="0"/>
                <a:sym typeface="Symbol" pitchFamily="18" charset="2"/>
              </a:rPr>
              <a:t>		mogelijke jaardosis		medische keuring verplicht</a:t>
            </a:r>
          </a:p>
          <a:p>
            <a:pPr marL="431800" lvl="3" indent="0" defTabSz="215900" eaLnBrk="1" hangingPunct="1">
              <a:spcBef>
                <a:spcPct val="0"/>
              </a:spcBef>
              <a:buClr>
                <a:schemeClr val="tx2"/>
              </a:buClr>
              <a:buFontTx/>
              <a:buNone/>
            </a:pPr>
            <a:endParaRPr lang="en-GB" sz="1800" b="1">
              <a:latin typeface="Arial" charset="0"/>
              <a:sym typeface="Symbol" pitchFamily="18" charset="2"/>
            </a:endParaRPr>
          </a:p>
          <a:p>
            <a:pPr marL="431800" lvl="3" indent="0" defTabSz="215900" eaLnBrk="1" hangingPunct="1">
              <a:spcBef>
                <a:spcPct val="0"/>
              </a:spcBef>
              <a:buClr>
                <a:schemeClr val="tx2"/>
              </a:buClr>
              <a:buFontTx/>
              <a:buNone/>
            </a:pPr>
            <a:r>
              <a:rPr lang="en-GB" sz="1800" smtClean="0">
                <a:latin typeface="Arial" charset="0"/>
                <a:sym typeface="Symbol" pitchFamily="18" charset="2"/>
              </a:rPr>
              <a:t>A</a:t>
            </a:r>
            <a:r>
              <a:rPr lang="en-GB" sz="1800">
                <a:latin typeface="Arial" charset="0"/>
                <a:sym typeface="Symbol" pitchFamily="18" charset="2"/>
              </a:rPr>
              <a:t>						6-20 mSv							ja</a:t>
            </a:r>
          </a:p>
          <a:p>
            <a:pPr marL="431800" lvl="3" indent="0" defTabSz="215900" eaLnBrk="1" hangingPunct="1">
              <a:spcBef>
                <a:spcPct val="0"/>
              </a:spcBef>
              <a:buClr>
                <a:schemeClr val="tx2"/>
              </a:buClr>
              <a:buFontTx/>
              <a:buNone/>
            </a:pPr>
            <a:r>
              <a:rPr lang="en-GB" sz="1800" smtClean="0">
                <a:latin typeface="Arial" charset="0"/>
                <a:sym typeface="Symbol" pitchFamily="18" charset="2"/>
              </a:rPr>
              <a:t>B</a:t>
            </a:r>
            <a:r>
              <a:rPr lang="en-GB" sz="1800">
                <a:latin typeface="Arial" charset="0"/>
                <a:sym typeface="Symbol" pitchFamily="18" charset="2"/>
              </a:rPr>
              <a:t>						1-6 mSv								nee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45</a:t>
            </a:fld>
            <a:endParaRPr lang="en-US">
              <a:latin typeface="Arial" pitchFamily="34" charset="0"/>
              <a:cs typeface="Arial" pitchFamily="34" charset="0"/>
            </a:endParaRPr>
          </a:p>
        </p:txBody>
      </p:sp>
      <p:sp>
        <p:nvSpPr>
          <p:cNvPr id="496642"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GB" sz="2000" b="1">
                <a:effectLst/>
                <a:latin typeface="Arial" charset="0"/>
                <a:sym typeface="Symbol" pitchFamily="18" charset="2"/>
              </a:rPr>
              <a:t>indeling werkruimtes</a:t>
            </a:r>
            <a:endParaRPr lang="en-GB" sz="3200" b="1" smtClean="0">
              <a:latin typeface="Arial" charset="0"/>
            </a:endParaRPr>
          </a:p>
        </p:txBody>
      </p:sp>
      <p:sp>
        <p:nvSpPr>
          <p:cNvPr id="51206" name="Rectangle 3"/>
          <p:cNvSpPr>
            <a:spLocks noGrp="1" noChangeArrowheads="1"/>
          </p:cNvSpPr>
          <p:nvPr>
            <p:ph type="body" sz="half" idx="1"/>
          </p:nvPr>
        </p:nvSpPr>
        <p:spPr>
          <a:xfrm>
            <a:off x="685800" y="1981200"/>
            <a:ext cx="7847013" cy="2384425"/>
          </a:xfrm>
        </p:spPr>
        <p:txBody>
          <a:bodyPr/>
          <a:lstStyle/>
          <a:p>
            <a:pPr marL="431800" lvl="2" indent="0" defTabSz="215900" eaLnBrk="1" hangingPunct="1">
              <a:lnSpc>
                <a:spcPct val="90000"/>
              </a:lnSpc>
              <a:spcBef>
                <a:spcPct val="0"/>
              </a:spcBef>
              <a:buClr>
                <a:schemeClr val="tx2"/>
              </a:buClr>
              <a:buNone/>
            </a:pPr>
            <a:endParaRPr lang="en-GB" sz="2000">
              <a:latin typeface="Arial" charset="0"/>
              <a:sym typeface="Symbol" pitchFamily="18" charset="2"/>
            </a:endParaRPr>
          </a:p>
          <a:p>
            <a:pPr marL="431800" lvl="2" indent="0" defTabSz="215900" eaLnBrk="1" hangingPunct="1">
              <a:lnSpc>
                <a:spcPct val="90000"/>
              </a:lnSpc>
              <a:spcBef>
                <a:spcPct val="0"/>
              </a:spcBef>
              <a:buClr>
                <a:schemeClr val="tx2"/>
              </a:buClr>
              <a:buNone/>
            </a:pPr>
            <a:r>
              <a:rPr lang="en-GB" sz="2000">
                <a:latin typeface="Arial" charset="0"/>
                <a:sym typeface="Symbol" pitchFamily="18" charset="2"/>
              </a:rPr>
              <a:t>werkruimtes moeten worden ingedeeld in zones</a:t>
            </a:r>
          </a:p>
          <a:p>
            <a:pPr marL="431800" lvl="2" indent="0" defTabSz="215900" eaLnBrk="1" hangingPunct="1">
              <a:lnSpc>
                <a:spcPct val="90000"/>
              </a:lnSpc>
              <a:spcBef>
                <a:spcPct val="0"/>
              </a:spcBef>
              <a:buClr>
                <a:schemeClr val="tx2"/>
              </a:buClr>
              <a:buNone/>
            </a:pPr>
            <a:endParaRPr lang="en-GB" sz="2000">
              <a:latin typeface="Arial" charset="0"/>
              <a:sym typeface="Symbol" pitchFamily="18" charset="2"/>
            </a:endParaRPr>
          </a:p>
          <a:p>
            <a:pPr marL="431800" lvl="2" indent="0" defTabSz="215900" eaLnBrk="1" hangingPunct="1">
              <a:lnSpc>
                <a:spcPct val="90000"/>
              </a:lnSpc>
              <a:spcBef>
                <a:spcPct val="0"/>
              </a:spcBef>
              <a:buClr>
                <a:schemeClr val="tx2"/>
              </a:buClr>
              <a:buNone/>
            </a:pPr>
            <a:r>
              <a:rPr lang="en-GB" sz="1800" b="1">
                <a:latin typeface="Arial" charset="0"/>
                <a:sym typeface="Symbol" pitchFamily="18" charset="2"/>
              </a:rPr>
              <a:t>zone						mogelijke jaardosis		signalering		verbodsbord</a:t>
            </a:r>
          </a:p>
          <a:p>
            <a:pPr marL="431800" lvl="2" indent="0" defTabSz="215900" eaLnBrk="1" hangingPunct="1">
              <a:lnSpc>
                <a:spcPct val="90000"/>
              </a:lnSpc>
              <a:spcBef>
                <a:spcPct val="0"/>
              </a:spcBef>
              <a:buClr>
                <a:schemeClr val="tx2"/>
              </a:buClr>
              <a:buNone/>
            </a:pPr>
            <a:endParaRPr lang="en-GB" sz="1800">
              <a:latin typeface="Arial" charset="0"/>
              <a:sym typeface="Symbol" pitchFamily="18" charset="2"/>
            </a:endParaRPr>
          </a:p>
          <a:p>
            <a:pPr marL="431800" lvl="2" indent="0" defTabSz="215900" eaLnBrk="1" hangingPunct="1">
              <a:lnSpc>
                <a:spcPct val="90000"/>
              </a:lnSpc>
              <a:spcBef>
                <a:spcPct val="0"/>
              </a:spcBef>
              <a:buClr>
                <a:schemeClr val="tx2"/>
              </a:buClr>
              <a:buNone/>
            </a:pPr>
            <a:r>
              <a:rPr lang="en-GB" sz="1800">
                <a:latin typeface="Arial" charset="0"/>
                <a:sym typeface="Symbol" pitchFamily="18" charset="2"/>
              </a:rPr>
              <a:t>bewaakt					1-6 mSv								verplicht				nee</a:t>
            </a:r>
          </a:p>
          <a:p>
            <a:pPr marL="431800" lvl="2" indent="0" defTabSz="215900" eaLnBrk="1" hangingPunct="1">
              <a:lnSpc>
                <a:spcPct val="90000"/>
              </a:lnSpc>
              <a:spcBef>
                <a:spcPct val="0"/>
              </a:spcBef>
              <a:buClr>
                <a:schemeClr val="tx2"/>
              </a:buClr>
              <a:buNone/>
            </a:pPr>
            <a:r>
              <a:rPr lang="en-GB" sz="1800">
                <a:latin typeface="Arial" charset="0"/>
                <a:sym typeface="Symbol" pitchFamily="18" charset="2"/>
              </a:rPr>
              <a:t>gecontroleerd		6-20 mSv							verplicht				ja</a:t>
            </a:r>
          </a:p>
        </p:txBody>
      </p:sp>
      <p:pic>
        <p:nvPicPr>
          <p:cNvPr id="51207" name="Content Placeholder 2"/>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339975" y="4076700"/>
            <a:ext cx="2114550" cy="2160588"/>
          </a:xfrm>
        </p:spPr>
      </p:pic>
      <p:pic>
        <p:nvPicPr>
          <p:cNvPr id="5120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4076700"/>
            <a:ext cx="24352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46</a:t>
            </a:fld>
            <a:endParaRPr lang="en-US">
              <a:latin typeface="Arial" pitchFamily="34" charset="0"/>
              <a:cs typeface="Arial" pitchFamily="34" charset="0"/>
            </a:endParaRPr>
          </a:p>
        </p:txBody>
      </p:sp>
      <p:sp>
        <p:nvSpPr>
          <p:cNvPr id="589826"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GB" sz="2000" b="1" smtClean="0">
                <a:effectLst/>
                <a:latin typeface="Arial" charset="0"/>
                <a:sym typeface="Symbol" pitchFamily="18" charset="2"/>
              </a:rPr>
              <a:t>vrijstellingswaarden voor matige hoeveelheden</a:t>
            </a:r>
            <a:endParaRPr lang="en-GB" sz="3200" b="1" smtClean="0">
              <a:effectLst/>
              <a:latin typeface="Arial" charset="0"/>
            </a:endParaRPr>
          </a:p>
        </p:txBody>
      </p:sp>
      <p:sp>
        <p:nvSpPr>
          <p:cNvPr id="54278" name="Rectangle 3"/>
          <p:cNvSpPr>
            <a:spLocks noGrp="1" noChangeArrowheads="1"/>
          </p:cNvSpPr>
          <p:nvPr>
            <p:ph type="body" sz="half" idx="1"/>
          </p:nvPr>
        </p:nvSpPr>
        <p:spPr>
          <a:xfrm>
            <a:off x="685800" y="1981200"/>
            <a:ext cx="7918450" cy="4184650"/>
          </a:xfrm>
        </p:spPr>
        <p:txBody>
          <a:bodyPr/>
          <a:lstStyle/>
          <a:p>
            <a:pPr marL="432000" lvl="2" indent="0" defTabSz="216000" eaLnBrk="1" hangingPunct="1">
              <a:spcBef>
                <a:spcPts val="0"/>
              </a:spcBef>
              <a:buClr>
                <a:schemeClr val="tx2"/>
              </a:buClr>
              <a:buFont typeface="Wingdings" pitchFamily="2" charset="2"/>
              <a:buNone/>
            </a:pPr>
            <a:endParaRPr lang="en-GB" sz="2000" smtClean="0">
              <a:latin typeface="Arial" charset="0"/>
              <a:sym typeface="Symbol" pitchFamily="18" charset="2"/>
            </a:endParaRPr>
          </a:p>
          <a:p>
            <a:pPr marL="432000" lvl="3" indent="0" defTabSz="216000" eaLnBrk="1" hangingPunct="1">
              <a:spcBef>
                <a:spcPts val="0"/>
              </a:spcBef>
              <a:buClr>
                <a:schemeClr val="tx2"/>
              </a:buClr>
              <a:buFont typeface="Wingdings" pitchFamily="2" charset="2"/>
              <a:buNone/>
            </a:pPr>
            <a:r>
              <a:rPr lang="en-GB" sz="1800" b="1" smtClean="0">
                <a:latin typeface="Arial" charset="0"/>
                <a:sym typeface="Symbol" pitchFamily="18" charset="2"/>
              </a:rPr>
              <a:t>nuclide				e</a:t>
            </a:r>
            <a:r>
              <a:rPr lang="en-GB" sz="1800" b="1" baseline="-25000" smtClean="0">
                <a:latin typeface="Arial" charset="0"/>
                <a:sym typeface="Symbol" pitchFamily="18" charset="2"/>
              </a:rPr>
              <a:t>inhalatie</a:t>
            </a:r>
            <a:r>
              <a:rPr lang="en-GB" sz="1800" b="1" smtClean="0">
                <a:latin typeface="Arial" charset="0"/>
                <a:sym typeface="Symbol" pitchFamily="18" charset="2"/>
              </a:rPr>
              <a:t>(50)							vrijstellingswaarde</a:t>
            </a:r>
          </a:p>
          <a:p>
            <a:pPr marL="432000" lvl="3" indent="0" defTabSz="216000" eaLnBrk="1" hangingPunct="1">
              <a:spcBef>
                <a:spcPts val="0"/>
              </a:spcBef>
              <a:buClr>
                <a:schemeClr val="tx2"/>
              </a:buClr>
              <a:buFont typeface="Wingdings" pitchFamily="2" charset="2"/>
              <a:buNone/>
            </a:pPr>
            <a:r>
              <a:rPr lang="en-GB" sz="1800" b="1" smtClean="0">
                <a:latin typeface="Arial" charset="0"/>
                <a:sym typeface="Symbol" pitchFamily="18" charset="2"/>
              </a:rPr>
              <a:t>							</a:t>
            </a:r>
            <a:r>
              <a:rPr lang="el-GR" sz="1800" b="1" smtClean="0">
                <a:latin typeface="Arial"/>
                <a:cs typeface="Arial"/>
                <a:sym typeface="Symbol" pitchFamily="18" charset="2"/>
              </a:rPr>
              <a:t>μ</a:t>
            </a:r>
            <a:r>
              <a:rPr lang="en-GB" sz="1800" b="1" smtClean="0">
                <a:latin typeface="Arial" charset="0"/>
                <a:sym typeface="Symbol" pitchFamily="18" charset="2"/>
              </a:rPr>
              <a:t>Sv per MBq			MBq per jaar		MBq per kg</a:t>
            </a:r>
          </a:p>
          <a:p>
            <a:pPr marL="432000" lvl="3" indent="0" defTabSz="216000" eaLnBrk="1" hangingPunct="1">
              <a:spcBef>
                <a:spcPts val="0"/>
              </a:spcBef>
              <a:buClr>
                <a:schemeClr val="tx2"/>
              </a:buClr>
              <a:buFont typeface="Wingdings" pitchFamily="2" charset="2"/>
              <a:buNone/>
            </a:pPr>
            <a:endParaRPr lang="en-GB" sz="1800" smtClean="0">
              <a:latin typeface="Arial" charset="0"/>
              <a:sym typeface="Symbol" pitchFamily="18" charset="2"/>
            </a:endParaRPr>
          </a:p>
          <a:p>
            <a:pPr marL="432000" lvl="3" indent="0" defTabSz="216000" eaLnBrk="1" hangingPunct="1">
              <a:spcBef>
                <a:spcPts val="0"/>
              </a:spcBef>
              <a:buClr>
                <a:schemeClr val="tx2"/>
              </a:buClr>
              <a:buFont typeface="Wingdings" pitchFamily="2" charset="2"/>
              <a:buNone/>
            </a:pPr>
            <a:r>
              <a:rPr lang="en-GB" sz="1800" smtClean="0">
                <a:latin typeface="Arial" charset="0"/>
                <a:sym typeface="Symbol" pitchFamily="18" charset="2"/>
              </a:rPr>
              <a:t>H-3									  20					1000						1000</a:t>
            </a:r>
          </a:p>
          <a:p>
            <a:pPr marL="432000" lvl="3" indent="0" defTabSz="216000" eaLnBrk="1" hangingPunct="1">
              <a:spcBef>
                <a:spcPts val="0"/>
              </a:spcBef>
              <a:buClr>
                <a:schemeClr val="tx2"/>
              </a:buClr>
              <a:buFont typeface="Wingdings" pitchFamily="2" charset="2"/>
              <a:buNone/>
            </a:pPr>
            <a:r>
              <a:rPr lang="en-GB" sz="1800" smtClean="0">
                <a:solidFill>
                  <a:srgbClr val="FF0000"/>
                </a:solidFill>
                <a:latin typeface="Arial" charset="0"/>
                <a:sym typeface="Symbol" pitchFamily="18" charset="2"/>
              </a:rPr>
              <a:t>C-14								600						 10							10</a:t>
            </a:r>
          </a:p>
          <a:p>
            <a:pPr marL="432000" lvl="3" indent="0" defTabSz="216000" eaLnBrk="1" hangingPunct="1">
              <a:spcBef>
                <a:spcPts val="0"/>
              </a:spcBef>
              <a:buClr>
                <a:schemeClr val="tx2"/>
              </a:buClr>
              <a:buFont typeface="Wingdings" pitchFamily="2" charset="2"/>
              <a:buNone/>
            </a:pPr>
            <a:r>
              <a:rPr lang="en-GB" sz="1800" smtClean="0">
                <a:latin typeface="Arial" charset="0"/>
                <a:sym typeface="Symbol" pitchFamily="18" charset="2"/>
              </a:rPr>
              <a:t>P-32							  3000							0,1						  1</a:t>
            </a:r>
          </a:p>
          <a:p>
            <a:pPr marL="432000" lvl="3" indent="0" defTabSz="216000" eaLnBrk="1" hangingPunct="1">
              <a:spcBef>
                <a:spcPts val="0"/>
              </a:spcBef>
              <a:buClr>
                <a:schemeClr val="tx2"/>
              </a:buClr>
              <a:buFont typeface="Wingdings" pitchFamily="2" charset="2"/>
              <a:buNone/>
            </a:pPr>
            <a:r>
              <a:rPr lang="en-GB" sz="1800" smtClean="0">
                <a:latin typeface="Arial" charset="0"/>
                <a:sym typeface="Symbol" pitchFamily="18" charset="2"/>
              </a:rPr>
              <a:t>Tc-99m							  30						 10							  0,1</a:t>
            </a:r>
          </a:p>
          <a:p>
            <a:pPr marL="432000" lvl="3" indent="0" defTabSz="216000" eaLnBrk="1" hangingPunct="1">
              <a:spcBef>
                <a:spcPts val="0"/>
              </a:spcBef>
              <a:buClr>
                <a:schemeClr val="tx2"/>
              </a:buClr>
              <a:buFont typeface="Wingdings" pitchFamily="2" charset="2"/>
              <a:buNone/>
            </a:pPr>
            <a:r>
              <a:rPr lang="en-GB" sz="1800" smtClean="0">
                <a:latin typeface="Arial" charset="0"/>
                <a:sym typeface="Symbol" pitchFamily="18" charset="2"/>
              </a:rPr>
              <a:t>I-131						  10 000							1							  0,1</a:t>
            </a:r>
          </a:p>
          <a:p>
            <a:pPr marL="432000" lvl="3" indent="0" defTabSz="216000" eaLnBrk="1" hangingPunct="1">
              <a:spcBef>
                <a:spcPts val="0"/>
              </a:spcBef>
              <a:buClr>
                <a:schemeClr val="tx2"/>
              </a:buClr>
              <a:buFont typeface="Wingdings" pitchFamily="2" charset="2"/>
              <a:buNone/>
            </a:pPr>
            <a:r>
              <a:rPr lang="en-GB" sz="1800" smtClean="0">
                <a:latin typeface="Arial" charset="0"/>
                <a:sym typeface="Symbol" pitchFamily="18" charset="2"/>
              </a:rPr>
              <a:t>Po-210				2 000 000  						0,01					  0,01</a:t>
            </a:r>
          </a:p>
          <a:p>
            <a:pPr marL="432000" lvl="2" indent="0" defTabSz="216000" eaLnBrk="1" hangingPunct="1">
              <a:spcBef>
                <a:spcPts val="0"/>
              </a:spcBef>
              <a:buClr>
                <a:schemeClr val="tx2"/>
              </a:buClr>
              <a:buFont typeface="Wingdings" pitchFamily="2" charset="2"/>
              <a:buNone/>
            </a:pPr>
            <a:endParaRPr lang="en-GB" sz="2000" smtClean="0">
              <a:latin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GB" sz="2000" smtClean="0">
                <a:latin typeface="Arial" charset="0"/>
                <a:sym typeface="Symbol" pitchFamily="18" charset="2"/>
              </a:rPr>
              <a:t>het is een of-of regeling</a:t>
            </a:r>
          </a:p>
          <a:p>
            <a:pPr marL="432000" lvl="2" indent="0" defTabSz="216000" eaLnBrk="1" hangingPunct="1">
              <a:spcBef>
                <a:spcPts val="0"/>
              </a:spcBef>
              <a:buClr>
                <a:schemeClr val="tx2"/>
              </a:buClr>
              <a:buFont typeface="Wingdings" pitchFamily="2" charset="2"/>
              <a:buNone/>
            </a:pPr>
            <a:r>
              <a:rPr lang="en-GB" sz="2000" smtClean="0">
                <a:latin typeface="Arial" charset="0"/>
                <a:sym typeface="Symbol" pitchFamily="18" charset="2"/>
              </a:rPr>
              <a:t>sommeren over alle toepasssingen</a:t>
            </a:r>
            <a:endParaRPr lang="en-GB" sz="1800" smtClean="0">
              <a:latin typeface="Arial" charset="0"/>
              <a:sym typeface="Symbol" pitchFamily="18" charset="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47</a:t>
            </a:fld>
            <a:endParaRPr lang="en-US">
              <a:latin typeface="Arial" pitchFamily="34" charset="0"/>
              <a:cs typeface="Arial" pitchFamily="34" charset="0"/>
            </a:endParaRPr>
          </a:p>
        </p:txBody>
      </p:sp>
      <p:sp>
        <p:nvSpPr>
          <p:cNvPr id="579586" name="Rectangle 2"/>
          <p:cNvSpPr>
            <a:spLocks noGrp="1" noChangeArrowheads="1"/>
          </p:cNvSpPr>
          <p:nvPr>
            <p:ph type="title"/>
          </p:nvPr>
        </p:nvSpPr>
        <p:spPr/>
        <p:txBody>
          <a:bodyPr/>
          <a:lstStyle/>
          <a:p>
            <a:pPr eaLnBrk="1" hangingPunct="1">
              <a:spcBef>
                <a:spcPct val="20000"/>
              </a:spcBef>
              <a:defRPr/>
            </a:pPr>
            <a:r>
              <a:rPr lang="en-US" sz="3200" b="1">
                <a:latin typeface="Arial" charset="0"/>
              </a:rPr>
              <a:t>Regelgeving</a:t>
            </a:r>
            <a:br>
              <a:rPr lang="en-US" sz="3200" b="1">
                <a:latin typeface="Arial" charset="0"/>
              </a:rPr>
            </a:br>
            <a:r>
              <a:rPr lang="en-US" sz="2000" b="1" smtClean="0">
                <a:latin typeface="Arial" charset="0"/>
              </a:rPr>
              <a:t>radioactief afval</a:t>
            </a:r>
            <a:endParaRPr lang="en-GB" sz="3200" b="1" smtClean="0">
              <a:latin typeface="Arial" charset="0"/>
            </a:endParaRPr>
          </a:p>
        </p:txBody>
      </p:sp>
      <p:sp>
        <p:nvSpPr>
          <p:cNvPr id="66566" name="Rectangle 3"/>
          <p:cNvSpPr>
            <a:spLocks noGrp="1" noChangeArrowheads="1"/>
          </p:cNvSpPr>
          <p:nvPr>
            <p:ph type="body" sz="half" idx="1"/>
          </p:nvPr>
        </p:nvSpPr>
        <p:spPr>
          <a:xfrm>
            <a:off x="685800" y="1981200"/>
            <a:ext cx="7918450" cy="4111625"/>
          </a:xfrm>
        </p:spPr>
        <p:txBody>
          <a:bodyPr/>
          <a:lstStyle/>
          <a:p>
            <a:pPr marL="432000" lvl="1" indent="0" defTabSz="216000" eaLnBrk="1" hangingPunct="1">
              <a:spcBef>
                <a:spcPts val="0"/>
              </a:spcBef>
              <a:buClr>
                <a:schemeClr val="tx2"/>
              </a:buClr>
              <a:buSzTx/>
              <a:buNone/>
            </a:pPr>
            <a:r>
              <a:rPr lang="en-US" sz="2000" smtClean="0">
                <a:latin typeface="Arial" charset="0"/>
                <a:cs typeface="Arial" charset="0"/>
                <a:sym typeface="Symbol" pitchFamily="18" charset="2"/>
              </a:rPr>
              <a:t>wat is radioactief afval ?</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radioactief materiaal in de zin van de wet</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materiaal dat lijkt op radioactief materiaal</a:t>
            </a:r>
          </a:p>
          <a:p>
            <a:pPr marL="432000" lvl="2" indent="0" defTabSz="216000" eaLnBrk="1" hangingPunct="1">
              <a:spcBef>
                <a:spcPts val="0"/>
              </a:spcBef>
              <a:buClr>
                <a:schemeClr val="tx2"/>
              </a:buClr>
              <a:buNone/>
            </a:pPr>
            <a:r>
              <a:rPr lang="en-US" sz="2000" smtClean="0">
                <a:solidFill>
                  <a:srgbClr val="FF0000"/>
                </a:solidFill>
                <a:latin typeface="Arial" charset="0"/>
                <a:cs typeface="Arial" charset="0"/>
                <a:sym typeface="Symbol" pitchFamily="18" charset="2"/>
              </a:rPr>
              <a:t>	geen radioactiviteitsstickers bij gewoon bedrijfsafval</a:t>
            </a:r>
            <a:r>
              <a:rPr lang="en-US" sz="2000" smtClean="0">
                <a:latin typeface="Arial" charset="0"/>
                <a:cs typeface="Arial" charset="0"/>
                <a:sym typeface="Symbol" pitchFamily="18" charset="2"/>
              </a:rPr>
              <a:t> </a:t>
            </a:r>
          </a:p>
          <a:p>
            <a:pPr marL="432000" lvl="1" indent="0" defTabSz="216000" eaLnBrk="1" hangingPunct="1">
              <a:spcBef>
                <a:spcPts val="0"/>
              </a:spcBef>
              <a:buClr>
                <a:schemeClr val="tx2"/>
              </a:buClr>
              <a:buFontTx/>
              <a:buNone/>
            </a:pPr>
            <a:endParaRPr lang="en-US" sz="2000" smtClean="0">
              <a:latin typeface="Arial" charset="0"/>
              <a:cs typeface="Arial" charset="0"/>
              <a:sym typeface="Symbol" pitchFamily="18" charset="2"/>
            </a:endParaRPr>
          </a:p>
          <a:p>
            <a:pPr marL="432000" lvl="1" indent="0" defTabSz="216000" eaLnBrk="1" hangingPunct="1">
              <a:spcBef>
                <a:spcPts val="0"/>
              </a:spcBef>
              <a:buClr>
                <a:schemeClr val="tx2"/>
              </a:buClr>
              <a:buSzTx/>
              <a:buNone/>
            </a:pPr>
            <a:r>
              <a:rPr lang="en-US" sz="2000" smtClean="0">
                <a:latin typeface="Arial" charset="0"/>
                <a:cs typeface="Arial" charset="0"/>
                <a:sym typeface="Symbol" pitchFamily="18" charset="2"/>
              </a:rPr>
              <a:t>algemene regels</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uitsluitend COVRA mag radioactief afval afvoeren</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afvoer van radioactief afval is erg duur</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voorkom radioactief afval</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scheid radioactief afval</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volg de lokale regels</a:t>
            </a:r>
          </a:p>
        </p:txBody>
      </p:sp>
    </p:spTree>
    <p:extLst>
      <p:ext uri="{BB962C8B-B14F-4D97-AF65-F5344CB8AC3E}">
        <p14:creationId xmlns:p14="http://schemas.microsoft.com/office/powerpoint/2010/main" val="1880641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48</a:t>
            </a:fld>
            <a:endParaRPr lang="en-US">
              <a:latin typeface="Arial" pitchFamily="34" charset="0"/>
              <a:cs typeface="Arial" pitchFamily="34" charset="0"/>
            </a:endParaRPr>
          </a:p>
        </p:txBody>
      </p:sp>
      <p:sp>
        <p:nvSpPr>
          <p:cNvPr id="581634"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Regelgeving</a:t>
            </a:r>
            <a:br>
              <a:rPr lang="en-US" sz="3200" b="1" smtClean="0">
                <a:latin typeface="Arial" charset="0"/>
              </a:rPr>
            </a:br>
            <a:r>
              <a:rPr lang="en-US" sz="2000" b="1" smtClean="0">
                <a:latin typeface="Arial" charset="0"/>
              </a:rPr>
              <a:t>lozing van radioactiviteit</a:t>
            </a:r>
            <a:endParaRPr lang="en-GB" sz="3200" b="1" smtClean="0">
              <a:latin typeface="Arial" charset="0"/>
            </a:endParaRPr>
          </a:p>
        </p:txBody>
      </p:sp>
      <p:sp>
        <p:nvSpPr>
          <p:cNvPr id="67590" name="Rectangle 3"/>
          <p:cNvSpPr>
            <a:spLocks noGrp="1" noChangeArrowheads="1"/>
          </p:cNvSpPr>
          <p:nvPr>
            <p:ph type="body" sz="half" idx="1"/>
          </p:nvPr>
        </p:nvSpPr>
        <p:spPr>
          <a:xfrm>
            <a:off x="685800" y="1981200"/>
            <a:ext cx="7918450" cy="4111625"/>
          </a:xfrm>
        </p:spPr>
        <p:txBody>
          <a:bodyPr/>
          <a:lstStyle/>
          <a:p>
            <a:pPr marL="432000" lvl="2" indent="0" defTabSz="216000" eaLnBrk="1" hangingPunct="1">
              <a:spcBef>
                <a:spcPts val="0"/>
              </a:spcBef>
              <a:buClr>
                <a:schemeClr val="tx2"/>
              </a:buClr>
              <a:buFontTx/>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lozing is aan zeer strenge regels onderworpen</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ook de normale milieuwetgeving is van kracht</a:t>
            </a:r>
          </a:p>
          <a:p>
            <a:pPr marL="432000" lvl="2" indent="0" defTabSz="216000" eaLnBrk="1" hangingPunct="1">
              <a:spcBef>
                <a:spcPts val="0"/>
              </a:spcBef>
              <a:buClr>
                <a:schemeClr val="tx2"/>
              </a:buClr>
              <a:buNone/>
            </a:pPr>
            <a:r>
              <a:rPr lang="en-US" sz="2000" smtClean="0">
                <a:solidFill>
                  <a:srgbClr val="FF0000"/>
                </a:solidFill>
                <a:latin typeface="Arial" charset="0"/>
                <a:cs typeface="Arial" charset="0"/>
                <a:sym typeface="Symbol" pitchFamily="18" charset="2"/>
              </a:rPr>
              <a:t>geen gevaarlijke stoffen door de gootsteen</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volg de lokale regels</a:t>
            </a:r>
          </a:p>
        </p:txBody>
      </p:sp>
    </p:spTree>
    <p:extLst>
      <p:ext uri="{BB962C8B-B14F-4D97-AF65-F5344CB8AC3E}">
        <p14:creationId xmlns:p14="http://schemas.microsoft.com/office/powerpoint/2010/main" val="145341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49</a:t>
            </a:fld>
            <a:endParaRPr lang="en-US">
              <a:latin typeface="Arial" pitchFamily="34" charset="0"/>
              <a:cs typeface="Arial" pitchFamily="34" charset="0"/>
            </a:endParaRPr>
          </a:p>
        </p:txBody>
      </p:sp>
      <p:sp>
        <p:nvSpPr>
          <p:cNvPr id="573442"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R</a:t>
            </a:r>
            <a:r>
              <a:rPr lang="en-GB" sz="3200" b="1" smtClean="0">
                <a:latin typeface="Arial" charset="0"/>
                <a:sym typeface="Symbol" pitchFamily="18" charset="2"/>
              </a:rPr>
              <a:t>adionuclidenlaboratorium</a:t>
            </a:r>
            <a:r>
              <a:rPr lang="en-GB" sz="2000" b="1" smtClean="0">
                <a:latin typeface="Arial" charset="0"/>
                <a:sym typeface="Symbol" pitchFamily="18" charset="2"/>
              </a:rPr>
              <a:t/>
            </a:r>
            <a:br>
              <a:rPr lang="en-GB" sz="2000" b="1" smtClean="0">
                <a:latin typeface="Arial" charset="0"/>
                <a:sym typeface="Symbol" pitchFamily="18" charset="2"/>
              </a:rPr>
            </a:br>
            <a:r>
              <a:rPr lang="en-GB" sz="2000" b="1" smtClean="0">
                <a:latin typeface="Arial" charset="0"/>
                <a:sym typeface="Symbol" pitchFamily="18" charset="2"/>
              </a:rPr>
              <a:t>B-</a:t>
            </a:r>
            <a:r>
              <a:rPr lang="en-GB" sz="2000" b="1">
                <a:latin typeface="Arial" charset="0"/>
                <a:sym typeface="Symbol" pitchFamily="18" charset="2"/>
              </a:rPr>
              <a:t>, C- en </a:t>
            </a:r>
            <a:r>
              <a:rPr lang="en-GB" sz="2000" b="1" smtClean="0">
                <a:latin typeface="Arial" charset="0"/>
                <a:sym typeface="Symbol" pitchFamily="18" charset="2"/>
              </a:rPr>
              <a:t>D-niveau</a:t>
            </a:r>
            <a:endParaRPr lang="en-GB" sz="3200" b="1" smtClean="0">
              <a:latin typeface="Arial" charset="0"/>
            </a:endParaRPr>
          </a:p>
        </p:txBody>
      </p:sp>
      <p:sp>
        <p:nvSpPr>
          <p:cNvPr id="53254" name="Rectangle 3"/>
          <p:cNvSpPr>
            <a:spLocks noGrp="1" noChangeArrowheads="1"/>
          </p:cNvSpPr>
          <p:nvPr>
            <p:ph type="body" sz="half" idx="1"/>
          </p:nvPr>
        </p:nvSpPr>
        <p:spPr>
          <a:xfrm>
            <a:off x="685800" y="1981200"/>
            <a:ext cx="7918450" cy="4184650"/>
          </a:xfrm>
        </p:spPr>
        <p:txBody>
          <a:bodyPr/>
          <a:lstStyle/>
          <a:p>
            <a:pPr marL="432000" lvl="2" indent="0" defTabSz="216000" eaLnBrk="1" hangingPunct="1">
              <a:spcBef>
                <a:spcPts val="0"/>
              </a:spcBef>
              <a:buClr>
                <a:schemeClr val="tx2"/>
              </a:buClr>
              <a:buFont typeface="Wingdings" pitchFamily="2" charset="2"/>
              <a:buNone/>
            </a:pPr>
            <a:endParaRPr lang="en-GB" sz="2000" smtClean="0">
              <a:latin typeface="Arial" charset="0"/>
              <a:sym typeface="Symbol" pitchFamily="18" charset="2"/>
            </a:endParaRPr>
          </a:p>
          <a:p>
            <a:pPr marL="432000" lvl="2" indent="0" defTabSz="216000" eaLnBrk="1" hangingPunct="1">
              <a:spcBef>
                <a:spcPts val="0"/>
              </a:spcBef>
              <a:buClr>
                <a:schemeClr val="tx2"/>
              </a:buClr>
              <a:buNone/>
            </a:pPr>
            <a:r>
              <a:rPr lang="en-GB" sz="2000" smtClean="0">
                <a:latin typeface="Arial" charset="0"/>
                <a:sym typeface="Symbol" pitchFamily="18" charset="2"/>
              </a:rPr>
              <a:t>werken met vergunningplichtige open radioactieve stoffen</a:t>
            </a:r>
          </a:p>
          <a:p>
            <a:pPr marL="432000" lvl="2" indent="0" defTabSz="216000" eaLnBrk="1" hangingPunct="1">
              <a:spcBef>
                <a:spcPts val="0"/>
              </a:spcBef>
              <a:buClr>
                <a:schemeClr val="tx2"/>
              </a:buClr>
              <a:buNone/>
            </a:pPr>
            <a:r>
              <a:rPr lang="en-GB" sz="2000" smtClean="0">
                <a:latin typeface="Arial" charset="0"/>
                <a:sym typeface="Symbol" pitchFamily="18" charset="2"/>
              </a:rPr>
              <a:t>mag uitsluitend in een radionuclidenlaboratorium</a:t>
            </a:r>
          </a:p>
          <a:p>
            <a:pPr marL="432000" lvl="2" indent="0" defTabSz="216000" eaLnBrk="1" hangingPunct="1">
              <a:spcBef>
                <a:spcPts val="0"/>
              </a:spcBef>
              <a:buClr>
                <a:schemeClr val="tx2"/>
              </a:buClr>
              <a:buNone/>
            </a:pPr>
            <a:r>
              <a:rPr lang="en-GB" sz="2000" smtClean="0">
                <a:latin typeface="Arial" charset="0"/>
                <a:sym typeface="Symbol" pitchFamily="18" charset="2"/>
              </a:rPr>
              <a:t>	eisen aan inrichting</a:t>
            </a:r>
          </a:p>
          <a:p>
            <a:pPr marL="432000" lvl="2" indent="0" defTabSz="216000" eaLnBrk="1" hangingPunct="1">
              <a:spcBef>
                <a:spcPts val="0"/>
              </a:spcBef>
              <a:buClr>
                <a:schemeClr val="tx2"/>
              </a:buClr>
              <a:buNone/>
            </a:pPr>
            <a:r>
              <a:rPr lang="en-GB" sz="2000" smtClean="0">
                <a:latin typeface="Arial" charset="0"/>
                <a:sym typeface="Symbol" pitchFamily="18" charset="2"/>
              </a:rPr>
              <a:t>	eisen aan verantwoordelijk deskundige</a:t>
            </a:r>
          </a:p>
          <a:p>
            <a:pPr marL="432000" lvl="2" indent="0" defTabSz="216000" eaLnBrk="1" hangingPunct="1">
              <a:spcBef>
                <a:spcPts val="0"/>
              </a:spcBef>
              <a:buClr>
                <a:schemeClr val="tx2"/>
              </a:buClr>
              <a:buNone/>
            </a:pPr>
            <a:r>
              <a:rPr lang="en-GB" sz="2000" smtClean="0">
                <a:latin typeface="Arial" charset="0"/>
                <a:sym typeface="Symbol" pitchFamily="18" charset="2"/>
              </a:rPr>
              <a:t>	eisen aan opleiding van werknemers</a:t>
            </a:r>
          </a:p>
          <a:p>
            <a:pPr marL="432000" lvl="2" indent="0" defTabSz="216000" eaLnBrk="1" hangingPunct="1">
              <a:spcBef>
                <a:spcPts val="0"/>
              </a:spcBef>
              <a:buClr>
                <a:schemeClr val="tx2"/>
              </a:buClr>
              <a:buFont typeface="Arial" charset="0"/>
              <a:buNone/>
            </a:pPr>
            <a:endParaRPr lang="en-GB" sz="2000" smtClean="0">
              <a:latin typeface="Arial" charset="0"/>
              <a:sym typeface="Symbol" pitchFamily="18" charset="2"/>
            </a:endParaRPr>
          </a:p>
          <a:p>
            <a:pPr marL="432000" lvl="3" indent="0" defTabSz="216000" eaLnBrk="1" hangingPunct="1">
              <a:spcBef>
                <a:spcPts val="0"/>
              </a:spcBef>
              <a:buClr>
                <a:schemeClr val="tx2"/>
              </a:buClr>
              <a:buFontTx/>
              <a:buNone/>
            </a:pPr>
            <a:r>
              <a:rPr lang="en-GB" smtClean="0">
                <a:latin typeface="Arial" charset="0"/>
                <a:sym typeface="Symbol" pitchFamily="18" charset="2"/>
              </a:rPr>
              <a:t>B		meest strenge eisen			mag het meest</a:t>
            </a:r>
          </a:p>
          <a:p>
            <a:pPr marL="432000" lvl="3" indent="0" defTabSz="216000" eaLnBrk="1" hangingPunct="1">
              <a:spcBef>
                <a:spcPts val="0"/>
              </a:spcBef>
              <a:buClr>
                <a:schemeClr val="tx2"/>
              </a:buClr>
              <a:buFontTx/>
              <a:buNone/>
            </a:pPr>
            <a:r>
              <a:rPr lang="en-GB" smtClean="0">
                <a:latin typeface="Arial" charset="0"/>
                <a:sym typeface="Symbol" pitchFamily="18" charset="2"/>
              </a:rPr>
              <a:t>C		               			           					 </a:t>
            </a:r>
          </a:p>
          <a:p>
            <a:pPr marL="432000" lvl="3" indent="0" defTabSz="216000" eaLnBrk="1" hangingPunct="1">
              <a:spcBef>
                <a:spcPts val="0"/>
              </a:spcBef>
              <a:buClr>
                <a:schemeClr val="tx2"/>
              </a:buClr>
              <a:buFontTx/>
              <a:buNone/>
            </a:pPr>
            <a:r>
              <a:rPr lang="en-GB" smtClean="0">
                <a:latin typeface="Arial" charset="0"/>
                <a:sym typeface="Symbol" pitchFamily="18" charset="2"/>
              </a:rPr>
              <a:t>D		minst strenge eisen			mag het minst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7"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a:t>
            </a:fld>
            <a:endParaRPr lang="en-US">
              <a:latin typeface="Arial" pitchFamily="34" charset="0"/>
              <a:cs typeface="Arial" pitchFamily="34" charset="0"/>
            </a:endParaRPr>
          </a:p>
        </p:txBody>
      </p:sp>
      <p:sp>
        <p:nvSpPr>
          <p:cNvPr id="530434"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Wat is alfa-, beta- en gamma-</a:t>
            </a:r>
            <a:r>
              <a:rPr lang="en-US" sz="3200" b="1" smtClean="0">
                <a:latin typeface="Arial" charset="0"/>
                <a:cs typeface="Arial" charset="0"/>
              </a:rPr>
              <a:t>straling?</a:t>
            </a:r>
            <a:br>
              <a:rPr lang="en-US" sz="3200" b="1" smtClean="0">
                <a:latin typeface="Arial" charset="0"/>
                <a:cs typeface="Arial" charset="0"/>
              </a:rPr>
            </a:br>
            <a:r>
              <a:rPr lang="en-US" sz="2000" b="1" smtClean="0">
                <a:effectLst/>
                <a:latin typeface="Arial" charset="0"/>
                <a:cs typeface="Arial" charset="0"/>
              </a:rPr>
              <a:t>isotopen</a:t>
            </a:r>
            <a:endParaRPr lang="en-GB" sz="3200" b="1" smtClean="0">
              <a:effectLst/>
              <a:latin typeface="Arial" charset="0"/>
              <a:cs typeface="Arial" charset="0"/>
            </a:endParaRPr>
          </a:p>
        </p:txBody>
      </p:sp>
      <p:sp>
        <p:nvSpPr>
          <p:cNvPr id="7175" name="Rectangle 7"/>
          <p:cNvSpPr>
            <a:spLocks noChangeArrowheads="1"/>
          </p:cNvSpPr>
          <p:nvPr/>
        </p:nvSpPr>
        <p:spPr bwMode="auto">
          <a:xfrm>
            <a:off x="684213" y="3284984"/>
            <a:ext cx="7920235" cy="2880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32000" lvl="2" defTabSz="216000">
              <a:spcBef>
                <a:spcPts val="0"/>
              </a:spcBef>
              <a:buSzTx/>
              <a:buFont typeface="Wingdings" pitchFamily="2" charset="2"/>
              <a:buNone/>
            </a:pPr>
            <a:r>
              <a:rPr lang="en-GB" sz="2000">
                <a:sym typeface="Symbol" pitchFamily="18" charset="2"/>
              </a:rPr>
              <a:t>atomen van hetzelfde element </a:t>
            </a:r>
            <a:r>
              <a:rPr lang="en-GB" sz="2000" smtClean="0">
                <a:sym typeface="Symbol" pitchFamily="18" charset="2"/>
              </a:rPr>
              <a:t>maar met verschillende </a:t>
            </a:r>
            <a:r>
              <a:rPr lang="en-GB" sz="2000">
                <a:sym typeface="Symbol" pitchFamily="18" charset="2"/>
              </a:rPr>
              <a:t>massa </a:t>
            </a:r>
            <a:r>
              <a:rPr lang="en-GB" sz="2000" smtClean="0">
                <a:sym typeface="Symbol" pitchFamily="18" charset="2"/>
              </a:rPr>
              <a:t>heten </a:t>
            </a:r>
            <a:r>
              <a:rPr lang="en-GB" sz="2000" smtClean="0">
                <a:solidFill>
                  <a:srgbClr val="FF0000"/>
                </a:solidFill>
                <a:sym typeface="Symbol" pitchFamily="18" charset="2"/>
              </a:rPr>
              <a:t>isotopen</a:t>
            </a:r>
          </a:p>
          <a:p>
            <a:pPr marL="432000" lvl="2" defTabSz="216000">
              <a:spcBef>
                <a:spcPts val="0"/>
              </a:spcBef>
              <a:buSzTx/>
              <a:buFont typeface="Wingdings" pitchFamily="2" charset="2"/>
              <a:buNone/>
            </a:pPr>
            <a:endParaRPr lang="en-GB" sz="2000">
              <a:sym typeface="Symbol" pitchFamily="18" charset="2"/>
            </a:endParaRPr>
          </a:p>
          <a:p>
            <a:pPr marL="432000" lvl="2" defTabSz="216000">
              <a:spcBef>
                <a:spcPts val="0"/>
              </a:spcBef>
              <a:buSzTx/>
              <a:buFont typeface="Wingdings" pitchFamily="2" charset="2"/>
              <a:buNone/>
            </a:pPr>
            <a:r>
              <a:rPr lang="en-GB" sz="2000">
                <a:sym typeface="Symbol" pitchFamily="18" charset="2"/>
              </a:rPr>
              <a:t>als er teveel protonen of teveel neutronen in de kern zitten, is die </a:t>
            </a:r>
            <a:r>
              <a:rPr lang="en-GB" sz="2000" smtClean="0">
                <a:sym typeface="Symbol" pitchFamily="18" charset="2"/>
              </a:rPr>
              <a:t>kern niet </a:t>
            </a:r>
            <a:r>
              <a:rPr lang="en-GB" sz="2000">
                <a:sym typeface="Symbol" pitchFamily="18" charset="2"/>
              </a:rPr>
              <a:t>stabiel en valt uiteen - dit heet radioactief verval</a:t>
            </a:r>
          </a:p>
          <a:p>
            <a:pPr marL="432000" lvl="2" defTabSz="216000">
              <a:spcBef>
                <a:spcPts val="0"/>
              </a:spcBef>
              <a:buSzTx/>
              <a:buFont typeface="Wingdings" pitchFamily="2" charset="2"/>
              <a:buNone/>
            </a:pPr>
            <a:endParaRPr lang="en-GB" sz="2000">
              <a:sym typeface="Symbol" pitchFamily="18" charset="2"/>
            </a:endParaRPr>
          </a:p>
          <a:p>
            <a:pPr marL="432000" lvl="2" defTabSz="216000">
              <a:spcBef>
                <a:spcPts val="0"/>
              </a:spcBef>
              <a:buSzTx/>
              <a:buNone/>
            </a:pPr>
            <a:r>
              <a:rPr lang="en-GB" sz="2000" smtClean="0">
                <a:sym typeface="Symbol" pitchFamily="18" charset="2"/>
              </a:rPr>
              <a:t>hierboven staan </a:t>
            </a:r>
            <a:r>
              <a:rPr lang="en-GB" sz="2000">
                <a:sym typeface="Symbol" pitchFamily="18" charset="2"/>
              </a:rPr>
              <a:t>4 isotopen van koolstof</a:t>
            </a:r>
          </a:p>
          <a:p>
            <a:pPr marL="432000" lvl="2" defTabSz="216000">
              <a:spcBef>
                <a:spcPts val="0"/>
              </a:spcBef>
              <a:buSzPct val="60000"/>
              <a:buNone/>
            </a:pPr>
            <a:r>
              <a:rPr lang="en-GB" sz="2000" smtClean="0">
                <a:sym typeface="Symbol" pitchFamily="18" charset="2"/>
              </a:rPr>
              <a:t>	C-12 </a:t>
            </a:r>
            <a:r>
              <a:rPr lang="en-GB" sz="2000">
                <a:sym typeface="Symbol" pitchFamily="18" charset="2"/>
              </a:rPr>
              <a:t>en C-13 zijn stabiel</a:t>
            </a:r>
          </a:p>
          <a:p>
            <a:pPr marL="432000" lvl="2" defTabSz="216000">
              <a:spcBef>
                <a:spcPts val="0"/>
              </a:spcBef>
              <a:buSzPct val="60000"/>
              <a:buNone/>
            </a:pPr>
            <a:r>
              <a:rPr lang="en-GB" sz="2000" smtClean="0">
                <a:sym typeface="Symbol" pitchFamily="18" charset="2"/>
              </a:rPr>
              <a:t>	C-11 </a:t>
            </a:r>
            <a:r>
              <a:rPr lang="en-GB" sz="2000">
                <a:sym typeface="Symbol" pitchFamily="18" charset="2"/>
              </a:rPr>
              <a:t>en C-14 zijn radioactief</a:t>
            </a:r>
          </a:p>
        </p:txBody>
      </p:sp>
      <p:pic>
        <p:nvPicPr>
          <p:cNvPr id="7176" name="Picture 9" descr="nuclidenka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1988840"/>
            <a:ext cx="417913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50</a:t>
            </a:fld>
            <a:endParaRPr lang="en-US">
              <a:latin typeface="Arial" pitchFamily="34" charset="0"/>
              <a:cs typeface="Arial" pitchFamily="34" charset="0"/>
            </a:endParaRPr>
          </a:p>
        </p:txBody>
      </p:sp>
      <p:sp>
        <p:nvSpPr>
          <p:cNvPr id="575490"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R</a:t>
            </a:r>
            <a:r>
              <a:rPr lang="en-GB" sz="3200" b="1" smtClean="0">
                <a:latin typeface="Arial" charset="0"/>
                <a:sym typeface="Symbol" pitchFamily="18" charset="2"/>
              </a:rPr>
              <a:t>adionuclidenlaboratorium</a:t>
            </a:r>
            <a:r>
              <a:rPr lang="en-GB" sz="2000" b="1" smtClean="0">
                <a:latin typeface="Arial" charset="0"/>
                <a:sym typeface="Symbol" pitchFamily="18" charset="2"/>
              </a:rPr>
              <a:t/>
            </a:r>
            <a:br>
              <a:rPr lang="en-GB" sz="2000" b="1" smtClean="0">
                <a:latin typeface="Arial" charset="0"/>
                <a:sym typeface="Symbol" pitchFamily="18" charset="2"/>
              </a:rPr>
            </a:br>
            <a:r>
              <a:rPr lang="en-GB" sz="2000" b="1" smtClean="0">
                <a:latin typeface="Arial" charset="0"/>
                <a:sym typeface="Symbol" pitchFamily="18" charset="2"/>
              </a:rPr>
              <a:t>inrichtingseisen</a:t>
            </a:r>
            <a:endParaRPr lang="en-GB" sz="3200" b="1" smtClean="0">
              <a:latin typeface="Arial" charset="0"/>
            </a:endParaRPr>
          </a:p>
        </p:txBody>
      </p:sp>
      <p:sp>
        <p:nvSpPr>
          <p:cNvPr id="55302" name="Rectangle 3"/>
          <p:cNvSpPr>
            <a:spLocks noGrp="1" noChangeArrowheads="1"/>
          </p:cNvSpPr>
          <p:nvPr>
            <p:ph type="body" sz="half" idx="1"/>
          </p:nvPr>
        </p:nvSpPr>
        <p:spPr>
          <a:xfrm>
            <a:off x="685800" y="1981200"/>
            <a:ext cx="4894312" cy="4327525"/>
          </a:xfrm>
        </p:spPr>
        <p:txBody>
          <a:bodyPr/>
          <a:lstStyle/>
          <a:p>
            <a:pPr marL="432000" lvl="2" indent="0" defTabSz="216000" eaLnBrk="1" hangingPunct="1">
              <a:spcBef>
                <a:spcPts val="0"/>
              </a:spcBef>
              <a:buClr>
                <a:schemeClr val="tx2"/>
              </a:buClr>
              <a:buNone/>
            </a:pPr>
            <a:r>
              <a:rPr lang="en-GB" sz="2000" smtClean="0">
                <a:latin typeface="Arial" charset="0"/>
                <a:sym typeface="Symbol" pitchFamily="18" charset="2"/>
              </a:rPr>
              <a:t>toegangsbeperking</a:t>
            </a:r>
          </a:p>
          <a:p>
            <a:pPr marL="432000" lvl="3" indent="0" defTabSz="216000" eaLnBrk="1" hangingPunct="1">
              <a:spcBef>
                <a:spcPts val="0"/>
              </a:spcBef>
              <a:buClr>
                <a:schemeClr val="tx2"/>
              </a:buClr>
              <a:buNone/>
            </a:pPr>
            <a:r>
              <a:rPr lang="en-GB" sz="1800" smtClean="0">
                <a:latin typeface="Arial" charset="0"/>
                <a:sym typeface="Symbol" pitchFamily="18" charset="2"/>
              </a:rPr>
              <a:t>	cijferslot</a:t>
            </a:r>
          </a:p>
          <a:p>
            <a:pPr marL="432000" lvl="3" indent="0" defTabSz="216000" eaLnBrk="1" hangingPunct="1">
              <a:spcBef>
                <a:spcPts val="0"/>
              </a:spcBef>
              <a:buClr>
                <a:schemeClr val="tx2"/>
              </a:buClr>
              <a:buNone/>
            </a:pPr>
            <a:r>
              <a:rPr lang="en-GB" sz="1800" smtClean="0">
                <a:latin typeface="Arial" charset="0"/>
                <a:sym typeface="Symbol" pitchFamily="18" charset="2"/>
              </a:rPr>
              <a:t>	overstapbank</a:t>
            </a:r>
            <a:endParaRPr lang="en-GB" smtClean="0">
              <a:latin typeface="Arial" charset="0"/>
              <a:sym typeface="Symbol" pitchFamily="18" charset="2"/>
            </a:endParaRPr>
          </a:p>
          <a:p>
            <a:pPr marL="432000" lvl="2" indent="0" defTabSz="216000" eaLnBrk="1" hangingPunct="1">
              <a:spcBef>
                <a:spcPts val="0"/>
              </a:spcBef>
              <a:buClr>
                <a:schemeClr val="tx2"/>
              </a:buClr>
              <a:buNone/>
            </a:pPr>
            <a:r>
              <a:rPr lang="en-GB" sz="2000" smtClean="0">
                <a:latin typeface="Arial" charset="0"/>
                <a:sym typeface="Symbol" pitchFamily="18" charset="2"/>
              </a:rPr>
              <a:t>naadloze vloeren en wanden</a:t>
            </a:r>
          </a:p>
          <a:p>
            <a:pPr marL="432000" lvl="2" indent="0" defTabSz="216000" eaLnBrk="1" hangingPunct="1">
              <a:spcBef>
                <a:spcPts val="0"/>
              </a:spcBef>
              <a:buClr>
                <a:schemeClr val="tx2"/>
              </a:buClr>
              <a:buNone/>
            </a:pPr>
            <a:r>
              <a:rPr lang="en-GB" sz="2000" smtClean="0">
                <a:latin typeface="Arial" charset="0"/>
                <a:sym typeface="Symbol" pitchFamily="18" charset="2"/>
              </a:rPr>
              <a:t>gescheiden ventilatie en onderdruk</a:t>
            </a:r>
          </a:p>
          <a:p>
            <a:pPr marL="432000" lvl="2" indent="0" defTabSz="216000" eaLnBrk="1" hangingPunct="1">
              <a:spcBef>
                <a:spcPts val="0"/>
              </a:spcBef>
              <a:buClr>
                <a:schemeClr val="tx2"/>
              </a:buClr>
              <a:buNone/>
            </a:pPr>
            <a:r>
              <a:rPr lang="en-GB" sz="2000" smtClean="0">
                <a:latin typeface="Arial" charset="0"/>
                <a:sym typeface="Symbol" pitchFamily="18" charset="2"/>
              </a:rPr>
              <a:t>zuurkast</a:t>
            </a:r>
          </a:p>
          <a:p>
            <a:pPr marL="432000" lvl="2" indent="0" defTabSz="216000" eaLnBrk="1" hangingPunct="1">
              <a:spcBef>
                <a:spcPts val="0"/>
              </a:spcBef>
              <a:buClr>
                <a:schemeClr val="tx2"/>
              </a:buClr>
              <a:buNone/>
            </a:pPr>
            <a:r>
              <a:rPr lang="en-GB" sz="2000" smtClean="0">
                <a:latin typeface="Arial" charset="0"/>
                <a:sym typeface="Symbol" pitchFamily="18" charset="2"/>
              </a:rPr>
              <a:t>meetapparatuur</a:t>
            </a:r>
          </a:p>
          <a:p>
            <a:pPr marL="432000" lvl="3" indent="0" defTabSz="216000" eaLnBrk="1" hangingPunct="1">
              <a:spcBef>
                <a:spcPts val="0"/>
              </a:spcBef>
              <a:buClr>
                <a:schemeClr val="tx2"/>
              </a:buClr>
              <a:buNone/>
            </a:pPr>
            <a:r>
              <a:rPr lang="en-GB" sz="1800" smtClean="0">
                <a:latin typeface="Arial" charset="0"/>
                <a:sym typeface="Symbol" pitchFamily="18" charset="2"/>
              </a:rPr>
              <a:t>	stralingsmonitor</a:t>
            </a:r>
          </a:p>
          <a:p>
            <a:pPr marL="432000" lvl="3" indent="0" defTabSz="216000" eaLnBrk="1" hangingPunct="1">
              <a:spcBef>
                <a:spcPts val="0"/>
              </a:spcBef>
              <a:buClr>
                <a:schemeClr val="tx2"/>
              </a:buClr>
              <a:buNone/>
            </a:pPr>
            <a:r>
              <a:rPr lang="en-GB" sz="1800" smtClean="0">
                <a:latin typeface="Arial" charset="0"/>
                <a:sym typeface="Symbol" pitchFamily="18" charset="2"/>
              </a:rPr>
              <a:t>	besmettingsmonitor</a:t>
            </a:r>
            <a:endParaRPr lang="en-GB" smtClean="0">
              <a:latin typeface="Arial" charset="0"/>
              <a:sym typeface="Symbol" pitchFamily="18" charset="2"/>
            </a:endParaRPr>
          </a:p>
          <a:p>
            <a:pPr marL="432000" lvl="2" indent="0" defTabSz="216000" eaLnBrk="1" hangingPunct="1">
              <a:spcBef>
                <a:spcPts val="0"/>
              </a:spcBef>
              <a:buClr>
                <a:schemeClr val="tx2"/>
              </a:buClr>
              <a:buNone/>
            </a:pPr>
            <a:r>
              <a:rPr lang="en-GB" sz="2000" smtClean="0">
                <a:latin typeface="Arial" charset="0"/>
                <a:sym typeface="Symbol" pitchFamily="18" charset="2"/>
              </a:rPr>
              <a:t>persoonlijke beschermingsmiddelen</a:t>
            </a:r>
          </a:p>
          <a:p>
            <a:pPr marL="432000" lvl="3" indent="0" defTabSz="216000" eaLnBrk="1" hangingPunct="1">
              <a:spcBef>
                <a:spcPts val="0"/>
              </a:spcBef>
              <a:buClr>
                <a:schemeClr val="tx2"/>
              </a:buClr>
              <a:buNone/>
            </a:pPr>
            <a:r>
              <a:rPr lang="en-GB" sz="1800" smtClean="0">
                <a:latin typeface="Arial" charset="0"/>
                <a:sym typeface="Symbol" pitchFamily="18" charset="2"/>
              </a:rPr>
              <a:t>	laboratoriumjas</a:t>
            </a:r>
          </a:p>
          <a:p>
            <a:pPr marL="432000" lvl="3" indent="0" defTabSz="216000" eaLnBrk="1" hangingPunct="1">
              <a:spcBef>
                <a:spcPts val="0"/>
              </a:spcBef>
              <a:buClr>
                <a:schemeClr val="tx2"/>
              </a:buClr>
              <a:buNone/>
            </a:pPr>
            <a:r>
              <a:rPr lang="en-GB" sz="1800" smtClean="0">
                <a:latin typeface="Arial" charset="0"/>
                <a:sym typeface="Symbol" pitchFamily="18" charset="2"/>
              </a:rPr>
              <a:t>	wegwerphandschoenen</a:t>
            </a:r>
          </a:p>
          <a:p>
            <a:pPr marL="432000" lvl="3" indent="0" defTabSz="216000" eaLnBrk="1" hangingPunct="1">
              <a:spcBef>
                <a:spcPts val="0"/>
              </a:spcBef>
              <a:buClr>
                <a:schemeClr val="tx2"/>
              </a:buClr>
              <a:buNone/>
            </a:pPr>
            <a:r>
              <a:rPr lang="en-GB" sz="1800" smtClean="0">
                <a:latin typeface="Arial" charset="0"/>
                <a:sym typeface="Symbol" pitchFamily="18" charset="2"/>
              </a:rPr>
              <a:t>	veiligheidsbril, afscherming</a:t>
            </a:r>
            <a:endParaRPr lang="en-GB" smtClean="0">
              <a:latin typeface="Arial" charset="0"/>
              <a:sym typeface="Symbol" pitchFamily="18" charset="2"/>
            </a:endParaRPr>
          </a:p>
        </p:txBody>
      </p:sp>
      <p:pic>
        <p:nvPicPr>
          <p:cNvPr id="55303" name="Picture 4" descr="300px-Fume_hoo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9148" y="2204864"/>
            <a:ext cx="30353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51</a:t>
            </a:fld>
            <a:endParaRPr lang="en-US">
              <a:latin typeface="Arial" pitchFamily="34" charset="0"/>
              <a:cs typeface="Arial" pitchFamily="34" charset="0"/>
            </a:endParaRPr>
          </a:p>
        </p:txBody>
      </p:sp>
      <p:sp>
        <p:nvSpPr>
          <p:cNvPr id="577538" name="Rectangle 2"/>
          <p:cNvSpPr>
            <a:spLocks noGrp="1" noChangeArrowheads="1"/>
          </p:cNvSpPr>
          <p:nvPr>
            <p:ph type="title"/>
          </p:nvPr>
        </p:nvSpPr>
        <p:spPr/>
        <p:txBody>
          <a:bodyPr/>
          <a:lstStyle/>
          <a:p>
            <a:pPr eaLnBrk="1" hangingPunct="1">
              <a:spcBef>
                <a:spcPct val="20000"/>
              </a:spcBef>
              <a:defRPr/>
            </a:pPr>
            <a:r>
              <a:rPr lang="en-US" sz="3200" b="1">
                <a:latin typeface="Arial" charset="0"/>
              </a:rPr>
              <a:t>R</a:t>
            </a:r>
            <a:r>
              <a:rPr lang="en-GB" sz="3200" b="1" smtClean="0">
                <a:latin typeface="Arial" charset="0"/>
                <a:sym typeface="Symbol" pitchFamily="18" charset="2"/>
              </a:rPr>
              <a:t>adionuclidenlaboratorium</a:t>
            </a:r>
            <a:br>
              <a:rPr lang="en-GB" sz="3200" b="1" smtClean="0">
                <a:latin typeface="Arial" charset="0"/>
                <a:sym typeface="Symbol" pitchFamily="18" charset="2"/>
              </a:rPr>
            </a:br>
            <a:r>
              <a:rPr lang="en-GB" sz="2000" b="1">
                <a:latin typeface="Arial" charset="0"/>
                <a:sym typeface="Symbol" pitchFamily="18" charset="2"/>
              </a:rPr>
              <a:t>voorkom besmetting</a:t>
            </a:r>
            <a:endParaRPr lang="en-GB" sz="3200" b="1" smtClean="0">
              <a:latin typeface="Arial" charset="0"/>
            </a:endParaRPr>
          </a:p>
        </p:txBody>
      </p:sp>
      <p:sp>
        <p:nvSpPr>
          <p:cNvPr id="56326" name="Rectangle 3"/>
          <p:cNvSpPr>
            <a:spLocks noGrp="1" noChangeArrowheads="1"/>
          </p:cNvSpPr>
          <p:nvPr>
            <p:ph type="body" sz="half" idx="1"/>
          </p:nvPr>
        </p:nvSpPr>
        <p:spPr>
          <a:xfrm>
            <a:off x="685800" y="1981200"/>
            <a:ext cx="4606925" cy="4256088"/>
          </a:xfrm>
        </p:spPr>
        <p:txBody>
          <a:bodyPr/>
          <a:lstStyle/>
          <a:p>
            <a:pPr marL="432000" lvl="2" indent="0" defTabSz="216000" eaLnBrk="1" hangingPunct="1">
              <a:spcBef>
                <a:spcPts val="0"/>
              </a:spcBef>
              <a:buClr>
                <a:schemeClr val="tx2"/>
              </a:buClr>
              <a:buNone/>
            </a:pPr>
            <a:r>
              <a:rPr lang="en-GB" sz="2000" smtClean="0">
                <a:latin typeface="Arial" charset="0"/>
                <a:sym typeface="Symbol" pitchFamily="18" charset="2"/>
              </a:rPr>
              <a:t>voor aanvang alles klaarleggen</a:t>
            </a:r>
          </a:p>
          <a:p>
            <a:pPr marL="432000" lvl="3" indent="0" defTabSz="216000" eaLnBrk="1" hangingPunct="1">
              <a:spcBef>
                <a:spcPts val="0"/>
              </a:spcBef>
              <a:buClr>
                <a:schemeClr val="tx2"/>
              </a:buClr>
              <a:buNone/>
            </a:pPr>
            <a:r>
              <a:rPr lang="en-GB" sz="1800" smtClean="0">
                <a:latin typeface="Arial" charset="0"/>
                <a:sym typeface="Symbol" pitchFamily="18" charset="2"/>
              </a:rPr>
              <a:t>	morsbak</a:t>
            </a:r>
          </a:p>
          <a:p>
            <a:pPr marL="432000" lvl="3" indent="0" defTabSz="216000" eaLnBrk="1" hangingPunct="1">
              <a:spcBef>
                <a:spcPts val="0"/>
              </a:spcBef>
              <a:buClr>
                <a:schemeClr val="tx2"/>
              </a:buClr>
              <a:buNone/>
            </a:pPr>
            <a:r>
              <a:rPr lang="en-GB" sz="1800">
                <a:latin typeface="Arial" charset="0"/>
                <a:sym typeface="Symbol" pitchFamily="18" charset="2"/>
              </a:rPr>
              <a:t>	</a:t>
            </a:r>
            <a:r>
              <a:rPr lang="en-GB" sz="1800" smtClean="0">
                <a:latin typeface="Arial" charset="0"/>
                <a:sym typeface="Symbol" pitchFamily="18" charset="2"/>
              </a:rPr>
              <a:t>tissue en wegwerphandschoenen</a:t>
            </a:r>
          </a:p>
          <a:p>
            <a:pPr marL="432000" lvl="3" indent="0" defTabSz="216000" eaLnBrk="1" hangingPunct="1">
              <a:spcBef>
                <a:spcPts val="0"/>
              </a:spcBef>
              <a:buClr>
                <a:schemeClr val="tx2"/>
              </a:buClr>
              <a:buNone/>
            </a:pPr>
            <a:r>
              <a:rPr lang="en-GB" sz="1800" smtClean="0">
                <a:latin typeface="Arial" charset="0"/>
                <a:sym typeface="Symbol" pitchFamily="18" charset="2"/>
              </a:rPr>
              <a:t>	veiligheidsbril</a:t>
            </a:r>
          </a:p>
          <a:p>
            <a:pPr marL="432000" lvl="3" indent="0" defTabSz="216000" eaLnBrk="1" hangingPunct="1">
              <a:spcBef>
                <a:spcPts val="0"/>
              </a:spcBef>
              <a:buClr>
                <a:schemeClr val="tx2"/>
              </a:buClr>
              <a:buNone/>
            </a:pPr>
            <a:r>
              <a:rPr lang="en-GB" sz="1800" smtClean="0">
                <a:latin typeface="Arial" charset="0"/>
                <a:sym typeface="Symbol" pitchFamily="18" charset="2"/>
              </a:rPr>
              <a:t>	chemicali</a:t>
            </a:r>
            <a:r>
              <a:rPr lang="en-US" sz="1800" smtClean="0">
                <a:latin typeface="Arial" charset="0"/>
                <a:cs typeface="Arial" charset="0"/>
                <a:sym typeface="Symbol" pitchFamily="18" charset="2"/>
              </a:rPr>
              <a:t>ën</a:t>
            </a:r>
            <a:endParaRPr lang="en-GB" smtClean="0">
              <a:latin typeface="Arial" charset="0"/>
              <a:sym typeface="Symbol" pitchFamily="18" charset="2"/>
            </a:endParaRPr>
          </a:p>
          <a:p>
            <a:pPr marL="432000" lvl="2" indent="0" defTabSz="216000" eaLnBrk="1" hangingPunct="1">
              <a:spcBef>
                <a:spcPts val="0"/>
              </a:spcBef>
              <a:buClr>
                <a:schemeClr val="tx2"/>
              </a:buClr>
              <a:buNone/>
            </a:pPr>
            <a:r>
              <a:rPr lang="en-GB" sz="2000" smtClean="0">
                <a:latin typeface="Arial" charset="0"/>
                <a:sym typeface="Symbol" pitchFamily="18" charset="2"/>
              </a:rPr>
              <a:t>tijdens het werk</a:t>
            </a:r>
          </a:p>
          <a:p>
            <a:pPr marL="432000" lvl="3" indent="0" defTabSz="216000" eaLnBrk="1" hangingPunct="1">
              <a:spcBef>
                <a:spcPts val="0"/>
              </a:spcBef>
              <a:buClr>
                <a:schemeClr val="tx2"/>
              </a:buClr>
              <a:buNone/>
            </a:pPr>
            <a:r>
              <a:rPr lang="en-GB" sz="1800" smtClean="0">
                <a:latin typeface="Arial" charset="0"/>
                <a:sym typeface="Symbol" pitchFamily="18" charset="2"/>
              </a:rPr>
              <a:t>	voorkom </a:t>
            </a:r>
            <a:r>
              <a:rPr lang="en-US" sz="1800" smtClean="0">
                <a:latin typeface="Arial" charset="0"/>
                <a:cs typeface="Arial" charset="0"/>
                <a:sym typeface="Symbol" pitchFamily="18" charset="2"/>
              </a:rPr>
              <a:t>vorming van </a:t>
            </a:r>
            <a:r>
              <a:rPr lang="en-GB" sz="1800">
                <a:latin typeface="Arial" charset="0"/>
                <a:sym typeface="Symbol" pitchFamily="18" charset="2"/>
              </a:rPr>
              <a:t>a</a:t>
            </a:r>
            <a:r>
              <a:rPr lang="en-US" sz="1800" smtClean="0">
                <a:latin typeface="Arial" charset="0"/>
                <a:cs typeface="Arial" charset="0"/>
                <a:sym typeface="Symbol" pitchFamily="18" charset="2"/>
              </a:rPr>
              <a:t>ërosolen</a:t>
            </a:r>
          </a:p>
          <a:p>
            <a:pPr marL="432000" lvl="3" indent="0" defTabSz="216000" eaLnBrk="1" hangingPunct="1">
              <a:spcBef>
                <a:spcPts val="0"/>
              </a:spcBef>
              <a:buClr>
                <a:schemeClr val="tx2"/>
              </a:buClr>
              <a:buNone/>
            </a:pPr>
            <a:r>
              <a:rPr lang="en-GB" sz="1800" smtClean="0">
                <a:latin typeface="Arial" charset="0"/>
                <a:sym typeface="Symbol" pitchFamily="18" charset="2"/>
              </a:rPr>
              <a:t>	gebruik zuurkast</a:t>
            </a:r>
          </a:p>
          <a:p>
            <a:pPr marL="432000" lvl="3" indent="0" defTabSz="216000" eaLnBrk="1" hangingPunct="1">
              <a:spcBef>
                <a:spcPts val="0"/>
              </a:spcBef>
              <a:buClr>
                <a:schemeClr val="tx2"/>
              </a:buClr>
              <a:buNone/>
            </a:pPr>
            <a:r>
              <a:rPr lang="en-GB" sz="1800" smtClean="0">
                <a:latin typeface="Arial" charset="0"/>
                <a:sym typeface="Symbol" pitchFamily="18" charset="2"/>
              </a:rPr>
              <a:t>	gebruik wegwerphandschoenen</a:t>
            </a:r>
          </a:p>
          <a:p>
            <a:pPr marL="432000" lvl="3" indent="0" defTabSz="216000" eaLnBrk="1" hangingPunct="1">
              <a:spcBef>
                <a:spcPts val="0"/>
              </a:spcBef>
              <a:buClr>
                <a:schemeClr val="tx2"/>
              </a:buClr>
              <a:buNone/>
            </a:pPr>
            <a:r>
              <a:rPr lang="en-GB" sz="1800" smtClean="0">
                <a:latin typeface="Arial" charset="0"/>
                <a:sym typeface="Symbol" pitchFamily="18" charset="2"/>
              </a:rPr>
              <a:t>	gebruik afscherming</a:t>
            </a:r>
            <a:endParaRPr lang="en-GB" smtClean="0">
              <a:latin typeface="Arial" charset="0"/>
              <a:sym typeface="Symbol" pitchFamily="18" charset="2"/>
            </a:endParaRPr>
          </a:p>
          <a:p>
            <a:pPr marL="432000" lvl="2" indent="0" defTabSz="216000" eaLnBrk="1" hangingPunct="1">
              <a:spcBef>
                <a:spcPts val="0"/>
              </a:spcBef>
              <a:buClr>
                <a:schemeClr val="tx2"/>
              </a:buClr>
              <a:buNone/>
            </a:pPr>
            <a:r>
              <a:rPr lang="en-GB" sz="2000" smtClean="0">
                <a:latin typeface="Arial" charset="0"/>
                <a:sym typeface="Symbol" pitchFamily="18" charset="2"/>
              </a:rPr>
              <a:t>na afloop</a:t>
            </a:r>
          </a:p>
          <a:p>
            <a:pPr marL="432000" lvl="3" indent="0" defTabSz="216000" eaLnBrk="1" hangingPunct="1">
              <a:spcBef>
                <a:spcPts val="0"/>
              </a:spcBef>
              <a:buClr>
                <a:schemeClr val="tx2"/>
              </a:buClr>
              <a:buNone/>
            </a:pPr>
            <a:r>
              <a:rPr lang="en-GB" sz="1800" smtClean="0">
                <a:latin typeface="Arial" charset="0"/>
                <a:sym typeface="Symbol" pitchFamily="18" charset="2"/>
              </a:rPr>
              <a:t>	controleer op mogelijke besmetting</a:t>
            </a:r>
            <a:endParaRPr lang="en-GB" smtClean="0">
              <a:latin typeface="Arial" charset="0"/>
              <a:sym typeface="Symbol" pitchFamily="18" charset="2"/>
            </a:endParaRPr>
          </a:p>
          <a:p>
            <a:pPr marL="432000" lvl="3" indent="0" defTabSz="216000" eaLnBrk="1" hangingPunct="1">
              <a:spcBef>
                <a:spcPts val="0"/>
              </a:spcBef>
              <a:buClr>
                <a:schemeClr val="tx2"/>
              </a:buClr>
              <a:buNone/>
            </a:pPr>
            <a:r>
              <a:rPr lang="en-GB" smtClean="0">
                <a:latin typeface="Arial" charset="0"/>
                <a:sym typeface="Symbol" pitchFamily="18" charset="2"/>
              </a:rPr>
              <a:t>	</a:t>
            </a:r>
            <a:r>
              <a:rPr lang="en-GB" sz="1800" smtClean="0">
                <a:latin typeface="Arial" charset="0"/>
                <a:sym typeface="Symbol" pitchFamily="18" charset="2"/>
              </a:rPr>
              <a:t>ruim alles op</a:t>
            </a:r>
          </a:p>
        </p:txBody>
      </p:sp>
      <p:pic>
        <p:nvPicPr>
          <p:cNvPr id="56327" name="Picture 5" descr="lab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2132856"/>
            <a:ext cx="3639374"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52</a:t>
            </a:fld>
            <a:endParaRPr lang="en-US">
              <a:latin typeface="Arial" pitchFamily="34" charset="0"/>
              <a:cs typeface="Arial" pitchFamily="34" charset="0"/>
            </a:endParaRPr>
          </a:p>
        </p:txBody>
      </p:sp>
      <p:sp>
        <p:nvSpPr>
          <p:cNvPr id="583682"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Veiligheidsmaatregelen</a:t>
            </a:r>
            <a:br>
              <a:rPr lang="en-US" sz="3200" b="1" smtClean="0">
                <a:latin typeface="Arial" charset="0"/>
              </a:rPr>
            </a:br>
            <a:r>
              <a:rPr lang="en-US" sz="2000" b="1">
                <a:latin typeface="Arial" charset="0"/>
                <a:cs typeface="Arial" charset="0"/>
                <a:sym typeface="Symbol" pitchFamily="18" charset="2"/>
              </a:rPr>
              <a:t>wat is veel </a:t>
            </a:r>
            <a:r>
              <a:rPr lang="en-US" sz="2000" b="1" smtClean="0">
                <a:latin typeface="Arial" charset="0"/>
                <a:cs typeface="Arial" charset="0"/>
                <a:sym typeface="Symbol" pitchFamily="18" charset="2"/>
              </a:rPr>
              <a:t>activiteit?</a:t>
            </a:r>
            <a:endParaRPr lang="en-GB" sz="3200" b="1" smtClean="0">
              <a:latin typeface="Arial" charset="0"/>
            </a:endParaRPr>
          </a:p>
        </p:txBody>
      </p:sp>
      <p:sp>
        <p:nvSpPr>
          <p:cNvPr id="57350" name="Rectangle 3"/>
          <p:cNvSpPr>
            <a:spLocks noGrp="1" noChangeArrowheads="1"/>
          </p:cNvSpPr>
          <p:nvPr>
            <p:ph type="body" sz="half" idx="1"/>
          </p:nvPr>
        </p:nvSpPr>
        <p:spPr>
          <a:xfrm>
            <a:off x="685800" y="1981200"/>
            <a:ext cx="7918450" cy="4616450"/>
          </a:xfrm>
        </p:spPr>
        <p:txBody>
          <a:bodyPr/>
          <a:lstStyle/>
          <a:p>
            <a:pPr marL="432000" lvl="2" indent="0" defTabSz="216000" eaLnBrk="1" hangingPunct="1">
              <a:spcBef>
                <a:spcPts val="0"/>
              </a:spcBef>
              <a:buClr>
                <a:schemeClr val="tx2"/>
              </a:buClr>
              <a:buFont typeface="Wingdings" pitchFamily="2" charset="2"/>
              <a:buNone/>
            </a:pPr>
            <a:endParaRPr lang="en-US" sz="1800" smtClean="0">
              <a:latin typeface="Arial" charset="0"/>
              <a:cs typeface="Arial" charset="0"/>
              <a:sym typeface="Symbol" pitchFamily="18" charset="2"/>
            </a:endParaRPr>
          </a:p>
          <a:p>
            <a:pPr marL="432000" lvl="3" indent="0" defTabSz="216000" eaLnBrk="1" hangingPunct="1">
              <a:spcBef>
                <a:spcPts val="0"/>
              </a:spcBef>
              <a:buClr>
                <a:schemeClr val="tx2"/>
              </a:buClr>
              <a:buFont typeface="Wingdings" pitchFamily="2" charset="2"/>
              <a:buNone/>
            </a:pPr>
            <a:r>
              <a:rPr lang="en-US" sz="1800" b="1" smtClean="0">
                <a:latin typeface="Arial" charset="0"/>
                <a:cs typeface="Arial" charset="0"/>
                <a:sym typeface="Symbol" pitchFamily="18" charset="2"/>
              </a:rPr>
              <a:t>nuclide	</a:t>
            </a:r>
            <a:r>
              <a:rPr lang="en-US" sz="1800" b="1">
                <a:latin typeface="Arial" charset="0"/>
                <a:cs typeface="Arial" charset="0"/>
                <a:sym typeface="Symbol" pitchFamily="18" charset="2"/>
              </a:rPr>
              <a:t>									</a:t>
            </a:r>
            <a:r>
              <a:rPr lang="en-US" sz="1800" b="1" smtClean="0">
                <a:latin typeface="Arial" charset="0"/>
                <a:cs typeface="Arial" charset="0"/>
                <a:sym typeface="Symbol" pitchFamily="18" charset="2"/>
              </a:rPr>
              <a:t>MBq</a:t>
            </a:r>
            <a:r>
              <a:rPr lang="en-US" sz="1800" b="1">
                <a:latin typeface="Arial" charset="0"/>
                <a:cs typeface="Arial" charset="0"/>
                <a:sym typeface="Symbol" pitchFamily="18" charset="2"/>
              </a:rPr>
              <a:t> per</a:t>
            </a:r>
            <a:r>
              <a:rPr lang="en-US" sz="1800" b="1" smtClean="0">
                <a:latin typeface="Arial" charset="0"/>
                <a:cs typeface="Arial" charset="0"/>
                <a:sym typeface="Symbol" pitchFamily="18" charset="2"/>
              </a:rPr>
              <a:t> mSv</a:t>
            </a:r>
            <a:endParaRPr lang="en-US" sz="1800" b="1" baseline="-25000" smtClean="0">
              <a:latin typeface="Arial" charset="0"/>
              <a:cs typeface="Arial" charset="0"/>
              <a:sym typeface="Symbol" pitchFamily="18" charset="2"/>
            </a:endParaRPr>
          </a:p>
          <a:p>
            <a:pPr marL="432000" lvl="3" indent="0" defTabSz="216000" eaLnBrk="1" hangingPunct="1">
              <a:spcBef>
                <a:spcPts val="0"/>
              </a:spcBef>
              <a:buClr>
                <a:schemeClr val="tx2"/>
              </a:buClr>
              <a:buFont typeface="Wingdings" pitchFamily="2" charset="2"/>
              <a:buNone/>
            </a:pPr>
            <a:endParaRPr lang="en-US" sz="1800" b="1" smtClean="0">
              <a:latin typeface="Arial" charset="0"/>
              <a:cs typeface="Arial" charset="0"/>
              <a:sym typeface="Symbol" pitchFamily="18" charset="2"/>
            </a:endParaRPr>
          </a:p>
          <a:p>
            <a:pPr marL="432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H-3 (gas)									500 000</a:t>
            </a:r>
          </a:p>
          <a:p>
            <a:pPr marL="432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H-3 (waterdamp)		       	  			  50</a:t>
            </a:r>
          </a:p>
          <a:p>
            <a:pPr marL="432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C-14 (kooldioxyde)							200</a:t>
            </a:r>
          </a:p>
          <a:p>
            <a:pPr marL="432000" lvl="3" indent="0" defTabSz="216000" eaLnBrk="1" hangingPunct="1">
              <a:spcBef>
                <a:spcPts val="0"/>
              </a:spcBef>
              <a:buClr>
                <a:schemeClr val="tx2"/>
              </a:buClr>
              <a:buFont typeface="Wingdings" pitchFamily="2" charset="2"/>
              <a:buNone/>
            </a:pPr>
            <a:r>
              <a:rPr lang="en-US" sz="1800" smtClean="0">
                <a:solidFill>
                  <a:srgbClr val="FF0000"/>
                </a:solidFill>
                <a:latin typeface="Arial" charset="0"/>
                <a:cs typeface="Arial" charset="0"/>
                <a:sym typeface="Symbol" pitchFamily="18" charset="2"/>
              </a:rPr>
              <a:t>C-14 (damp, vast)								2</a:t>
            </a:r>
          </a:p>
          <a:p>
            <a:pPr marL="432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P-32														0,3</a:t>
            </a:r>
          </a:p>
          <a:p>
            <a:pPr marL="432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Tc-99m												 30</a:t>
            </a:r>
          </a:p>
          <a:p>
            <a:pPr marL="432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I-131														0,1</a:t>
            </a:r>
          </a:p>
          <a:p>
            <a:pPr marL="432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Po-210													0,0005</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8"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53</a:t>
            </a:fld>
            <a:endParaRPr lang="en-US">
              <a:latin typeface="Arial" pitchFamily="34" charset="0"/>
              <a:cs typeface="Arial" pitchFamily="34" charset="0"/>
            </a:endParaRPr>
          </a:p>
        </p:txBody>
      </p:sp>
      <p:sp>
        <p:nvSpPr>
          <p:cNvPr id="500738" name="Rectangle 2"/>
          <p:cNvSpPr>
            <a:spLocks noGrp="1" noChangeArrowheads="1"/>
          </p:cNvSpPr>
          <p:nvPr>
            <p:ph type="title"/>
          </p:nvPr>
        </p:nvSpPr>
        <p:spPr/>
        <p:txBody>
          <a:bodyPr/>
          <a:lstStyle/>
          <a:p>
            <a:pPr eaLnBrk="1" hangingPunct="1">
              <a:spcBef>
                <a:spcPts val="0"/>
              </a:spcBef>
              <a:defRPr/>
            </a:pPr>
            <a:r>
              <a:rPr lang="en-US" sz="3200" b="1" smtClean="0">
                <a:latin typeface="Arial" charset="0"/>
              </a:rPr>
              <a:t>Veiligheidsmaatregelen</a:t>
            </a:r>
            <a:br>
              <a:rPr lang="en-US" sz="3200" b="1" smtClean="0">
                <a:latin typeface="Arial" charset="0"/>
              </a:rPr>
            </a:br>
            <a:r>
              <a:rPr lang="en-US" sz="2000" b="1" smtClean="0">
                <a:effectLst/>
                <a:latin typeface="Arial" charset="0"/>
              </a:rPr>
              <a:t>brongerichte aanpak</a:t>
            </a:r>
            <a:endParaRPr lang="en-GB" sz="2000" b="1" smtClean="0">
              <a:effectLst/>
              <a:latin typeface="Arial" charset="0"/>
            </a:endParaRPr>
          </a:p>
        </p:txBody>
      </p:sp>
      <p:sp>
        <p:nvSpPr>
          <p:cNvPr id="53254" name="Rectangle 3"/>
          <p:cNvSpPr>
            <a:spLocks noGrp="1" noChangeArrowheads="1"/>
          </p:cNvSpPr>
          <p:nvPr>
            <p:ph type="body" sz="half" idx="1"/>
          </p:nvPr>
        </p:nvSpPr>
        <p:spPr>
          <a:xfrm>
            <a:off x="685800" y="1981200"/>
            <a:ext cx="7918450" cy="4111625"/>
          </a:xfrm>
        </p:spPr>
        <p:txBody>
          <a:bodyPr/>
          <a:lstStyle/>
          <a:p>
            <a:pPr marL="431800" lvl="2" indent="0" defTabSz="215900" eaLnBrk="1" hangingPunct="1">
              <a:spcBef>
                <a:spcPct val="0"/>
              </a:spcBef>
              <a:buClr>
                <a:schemeClr val="tx2"/>
              </a:buClr>
              <a:buFontTx/>
              <a:buNone/>
            </a:pPr>
            <a:endParaRPr lang="en-US" sz="2000" smtClean="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smtClean="0">
                <a:latin typeface="Arial" charset="0"/>
                <a:cs typeface="Arial" charset="0"/>
                <a:sym typeface="Symbol" pitchFamily="18" charset="2"/>
              </a:rPr>
              <a:t>blootstellingstijd en/of activiteit verkleinen</a:t>
            </a:r>
          </a:p>
          <a:p>
            <a:pPr marL="431800" lvl="2" indent="0" defTabSz="215900" eaLnBrk="1" hangingPunct="1">
              <a:spcBef>
                <a:spcPct val="0"/>
              </a:spcBef>
              <a:buClr>
                <a:schemeClr val="tx2"/>
              </a:buClr>
              <a:buFont typeface="Wingdings" pitchFamily="2" charset="2"/>
              <a:buNone/>
            </a:pPr>
            <a:r>
              <a:rPr lang="en-US" sz="2000" smtClean="0">
                <a:latin typeface="Arial" charset="0"/>
                <a:cs typeface="Arial" charset="0"/>
                <a:sym typeface="Symbol" pitchFamily="18" charset="2"/>
              </a:rPr>
              <a:t>	</a:t>
            </a:r>
            <a:r>
              <a:rPr lang="en-US" sz="2000" smtClean="0">
                <a:solidFill>
                  <a:srgbClr val="FF0000"/>
                </a:solidFill>
                <a:latin typeface="Arial" charset="0"/>
                <a:cs typeface="Arial" charset="0"/>
                <a:sym typeface="Symbol" pitchFamily="18" charset="2"/>
              </a:rPr>
              <a:t>uiteraard moet het doel worden bereikt</a:t>
            </a:r>
          </a:p>
          <a:p>
            <a:pPr marL="431800" lvl="2" indent="0" defTabSz="215900" eaLnBrk="1" hangingPunct="1">
              <a:spcBef>
                <a:spcPct val="0"/>
              </a:spcBef>
              <a:buClr>
                <a:schemeClr val="tx2"/>
              </a:buClr>
              <a:buFont typeface="Wingdings" pitchFamily="2" charset="2"/>
              <a:buNone/>
            </a:pPr>
            <a:endParaRPr lang="en-US" sz="2000" smtClean="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smtClean="0">
                <a:latin typeface="Arial" charset="0"/>
                <a:cs typeface="Arial" charset="0"/>
                <a:sym typeface="Symbol" pitchFamily="18" charset="2"/>
              </a:rPr>
              <a:t>bron afschermen</a:t>
            </a:r>
          </a:p>
          <a:p>
            <a:pPr marL="431800" lvl="2" indent="0" defTabSz="215900" eaLnBrk="1" hangingPunct="1">
              <a:spcBef>
                <a:spcPct val="0"/>
              </a:spcBef>
              <a:buClr>
                <a:schemeClr val="tx2"/>
              </a:buClr>
              <a:buFont typeface="Wingdings" pitchFamily="2" charset="2"/>
              <a:buNone/>
            </a:pPr>
            <a:r>
              <a:rPr lang="en-US" sz="2000" smtClean="0">
                <a:latin typeface="Arial" charset="0"/>
                <a:cs typeface="Arial" charset="0"/>
                <a:sym typeface="Symbol" pitchFamily="18" charset="2"/>
              </a:rPr>
              <a:t>	</a:t>
            </a:r>
            <a:r>
              <a:rPr lang="en-US" sz="2000" smtClean="0">
                <a:solidFill>
                  <a:srgbClr val="FF0000"/>
                </a:solidFill>
                <a:latin typeface="Arial" charset="0"/>
                <a:cs typeface="Arial" charset="0"/>
                <a:sym typeface="Symbol" pitchFamily="18" charset="2"/>
              </a:rPr>
              <a:t>loodmuur, loodglas, perspex (bèta-straling)</a:t>
            </a:r>
          </a:p>
          <a:p>
            <a:pPr marL="431800" lvl="2" indent="0" defTabSz="215900" eaLnBrk="1" hangingPunct="1">
              <a:spcBef>
                <a:spcPct val="0"/>
              </a:spcBef>
              <a:buClr>
                <a:schemeClr val="tx2"/>
              </a:buClr>
              <a:buFont typeface="Wingdings" pitchFamily="2" charset="2"/>
              <a:buNone/>
            </a:pPr>
            <a:endParaRPr lang="en-US" sz="2000" smtClean="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smtClean="0">
                <a:latin typeface="Arial" charset="0"/>
                <a:cs typeface="Arial" charset="0"/>
                <a:sym typeface="Symbol" pitchFamily="18" charset="2"/>
              </a:rPr>
              <a:t>afstand vergroten</a:t>
            </a:r>
          </a:p>
          <a:p>
            <a:pPr marL="431800" lvl="2" indent="0" defTabSz="215900" eaLnBrk="1" hangingPunct="1">
              <a:spcBef>
                <a:spcPct val="0"/>
              </a:spcBef>
              <a:buClr>
                <a:schemeClr val="tx2"/>
              </a:buClr>
              <a:buNone/>
            </a:pPr>
            <a:r>
              <a:rPr lang="en-US" sz="2000" smtClean="0">
                <a:latin typeface="Arial" charset="0"/>
                <a:cs typeface="Arial" charset="0"/>
                <a:sym typeface="Symbol" pitchFamily="18" charset="2"/>
              </a:rPr>
              <a:t>	</a:t>
            </a:r>
            <a:r>
              <a:rPr lang="en-US" sz="2000" smtClean="0">
                <a:solidFill>
                  <a:srgbClr val="FF0000"/>
                </a:solidFill>
                <a:latin typeface="Arial" charset="0"/>
                <a:cs typeface="Arial" charset="0"/>
                <a:sym typeface="Symbol" pitchFamily="18" charset="2"/>
              </a:rPr>
              <a:t>dosis neemt kwadratisch af met afstand</a:t>
            </a:r>
            <a:endParaRPr lang="en-US" sz="2000" smtClean="0">
              <a:latin typeface="Arial" charset="0"/>
              <a:cs typeface="Arial" charset="0"/>
              <a:sym typeface="Symbol" pitchFamily="18" charset="2"/>
            </a:endParaRPr>
          </a:p>
          <a:p>
            <a:pPr marL="431800" lvl="2" indent="0" defTabSz="215900" eaLnBrk="1" hangingPunct="1">
              <a:spcBef>
                <a:spcPct val="0"/>
              </a:spcBef>
              <a:buClr>
                <a:schemeClr val="tx2"/>
              </a:buClr>
              <a:buFont typeface="Wingdings" pitchFamily="2" charset="2"/>
              <a:buNone/>
            </a:pPr>
            <a:r>
              <a:rPr lang="en-US" sz="2000" smtClean="0">
                <a:latin typeface="Arial" charset="0"/>
                <a:cs typeface="Arial" charset="0"/>
                <a:sym typeface="Symbol" pitchFamily="18" charset="2"/>
              </a:rPr>
              <a:t>	</a:t>
            </a:r>
          </a:p>
          <a:p>
            <a:pPr marL="431800" lvl="2" indent="0" defTabSz="215900" eaLnBrk="1" hangingPunct="1">
              <a:spcBef>
                <a:spcPct val="0"/>
              </a:spcBef>
              <a:buClr>
                <a:schemeClr val="tx2"/>
              </a:buClr>
              <a:buFont typeface="Wingdings" pitchFamily="2" charset="2"/>
              <a:buNone/>
            </a:pPr>
            <a:r>
              <a:rPr lang="en-US" sz="2000" smtClean="0">
                <a:latin typeface="Arial" charset="0"/>
                <a:cs typeface="Arial" charset="0"/>
                <a:sym typeface="Symbol" pitchFamily="18" charset="2"/>
              </a:rPr>
              <a:t>persoonlijke afscherming</a:t>
            </a:r>
          </a:p>
          <a:p>
            <a:pPr marL="431800" lvl="2" indent="0" defTabSz="215900" eaLnBrk="1" hangingPunct="1">
              <a:spcBef>
                <a:spcPct val="0"/>
              </a:spcBef>
              <a:buClr>
                <a:schemeClr val="tx2"/>
              </a:buClr>
              <a:buNone/>
            </a:pPr>
            <a:r>
              <a:rPr lang="en-US" sz="2000" smtClean="0">
                <a:latin typeface="Arial" charset="0"/>
                <a:cs typeface="Arial" charset="0"/>
                <a:sym typeface="Symbol" pitchFamily="18" charset="2"/>
              </a:rPr>
              <a:t>	</a:t>
            </a:r>
            <a:r>
              <a:rPr lang="en-US" sz="2000">
                <a:solidFill>
                  <a:srgbClr val="FF0000"/>
                </a:solidFill>
                <a:latin typeface="Arial" charset="0"/>
                <a:cs typeface="Arial" charset="0"/>
                <a:sym typeface="Symbol" pitchFamily="18" charset="2"/>
              </a:rPr>
              <a:t>bril (</a:t>
            </a:r>
            <a:r>
              <a:rPr lang="en-US" sz="2000" smtClean="0">
                <a:solidFill>
                  <a:srgbClr val="FF0000"/>
                </a:solidFill>
                <a:latin typeface="Arial" charset="0"/>
                <a:cs typeface="Arial" charset="0"/>
                <a:sym typeface="Symbol" pitchFamily="18" charset="2"/>
              </a:rPr>
              <a:t>bèta-straling), </a:t>
            </a:r>
            <a:r>
              <a:rPr lang="en-US" sz="2000">
                <a:solidFill>
                  <a:srgbClr val="FF0000"/>
                </a:solidFill>
                <a:latin typeface="Arial" charset="0"/>
                <a:cs typeface="Arial" charset="0"/>
                <a:sym typeface="Symbol" pitchFamily="18" charset="2"/>
              </a:rPr>
              <a:t>laboratoriumjas, handschoenen</a:t>
            </a:r>
            <a:endParaRPr lang="en-US" sz="2000" smtClean="0">
              <a:latin typeface="Arial" charset="0"/>
              <a:cs typeface="Arial" charset="0"/>
              <a:sym typeface="Symbol" pitchFamily="18" charset="2"/>
            </a:endParaRPr>
          </a:p>
        </p:txBody>
      </p:sp>
    </p:spTree>
    <p:extLst>
      <p:ext uri="{BB962C8B-B14F-4D97-AF65-F5344CB8AC3E}">
        <p14:creationId xmlns:p14="http://schemas.microsoft.com/office/powerpoint/2010/main" val="500968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54</a:t>
            </a:fld>
            <a:endParaRPr lang="en-US">
              <a:latin typeface="Arial" pitchFamily="34" charset="0"/>
              <a:cs typeface="Arial" pitchFamily="34" charset="0"/>
            </a:endParaRPr>
          </a:p>
        </p:txBody>
      </p:sp>
      <p:sp>
        <p:nvSpPr>
          <p:cNvPr id="500738"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Veiligheidsmaatregelen</a:t>
            </a:r>
            <a:br>
              <a:rPr lang="en-US" sz="3200" b="1" smtClean="0">
                <a:latin typeface="Arial" charset="0"/>
              </a:rPr>
            </a:br>
            <a:r>
              <a:rPr lang="en-US" sz="2000" b="1">
                <a:effectLst/>
                <a:latin typeface="Arial" charset="0"/>
                <a:cs typeface="Arial" charset="0"/>
                <a:sym typeface="Symbol" pitchFamily="18" charset="2"/>
              </a:rPr>
              <a:t>uitwendige bestraling</a:t>
            </a:r>
            <a:endParaRPr lang="en-GB" sz="3200" b="1" smtClean="0">
              <a:effectLst/>
              <a:latin typeface="Arial" charset="0"/>
            </a:endParaRPr>
          </a:p>
        </p:txBody>
      </p:sp>
      <p:sp>
        <p:nvSpPr>
          <p:cNvPr id="59398" name="Rectangle 3"/>
          <p:cNvSpPr>
            <a:spLocks noGrp="1" noChangeArrowheads="1"/>
          </p:cNvSpPr>
          <p:nvPr>
            <p:ph type="body" sz="half" idx="1"/>
          </p:nvPr>
        </p:nvSpPr>
        <p:spPr>
          <a:xfrm>
            <a:off x="685800" y="1981200"/>
            <a:ext cx="7918450" cy="4111625"/>
          </a:xfrm>
        </p:spPr>
        <p:txBody>
          <a:bodyPr/>
          <a:lstStyle/>
          <a:p>
            <a:pPr marL="432000" lvl="2" defTabSz="216000" eaLnBrk="1" hangingPunct="1">
              <a:spcBef>
                <a:spcPts val="0"/>
              </a:spcBef>
              <a:buClr>
                <a:schemeClr val="tx2"/>
              </a:buClr>
              <a:buFontTx/>
              <a:buNone/>
            </a:pPr>
            <a:endParaRPr lang="en-US" sz="2000" smtClean="0">
              <a:latin typeface="Arial" charset="0"/>
              <a:cs typeface="Arial" charset="0"/>
              <a:sym typeface="Symbol" pitchFamily="18" charset="2"/>
            </a:endParaRPr>
          </a:p>
          <a:p>
            <a:pPr marL="432000" lvl="2" defTabSz="216000" eaLnBrk="1" hangingPunct="1">
              <a:spcBef>
                <a:spcPts val="0"/>
              </a:spcBef>
              <a:buClr>
                <a:schemeClr val="tx2"/>
              </a:buClr>
              <a:buFontTx/>
              <a:buNone/>
            </a:pPr>
            <a:r>
              <a:rPr lang="en-US" sz="2000" smtClean="0">
                <a:latin typeface="Arial" charset="0"/>
                <a:cs typeface="Arial" charset="0"/>
                <a:sym typeface="Symbol" pitchFamily="18" charset="2"/>
              </a:rPr>
              <a:t>huiddosis bèta-straling  100  huiddosis gamma-straling</a:t>
            </a:r>
          </a:p>
          <a:p>
            <a:pPr marL="432000" lvl="2" defTabSz="216000" eaLnBrk="1" hangingPunct="1">
              <a:spcBef>
                <a:spcPts val="0"/>
              </a:spcBef>
              <a:buClr>
                <a:schemeClr val="tx2"/>
              </a:buClr>
              <a:buFontTx/>
              <a:buNone/>
            </a:pPr>
            <a:r>
              <a:rPr lang="en-US" sz="2000" smtClean="0">
                <a:latin typeface="Arial" charset="0"/>
                <a:cs typeface="Arial" charset="0"/>
                <a:sym typeface="Symbol" pitchFamily="18" charset="2"/>
              </a:rPr>
              <a:t>effectieve dosis bèta-straling  1  effectieve dosis gamma-straling</a:t>
            </a:r>
          </a:p>
          <a:p>
            <a:pPr marL="432000" lvl="2" defTabSz="216000" eaLnBrk="1" hangingPunct="1">
              <a:spcBef>
                <a:spcPts val="0"/>
              </a:spcBef>
              <a:buClr>
                <a:schemeClr val="tx2"/>
              </a:buClr>
              <a:buFontTx/>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verminder activiteit</a:t>
            </a: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verkort blootstellingstijd</a:t>
            </a: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vergroot werkafstand</a:t>
            </a:r>
          </a:p>
          <a:p>
            <a:pPr marL="432000" lvl="2" indent="0" defTabSz="216000" eaLnBrk="1" hangingPunct="1">
              <a:spcBef>
                <a:spcPts val="0"/>
              </a:spcBef>
              <a:buClr>
                <a:schemeClr val="tx2"/>
              </a:buClr>
              <a:buNone/>
            </a:pPr>
            <a:r>
              <a:rPr lang="en-US" sz="2000" smtClean="0">
                <a:solidFill>
                  <a:srgbClr val="FF0000"/>
                </a:solidFill>
                <a:latin typeface="Arial" charset="0"/>
                <a:cs typeface="Arial" charset="0"/>
                <a:sym typeface="Symbol" pitchFamily="18" charset="2"/>
              </a:rPr>
              <a:t>dosis neemt kwadratisch af met afstand</a:t>
            </a: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pas afscherming</a:t>
            </a:r>
            <a:r>
              <a:rPr lang="en-US" sz="2000">
                <a:latin typeface="Arial" charset="0"/>
                <a:cs typeface="Arial" charset="0"/>
                <a:sym typeface="Symbol" pitchFamily="18" charset="2"/>
              </a:rPr>
              <a:t> toe</a:t>
            </a:r>
            <a:endParaRPr lang="en-US" sz="2000" smtClean="0">
              <a:latin typeface="Arial" charset="0"/>
              <a:cs typeface="Arial" charset="0"/>
              <a:sym typeface="Symbol" pitchFamily="18" charset="2"/>
            </a:endParaRPr>
          </a:p>
          <a:p>
            <a:pPr marL="432000" lvl="3" indent="-166688" defTabSz="216000" eaLnBrk="1" hangingPunct="1">
              <a:spcBef>
                <a:spcPts val="0"/>
              </a:spcBef>
              <a:buClr>
                <a:schemeClr val="tx2"/>
              </a:buClr>
              <a:buFontTx/>
              <a:buNone/>
            </a:pPr>
            <a:endParaRPr lang="en-US" smtClean="0">
              <a:latin typeface="Arial" charset="0"/>
              <a:cs typeface="Arial" charset="0"/>
              <a:sym typeface="Symbol" pitchFamily="18" charset="2"/>
            </a:endParaRPr>
          </a:p>
          <a:p>
            <a:pPr marL="432000" lvl="3" indent="-166688" defTabSz="216000" eaLnBrk="1" hangingPunct="1">
              <a:spcBef>
                <a:spcPts val="0"/>
              </a:spcBef>
              <a:buClr>
                <a:schemeClr val="tx2"/>
              </a:buClr>
              <a:buFontTx/>
              <a:buNone/>
            </a:pPr>
            <a:r>
              <a:rPr lang="en-US" smtClean="0">
                <a:latin typeface="Arial" charset="0"/>
                <a:cs typeface="Arial" charset="0"/>
                <a:sym typeface="Symbol" pitchFamily="18" charset="2"/>
              </a:rPr>
              <a:t>scherm bèta-straling </a:t>
            </a:r>
            <a:r>
              <a:rPr lang="en-US">
                <a:latin typeface="Arial" charset="0"/>
                <a:cs typeface="Arial" charset="0"/>
                <a:sym typeface="Symbol" pitchFamily="18" charset="2"/>
              </a:rPr>
              <a:t>af </a:t>
            </a:r>
            <a:r>
              <a:rPr lang="en-US" smtClean="0">
                <a:latin typeface="Arial" charset="0"/>
                <a:cs typeface="Arial" charset="0"/>
                <a:sym typeface="Symbol" pitchFamily="18" charset="2"/>
              </a:rPr>
              <a:t>met perspex</a:t>
            </a:r>
          </a:p>
          <a:p>
            <a:pPr marL="432000" lvl="3" indent="-166688" defTabSz="216000" eaLnBrk="1" hangingPunct="1">
              <a:spcBef>
                <a:spcPts val="0"/>
              </a:spcBef>
              <a:buClr>
                <a:schemeClr val="tx2"/>
              </a:buClr>
              <a:buFontTx/>
              <a:buNone/>
            </a:pPr>
            <a:r>
              <a:rPr lang="en-US" smtClean="0">
                <a:latin typeface="Arial" charset="0"/>
                <a:cs typeface="Arial" charset="0"/>
                <a:sym typeface="Symbol" pitchFamily="18" charset="2"/>
              </a:rPr>
              <a:t>scherm gamma-straling </a:t>
            </a:r>
            <a:r>
              <a:rPr lang="en-US">
                <a:latin typeface="Arial" charset="0"/>
                <a:cs typeface="Arial" charset="0"/>
                <a:sym typeface="Symbol" pitchFamily="18" charset="2"/>
              </a:rPr>
              <a:t>af </a:t>
            </a:r>
            <a:r>
              <a:rPr lang="en-US" smtClean="0">
                <a:latin typeface="Arial" charset="0"/>
                <a:cs typeface="Arial" charset="0"/>
                <a:sym typeface="Symbol" pitchFamily="18" charset="2"/>
              </a:rPr>
              <a:t>met lood</a:t>
            </a:r>
          </a:p>
        </p:txBody>
      </p:sp>
      <p:pic>
        <p:nvPicPr>
          <p:cNvPr id="59399" name="Picture 14" descr="lab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3140968"/>
            <a:ext cx="2160000" cy="2882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55</a:t>
            </a:fld>
            <a:endParaRPr lang="en-US">
              <a:latin typeface="Arial" pitchFamily="34" charset="0"/>
              <a:cs typeface="Arial" pitchFamily="34" charset="0"/>
            </a:endParaRPr>
          </a:p>
        </p:txBody>
      </p:sp>
      <p:sp>
        <p:nvSpPr>
          <p:cNvPr id="504834" name="Rectangle 2"/>
          <p:cNvSpPr>
            <a:spLocks noGrp="1" noChangeArrowheads="1"/>
          </p:cNvSpPr>
          <p:nvPr>
            <p:ph type="title"/>
          </p:nvPr>
        </p:nvSpPr>
        <p:spPr/>
        <p:txBody>
          <a:bodyPr/>
          <a:lstStyle/>
          <a:p>
            <a:pPr lvl="1" eaLnBrk="1" hangingPunct="1">
              <a:spcBef>
                <a:spcPct val="20000"/>
              </a:spcBef>
              <a:defRPr/>
            </a:pPr>
            <a:r>
              <a:rPr lang="en-US" sz="3200" b="1" smtClean="0">
                <a:latin typeface="Arial" charset="0"/>
              </a:rPr>
              <a:t>Veiligheidsmaatregelen</a:t>
            </a:r>
            <a:r>
              <a:rPr lang="en-US" sz="2800" b="1" smtClean="0">
                <a:latin typeface="Arial" charset="0"/>
              </a:rPr>
              <a:t/>
            </a:r>
            <a:br>
              <a:rPr lang="en-US" sz="2800" b="1" smtClean="0">
                <a:latin typeface="Arial" charset="0"/>
              </a:rPr>
            </a:br>
            <a:r>
              <a:rPr lang="en-US" sz="2000" b="1">
                <a:effectLst/>
                <a:latin typeface="Arial" charset="0"/>
                <a:cs typeface="Arial" charset="0"/>
                <a:sym typeface="Symbol" pitchFamily="18" charset="2"/>
              </a:rPr>
              <a:t>inwendige </a:t>
            </a:r>
            <a:r>
              <a:rPr lang="en-US" sz="2000" b="1" smtClean="0">
                <a:effectLst/>
                <a:latin typeface="Arial" charset="0"/>
                <a:cs typeface="Arial" charset="0"/>
                <a:sym typeface="Symbol" pitchFamily="18" charset="2"/>
              </a:rPr>
              <a:t>besmetting</a:t>
            </a:r>
            <a:endParaRPr lang="en-GB" sz="2800" b="1" smtClean="0">
              <a:effectLst/>
              <a:latin typeface="Arial" charset="0"/>
            </a:endParaRPr>
          </a:p>
        </p:txBody>
      </p:sp>
      <p:sp>
        <p:nvSpPr>
          <p:cNvPr id="60422" name="Rectangle 3"/>
          <p:cNvSpPr>
            <a:spLocks noGrp="1" noChangeArrowheads="1"/>
          </p:cNvSpPr>
          <p:nvPr>
            <p:ph type="body" sz="half" idx="1"/>
          </p:nvPr>
        </p:nvSpPr>
        <p:spPr>
          <a:xfrm>
            <a:off x="684213" y="1989138"/>
            <a:ext cx="7775575" cy="4176712"/>
          </a:xfrm>
        </p:spPr>
        <p:txBody>
          <a:bodyPr/>
          <a:lstStyle/>
          <a:p>
            <a:pPr marL="432000" lvl="2" indent="0" defTabSz="216000" eaLnBrk="1" hangingPunct="1">
              <a:lnSpc>
                <a:spcPct val="90000"/>
              </a:lnSpc>
              <a:spcBef>
                <a:spcPts val="0"/>
              </a:spcBef>
              <a:buClr>
                <a:schemeClr val="tx2"/>
              </a:buClr>
              <a:buNone/>
            </a:pPr>
            <a:endParaRPr lang="en-US" sz="2000" smtClean="0">
              <a:latin typeface="Arial" charset="0"/>
              <a:cs typeface="Arial" charset="0"/>
              <a:sym typeface="Symbol" pitchFamily="18" charset="2"/>
            </a:endParaRPr>
          </a:p>
          <a:p>
            <a:pPr marL="432000" lvl="2" indent="0" defTabSz="216000" eaLnBrk="1" hangingPunct="1">
              <a:lnSpc>
                <a:spcPct val="90000"/>
              </a:lnSpc>
              <a:spcBef>
                <a:spcPts val="0"/>
              </a:spcBef>
              <a:buClr>
                <a:schemeClr val="tx2"/>
              </a:buClr>
              <a:buNone/>
            </a:pPr>
            <a:r>
              <a:rPr lang="en-US" sz="2000" smtClean="0">
                <a:latin typeface="Arial" charset="0"/>
                <a:cs typeface="Arial" charset="0"/>
                <a:sym typeface="Symbol" pitchFamily="18" charset="2"/>
              </a:rPr>
              <a:t>via mond			</a:t>
            </a:r>
            <a:r>
              <a:rPr lang="en-US" sz="2000" smtClean="0">
                <a:solidFill>
                  <a:srgbClr val="FF0000"/>
                </a:solidFill>
                <a:latin typeface="Arial" charset="0"/>
                <a:cs typeface="Arial" charset="0"/>
                <a:sym typeface="Symbol" pitchFamily="18" charset="2"/>
              </a:rPr>
              <a:t>geen eten, drinken en cosmetica in laboratorium</a:t>
            </a:r>
          </a:p>
          <a:p>
            <a:pPr marL="432000" lvl="2" indent="0" defTabSz="216000" eaLnBrk="1" hangingPunct="1">
              <a:lnSpc>
                <a:spcPct val="90000"/>
              </a:lnSpc>
              <a:spcBef>
                <a:spcPts val="0"/>
              </a:spcBef>
              <a:buClr>
                <a:schemeClr val="tx2"/>
              </a:buClr>
              <a:buFontTx/>
              <a:buNone/>
            </a:pPr>
            <a:r>
              <a:rPr lang="en-US" sz="2000" smtClean="0">
                <a:latin typeface="Arial" charset="0"/>
                <a:cs typeface="Arial" charset="0"/>
                <a:sym typeface="Symbol" pitchFamily="18" charset="2"/>
              </a:rPr>
              <a:t>							niet krabben bij jeuk</a:t>
            </a:r>
          </a:p>
          <a:p>
            <a:pPr marL="432000" lvl="2" indent="0" defTabSz="216000" eaLnBrk="1" hangingPunct="1">
              <a:lnSpc>
                <a:spcPct val="90000"/>
              </a:lnSpc>
              <a:spcBef>
                <a:spcPts val="0"/>
              </a:spcBef>
              <a:buClr>
                <a:schemeClr val="tx2"/>
              </a:buClr>
              <a:buFontTx/>
              <a:buNone/>
            </a:pPr>
            <a:endParaRPr lang="en-US" sz="2000" smtClean="0">
              <a:latin typeface="Arial" charset="0"/>
              <a:cs typeface="Arial" charset="0"/>
              <a:sym typeface="Symbol" pitchFamily="18" charset="2"/>
            </a:endParaRPr>
          </a:p>
          <a:p>
            <a:pPr marL="432000" lvl="2" indent="0" defTabSz="216000" eaLnBrk="1" hangingPunct="1">
              <a:lnSpc>
                <a:spcPct val="90000"/>
              </a:lnSpc>
              <a:spcBef>
                <a:spcPts val="0"/>
              </a:spcBef>
              <a:buClr>
                <a:schemeClr val="tx2"/>
              </a:buClr>
              <a:buNone/>
            </a:pPr>
            <a:r>
              <a:rPr lang="en-US" sz="2000" smtClean="0">
                <a:latin typeface="Arial" charset="0"/>
                <a:cs typeface="Arial" charset="0"/>
                <a:sym typeface="Symbol" pitchFamily="18" charset="2"/>
              </a:rPr>
              <a:t>via huid			frequent wegwerphandschoenen wisselen</a:t>
            </a:r>
          </a:p>
          <a:p>
            <a:pPr marL="432000" lvl="2" indent="0" defTabSz="216000" eaLnBrk="1" hangingPunct="1">
              <a:lnSpc>
                <a:spcPct val="90000"/>
              </a:lnSpc>
              <a:spcBef>
                <a:spcPts val="0"/>
              </a:spcBef>
              <a:buClr>
                <a:schemeClr val="tx2"/>
              </a:buClr>
              <a:buFontTx/>
              <a:buNone/>
            </a:pPr>
            <a:r>
              <a:rPr lang="en-US" sz="2000" smtClean="0">
                <a:solidFill>
                  <a:srgbClr val="FF0000"/>
                </a:solidFill>
                <a:latin typeface="Arial" charset="0"/>
                <a:cs typeface="Arial" charset="0"/>
                <a:sym typeface="Symbol" pitchFamily="18" charset="2"/>
              </a:rPr>
              <a:t>							</a:t>
            </a:r>
            <a:r>
              <a:rPr lang="en-US" sz="2000" smtClean="0">
                <a:latin typeface="Arial" charset="0"/>
                <a:cs typeface="Arial" charset="0"/>
                <a:sym typeface="Symbol" pitchFamily="18" charset="2"/>
              </a:rPr>
              <a:t>frequent handen wassen</a:t>
            </a:r>
          </a:p>
          <a:p>
            <a:pPr marL="432000" lvl="2" indent="0" defTabSz="216000" eaLnBrk="1" hangingPunct="1">
              <a:lnSpc>
                <a:spcPct val="90000"/>
              </a:lnSpc>
              <a:spcBef>
                <a:spcPts val="0"/>
              </a:spcBef>
              <a:buClr>
                <a:schemeClr val="tx2"/>
              </a:buClr>
              <a:buFontTx/>
              <a:buNone/>
            </a:pPr>
            <a:r>
              <a:rPr lang="en-US" sz="2000" smtClean="0">
                <a:latin typeface="Arial" charset="0"/>
                <a:cs typeface="Arial" charset="0"/>
                <a:sym typeface="Symbol" pitchFamily="18" charset="2"/>
              </a:rPr>
              <a:t>							geen open wonden</a:t>
            </a:r>
          </a:p>
          <a:p>
            <a:pPr marL="432000" lvl="2" indent="0" defTabSz="216000" eaLnBrk="1" hangingPunct="1">
              <a:lnSpc>
                <a:spcPct val="90000"/>
              </a:lnSpc>
              <a:spcBef>
                <a:spcPts val="0"/>
              </a:spcBef>
              <a:buClr>
                <a:schemeClr val="tx2"/>
              </a:buClr>
              <a:buFontTx/>
              <a:buNone/>
            </a:pPr>
            <a:r>
              <a:rPr lang="en-US" sz="2000" smtClean="0">
                <a:latin typeface="Arial" charset="0"/>
                <a:cs typeface="Arial" charset="0"/>
                <a:sym typeface="Symbol" pitchFamily="18" charset="2"/>
              </a:rPr>
              <a:t>							</a:t>
            </a:r>
            <a:r>
              <a:rPr lang="en-US" sz="2000" smtClean="0">
                <a:solidFill>
                  <a:srgbClr val="FF0000"/>
                </a:solidFill>
                <a:latin typeface="Arial" charset="0"/>
                <a:cs typeface="Arial" charset="0"/>
                <a:sym typeface="Symbol" pitchFamily="18" charset="2"/>
              </a:rPr>
              <a:t>H-3 gaat door huid en handschoen</a:t>
            </a:r>
            <a:endParaRPr lang="en-US" sz="2000" smtClean="0">
              <a:latin typeface="Arial" charset="0"/>
              <a:cs typeface="Arial" charset="0"/>
              <a:sym typeface="Symbol" pitchFamily="18" charset="2"/>
            </a:endParaRPr>
          </a:p>
          <a:p>
            <a:pPr marL="432000" lvl="2" indent="0" defTabSz="216000" eaLnBrk="1" hangingPunct="1">
              <a:lnSpc>
                <a:spcPct val="90000"/>
              </a:lnSpc>
              <a:spcBef>
                <a:spcPts val="0"/>
              </a:spcBef>
              <a:buClr>
                <a:schemeClr val="tx2"/>
              </a:buClr>
              <a:buNone/>
            </a:pPr>
            <a:endParaRPr lang="en-US" sz="2000" smtClean="0">
              <a:latin typeface="Arial" charset="0"/>
              <a:cs typeface="Arial" charset="0"/>
              <a:sym typeface="Symbol" pitchFamily="18" charset="2"/>
            </a:endParaRPr>
          </a:p>
          <a:p>
            <a:pPr marL="432000" lvl="2" indent="0" defTabSz="216000" eaLnBrk="1" hangingPunct="1">
              <a:lnSpc>
                <a:spcPct val="90000"/>
              </a:lnSpc>
              <a:spcBef>
                <a:spcPts val="0"/>
              </a:spcBef>
              <a:buClr>
                <a:schemeClr val="tx2"/>
              </a:buClr>
              <a:buNone/>
            </a:pPr>
            <a:r>
              <a:rPr lang="en-US" sz="2000" smtClean="0">
                <a:latin typeface="Arial" charset="0"/>
                <a:cs typeface="Arial" charset="0"/>
                <a:sym typeface="Symbol" pitchFamily="18" charset="2"/>
              </a:rPr>
              <a:t>via ademwegen</a:t>
            </a:r>
          </a:p>
          <a:p>
            <a:pPr marL="432000" lvl="2" indent="0" defTabSz="216000" eaLnBrk="1" hangingPunct="1">
              <a:lnSpc>
                <a:spcPct val="90000"/>
              </a:lnSpc>
              <a:spcBef>
                <a:spcPts val="0"/>
              </a:spcBef>
              <a:buClr>
                <a:schemeClr val="tx2"/>
              </a:buClr>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						voorkom aërosolvorming bij overgieten,</a:t>
            </a:r>
          </a:p>
          <a:p>
            <a:pPr marL="432000" lvl="2" indent="0" defTabSz="216000" eaLnBrk="1" hangingPunct="1">
              <a:lnSpc>
                <a:spcPct val="90000"/>
              </a:lnSpc>
              <a:spcBef>
                <a:spcPts val="0"/>
              </a:spcBef>
              <a:buClr>
                <a:schemeClr val="tx2"/>
              </a:buClr>
              <a:buFontTx/>
              <a:buNone/>
            </a:pPr>
            <a:r>
              <a:rPr lang="en-US" sz="2000" smtClean="0">
                <a:latin typeface="Arial" charset="0"/>
                <a:cs typeface="Arial" charset="0"/>
                <a:sym typeface="Symbol" pitchFamily="18" charset="2"/>
              </a:rPr>
              <a:t>							openen van serumflesje, vortexen, centrifugeren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56</a:t>
            </a:fld>
            <a:endParaRPr lang="en-US">
              <a:latin typeface="Arial" pitchFamily="34" charset="0"/>
              <a:cs typeface="Arial" pitchFamily="34" charset="0"/>
            </a:endParaRPr>
          </a:p>
        </p:txBody>
      </p:sp>
      <p:sp>
        <p:nvSpPr>
          <p:cNvPr id="587778"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Veiligheidsmaatregelen</a:t>
            </a:r>
            <a:br>
              <a:rPr lang="en-US" sz="3200" b="1" smtClean="0">
                <a:latin typeface="Arial" charset="0"/>
              </a:rPr>
            </a:br>
            <a:r>
              <a:rPr lang="en-US" sz="2000" b="1" smtClean="0">
                <a:effectLst/>
                <a:latin typeface="Arial" charset="0"/>
              </a:rPr>
              <a:t>besmettingsnorm</a:t>
            </a:r>
            <a:endParaRPr lang="en-GB" sz="3200" b="1" smtClean="0">
              <a:effectLst/>
              <a:latin typeface="Arial" charset="0"/>
            </a:endParaRPr>
          </a:p>
        </p:txBody>
      </p:sp>
      <p:sp>
        <p:nvSpPr>
          <p:cNvPr id="61446" name="Rectangle 3"/>
          <p:cNvSpPr>
            <a:spLocks noGrp="1" noChangeArrowheads="1"/>
          </p:cNvSpPr>
          <p:nvPr>
            <p:ph type="body" sz="half" idx="1"/>
          </p:nvPr>
        </p:nvSpPr>
        <p:spPr>
          <a:xfrm>
            <a:off x="684213" y="1989138"/>
            <a:ext cx="7920235" cy="4176712"/>
          </a:xfrm>
        </p:spPr>
        <p:txBody>
          <a:bodyPr/>
          <a:lstStyle/>
          <a:p>
            <a:pPr marL="432000" lvl="2" indent="0" defTabSz="216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besmettingsnorm</a:t>
            </a: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	</a:t>
            </a:r>
            <a:r>
              <a:rPr lang="en-US" sz="2000" smtClean="0">
                <a:solidFill>
                  <a:srgbClr val="FF0000"/>
                </a:solidFill>
                <a:latin typeface="Arial" charset="0"/>
                <a:cs typeface="Arial" charset="0"/>
                <a:sym typeface="Symbol" pitchFamily="18" charset="2"/>
              </a:rPr>
              <a:t>4 Bq per vierkante centimeter</a:t>
            </a:r>
          </a:p>
          <a:p>
            <a:pPr marL="432000" lvl="2" indent="0" defTabSz="216000" eaLnBrk="1" hangingPunct="1">
              <a:spcBef>
                <a:spcPts val="0"/>
              </a:spcBef>
              <a:buClr>
                <a:schemeClr val="tx2"/>
              </a:buClr>
              <a:buFont typeface="Wingdings" pitchFamily="2" charset="2"/>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besmettingscontrole</a:t>
            </a: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	moet regelmatig worden uitgevoerd</a:t>
            </a:r>
          </a:p>
          <a:p>
            <a:pPr marL="432000" lvl="2" indent="0" defTabSz="216000" eaLnBrk="1" hangingPunct="1">
              <a:spcBef>
                <a:spcPts val="0"/>
              </a:spcBef>
              <a:buClr>
                <a:schemeClr val="tx2"/>
              </a:buClr>
              <a:buFont typeface="Wingdings" pitchFamily="2" charset="2"/>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meestal in de vorm van veegproeven</a:t>
            </a:r>
          </a:p>
          <a:p>
            <a:pPr marL="432000" lvl="2" indent="0" defTabSz="216000" eaLnBrk="1" hangingPunct="1">
              <a:spcBef>
                <a:spcPts val="0"/>
              </a:spcBef>
              <a:buClr>
                <a:schemeClr val="tx2"/>
              </a:buClr>
              <a:buFont typeface="Wingdings" pitchFamily="2" charset="2"/>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onder verantwoordelijkheid van een coördinerend deskundige</a:t>
            </a:r>
          </a:p>
          <a:p>
            <a:pPr marL="432000" lvl="2" indent="0" defTabSz="216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besmetting van de werkomgeving vormt meestal geen</a:t>
            </a: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direct gevaar voor de gezondheid, maar is wel een aanwijzing dat werkprocedures niet goed zijn of niet goed worden opgevolgd</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17"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18" name="Slide Number Placeholder 7"/>
          <p:cNvSpPr>
            <a:spLocks noGrp="1"/>
          </p:cNvSpPr>
          <p:nvPr>
            <p:ph type="sldNum" sz="quarter" idx="12"/>
          </p:nvPr>
        </p:nvSpPr>
        <p:spPr/>
        <p:txBody>
          <a:bodyPr/>
          <a:lstStyle/>
          <a:p>
            <a:pPr>
              <a:defRPr/>
            </a:pPr>
            <a:fld id="{428E8D57-1724-49D6-A29A-AAC5D9D6E98D}" type="slidenum">
              <a:rPr lang="en-US">
                <a:latin typeface="Arial" pitchFamily="34" charset="0"/>
                <a:cs typeface="Arial" pitchFamily="34" charset="0"/>
              </a:rPr>
              <a:pPr>
                <a:defRPr/>
              </a:pPr>
              <a:t>57</a:t>
            </a:fld>
            <a:endParaRPr lang="en-US">
              <a:latin typeface="Arial" pitchFamily="34" charset="0"/>
              <a:cs typeface="Arial" pitchFamily="34" charset="0"/>
            </a:endParaRPr>
          </a:p>
        </p:txBody>
      </p:sp>
      <p:sp>
        <p:nvSpPr>
          <p:cNvPr id="504834" name="Rectangle 2"/>
          <p:cNvSpPr>
            <a:spLocks noGrp="1" noChangeArrowheads="1"/>
          </p:cNvSpPr>
          <p:nvPr>
            <p:ph type="title"/>
          </p:nvPr>
        </p:nvSpPr>
        <p:spPr/>
        <p:txBody>
          <a:bodyPr/>
          <a:lstStyle/>
          <a:p>
            <a:pPr lvl="1" eaLnBrk="1" hangingPunct="1">
              <a:defRPr/>
            </a:pPr>
            <a:r>
              <a:rPr lang="en-US" sz="3200" b="1" smtClean="0">
                <a:latin typeface="Arial" charset="0"/>
              </a:rPr>
              <a:t>Veiligheidsmaatregelen</a:t>
            </a:r>
            <a:br>
              <a:rPr lang="en-US" sz="3200" b="1" smtClean="0">
                <a:latin typeface="Arial" charset="0"/>
              </a:rPr>
            </a:br>
            <a:r>
              <a:rPr lang="en-US" sz="2000" b="1" smtClean="0">
                <a:effectLst/>
                <a:latin typeface="Arial" pitchFamily="34" charset="0"/>
                <a:cs typeface="Arial" pitchFamily="34" charset="0"/>
                <a:sym typeface="Symbol" pitchFamily="18" charset="2"/>
              </a:rPr>
              <a:t>incident</a:t>
            </a:r>
            <a:endParaRPr lang="en-US" sz="1600" b="1">
              <a:effectLst/>
              <a:latin typeface="Arial" pitchFamily="34" charset="0"/>
              <a:cs typeface="Arial" pitchFamily="34" charset="0"/>
              <a:sym typeface="Symbol" pitchFamily="18" charset="2"/>
            </a:endParaRPr>
          </a:p>
        </p:txBody>
      </p:sp>
      <p:sp>
        <p:nvSpPr>
          <p:cNvPr id="55302" name="Rectangle 15"/>
          <p:cNvSpPr>
            <a:spLocks noChangeArrowheads="1"/>
          </p:cNvSpPr>
          <p:nvPr/>
        </p:nvSpPr>
        <p:spPr bwMode="auto">
          <a:xfrm>
            <a:off x="900113" y="1989138"/>
            <a:ext cx="7704137" cy="392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31800" lvl="2" defTabSz="215900">
              <a:spcBef>
                <a:spcPct val="0"/>
              </a:spcBef>
              <a:buSzPct val="60000"/>
              <a:buFont typeface="Wingdings" pitchFamily="2" charset="2"/>
              <a:buNone/>
            </a:pPr>
            <a:endParaRPr lang="en-US" sz="2000" smtClean="0">
              <a:cs typeface="Arial" charset="0"/>
              <a:sym typeface="Symbol" pitchFamily="18" charset="2"/>
            </a:endParaRPr>
          </a:p>
          <a:p>
            <a:pPr marL="431800" lvl="2" defTabSz="215900">
              <a:spcBef>
                <a:spcPct val="0"/>
              </a:spcBef>
              <a:buSzPct val="60000"/>
              <a:buFont typeface="Wingdings" pitchFamily="2" charset="2"/>
              <a:buNone/>
            </a:pPr>
            <a:endParaRPr lang="en-US" sz="2000">
              <a:cs typeface="Arial" charset="0"/>
              <a:sym typeface="Symbol" pitchFamily="18" charset="2"/>
            </a:endParaRPr>
          </a:p>
          <a:p>
            <a:pPr marL="431800" lvl="2" defTabSz="215900">
              <a:spcBef>
                <a:spcPct val="0"/>
              </a:spcBef>
              <a:buSzPct val="60000"/>
              <a:buFont typeface="Wingdings" pitchFamily="2" charset="2"/>
              <a:buNone/>
            </a:pPr>
            <a:endParaRPr lang="en-US" sz="2000" smtClean="0">
              <a:cs typeface="Arial" charset="0"/>
              <a:sym typeface="Symbol" pitchFamily="18" charset="2"/>
            </a:endParaRPr>
          </a:p>
          <a:p>
            <a:pPr marL="431800" lvl="2" defTabSz="215900">
              <a:spcBef>
                <a:spcPct val="0"/>
              </a:spcBef>
              <a:buSzPct val="60000"/>
              <a:buFont typeface="Wingdings" pitchFamily="2" charset="2"/>
              <a:buNone/>
            </a:pPr>
            <a:endParaRPr lang="en-US" sz="2000" smtClean="0">
              <a:cs typeface="Arial" charset="0"/>
              <a:sym typeface="Symbol" pitchFamily="18" charset="2"/>
            </a:endParaRPr>
          </a:p>
          <a:p>
            <a:pPr marL="431800" lvl="2" defTabSz="215900">
              <a:spcBef>
                <a:spcPct val="0"/>
              </a:spcBef>
              <a:buSzPct val="60000"/>
              <a:buFont typeface="Wingdings" pitchFamily="2" charset="2"/>
              <a:buNone/>
            </a:pPr>
            <a:endParaRPr lang="en-US" sz="2000">
              <a:cs typeface="Arial" charset="0"/>
              <a:sym typeface="Symbol" pitchFamily="18" charset="2"/>
            </a:endParaRPr>
          </a:p>
          <a:p>
            <a:pPr marL="431800" lvl="2" defTabSz="215900">
              <a:spcBef>
                <a:spcPct val="0"/>
              </a:spcBef>
              <a:buSzPct val="60000"/>
              <a:buFont typeface="Wingdings" pitchFamily="2" charset="2"/>
              <a:buNone/>
            </a:pPr>
            <a:endParaRPr lang="en-US" sz="2000" smtClean="0">
              <a:cs typeface="Arial" charset="0"/>
              <a:sym typeface="Symbol" pitchFamily="18" charset="2"/>
            </a:endParaRPr>
          </a:p>
          <a:p>
            <a:pPr marL="431800" lvl="2" defTabSz="215900">
              <a:spcBef>
                <a:spcPct val="0"/>
              </a:spcBef>
              <a:buSzPct val="60000"/>
              <a:buFont typeface="Wingdings" pitchFamily="2" charset="2"/>
              <a:buNone/>
            </a:pPr>
            <a:endParaRPr lang="en-US" sz="2000">
              <a:cs typeface="Arial" charset="0"/>
              <a:sym typeface="Symbol" pitchFamily="18" charset="2"/>
            </a:endParaRPr>
          </a:p>
          <a:p>
            <a:pPr marL="431800" lvl="2" defTabSz="215900">
              <a:spcBef>
                <a:spcPct val="0"/>
              </a:spcBef>
              <a:buSzPct val="60000"/>
              <a:buFont typeface="Wingdings" pitchFamily="2" charset="2"/>
              <a:buNone/>
            </a:pPr>
            <a:endParaRPr lang="en-US" sz="2000" smtClean="0">
              <a:cs typeface="Arial" charset="0"/>
              <a:sym typeface="Symbol" pitchFamily="18" charset="2"/>
            </a:endParaRPr>
          </a:p>
          <a:p>
            <a:pPr marL="431800" lvl="2" defTabSz="215900">
              <a:spcBef>
                <a:spcPct val="0"/>
              </a:spcBef>
              <a:buSzPct val="60000"/>
              <a:buFont typeface="Wingdings" pitchFamily="2" charset="2"/>
              <a:buNone/>
            </a:pPr>
            <a:endParaRPr lang="en-US" sz="2000">
              <a:cs typeface="Arial" charset="0"/>
              <a:sym typeface="Symbol" pitchFamily="18" charset="2"/>
            </a:endParaRPr>
          </a:p>
          <a:p>
            <a:pPr marL="431800" lvl="2" defTabSz="215900">
              <a:spcBef>
                <a:spcPct val="0"/>
              </a:spcBef>
              <a:buSzPct val="60000"/>
              <a:buFont typeface="Wingdings" pitchFamily="2" charset="2"/>
              <a:buNone/>
            </a:pPr>
            <a:r>
              <a:rPr lang="en-US" sz="2000" smtClean="0">
                <a:solidFill>
                  <a:srgbClr val="FF0000"/>
                </a:solidFill>
                <a:cs typeface="Arial" charset="0"/>
                <a:sym typeface="Symbol" pitchFamily="18" charset="2"/>
              </a:rPr>
              <a:t>geen paniek</a:t>
            </a:r>
            <a:endParaRPr lang="en-US" sz="2000">
              <a:solidFill>
                <a:srgbClr val="FF0000"/>
              </a:solidFill>
              <a:cs typeface="Arial" charset="0"/>
              <a:sym typeface="Symbol" pitchFamily="18" charset="2"/>
            </a:endParaRPr>
          </a:p>
          <a:p>
            <a:pPr marL="431800" lvl="2" defTabSz="215900">
              <a:spcBef>
                <a:spcPct val="0"/>
              </a:spcBef>
              <a:buSzPct val="60000"/>
              <a:buFont typeface="Wingdings" pitchFamily="2" charset="2"/>
              <a:buNone/>
            </a:pPr>
            <a:r>
              <a:rPr lang="en-US" sz="2000">
                <a:solidFill>
                  <a:srgbClr val="FF0000"/>
                </a:solidFill>
                <a:cs typeface="Arial" charset="0"/>
                <a:sym typeface="Symbol" pitchFamily="18" charset="2"/>
              </a:rPr>
              <a:t>waarschuw onmiddellijk de </a:t>
            </a:r>
            <a:r>
              <a:rPr lang="en-US" sz="2000" smtClean="0">
                <a:solidFill>
                  <a:srgbClr val="FF0000"/>
                </a:solidFill>
                <a:cs typeface="Arial" charset="0"/>
                <a:sym typeface="Symbol" pitchFamily="18" charset="2"/>
              </a:rPr>
              <a:t>verantwoordelijk toezichthouder</a:t>
            </a:r>
            <a:endParaRPr lang="en-US" sz="2000">
              <a:solidFill>
                <a:srgbClr val="FF0000"/>
              </a:solidFill>
              <a:cs typeface="Arial" charset="0"/>
              <a:sym typeface="Symbol" pitchFamily="18" charset="2"/>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8901" y="2204864"/>
            <a:ext cx="2711297" cy="2160000"/>
          </a:xfrm>
          <a:prstGeom prst="rect">
            <a:avLst/>
          </a:prstGeom>
        </p:spPr>
      </p:pic>
    </p:spTree>
    <p:extLst>
      <p:ext uri="{BB962C8B-B14F-4D97-AF65-F5344CB8AC3E}">
        <p14:creationId xmlns:p14="http://schemas.microsoft.com/office/powerpoint/2010/main" val="557858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58</a:t>
            </a:fld>
            <a:endParaRPr lang="en-US">
              <a:latin typeface="Arial" pitchFamily="34" charset="0"/>
              <a:cs typeface="Arial" pitchFamily="34" charset="0"/>
            </a:endParaRPr>
          </a:p>
        </p:txBody>
      </p:sp>
      <p:sp>
        <p:nvSpPr>
          <p:cNvPr id="603138" name="Rectangle 2"/>
          <p:cNvSpPr>
            <a:spLocks noGrp="1" noChangeArrowheads="1"/>
          </p:cNvSpPr>
          <p:nvPr>
            <p:ph type="title"/>
          </p:nvPr>
        </p:nvSpPr>
        <p:spPr/>
        <p:txBody>
          <a:bodyPr/>
          <a:lstStyle/>
          <a:p>
            <a:pPr lvl="1" eaLnBrk="1" hangingPunct="1">
              <a:spcBef>
                <a:spcPct val="20000"/>
              </a:spcBef>
              <a:defRPr/>
            </a:pPr>
            <a:r>
              <a:rPr lang="en-US" sz="3200" b="1" smtClean="0">
                <a:latin typeface="Arial" charset="0"/>
              </a:rPr>
              <a:t>Dosisberekeningen</a:t>
            </a:r>
            <a:br>
              <a:rPr lang="en-US" sz="3200" b="1" smtClean="0">
                <a:latin typeface="Arial" charset="0"/>
              </a:rPr>
            </a:br>
            <a:r>
              <a:rPr lang="en-US" sz="2000" b="1">
                <a:effectLst/>
                <a:latin typeface="Arial" charset="0"/>
                <a:cs typeface="Arial" charset="0"/>
                <a:sym typeface="Symbol" pitchFamily="18" charset="2"/>
              </a:rPr>
              <a:t>uitwendige </a:t>
            </a:r>
            <a:r>
              <a:rPr lang="en-US" sz="2000" b="1" smtClean="0">
                <a:effectLst/>
                <a:latin typeface="Arial" charset="0"/>
                <a:cs typeface="Arial" charset="0"/>
                <a:sym typeface="Symbol" pitchFamily="18" charset="2"/>
              </a:rPr>
              <a:t>gamma</a:t>
            </a:r>
            <a:r>
              <a:rPr lang="en-US" sz="2000" b="1" smtClean="0">
                <a:effectLst/>
                <a:latin typeface="Arial"/>
                <a:cs typeface="Arial"/>
                <a:sym typeface="Symbol" pitchFamily="18" charset="2"/>
              </a:rPr>
              <a:t>-</a:t>
            </a:r>
            <a:r>
              <a:rPr lang="en-US" sz="2000" b="1" smtClean="0">
                <a:effectLst/>
                <a:latin typeface="Arial" charset="0"/>
                <a:cs typeface="Arial" charset="0"/>
                <a:sym typeface="Symbol" pitchFamily="18" charset="2"/>
              </a:rPr>
              <a:t>bestraling</a:t>
            </a:r>
            <a:endParaRPr lang="en-GB" sz="3200" b="1" smtClean="0">
              <a:effectLst/>
              <a:latin typeface="Arial" charset="0"/>
            </a:endParaRPr>
          </a:p>
        </p:txBody>
      </p:sp>
      <p:sp>
        <p:nvSpPr>
          <p:cNvPr id="63494" name="Rectangle 3"/>
          <p:cNvSpPr>
            <a:spLocks noGrp="1" noChangeArrowheads="1"/>
          </p:cNvSpPr>
          <p:nvPr>
            <p:ph type="body" sz="half" idx="1"/>
          </p:nvPr>
        </p:nvSpPr>
        <p:spPr>
          <a:xfrm>
            <a:off x="684213" y="1989138"/>
            <a:ext cx="7775575" cy="4535487"/>
          </a:xfrm>
        </p:spPr>
        <p:txBody>
          <a:bodyPr/>
          <a:lstStyle/>
          <a:p>
            <a:pPr marL="432000" lvl="2" indent="0" defTabSz="360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360000" eaLnBrk="1" hangingPunct="1">
              <a:spcBef>
                <a:spcPts val="0"/>
              </a:spcBef>
              <a:buClr>
                <a:schemeClr val="tx2"/>
              </a:buClr>
              <a:buFont typeface="Wingdings" pitchFamily="2" charset="2"/>
              <a:buNone/>
            </a:pPr>
            <a:r>
              <a:rPr lang="en-US" sz="2000" smtClean="0">
                <a:solidFill>
                  <a:srgbClr val="FF0000"/>
                </a:solidFill>
                <a:latin typeface="Arial" charset="0"/>
                <a:cs typeface="Arial" charset="0"/>
                <a:sym typeface="Symbol" pitchFamily="18" charset="2"/>
              </a:rPr>
              <a:t>op 1 meter van een </a:t>
            </a:r>
            <a:r>
              <a:rPr lang="el-GR" sz="2000" smtClean="0">
                <a:solidFill>
                  <a:srgbClr val="FF0000"/>
                </a:solidFill>
                <a:latin typeface="Arial"/>
                <a:cs typeface="Arial"/>
                <a:sym typeface="Symbol" pitchFamily="18" charset="2"/>
              </a:rPr>
              <a:t>γ</a:t>
            </a:r>
            <a:r>
              <a:rPr lang="en-US" sz="2000" smtClean="0">
                <a:solidFill>
                  <a:srgbClr val="FF0000"/>
                </a:solidFill>
                <a:latin typeface="Arial" charset="0"/>
                <a:cs typeface="Arial" charset="0"/>
                <a:sym typeface="Symbol" pitchFamily="18" charset="2"/>
              </a:rPr>
              <a:t>-bron van 1 MBq is h = 0,0001 mSv/uur</a:t>
            </a:r>
          </a:p>
          <a:p>
            <a:pPr marL="432000" lvl="2" indent="0" defTabSz="360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3" indent="0" defTabSz="360000" eaLnBrk="1" hangingPunct="1">
              <a:spcBef>
                <a:spcPts val="0"/>
              </a:spcBef>
              <a:buClr>
                <a:schemeClr val="tx2"/>
              </a:buClr>
              <a:buFont typeface="Wingdings" pitchFamily="2" charset="2"/>
              <a:buNone/>
            </a:pPr>
            <a:r>
              <a:rPr lang="en-US" smtClean="0">
                <a:latin typeface="Arial" charset="0"/>
                <a:cs typeface="Arial" charset="0"/>
                <a:sym typeface="Symbol" pitchFamily="18" charset="2"/>
              </a:rPr>
              <a:t>Een laborant staat gedurende 10 min op 30 cm van een</a:t>
            </a:r>
          </a:p>
          <a:p>
            <a:pPr marL="432000" lvl="3" indent="0" defTabSz="360000" eaLnBrk="1" hangingPunct="1">
              <a:spcBef>
                <a:spcPts val="0"/>
              </a:spcBef>
              <a:buClr>
                <a:schemeClr val="tx2"/>
              </a:buClr>
              <a:buFont typeface="Wingdings" pitchFamily="2" charset="2"/>
              <a:buNone/>
            </a:pPr>
            <a:r>
              <a:rPr lang="en-US" smtClean="0">
                <a:latin typeface="Arial" charset="0"/>
                <a:cs typeface="Arial" charset="0"/>
                <a:sym typeface="Symbol" pitchFamily="18" charset="2"/>
              </a:rPr>
              <a:t>niet afgeschermde injectiespuit gevuld met 600 MBq Tc-99m.</a:t>
            </a:r>
          </a:p>
          <a:p>
            <a:pPr marL="432000" lvl="3" indent="0" defTabSz="360000" eaLnBrk="1" hangingPunct="1">
              <a:spcBef>
                <a:spcPts val="0"/>
              </a:spcBef>
              <a:buClr>
                <a:schemeClr val="tx2"/>
              </a:buClr>
              <a:buFont typeface="Wingdings" pitchFamily="2" charset="2"/>
              <a:buNone/>
            </a:pPr>
            <a:r>
              <a:rPr lang="en-US" smtClean="0">
                <a:latin typeface="Arial" charset="0"/>
                <a:cs typeface="Arial" charset="0"/>
                <a:sym typeface="Symbol" pitchFamily="18" charset="2"/>
              </a:rPr>
              <a:t>Hoe groot is de equivalente dosis ?</a:t>
            </a:r>
          </a:p>
          <a:p>
            <a:pPr marL="432000" lvl="3" indent="0" defTabSz="360000" eaLnBrk="1" hangingPunct="1">
              <a:spcBef>
                <a:spcPts val="0"/>
              </a:spcBef>
              <a:buClr>
                <a:schemeClr val="tx2"/>
              </a:buClr>
              <a:buFont typeface="Wingdings" pitchFamily="2" charset="2"/>
              <a:buNone/>
            </a:pPr>
            <a:endParaRPr lang="en-US" smtClean="0">
              <a:latin typeface="Arial" charset="0"/>
              <a:cs typeface="Arial" charset="0"/>
              <a:sym typeface="Symbol" pitchFamily="18" charset="2"/>
            </a:endParaRPr>
          </a:p>
          <a:p>
            <a:pPr marL="648000" lvl="3" indent="0" defTabSz="360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equivalente dosistempo op 30 cm is </a:t>
            </a:r>
          </a:p>
          <a:p>
            <a:pPr marL="648000" lvl="3" indent="0" defTabSz="360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600 MBq × 0,0001 mSv/uur per MBq × (1 m / 0,3 m)</a:t>
            </a:r>
            <a:r>
              <a:rPr lang="en-US" sz="1800" baseline="30000" smtClean="0">
                <a:latin typeface="Arial" charset="0"/>
                <a:cs typeface="Arial" charset="0"/>
                <a:sym typeface="Symbol" pitchFamily="18" charset="2"/>
              </a:rPr>
              <a:t>2</a:t>
            </a:r>
            <a:r>
              <a:rPr lang="en-US" sz="1800" smtClean="0">
                <a:latin typeface="Arial" charset="0"/>
                <a:cs typeface="Arial" charset="0"/>
                <a:sym typeface="Symbol" pitchFamily="18" charset="2"/>
              </a:rPr>
              <a:t> </a:t>
            </a:r>
          </a:p>
          <a:p>
            <a:pPr marL="648000" lvl="3" indent="0" defTabSz="360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	</a:t>
            </a:r>
            <a:r>
              <a:rPr lang="en-US" sz="1800" smtClean="0">
                <a:latin typeface="Arial" charset="0"/>
                <a:cs typeface="Arial" charset="0"/>
                <a:sym typeface="Symbol" pitchFamily="18" charset="2"/>
              </a:rPr>
              <a:t>= 600 × 0,0001 / 0,09 = 0,67 mSv/uur</a:t>
            </a:r>
          </a:p>
          <a:p>
            <a:pPr marL="648000" lvl="3" indent="0" defTabSz="360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b</a:t>
            </a:r>
            <a:r>
              <a:rPr lang="en-US" sz="1800" smtClean="0">
                <a:latin typeface="Arial" charset="0"/>
                <a:cs typeface="Arial" charset="0"/>
                <a:sym typeface="Symbol" pitchFamily="18" charset="2"/>
              </a:rPr>
              <a:t>estralingstijd is 10 min / 60 min/uur = 0,17 uur</a:t>
            </a:r>
          </a:p>
          <a:p>
            <a:pPr marL="648000" lvl="3" indent="0" defTabSz="360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equivalente dosis is 0,67 mSv/uur × 0,17 uur = 0,1 mSv</a:t>
            </a:r>
            <a:endParaRPr lang="en-US" sz="1600" smtClean="0">
              <a:latin typeface="Arial" charset="0"/>
              <a:cs typeface="Arial" charset="0"/>
              <a:sym typeface="Symbol" pitchFamily="18" charset="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59</a:t>
            </a:fld>
            <a:endParaRPr lang="en-US">
              <a:latin typeface="Arial" pitchFamily="34" charset="0"/>
              <a:cs typeface="Arial" pitchFamily="34" charset="0"/>
            </a:endParaRPr>
          </a:p>
        </p:txBody>
      </p:sp>
      <p:sp>
        <p:nvSpPr>
          <p:cNvPr id="599042" name="Rectangle 2"/>
          <p:cNvSpPr>
            <a:spLocks noGrp="1" noChangeArrowheads="1"/>
          </p:cNvSpPr>
          <p:nvPr>
            <p:ph type="title"/>
          </p:nvPr>
        </p:nvSpPr>
        <p:spPr/>
        <p:txBody>
          <a:bodyPr/>
          <a:lstStyle/>
          <a:p>
            <a:pPr lvl="1" eaLnBrk="1" hangingPunct="1">
              <a:spcBef>
                <a:spcPct val="20000"/>
              </a:spcBef>
              <a:defRPr/>
            </a:pPr>
            <a:r>
              <a:rPr lang="en-US" sz="3200" b="1" smtClean="0">
                <a:latin typeface="Arial" charset="0"/>
              </a:rPr>
              <a:t>Dosisberekeningen</a:t>
            </a:r>
            <a:br>
              <a:rPr lang="en-US" sz="3200" b="1" smtClean="0">
                <a:latin typeface="Arial" charset="0"/>
              </a:rPr>
            </a:br>
            <a:r>
              <a:rPr lang="en-US" sz="2000" b="1">
                <a:effectLst/>
                <a:latin typeface="Arial" charset="0"/>
                <a:cs typeface="Arial" charset="0"/>
                <a:sym typeface="Symbol" pitchFamily="18" charset="2"/>
              </a:rPr>
              <a:t>inwendige </a:t>
            </a:r>
            <a:r>
              <a:rPr lang="en-US" sz="2000" b="1" smtClean="0">
                <a:effectLst/>
                <a:latin typeface="Arial" charset="0"/>
                <a:cs typeface="Arial" charset="0"/>
                <a:sym typeface="Symbol" pitchFamily="18" charset="2"/>
              </a:rPr>
              <a:t>besmetting</a:t>
            </a:r>
            <a:endParaRPr lang="en-GB" sz="3200" b="1" smtClean="0">
              <a:effectLst/>
              <a:latin typeface="Arial" charset="0"/>
            </a:endParaRPr>
          </a:p>
        </p:txBody>
      </p:sp>
      <p:sp>
        <p:nvSpPr>
          <p:cNvPr id="64518" name="Rectangle 3"/>
          <p:cNvSpPr>
            <a:spLocks noGrp="1" noChangeArrowheads="1"/>
          </p:cNvSpPr>
          <p:nvPr>
            <p:ph type="body" sz="half" idx="1"/>
          </p:nvPr>
        </p:nvSpPr>
        <p:spPr>
          <a:xfrm>
            <a:off x="684213" y="1989138"/>
            <a:ext cx="7775575" cy="4176712"/>
          </a:xfrm>
        </p:spPr>
        <p:txBody>
          <a:bodyPr/>
          <a:lstStyle/>
          <a:p>
            <a:pPr marL="432000" lvl="2" indent="0" defTabSz="216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solidFill>
                  <a:srgbClr val="FF0000"/>
                </a:solidFill>
                <a:latin typeface="Arial" charset="0"/>
                <a:cs typeface="Arial" charset="0"/>
                <a:sym typeface="Symbol" pitchFamily="18" charset="2"/>
              </a:rPr>
              <a:t>voor </a:t>
            </a:r>
            <a:r>
              <a:rPr lang="en-US" sz="2000">
                <a:solidFill>
                  <a:srgbClr val="FF0000"/>
                </a:solidFill>
                <a:latin typeface="Arial" charset="0"/>
                <a:cs typeface="Arial" charset="0"/>
                <a:sym typeface="Symbol" pitchFamily="18" charset="2"/>
              </a:rPr>
              <a:t>I-131 is </a:t>
            </a:r>
            <a:r>
              <a:rPr lang="en-US" sz="2000" smtClean="0">
                <a:solidFill>
                  <a:srgbClr val="FF0000"/>
                </a:solidFill>
                <a:latin typeface="Arial" charset="0"/>
                <a:cs typeface="Arial" charset="0"/>
                <a:sym typeface="Symbol" pitchFamily="18" charset="2"/>
              </a:rPr>
              <a:t>e(50) = 10 </a:t>
            </a:r>
            <a:r>
              <a:rPr lang="en-US" sz="2000">
                <a:solidFill>
                  <a:srgbClr val="FF0000"/>
                </a:solidFill>
                <a:latin typeface="Arial" charset="0"/>
                <a:cs typeface="Arial" charset="0"/>
                <a:sym typeface="Symbol" pitchFamily="18" charset="2"/>
              </a:rPr>
              <a:t>mSv per MBq </a:t>
            </a:r>
            <a:r>
              <a:rPr lang="en-US" sz="2000" smtClean="0">
                <a:solidFill>
                  <a:srgbClr val="FF0000"/>
                </a:solidFill>
                <a:latin typeface="Arial" charset="0"/>
                <a:cs typeface="Arial" charset="0"/>
                <a:sym typeface="Symbol" pitchFamily="18" charset="2"/>
              </a:rPr>
              <a:t>inhalatie</a:t>
            </a:r>
          </a:p>
          <a:p>
            <a:pPr marL="432000" lvl="2" indent="0" defTabSz="216000" eaLnBrk="1" hangingPunct="1">
              <a:spcBef>
                <a:spcPts val="0"/>
              </a:spcBef>
              <a:buClr>
                <a:schemeClr val="tx2"/>
              </a:buClr>
              <a:buNone/>
            </a:pPr>
            <a:endParaRPr lang="en-US" sz="2000" smtClean="0">
              <a:latin typeface="Arial" charset="0"/>
              <a:cs typeface="Arial" charset="0"/>
              <a:sym typeface="Symbol" pitchFamily="18" charset="2"/>
            </a:endParaRPr>
          </a:p>
          <a:p>
            <a:pPr marL="432000" lvl="3" indent="0" defTabSz="216000" eaLnBrk="1" hangingPunct="1">
              <a:spcBef>
                <a:spcPts val="0"/>
              </a:spcBef>
              <a:buClr>
                <a:schemeClr val="tx2"/>
              </a:buClr>
              <a:buFont typeface="Wingdings" pitchFamily="2" charset="2"/>
              <a:buNone/>
            </a:pPr>
            <a:r>
              <a:rPr lang="en-US" smtClean="0">
                <a:latin typeface="Arial" charset="0"/>
                <a:cs typeface="Arial" charset="0"/>
                <a:sym typeface="Symbol" pitchFamily="18" charset="2"/>
              </a:rPr>
              <a:t>De laborant ademt 5 MBq I-131 in de vorm van jodiumdamp in.</a:t>
            </a:r>
          </a:p>
          <a:p>
            <a:pPr marL="432000" lvl="3" indent="0" defTabSz="216000" eaLnBrk="1" hangingPunct="1">
              <a:spcBef>
                <a:spcPts val="0"/>
              </a:spcBef>
              <a:buClr>
                <a:schemeClr val="tx2"/>
              </a:buClr>
              <a:buFont typeface="Wingdings" pitchFamily="2" charset="2"/>
              <a:buNone/>
            </a:pPr>
            <a:r>
              <a:rPr lang="en-US" smtClean="0">
                <a:latin typeface="Arial" charset="0"/>
                <a:cs typeface="Arial" charset="0"/>
                <a:sym typeface="Symbol" pitchFamily="18" charset="2"/>
              </a:rPr>
              <a:t>Hoe groot is de effectieve volgdosis ?</a:t>
            </a:r>
          </a:p>
          <a:p>
            <a:pPr marL="432000" lvl="3" indent="0" defTabSz="216000" eaLnBrk="1" hangingPunct="1">
              <a:spcBef>
                <a:spcPts val="0"/>
              </a:spcBef>
              <a:buClr>
                <a:schemeClr val="tx2"/>
              </a:buClr>
              <a:buFont typeface="Wingdings" pitchFamily="2" charset="2"/>
              <a:buNone/>
            </a:pPr>
            <a:endParaRPr lang="en-US" smtClean="0">
              <a:latin typeface="Arial" charset="0"/>
              <a:cs typeface="Arial" charset="0"/>
              <a:sym typeface="Symbol" pitchFamily="18" charset="2"/>
            </a:endParaRPr>
          </a:p>
          <a:p>
            <a:pPr marL="648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effectieve volgdosis is</a:t>
            </a:r>
          </a:p>
          <a:p>
            <a:pPr marL="648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5 MBq × 10 mSv per MBq = 50 mSv</a:t>
            </a:r>
            <a:endParaRPr lang="en-US" sz="1200" smtClean="0">
              <a:latin typeface="Arial" charset="0"/>
              <a:cs typeface="Arial" charset="0"/>
              <a:sym typeface="Symbol" pitchFamily="18" charset="2"/>
            </a:endParaRPr>
          </a:p>
        </p:txBody>
      </p:sp>
    </p:spTree>
    <p:extLst>
      <p:ext uri="{BB962C8B-B14F-4D97-AF65-F5344CB8AC3E}">
        <p14:creationId xmlns:p14="http://schemas.microsoft.com/office/powerpoint/2010/main" val="611530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6" name="Footer Placeholder 5"/>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7" name="Slide Number Placeholder 6"/>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6</a:t>
            </a:fld>
            <a:endParaRPr lang="en-US">
              <a:latin typeface="Arial" pitchFamily="34" charset="0"/>
              <a:cs typeface="Arial" pitchFamily="34" charset="0"/>
            </a:endParaRPr>
          </a:p>
        </p:txBody>
      </p:sp>
      <p:sp>
        <p:nvSpPr>
          <p:cNvPr id="532482"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Wat is alfa-, beta- en gamma-</a:t>
            </a:r>
            <a:r>
              <a:rPr lang="en-US" sz="3200" b="1" smtClean="0">
                <a:latin typeface="Arial" charset="0"/>
                <a:cs typeface="Arial" charset="0"/>
              </a:rPr>
              <a:t>straling?</a:t>
            </a:r>
            <a:br>
              <a:rPr lang="en-US" sz="3200" b="1" smtClean="0">
                <a:latin typeface="Arial" charset="0"/>
                <a:cs typeface="Arial" charset="0"/>
              </a:rPr>
            </a:br>
            <a:r>
              <a:rPr lang="en-US" sz="2000" b="1" smtClean="0">
                <a:effectLst/>
                <a:latin typeface="Arial" charset="0"/>
                <a:cs typeface="Arial" charset="0"/>
              </a:rPr>
              <a:t>halveringstijd</a:t>
            </a:r>
            <a:endParaRPr lang="en-GB" sz="3200" b="1" smtClean="0">
              <a:effectLst/>
              <a:latin typeface="Arial" charset="0"/>
              <a:cs typeface="Arial" charset="0"/>
            </a:endParaRPr>
          </a:p>
        </p:txBody>
      </p:sp>
      <p:sp>
        <p:nvSpPr>
          <p:cNvPr id="8198" name="Rectangle 4"/>
          <p:cNvSpPr>
            <a:spLocks noChangeArrowheads="1"/>
          </p:cNvSpPr>
          <p:nvPr/>
        </p:nvSpPr>
        <p:spPr bwMode="auto">
          <a:xfrm>
            <a:off x="684213" y="1916113"/>
            <a:ext cx="3599755" cy="4249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32000" lvl="2" defTabSz="216000">
              <a:spcBef>
                <a:spcPts val="0"/>
              </a:spcBef>
              <a:buSzTx/>
              <a:buFont typeface="Wingdings" pitchFamily="2" charset="2"/>
              <a:buNone/>
            </a:pPr>
            <a:endParaRPr lang="en-GB" sz="2000" smtClean="0">
              <a:sym typeface="Symbol" pitchFamily="18" charset="2"/>
            </a:endParaRPr>
          </a:p>
          <a:p>
            <a:pPr marL="0" lvl="2" defTabSz="216000">
              <a:spcBef>
                <a:spcPts val="0"/>
              </a:spcBef>
              <a:buSzTx/>
              <a:buFont typeface="Wingdings" pitchFamily="2" charset="2"/>
              <a:buNone/>
            </a:pPr>
            <a:r>
              <a:rPr lang="en-GB" sz="2000" smtClean="0">
                <a:sym typeface="Symbol" pitchFamily="18" charset="2"/>
              </a:rPr>
              <a:t>de </a:t>
            </a:r>
            <a:r>
              <a:rPr lang="en-GB" sz="2000">
                <a:sym typeface="Symbol" pitchFamily="18" charset="2"/>
              </a:rPr>
              <a:t>halveringstijd T</a:t>
            </a:r>
            <a:r>
              <a:rPr lang="en-US" sz="2000" baseline="-25000">
                <a:cs typeface="Arial" charset="0"/>
                <a:sym typeface="Symbol" pitchFamily="18" charset="2"/>
              </a:rPr>
              <a:t>½</a:t>
            </a:r>
            <a:r>
              <a:rPr lang="en-US" sz="2000">
                <a:cs typeface="Arial" charset="0"/>
                <a:sym typeface="Symbol" pitchFamily="18" charset="2"/>
              </a:rPr>
              <a:t> </a:t>
            </a:r>
            <a:r>
              <a:rPr lang="en-GB" sz="2000">
                <a:sym typeface="Symbol" pitchFamily="18" charset="2"/>
              </a:rPr>
              <a:t>is de </a:t>
            </a:r>
            <a:r>
              <a:rPr lang="en-GB" sz="2000" smtClean="0">
                <a:sym typeface="Symbol" pitchFamily="18" charset="2"/>
              </a:rPr>
              <a:t>tijd waarin </a:t>
            </a:r>
            <a:r>
              <a:rPr lang="en-GB" sz="2000">
                <a:sym typeface="Symbol" pitchFamily="18" charset="2"/>
              </a:rPr>
              <a:t>de radioactiviteit </a:t>
            </a:r>
            <a:r>
              <a:rPr lang="en-GB" sz="2000" smtClean="0">
                <a:sym typeface="Symbol" pitchFamily="18" charset="2"/>
              </a:rPr>
              <a:t>met de </a:t>
            </a:r>
            <a:r>
              <a:rPr lang="en-GB" sz="2000">
                <a:sym typeface="Symbol" pitchFamily="18" charset="2"/>
              </a:rPr>
              <a:t>helft afneemt</a:t>
            </a:r>
          </a:p>
          <a:p>
            <a:pPr marL="0" lvl="2" defTabSz="216000">
              <a:spcBef>
                <a:spcPts val="0"/>
              </a:spcBef>
              <a:buSzTx/>
              <a:buFont typeface="Wingdings" pitchFamily="2" charset="2"/>
              <a:buNone/>
            </a:pPr>
            <a:endParaRPr lang="en-GB" sz="2000">
              <a:sym typeface="Symbol" pitchFamily="18" charset="2"/>
            </a:endParaRPr>
          </a:p>
          <a:p>
            <a:pPr marL="0" lvl="2" defTabSz="216000">
              <a:spcBef>
                <a:spcPts val="0"/>
              </a:spcBef>
              <a:buSzTx/>
              <a:buFont typeface="Wingdings" pitchFamily="2" charset="2"/>
              <a:buNone/>
            </a:pPr>
            <a:r>
              <a:rPr lang="en-GB" sz="2000" smtClean="0">
                <a:sym typeface="Symbol" pitchFamily="18" charset="2"/>
              </a:rPr>
              <a:t>voorbeelden</a:t>
            </a:r>
            <a:endParaRPr lang="en-GB" sz="2000">
              <a:sym typeface="Symbol" pitchFamily="18" charset="2"/>
            </a:endParaRPr>
          </a:p>
          <a:p>
            <a:pPr marL="0" lvl="2" defTabSz="216000">
              <a:spcBef>
                <a:spcPts val="0"/>
              </a:spcBef>
              <a:buSzPct val="60000"/>
              <a:buNone/>
            </a:pPr>
            <a:r>
              <a:rPr lang="en-GB" sz="2000" smtClean="0">
                <a:sym typeface="Symbol" pitchFamily="18" charset="2"/>
              </a:rPr>
              <a:t>	C-11</a:t>
            </a:r>
            <a:r>
              <a:rPr lang="en-GB" sz="2000">
                <a:sym typeface="Symbol" pitchFamily="18" charset="2"/>
              </a:rPr>
              <a:t>	</a:t>
            </a:r>
            <a:r>
              <a:rPr lang="en-GB" sz="2000" smtClean="0">
                <a:sym typeface="Symbol" pitchFamily="18" charset="2"/>
              </a:rPr>
              <a:t>	T</a:t>
            </a:r>
            <a:r>
              <a:rPr lang="en-US" sz="2000" baseline="-25000">
                <a:cs typeface="Arial" charset="0"/>
                <a:sym typeface="Symbol" pitchFamily="18" charset="2"/>
              </a:rPr>
              <a:t>½</a:t>
            </a:r>
            <a:r>
              <a:rPr lang="en-US" sz="2000">
                <a:cs typeface="Arial" charset="0"/>
                <a:sym typeface="Symbol" pitchFamily="18" charset="2"/>
              </a:rPr>
              <a:t> = </a:t>
            </a:r>
            <a:r>
              <a:rPr lang="en-US" sz="2000" smtClean="0">
                <a:cs typeface="Arial" charset="0"/>
                <a:sym typeface="Symbol" pitchFamily="18" charset="2"/>
              </a:rPr>
              <a:t>20,4 </a:t>
            </a:r>
            <a:r>
              <a:rPr lang="en-US" sz="2000">
                <a:cs typeface="Arial" charset="0"/>
                <a:sym typeface="Symbol" pitchFamily="18" charset="2"/>
              </a:rPr>
              <a:t>minuten</a:t>
            </a:r>
            <a:endParaRPr lang="en-GB" sz="2000">
              <a:sym typeface="Symbol" pitchFamily="18" charset="2"/>
            </a:endParaRPr>
          </a:p>
          <a:p>
            <a:pPr marL="0" lvl="2" defTabSz="216000">
              <a:spcBef>
                <a:spcPts val="0"/>
              </a:spcBef>
              <a:buSzPct val="60000"/>
              <a:buNone/>
            </a:pPr>
            <a:r>
              <a:rPr lang="en-GB" sz="2000" smtClean="0">
                <a:sym typeface="Symbol" pitchFamily="18" charset="2"/>
              </a:rPr>
              <a:t>	C-14</a:t>
            </a:r>
            <a:r>
              <a:rPr lang="en-GB" sz="2000">
                <a:sym typeface="Symbol" pitchFamily="18" charset="2"/>
              </a:rPr>
              <a:t>	</a:t>
            </a:r>
            <a:r>
              <a:rPr lang="en-GB" sz="2000" smtClean="0">
                <a:sym typeface="Symbol" pitchFamily="18" charset="2"/>
              </a:rPr>
              <a:t>	T</a:t>
            </a:r>
            <a:r>
              <a:rPr lang="en-US" sz="2000" baseline="-25000">
                <a:cs typeface="Arial" charset="0"/>
                <a:sym typeface="Symbol" pitchFamily="18" charset="2"/>
              </a:rPr>
              <a:t>½</a:t>
            </a:r>
            <a:r>
              <a:rPr lang="en-US" sz="2000">
                <a:cs typeface="Arial" charset="0"/>
                <a:sym typeface="Symbol" pitchFamily="18" charset="2"/>
              </a:rPr>
              <a:t> = 5730 jaren</a:t>
            </a:r>
            <a:endParaRPr lang="en-GB" sz="2000">
              <a:cs typeface="Arial" charset="0"/>
              <a:sym typeface="Symbol" pitchFamily="18" charset="2"/>
            </a:endParaRPr>
          </a:p>
        </p:txBody>
      </p:sp>
      <p:pic>
        <p:nvPicPr>
          <p:cNvPr id="8199" name="Picture 6" descr="vervalkromme1"/>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4355976" y="1916832"/>
            <a:ext cx="4320000" cy="311689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60</a:t>
            </a:fld>
            <a:endParaRPr lang="en-US">
              <a:latin typeface="Arial" pitchFamily="34" charset="0"/>
              <a:cs typeface="Arial" pitchFamily="34" charset="0"/>
            </a:endParaRPr>
          </a:p>
        </p:txBody>
      </p:sp>
      <p:sp>
        <p:nvSpPr>
          <p:cNvPr id="599042" name="Rectangle 2"/>
          <p:cNvSpPr>
            <a:spLocks noGrp="1" noChangeArrowheads="1"/>
          </p:cNvSpPr>
          <p:nvPr>
            <p:ph type="title"/>
          </p:nvPr>
        </p:nvSpPr>
        <p:spPr/>
        <p:txBody>
          <a:bodyPr/>
          <a:lstStyle/>
          <a:p>
            <a:pPr lvl="1" eaLnBrk="1" hangingPunct="1">
              <a:spcBef>
                <a:spcPct val="20000"/>
              </a:spcBef>
              <a:defRPr/>
            </a:pPr>
            <a:r>
              <a:rPr lang="en-US" sz="3200" b="1" smtClean="0">
                <a:latin typeface="Arial" charset="0"/>
              </a:rPr>
              <a:t>Dosisberekeningen</a:t>
            </a:r>
            <a:br>
              <a:rPr lang="en-US" sz="3200" b="1" smtClean="0">
                <a:latin typeface="Arial" charset="0"/>
              </a:rPr>
            </a:br>
            <a:r>
              <a:rPr lang="en-US" sz="2000" b="1">
                <a:effectLst/>
                <a:latin typeface="Arial" charset="0"/>
                <a:cs typeface="Arial" charset="0"/>
                <a:sym typeface="Symbol" pitchFamily="18" charset="2"/>
              </a:rPr>
              <a:t>uitwendige besmetting met </a:t>
            </a:r>
            <a:r>
              <a:rPr lang="en-US" sz="2000" b="1" smtClean="0">
                <a:effectLst/>
                <a:latin typeface="Arial"/>
                <a:cs typeface="Arial"/>
                <a:sym typeface="Symbol" pitchFamily="18" charset="2"/>
              </a:rPr>
              <a:t>bèta</a:t>
            </a:r>
            <a:r>
              <a:rPr lang="en-US" sz="2000" b="1" smtClean="0">
                <a:effectLst/>
                <a:latin typeface="Arial" charset="0"/>
                <a:cs typeface="Arial" charset="0"/>
                <a:sym typeface="Symbol" pitchFamily="18" charset="2"/>
              </a:rPr>
              <a:t>-straler</a:t>
            </a:r>
            <a:endParaRPr lang="en-GB" sz="3200" b="1" smtClean="0">
              <a:effectLst/>
              <a:latin typeface="Arial" charset="0"/>
            </a:endParaRPr>
          </a:p>
        </p:txBody>
      </p:sp>
      <p:sp>
        <p:nvSpPr>
          <p:cNvPr id="64518" name="Rectangle 3"/>
          <p:cNvSpPr>
            <a:spLocks noGrp="1" noChangeArrowheads="1"/>
          </p:cNvSpPr>
          <p:nvPr>
            <p:ph type="body" sz="half" idx="1"/>
          </p:nvPr>
        </p:nvSpPr>
        <p:spPr>
          <a:xfrm>
            <a:off x="684213" y="1989138"/>
            <a:ext cx="7775575" cy="4176712"/>
          </a:xfrm>
        </p:spPr>
        <p:txBody>
          <a:bodyPr/>
          <a:lstStyle/>
          <a:p>
            <a:pPr marL="432000" lvl="2" indent="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solidFill>
                  <a:srgbClr val="FF0000"/>
                </a:solidFill>
                <a:latin typeface="Arial" charset="0"/>
                <a:cs typeface="Arial" charset="0"/>
                <a:sym typeface="Symbol" pitchFamily="18" charset="2"/>
              </a:rPr>
              <a:t>bij 1 kBq per cm</a:t>
            </a:r>
            <a:r>
              <a:rPr lang="en-US" sz="2000" baseline="30000" smtClean="0">
                <a:solidFill>
                  <a:srgbClr val="FF0000"/>
                </a:solidFill>
                <a:latin typeface="Arial" charset="0"/>
                <a:cs typeface="Arial" charset="0"/>
                <a:sym typeface="Symbol" pitchFamily="18" charset="2"/>
              </a:rPr>
              <a:t>2</a:t>
            </a:r>
            <a:r>
              <a:rPr lang="en-US" sz="2000" smtClean="0">
                <a:solidFill>
                  <a:srgbClr val="FF0000"/>
                </a:solidFill>
                <a:latin typeface="Arial" charset="0"/>
                <a:cs typeface="Arial" charset="0"/>
                <a:sym typeface="Symbol" pitchFamily="18" charset="2"/>
              </a:rPr>
              <a:t> op de </a:t>
            </a:r>
            <a:r>
              <a:rPr lang="en-US" sz="2000">
                <a:solidFill>
                  <a:srgbClr val="FF0000"/>
                </a:solidFill>
                <a:latin typeface="Arial" charset="0"/>
                <a:cs typeface="Arial" charset="0"/>
                <a:sym typeface="Symbol" pitchFamily="18" charset="2"/>
              </a:rPr>
              <a:t>huid is </a:t>
            </a:r>
            <a:r>
              <a:rPr lang="en-US" sz="2000" smtClean="0">
                <a:solidFill>
                  <a:srgbClr val="FF0000"/>
                </a:solidFill>
                <a:latin typeface="Arial" charset="0"/>
                <a:cs typeface="Arial" charset="0"/>
                <a:sym typeface="Symbol" pitchFamily="18" charset="2"/>
              </a:rPr>
              <a:t>h = 2 mSv/uur</a:t>
            </a: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endParaRPr lang="en-US" sz="2000" smtClean="0">
              <a:solidFill>
                <a:srgbClr val="FF0000"/>
              </a:solidFill>
              <a:latin typeface="Arial" charset="0"/>
              <a:cs typeface="Arial" charset="0"/>
              <a:sym typeface="Symbol" pitchFamily="18" charset="2"/>
            </a:endParaRPr>
          </a:p>
          <a:p>
            <a:pPr marL="432000" lvl="3" indent="0" defTabSz="216000" eaLnBrk="1" hangingPunct="1">
              <a:spcBef>
                <a:spcPts val="0"/>
              </a:spcBef>
              <a:buClr>
                <a:schemeClr val="tx2"/>
              </a:buClr>
              <a:buFont typeface="Wingdings" pitchFamily="2" charset="2"/>
              <a:buNone/>
            </a:pPr>
            <a:r>
              <a:rPr lang="en-US" smtClean="0">
                <a:latin typeface="Arial" charset="0"/>
                <a:cs typeface="Arial" charset="0"/>
                <a:sym typeface="Symbol" pitchFamily="18" charset="2"/>
              </a:rPr>
              <a:t>Een laborant wrijft 10 kBq P-32 in zijn oog. Het oppervlak van het oog is ongeveer 2 × 2 = 4 cm</a:t>
            </a:r>
            <a:r>
              <a:rPr lang="en-US" baseline="30000" smtClean="0">
                <a:latin typeface="Arial" charset="0"/>
                <a:cs typeface="Arial" charset="0"/>
                <a:sym typeface="Symbol" pitchFamily="18" charset="2"/>
              </a:rPr>
              <a:t>2</a:t>
            </a:r>
            <a:r>
              <a:rPr lang="en-US" smtClean="0">
                <a:latin typeface="Arial" charset="0"/>
                <a:cs typeface="Arial" charset="0"/>
                <a:sym typeface="Symbol" pitchFamily="18" charset="2"/>
              </a:rPr>
              <a:t>. </a:t>
            </a:r>
          </a:p>
          <a:p>
            <a:pPr marL="432000" lvl="3" indent="0" defTabSz="216000" eaLnBrk="1" hangingPunct="1">
              <a:spcBef>
                <a:spcPts val="0"/>
              </a:spcBef>
              <a:buClr>
                <a:schemeClr val="tx2"/>
              </a:buClr>
              <a:buFont typeface="Wingdings" pitchFamily="2" charset="2"/>
              <a:buNone/>
            </a:pPr>
            <a:r>
              <a:rPr lang="en-US" smtClean="0">
                <a:latin typeface="Arial" charset="0"/>
                <a:cs typeface="Arial" charset="0"/>
                <a:sym typeface="Symbol" pitchFamily="18" charset="2"/>
              </a:rPr>
              <a:t>Hoe groot is de equivalente oogdosis  per dag ?</a:t>
            </a:r>
          </a:p>
          <a:p>
            <a:pPr marL="432000" lvl="3" indent="0" defTabSz="216000" eaLnBrk="1" hangingPunct="1">
              <a:spcBef>
                <a:spcPts val="0"/>
              </a:spcBef>
              <a:buClr>
                <a:schemeClr val="tx2"/>
              </a:buClr>
              <a:buFont typeface="Wingdings" pitchFamily="2" charset="2"/>
              <a:buNone/>
            </a:pPr>
            <a:endParaRPr lang="en-US" smtClean="0">
              <a:latin typeface="Arial" charset="0"/>
              <a:cs typeface="Arial" charset="0"/>
              <a:sym typeface="Symbol" pitchFamily="18" charset="2"/>
            </a:endParaRPr>
          </a:p>
          <a:p>
            <a:pPr marL="648000" lvl="3"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de besmetting is 10 kBq / 4 cm</a:t>
            </a:r>
            <a:r>
              <a:rPr lang="en-US" sz="1800" baseline="30000">
                <a:latin typeface="Arial" charset="0"/>
                <a:cs typeface="Arial" charset="0"/>
                <a:sym typeface="Symbol" pitchFamily="18" charset="2"/>
              </a:rPr>
              <a:t>2</a:t>
            </a:r>
            <a:r>
              <a:rPr lang="en-US" sz="1800" smtClean="0">
                <a:latin typeface="Arial" charset="0"/>
                <a:cs typeface="Arial" charset="0"/>
                <a:sym typeface="Symbol" pitchFamily="18" charset="2"/>
              </a:rPr>
              <a:t> = 2,5 kBq/cm</a:t>
            </a:r>
            <a:r>
              <a:rPr lang="en-US" sz="1800" baseline="30000" smtClean="0">
                <a:latin typeface="Arial" charset="0"/>
                <a:cs typeface="Arial" charset="0"/>
                <a:sym typeface="Symbol" pitchFamily="18" charset="2"/>
              </a:rPr>
              <a:t>2</a:t>
            </a:r>
          </a:p>
          <a:p>
            <a:pPr marL="648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het equivalente dosistempo is</a:t>
            </a:r>
          </a:p>
          <a:p>
            <a:pPr marL="648000" lvl="3"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2,5 kBq/cm</a:t>
            </a:r>
            <a:r>
              <a:rPr lang="en-US" sz="1800" baseline="30000">
                <a:latin typeface="Arial" charset="0"/>
                <a:cs typeface="Arial" charset="0"/>
                <a:sym typeface="Symbol" pitchFamily="18" charset="2"/>
              </a:rPr>
              <a:t>2</a:t>
            </a:r>
            <a:r>
              <a:rPr lang="en-US" sz="1800" smtClean="0">
                <a:latin typeface="Arial" charset="0"/>
                <a:cs typeface="Arial" charset="0"/>
                <a:sym typeface="Symbol" pitchFamily="18" charset="2"/>
              </a:rPr>
              <a:t> × </a:t>
            </a:r>
            <a:r>
              <a:rPr lang="en-US" sz="1800">
                <a:latin typeface="Arial" charset="0"/>
                <a:cs typeface="Arial" charset="0"/>
                <a:sym typeface="Symbol" pitchFamily="18" charset="2"/>
              </a:rPr>
              <a:t>2 mSv/uur per kBq/cm</a:t>
            </a:r>
            <a:r>
              <a:rPr lang="en-US" sz="1800" baseline="30000">
                <a:latin typeface="Arial" charset="0"/>
                <a:cs typeface="Arial" charset="0"/>
                <a:sym typeface="Symbol" pitchFamily="18" charset="2"/>
              </a:rPr>
              <a:t>2</a:t>
            </a:r>
            <a:r>
              <a:rPr lang="en-US" sz="1800" smtClean="0">
                <a:latin typeface="Arial" charset="0"/>
                <a:cs typeface="Arial" charset="0"/>
                <a:sym typeface="Symbol" pitchFamily="18" charset="2"/>
              </a:rPr>
              <a:t> = 5 mSv/uur</a:t>
            </a:r>
          </a:p>
          <a:p>
            <a:pPr marL="648000" lvl="3" indent="0" defTabSz="216000" eaLnBrk="1" hangingPunct="1">
              <a:spcBef>
                <a:spcPts val="0"/>
              </a:spcBef>
              <a:buClr>
                <a:schemeClr val="tx2"/>
              </a:buClr>
              <a:buFont typeface="Wingdings" pitchFamily="2" charset="2"/>
              <a:buNone/>
            </a:pPr>
            <a:r>
              <a:rPr lang="en-US" sz="1800" smtClean="0">
                <a:latin typeface="Arial" charset="0"/>
                <a:cs typeface="Arial" charset="0"/>
                <a:sym typeface="Symbol" pitchFamily="18" charset="2"/>
              </a:rPr>
              <a:t>als de activiteit daar 1 dag blijft zitten, is de equivalente oogdosis</a:t>
            </a:r>
          </a:p>
          <a:p>
            <a:pPr marL="648000" lvl="3" indent="0" defTabSz="216000" eaLnBrk="1" hangingPunct="1">
              <a:spcBef>
                <a:spcPts val="0"/>
              </a:spcBef>
              <a:buClr>
                <a:schemeClr val="tx2"/>
              </a:buClr>
              <a:buFont typeface="Wingdings" pitchFamily="2" charset="2"/>
              <a:buNone/>
            </a:pPr>
            <a:r>
              <a:rPr lang="en-US" sz="1800">
                <a:latin typeface="Arial" charset="0"/>
                <a:cs typeface="Arial" charset="0"/>
                <a:sym typeface="Symbol" pitchFamily="18" charset="2"/>
              </a:rPr>
              <a:t>24 uur × 5 mSv/uur </a:t>
            </a:r>
            <a:r>
              <a:rPr lang="en-US" sz="1800" smtClean="0">
                <a:latin typeface="Arial" charset="0"/>
                <a:cs typeface="Arial" charset="0"/>
                <a:sym typeface="Symbol" pitchFamily="18" charset="2"/>
              </a:rPr>
              <a:t>= 120 mSv</a:t>
            </a:r>
            <a:endParaRPr lang="en-US" smtClean="0">
              <a:latin typeface="Arial" charset="0"/>
              <a:cs typeface="Arial" charset="0"/>
              <a:sym typeface="Symbol" pitchFamily="18" charset="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7</a:t>
            </a:fld>
            <a:endParaRPr lang="en-US">
              <a:latin typeface="Arial" pitchFamily="34" charset="0"/>
              <a:cs typeface="Arial" pitchFamily="34" charset="0"/>
            </a:endParaRPr>
          </a:p>
        </p:txBody>
      </p:sp>
      <p:sp>
        <p:nvSpPr>
          <p:cNvPr id="534530"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Wat is alfa-, beta- en gamma-</a:t>
            </a:r>
            <a:r>
              <a:rPr lang="en-US" sz="3200" b="1" smtClean="0">
                <a:latin typeface="Arial" charset="0"/>
                <a:cs typeface="Arial" charset="0"/>
              </a:rPr>
              <a:t>straling?</a:t>
            </a:r>
            <a:br>
              <a:rPr lang="en-US" sz="3200" b="1" smtClean="0">
                <a:latin typeface="Arial" charset="0"/>
                <a:cs typeface="Arial" charset="0"/>
              </a:rPr>
            </a:br>
            <a:r>
              <a:rPr lang="en-US" sz="2000" b="1" smtClean="0">
                <a:effectLst/>
                <a:latin typeface="Arial" charset="0"/>
                <a:cs typeface="Arial" charset="0"/>
              </a:rPr>
              <a:t>soorten straling</a:t>
            </a:r>
            <a:endParaRPr lang="en-GB" sz="3200" b="1" smtClean="0">
              <a:effectLst/>
              <a:latin typeface="Arial" charset="0"/>
              <a:cs typeface="Arial" charset="0"/>
            </a:endParaRPr>
          </a:p>
        </p:txBody>
      </p:sp>
      <p:sp>
        <p:nvSpPr>
          <p:cNvPr id="9222" name="Rectangle 3"/>
          <p:cNvSpPr>
            <a:spLocks noGrp="1" noChangeArrowheads="1"/>
          </p:cNvSpPr>
          <p:nvPr>
            <p:ph type="body" sz="half" idx="1"/>
          </p:nvPr>
        </p:nvSpPr>
        <p:spPr>
          <a:xfrm>
            <a:off x="685800" y="1916113"/>
            <a:ext cx="8206680" cy="4249737"/>
          </a:xfrm>
        </p:spPr>
        <p:txBody>
          <a:bodyPr/>
          <a:lstStyle/>
          <a:p>
            <a:pPr marL="432000" lvl="2" indent="0" defTabSz="216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 typeface="Wingdings" pitchFamily="2" charset="2"/>
              <a:buNone/>
            </a:pPr>
            <a:r>
              <a:rPr lang="en-US" sz="2000" smtClean="0">
                <a:latin typeface="Arial" charset="0"/>
                <a:cs typeface="Arial" charset="0"/>
                <a:sym typeface="Symbol" pitchFamily="18" charset="2"/>
              </a:rPr>
              <a:t>als een radioactief atoom vervalt, wordt er straling uitgezonden</a:t>
            </a:r>
          </a:p>
          <a:p>
            <a:pPr marL="432000" lvl="2" indent="0" defTabSz="216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alfa-straling				helium dat uit de kern komt</a:t>
            </a:r>
          </a:p>
          <a:p>
            <a:pPr marL="432000" lvl="2" indent="0" defTabSz="216000" eaLnBrk="1" hangingPunct="1">
              <a:spcBef>
                <a:spcPts val="0"/>
              </a:spcBef>
              <a:buClr>
                <a:schemeClr val="tx2"/>
              </a:buClr>
              <a:buNone/>
            </a:pPr>
            <a:r>
              <a:rPr lang="en-US" sz="2000" smtClean="0">
                <a:solidFill>
                  <a:srgbClr val="FF0000"/>
                </a:solidFill>
                <a:latin typeface="Arial" charset="0"/>
                <a:cs typeface="Arial" charset="0"/>
                <a:sym typeface="Symbol" pitchFamily="18" charset="2"/>
              </a:rPr>
              <a:t>bèta-straling</a:t>
            </a:r>
            <a:r>
              <a:rPr lang="en-US" sz="2000" smtClean="0">
                <a:latin typeface="Arial" charset="0"/>
                <a:cs typeface="Arial" charset="0"/>
                <a:sym typeface="Symbol" pitchFamily="18" charset="2"/>
              </a:rPr>
              <a:t>				positief of negatief elektron dat uit de kern komt</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gamma-straling		"licht" dat uit de kern komt</a:t>
            </a:r>
          </a:p>
          <a:p>
            <a:pPr marL="432000" lvl="2" indent="0" defTabSz="216000" eaLnBrk="1" hangingPunct="1">
              <a:spcBef>
                <a:spcPts val="0"/>
              </a:spcBef>
              <a:buClr>
                <a:schemeClr val="tx2"/>
              </a:buClr>
              <a:buFontTx/>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Tx/>
              <a:buNone/>
            </a:pPr>
            <a:r>
              <a:rPr lang="en-US" sz="2000" smtClean="0">
                <a:latin typeface="Arial" charset="0"/>
                <a:cs typeface="Arial" charset="0"/>
                <a:sym typeface="Symbol" pitchFamily="18" charset="2"/>
              </a:rPr>
              <a:t>energie wordt uitgedrukt in eV, keV of MeV</a:t>
            </a:r>
          </a:p>
        </p:txBody>
      </p:sp>
    </p:spTree>
    <p:extLst>
      <p:ext uri="{BB962C8B-B14F-4D97-AF65-F5344CB8AC3E}">
        <p14:creationId xmlns:p14="http://schemas.microsoft.com/office/powerpoint/2010/main" val="1570114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8</a:t>
            </a:fld>
            <a:endParaRPr lang="en-US">
              <a:latin typeface="Arial" pitchFamily="34" charset="0"/>
              <a:cs typeface="Arial" pitchFamily="34" charset="0"/>
            </a:endParaRPr>
          </a:p>
        </p:txBody>
      </p:sp>
      <p:sp>
        <p:nvSpPr>
          <p:cNvPr id="534530"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Wat is alfa-, beta- en gamma-</a:t>
            </a:r>
            <a:r>
              <a:rPr lang="en-US" sz="3200" b="1" smtClean="0">
                <a:latin typeface="Arial" charset="0"/>
                <a:cs typeface="Arial" charset="0"/>
              </a:rPr>
              <a:t>straling?</a:t>
            </a:r>
            <a:br>
              <a:rPr lang="en-US" sz="3200" b="1" smtClean="0">
                <a:latin typeface="Arial" charset="0"/>
                <a:cs typeface="Arial" charset="0"/>
              </a:rPr>
            </a:br>
            <a:r>
              <a:rPr lang="en-US" sz="2000" b="1" smtClean="0">
                <a:effectLst/>
                <a:latin typeface="Arial" charset="0"/>
                <a:cs typeface="Arial" charset="0"/>
              </a:rPr>
              <a:t>andere soorten straling</a:t>
            </a:r>
            <a:endParaRPr lang="en-GB" sz="2000" b="1" smtClean="0">
              <a:effectLst/>
              <a:latin typeface="Arial" charset="0"/>
              <a:cs typeface="Arial" charset="0"/>
            </a:endParaRPr>
          </a:p>
        </p:txBody>
      </p:sp>
      <p:sp>
        <p:nvSpPr>
          <p:cNvPr id="9222" name="Rectangle 3"/>
          <p:cNvSpPr>
            <a:spLocks noGrp="1" noChangeArrowheads="1"/>
          </p:cNvSpPr>
          <p:nvPr>
            <p:ph type="body" sz="half" idx="1"/>
          </p:nvPr>
        </p:nvSpPr>
        <p:spPr>
          <a:xfrm>
            <a:off x="685800" y="1916113"/>
            <a:ext cx="8062913" cy="4249737"/>
          </a:xfrm>
        </p:spPr>
        <p:txBody>
          <a:bodyPr/>
          <a:lstStyle/>
          <a:p>
            <a:pPr marL="432000" lvl="2" indent="0" defTabSz="216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Tx/>
              <a:buNone/>
            </a:pPr>
            <a:r>
              <a:rPr lang="en-US" sz="2000" smtClean="0">
                <a:latin typeface="Arial" charset="0"/>
                <a:cs typeface="Arial" charset="0"/>
                <a:sym typeface="Symbol" pitchFamily="18" charset="2"/>
              </a:rPr>
              <a:t>als elektronen worden gestopt in materie dan ontstaat  er straling</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dit heet ook wel </a:t>
            </a:r>
            <a:r>
              <a:rPr lang="en-US" sz="2000" smtClean="0">
                <a:solidFill>
                  <a:srgbClr val="FF0000"/>
                </a:solidFill>
                <a:latin typeface="Arial" charset="0"/>
                <a:cs typeface="Arial" charset="0"/>
                <a:sym typeface="Symbol" pitchFamily="18" charset="2"/>
              </a:rPr>
              <a:t>remstraling</a:t>
            </a:r>
            <a:r>
              <a:rPr lang="en-US" sz="2000" smtClean="0">
                <a:latin typeface="Arial" charset="0"/>
                <a:cs typeface="Arial" charset="0"/>
                <a:sym typeface="Symbol" pitchFamily="18" charset="2"/>
              </a:rPr>
              <a:t> ("licht")</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toegepast in de radiodiagnostiek</a:t>
            </a:r>
          </a:p>
          <a:p>
            <a:pPr marL="432000" lvl="2" indent="0" defTabSz="216000" eaLnBrk="1" hangingPunct="1">
              <a:spcBef>
                <a:spcPts val="0"/>
              </a:spcBef>
              <a:buClr>
                <a:schemeClr val="tx2"/>
              </a:buClr>
              <a:buFontTx/>
              <a:buNone/>
            </a:pPr>
            <a:r>
              <a:rPr lang="en-US" sz="2000" smtClean="0">
                <a:latin typeface="Arial" charset="0"/>
                <a:cs typeface="Arial" charset="0"/>
                <a:sym typeface="Symbol" pitchFamily="18" charset="2"/>
              </a:rPr>
              <a:t>	</a:t>
            </a:r>
          </a:p>
          <a:p>
            <a:pPr marL="432000" lvl="2" indent="0" defTabSz="216000" eaLnBrk="1" hangingPunct="1">
              <a:spcBef>
                <a:spcPts val="0"/>
              </a:spcBef>
              <a:buClr>
                <a:schemeClr val="tx2"/>
              </a:buClr>
              <a:buFontTx/>
              <a:buNone/>
            </a:pPr>
            <a:r>
              <a:rPr lang="en-US" sz="2000" smtClean="0">
                <a:latin typeface="Arial" charset="0"/>
                <a:cs typeface="Arial" charset="0"/>
                <a:sym typeface="Symbol" pitchFamily="18" charset="2"/>
              </a:rPr>
              <a:t>als</a:t>
            </a: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een positief en een negatief elektron versmelten dan ontstaat  er straling</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dit heet ook wel </a:t>
            </a:r>
            <a:r>
              <a:rPr lang="en-US" sz="2000" smtClean="0">
                <a:solidFill>
                  <a:srgbClr val="FF0000"/>
                </a:solidFill>
                <a:latin typeface="Arial" charset="0"/>
                <a:cs typeface="Arial" charset="0"/>
                <a:sym typeface="Symbol" pitchFamily="18" charset="2"/>
              </a:rPr>
              <a:t>annihilatiestraling</a:t>
            </a:r>
            <a:r>
              <a:rPr lang="en-US" sz="2000" smtClean="0">
                <a:latin typeface="Arial" charset="0"/>
                <a:cs typeface="Arial" charset="0"/>
                <a:sym typeface="Symbol" pitchFamily="18" charset="2"/>
              </a:rPr>
              <a:t> ("licht")</a:t>
            </a:r>
          </a:p>
          <a:p>
            <a:pPr marL="432000" lvl="2" indent="0" defTabSz="216000" eaLnBrk="1" hangingPunct="1">
              <a:spcBef>
                <a:spcPts val="0"/>
              </a:spcBef>
              <a:buClr>
                <a:schemeClr val="tx2"/>
              </a:buClr>
              <a:buFontTx/>
              <a:buNone/>
            </a:pPr>
            <a:r>
              <a:rPr lang="en-US" sz="2000" smtClean="0">
                <a:latin typeface="Arial" charset="0"/>
                <a:cs typeface="Arial" charset="0"/>
                <a:sym typeface="Symbol" pitchFamily="18" charset="2"/>
              </a:rPr>
              <a:t>	toegepast in de PET-scanner</a:t>
            </a:r>
          </a:p>
          <a:p>
            <a:pPr marL="432000" lvl="2" indent="0" defTabSz="216000" eaLnBrk="1" hangingPunct="1">
              <a:spcBef>
                <a:spcPts val="0"/>
              </a:spcBef>
              <a:buClr>
                <a:schemeClr val="tx2"/>
              </a:buClr>
              <a:buFontTx/>
              <a:buNone/>
            </a:pPr>
            <a:endParaRPr lang="en-US" sz="2000">
              <a:latin typeface="Arial" charset="0"/>
              <a:cs typeface="Arial" charset="0"/>
              <a:sym typeface="Symbol" pitchFamily="18" charset="2"/>
            </a:endParaRPr>
          </a:p>
          <a:p>
            <a:pPr marL="432000" lvl="2" indent="0" defTabSz="216000" eaLnBrk="1" hangingPunct="1">
              <a:spcBef>
                <a:spcPts val="0"/>
              </a:spcBef>
              <a:buClr>
                <a:schemeClr val="tx2"/>
              </a:buClr>
              <a:buFontTx/>
              <a:buNone/>
            </a:pPr>
            <a:r>
              <a:rPr lang="en-US" sz="2000" smtClean="0">
                <a:latin typeface="Arial" charset="0"/>
                <a:cs typeface="Arial" charset="0"/>
                <a:sym typeface="Symbol" pitchFamily="18" charset="2"/>
              </a:rPr>
              <a:t>gamma-straling, remstraling en annilatiestraling zijn vormen van electromagnetische straling; andere vormen zijn radiogolven, radargolven, infrarood  en ultraviolet licht, zichtbaar licht,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quarter" idx="10"/>
          </p:nvPr>
        </p:nvSpPr>
        <p:spPr/>
        <p:txBody>
          <a:bodyPr/>
          <a:lstStyle/>
          <a:p>
            <a:pPr>
              <a:defRPr/>
            </a:pPr>
            <a:fld id="{1FF6766F-D0F1-4322-8F94-2C00C958E72A}" type="datetime1">
              <a:rPr lang="en-GB">
                <a:latin typeface="Arial" pitchFamily="34" charset="0"/>
                <a:cs typeface="Arial" pitchFamily="34" charset="0"/>
              </a:rPr>
              <a:pPr>
                <a:defRPr/>
              </a:pPr>
              <a:t>21/06/2019</a:t>
            </a:fld>
            <a:r>
              <a:rPr lang="en-GB">
                <a:latin typeface="Arial" pitchFamily="34" charset="0"/>
                <a:cs typeface="Arial" pitchFamily="34" charset="0"/>
              </a:rPr>
              <a:t>    </a:t>
            </a:r>
            <a:fld id="{B4676AED-BECA-4D66-9386-A2720FA577BD}" type="datetime10">
              <a:rPr lang="en-GB">
                <a:latin typeface="Arial" pitchFamily="34" charset="0"/>
                <a:cs typeface="Arial" pitchFamily="34" charset="0"/>
              </a:rPr>
              <a:pPr>
                <a:defRPr/>
              </a:pPr>
              <a:t>15:17</a:t>
            </a:fld>
            <a:endParaRPr lang="en-US"/>
          </a:p>
        </p:txBody>
      </p:sp>
      <p:sp>
        <p:nvSpPr>
          <p:cNvPr id="5" name="Footer Placeholder 6"/>
          <p:cNvSpPr>
            <a:spLocks noGrp="1"/>
          </p:cNvSpPr>
          <p:nvPr>
            <p:ph type="ftr" sz="quarter" idx="11"/>
          </p:nvPr>
        </p:nvSpPr>
        <p:spPr/>
        <p:txBody>
          <a:bodyPr/>
          <a:lstStyle/>
          <a:p>
            <a:pPr>
              <a:defRPr/>
            </a:pPr>
            <a:r>
              <a:rPr lang="en-US">
                <a:latin typeface="Arial" pitchFamily="34" charset="0"/>
                <a:cs typeface="Arial" pitchFamily="34" charset="0"/>
              </a:rPr>
              <a:t>basiscursus  stralingsveiligheid</a:t>
            </a:r>
          </a:p>
        </p:txBody>
      </p:sp>
      <p:sp>
        <p:nvSpPr>
          <p:cNvPr id="6" name="Slide Number Placeholder 7"/>
          <p:cNvSpPr>
            <a:spLocks noGrp="1"/>
          </p:cNvSpPr>
          <p:nvPr>
            <p:ph type="sldNum" sz="quarter" idx="12"/>
          </p:nvPr>
        </p:nvSpPr>
        <p:spPr/>
        <p:txBody>
          <a:bodyPr/>
          <a:lstStyle/>
          <a:p>
            <a:pPr>
              <a:defRPr/>
            </a:pPr>
            <a:fld id="{D7A6AF65-A7D6-4BBB-B93D-C1631856C768}" type="slidenum">
              <a:rPr lang="en-US">
                <a:latin typeface="Arial" pitchFamily="34" charset="0"/>
                <a:cs typeface="Arial" pitchFamily="34" charset="0"/>
              </a:rPr>
              <a:pPr>
                <a:defRPr/>
              </a:pPr>
              <a:t>9</a:t>
            </a:fld>
            <a:endParaRPr lang="en-US">
              <a:latin typeface="Arial" pitchFamily="34" charset="0"/>
              <a:cs typeface="Arial" pitchFamily="34" charset="0"/>
            </a:endParaRPr>
          </a:p>
        </p:txBody>
      </p:sp>
      <p:sp>
        <p:nvSpPr>
          <p:cNvPr id="585730" name="Rectangle 2"/>
          <p:cNvSpPr>
            <a:spLocks noGrp="1" noChangeArrowheads="1"/>
          </p:cNvSpPr>
          <p:nvPr>
            <p:ph type="title"/>
          </p:nvPr>
        </p:nvSpPr>
        <p:spPr/>
        <p:txBody>
          <a:bodyPr/>
          <a:lstStyle/>
          <a:p>
            <a:pPr eaLnBrk="1" hangingPunct="1">
              <a:spcBef>
                <a:spcPct val="20000"/>
              </a:spcBef>
              <a:defRPr/>
            </a:pPr>
            <a:r>
              <a:rPr lang="en-US" sz="3200" b="1" smtClean="0">
                <a:latin typeface="Arial" charset="0"/>
              </a:rPr>
              <a:t>Wat is alfa-, beta- en gamma-</a:t>
            </a:r>
            <a:r>
              <a:rPr lang="en-US" sz="3200" b="1" smtClean="0">
                <a:latin typeface="Arial" charset="0"/>
                <a:cs typeface="Arial" charset="0"/>
              </a:rPr>
              <a:t>straling?</a:t>
            </a:r>
            <a:br>
              <a:rPr lang="en-US" sz="3200" b="1" smtClean="0">
                <a:latin typeface="Arial" charset="0"/>
                <a:cs typeface="Arial" charset="0"/>
              </a:rPr>
            </a:br>
            <a:r>
              <a:rPr lang="en-US" sz="2000" b="1" smtClean="0">
                <a:effectLst/>
                <a:latin typeface="Arial" charset="0"/>
                <a:cs typeface="Arial" charset="0"/>
              </a:rPr>
              <a:t>afscherming</a:t>
            </a:r>
            <a:endParaRPr lang="en-GB" sz="3200" b="1" smtClean="0">
              <a:effectLst/>
              <a:latin typeface="Arial" charset="0"/>
              <a:cs typeface="Arial" charset="0"/>
            </a:endParaRPr>
          </a:p>
        </p:txBody>
      </p:sp>
      <p:sp>
        <p:nvSpPr>
          <p:cNvPr id="10246" name="Rectangle 3"/>
          <p:cNvSpPr>
            <a:spLocks noGrp="1" noChangeArrowheads="1"/>
          </p:cNvSpPr>
          <p:nvPr>
            <p:ph type="body" sz="half" idx="1"/>
          </p:nvPr>
        </p:nvSpPr>
        <p:spPr>
          <a:xfrm>
            <a:off x="685800" y="1916113"/>
            <a:ext cx="8062913" cy="4249737"/>
          </a:xfrm>
        </p:spPr>
        <p:txBody>
          <a:bodyPr/>
          <a:lstStyle/>
          <a:p>
            <a:pPr marL="432000" lvl="2" indent="0" defTabSz="216000" eaLnBrk="1" hangingPunct="1">
              <a:spcBef>
                <a:spcPts val="0"/>
              </a:spcBef>
              <a:buClr>
                <a:schemeClr val="tx2"/>
              </a:buClr>
              <a:buFont typeface="Wingdings" pitchFamily="2" charset="2"/>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alfa-straling				geen afscherming nodig</a:t>
            </a:r>
          </a:p>
          <a:p>
            <a:pPr marL="432000" lvl="2" indent="0" defTabSz="216000" eaLnBrk="1" hangingPunct="1">
              <a:spcBef>
                <a:spcPts val="0"/>
              </a:spcBef>
              <a:buClr>
                <a:schemeClr val="tx2"/>
              </a:buClr>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									dringt </a:t>
            </a:r>
            <a:r>
              <a:rPr lang="en-US" sz="2000">
                <a:latin typeface="Arial" charset="0"/>
                <a:cs typeface="Arial" charset="0"/>
                <a:sym typeface="Symbol" pitchFamily="18" charset="2"/>
              </a:rPr>
              <a:t>niet door </a:t>
            </a:r>
            <a:r>
              <a:rPr lang="en-US" sz="2000" smtClean="0">
                <a:latin typeface="Arial" charset="0"/>
                <a:cs typeface="Arial" charset="0"/>
                <a:sym typeface="Symbol" pitchFamily="18" charset="2"/>
              </a:rPr>
              <a:t>huid</a:t>
            </a:r>
          </a:p>
          <a:p>
            <a:pPr marL="432000" lvl="2" indent="0" defTabSz="216000" eaLnBrk="1" hangingPunct="1">
              <a:spcBef>
                <a:spcPts val="0"/>
              </a:spcBef>
              <a:buClr>
                <a:schemeClr val="tx2"/>
              </a:buClr>
              <a:buNone/>
            </a:pPr>
            <a:r>
              <a:rPr lang="en-US" sz="2000" smtClean="0">
                <a:solidFill>
                  <a:srgbClr val="FF0000"/>
                </a:solidFill>
                <a:latin typeface="Arial" charset="0"/>
                <a:cs typeface="Arial" charset="0"/>
                <a:sym typeface="Symbol" pitchFamily="18" charset="2"/>
              </a:rPr>
              <a:t>bèta-straling</a:t>
            </a:r>
            <a:r>
              <a:rPr lang="en-US" sz="2000" smtClean="0">
                <a:latin typeface="Arial" charset="0"/>
                <a:cs typeface="Arial" charset="0"/>
                <a:sym typeface="Symbol" pitchFamily="18" charset="2"/>
              </a:rPr>
              <a:t>				afschermen met plastic</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om remstraling te voorkomen</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gamma-straling		afschermen met lood</a:t>
            </a:r>
          </a:p>
          <a:p>
            <a:pPr marL="432000" lvl="2" indent="0" defTabSz="216000" eaLnBrk="1" hangingPunct="1">
              <a:spcBef>
                <a:spcPts val="0"/>
              </a:spcBef>
              <a:buClr>
                <a:schemeClr val="tx2"/>
              </a:buClr>
              <a:buNone/>
            </a:pPr>
            <a:r>
              <a:rPr lang="en-US" sz="2000" smtClean="0">
                <a:latin typeface="Arial" charset="0"/>
                <a:cs typeface="Arial" charset="0"/>
                <a:sym typeface="Symbol" pitchFamily="18" charset="2"/>
              </a:rPr>
              <a:t>										reikwijdte is oneindig</a:t>
            </a:r>
          </a:p>
          <a:p>
            <a:pPr marL="432000" lvl="2" indent="0" defTabSz="216000" eaLnBrk="1" hangingPunct="1">
              <a:spcBef>
                <a:spcPts val="0"/>
              </a:spcBef>
              <a:buClr>
                <a:schemeClr val="tx2"/>
              </a:buClr>
              <a:buFontTx/>
              <a:buNone/>
            </a:pPr>
            <a:r>
              <a:rPr lang="en-US" sz="2000">
                <a:latin typeface="Arial" charset="0"/>
                <a:cs typeface="Arial" charset="0"/>
                <a:sym typeface="Symbol" pitchFamily="18" charset="2"/>
              </a:rPr>
              <a:t>										</a:t>
            </a:r>
            <a:r>
              <a:rPr lang="en-US" sz="2000" smtClean="0">
                <a:latin typeface="Arial" charset="0"/>
                <a:cs typeface="Arial" charset="0"/>
                <a:sym typeface="Symbol" pitchFamily="18" charset="2"/>
              </a:rPr>
              <a:t>halveringsdikte</a:t>
            </a:r>
          </a:p>
          <a:p>
            <a:pPr marL="432000" lvl="2" indent="0" defTabSz="216000" eaLnBrk="1" hangingPunct="1">
              <a:spcBef>
                <a:spcPts val="0"/>
              </a:spcBef>
              <a:buClr>
                <a:schemeClr val="tx2"/>
              </a:buClr>
              <a:buFontTx/>
              <a:buNone/>
            </a:pPr>
            <a:endParaRPr lang="en-US" sz="2000" smtClean="0">
              <a:latin typeface="Arial" charset="0"/>
              <a:cs typeface="Arial" charset="0"/>
              <a:sym typeface="Symbol" pitchFamily="18" charset="2"/>
            </a:endParaRPr>
          </a:p>
          <a:p>
            <a:pPr marL="432000" lvl="2" indent="0" defTabSz="216000" eaLnBrk="1" hangingPunct="1">
              <a:spcBef>
                <a:spcPts val="0"/>
              </a:spcBef>
              <a:buClr>
                <a:schemeClr val="tx2"/>
              </a:buClr>
              <a:buFontTx/>
              <a:buNone/>
            </a:pPr>
            <a:r>
              <a:rPr lang="en-US" sz="1800" smtClean="0">
                <a:latin typeface="Arial" charset="0"/>
                <a:cs typeface="Arial" charset="0"/>
                <a:sym typeface="Symbol" pitchFamily="18" charset="2"/>
              </a:rPr>
              <a:t>	</a:t>
            </a:r>
            <a:r>
              <a:rPr lang="en-US" sz="1800" b="1" smtClean="0">
                <a:latin typeface="Arial" charset="0"/>
                <a:cs typeface="Arial" charset="0"/>
                <a:sym typeface="Symbol" pitchFamily="18" charset="2"/>
              </a:rPr>
              <a:t>nuclide			max energie		in weefsel			in lucht</a:t>
            </a:r>
          </a:p>
          <a:p>
            <a:pPr marL="432000" lvl="2" indent="0" defTabSz="216000" eaLnBrk="1" hangingPunct="1">
              <a:spcBef>
                <a:spcPts val="0"/>
              </a:spcBef>
              <a:buClr>
                <a:schemeClr val="tx2"/>
              </a:buClr>
              <a:buFontTx/>
              <a:buNone/>
            </a:pPr>
            <a:r>
              <a:rPr lang="en-US" sz="1800" smtClean="0">
                <a:latin typeface="Arial" charset="0"/>
                <a:cs typeface="Arial" charset="0"/>
                <a:sym typeface="Symbol" pitchFamily="18" charset="2"/>
              </a:rPr>
              <a:t>	H-3						 20 keV				0,007 mm				0,007 m</a:t>
            </a:r>
          </a:p>
          <a:p>
            <a:pPr marL="432000" lvl="2" indent="0" defTabSz="216000" eaLnBrk="1" hangingPunct="1">
              <a:spcBef>
                <a:spcPts val="0"/>
              </a:spcBef>
              <a:buClr>
                <a:schemeClr val="tx2"/>
              </a:buClr>
              <a:buFontTx/>
              <a:buNone/>
            </a:pPr>
            <a:r>
              <a:rPr lang="en-US" sz="1800" smtClean="0">
                <a:solidFill>
                  <a:srgbClr val="FF0000"/>
                </a:solidFill>
                <a:latin typeface="Arial" charset="0"/>
                <a:cs typeface="Arial" charset="0"/>
                <a:sym typeface="Symbol" pitchFamily="18" charset="2"/>
              </a:rPr>
              <a:t>	C-14				  150 keV					 0,3 mm					 0,3 m</a:t>
            </a:r>
          </a:p>
          <a:p>
            <a:pPr marL="432000" lvl="2" indent="0" defTabSz="216000" eaLnBrk="1" hangingPunct="1">
              <a:spcBef>
                <a:spcPts val="0"/>
              </a:spcBef>
              <a:buClr>
                <a:schemeClr val="tx2"/>
              </a:buClr>
              <a:buFontTx/>
              <a:buNone/>
            </a:pPr>
            <a:r>
              <a:rPr lang="en-US" sz="1800" smtClean="0">
                <a:latin typeface="Arial" charset="0"/>
                <a:cs typeface="Arial" charset="0"/>
                <a:sym typeface="Symbol" pitchFamily="18" charset="2"/>
              </a:rPr>
              <a:t>	P-32				1700 keV						8 mm					    8 m</a:t>
            </a:r>
            <a:endParaRPr lang="en-US" sz="2000" smtClean="0">
              <a:latin typeface="Arial" charset="0"/>
              <a:cs typeface="Arial" charset="0"/>
              <a:sym typeface="Symbol" pitchFamily="18" charset="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Vliegerdiagram">
  <a:themeElements>
    <a:clrScheme name="">
      <a:dk1>
        <a:srgbClr val="000066"/>
      </a:dk1>
      <a:lt1>
        <a:srgbClr val="FFFFFF"/>
      </a:lt1>
      <a:dk2>
        <a:srgbClr val="000066"/>
      </a:dk2>
      <a:lt2>
        <a:srgbClr val="CCECFF"/>
      </a:lt2>
      <a:accent1>
        <a:srgbClr val="6699FF"/>
      </a:accent1>
      <a:accent2>
        <a:srgbClr val="66CCFF"/>
      </a:accent2>
      <a:accent3>
        <a:srgbClr val="FFFFFF"/>
      </a:accent3>
      <a:accent4>
        <a:srgbClr val="000056"/>
      </a:accent4>
      <a:accent5>
        <a:srgbClr val="B8CAFF"/>
      </a:accent5>
      <a:accent6>
        <a:srgbClr val="5CB9E7"/>
      </a:accent6>
      <a:hlink>
        <a:srgbClr val="CC99FF"/>
      </a:hlink>
      <a:folHlink>
        <a:srgbClr val="00CCCC"/>
      </a:folHlink>
    </a:clrScheme>
    <a:fontScheme name="Vliegerdiagram">
      <a:majorFont>
        <a:latin typeface="AZGCaspariT"/>
        <a:ea typeface=""/>
        <a:cs typeface=""/>
      </a:majorFont>
      <a:minorFont>
        <a:latin typeface="AZGCaspari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chemeClr val="tx2"/>
          </a:buClr>
          <a:buSzPct val="80000"/>
          <a:buFont typeface="Wingdings" pitchFamily="2" charset="2"/>
          <a:buChar char="§"/>
          <a:tabLst/>
          <a:defRPr kumimoji="0" lang="en-GB" sz="3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chemeClr val="tx2"/>
          </a:buClr>
          <a:buSzPct val="80000"/>
          <a:buFont typeface="Wingdings" pitchFamily="2" charset="2"/>
          <a:buChar char="§"/>
          <a:tabLst/>
          <a:defRPr kumimoji="0" lang="en-GB" sz="3200" b="0" i="0" u="none" strike="noStrike" cap="none" normalizeH="0" baseline="0" smtClean="0">
            <a:ln>
              <a:noFill/>
            </a:ln>
            <a:solidFill>
              <a:schemeClr val="tx1"/>
            </a:solidFill>
            <a:effectLst/>
            <a:latin typeface="Arial" charset="0"/>
          </a:defRPr>
        </a:defPPr>
      </a:lstStyle>
    </a:lnDef>
  </a:objectDefaults>
  <a:extraClrSchemeLst>
    <a:extraClrScheme>
      <a:clrScheme name="Vliegerdiagram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Vliegerdiagram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Vliegerdiagram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Vliegerdiagram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Vliegerdiagram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Designs\Vliegerdiagram.pot</Template>
  <TotalTime>7465</TotalTime>
  <Words>1266</Words>
  <Application>Microsoft Office PowerPoint</Application>
  <PresentationFormat>On-screen Show (4:3)</PresentationFormat>
  <Paragraphs>791</Paragraphs>
  <Slides>60</Slides>
  <Notes>58</Notes>
  <HiddenSlides>31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Vliegerdiagram</vt:lpstr>
      <vt:lpstr>Chart</vt:lpstr>
      <vt:lpstr>Stralingsveiligheid rond toepassingen van open radioactieve stoffen</vt:lpstr>
      <vt:lpstr>Indeling</vt:lpstr>
      <vt:lpstr>Wat is alfa-, beta- en gamma-straling? ontdekking</vt:lpstr>
      <vt:lpstr>Wat is alfa-, beta- en gamma-straling? atoom</vt:lpstr>
      <vt:lpstr>Wat is alfa-, beta- en gamma-straling? isotopen</vt:lpstr>
      <vt:lpstr>Wat is alfa-, beta- en gamma-straling? halveringstijd</vt:lpstr>
      <vt:lpstr>Wat is alfa-, beta- en gamma-straling? soorten straling</vt:lpstr>
      <vt:lpstr>Wat is alfa-, beta- en gamma-straling? andere soorten straling</vt:lpstr>
      <vt:lpstr>Wat is alfa-, beta- en gamma-straling? afscherming</vt:lpstr>
      <vt:lpstr>Waar worden r.a. stoffen toegepast? medische diagnostiek</vt:lpstr>
      <vt:lpstr>Waar worden r.a. stoffen toegepast? medische diagnostiek</vt:lpstr>
      <vt:lpstr>Waar worden r.a. stoffen toegepast? medische diagnostiek</vt:lpstr>
      <vt:lpstr>Waar worden r.a. stoffen toegepast? medische therapie</vt:lpstr>
      <vt:lpstr>Waar worden r.a. stoffen toegepast? niet-medische toepassingen</vt:lpstr>
      <vt:lpstr>Waar worden r.a. stoffen toegepast? niet-medische toepassingen</vt:lpstr>
      <vt:lpstr>Waar worden r.a. stoffen toegepast? niet-medische toepassingen</vt:lpstr>
      <vt:lpstr>Waar worden r.a. stoffen toegepast? niet-medische toepassingen</vt:lpstr>
      <vt:lpstr>Waar worden r.a. stoffen toegepast? niet-medische toepassingen</vt:lpstr>
      <vt:lpstr>Hoe wordt straling gemeten? Geiger-Müllerbuis</vt:lpstr>
      <vt:lpstr>Hoe wordt straling gemeten? voorbeelden van meetinstrumenten</vt:lpstr>
      <vt:lpstr>Hoe wordt straling gemeten? scintillatiedetector</vt:lpstr>
      <vt:lpstr>Hoe wordt straling gemeten? vloeistofscintillatieteller</vt:lpstr>
      <vt:lpstr>Hoe wordt straling gemeten? persoonsdosismeter</vt:lpstr>
      <vt:lpstr>Hoe wordt straling gemeten? fotografie</vt:lpstr>
      <vt:lpstr>Grootheden en eenheden definities</vt:lpstr>
      <vt:lpstr>Grootheden en eenheden weefselweegfactor</vt:lpstr>
      <vt:lpstr>Grootheden en eenheden effectieve dosiscoëfficiënt</vt:lpstr>
      <vt:lpstr>Grootheden en eenheden ordes van grootte</vt:lpstr>
      <vt:lpstr>Grootheden en eenheden natuurlijke straling</vt:lpstr>
      <vt:lpstr>Grootheden en eenheden straling op grote hoogte</vt:lpstr>
      <vt:lpstr>Grootheden en eenheden straling door medische toepassingen</vt:lpstr>
      <vt:lpstr>Indeling</vt:lpstr>
      <vt:lpstr>Effecten van straling cel</vt:lpstr>
      <vt:lpstr>Effecten van straling DNA</vt:lpstr>
      <vt:lpstr>Effecten van straling kansgebonden effect = stochastisch effect = kanker</vt:lpstr>
      <vt:lpstr>Effecten van straling latentieperiode</vt:lpstr>
      <vt:lpstr>Effecten van straling niet-kansgebonden effect =  weefselreactie</vt:lpstr>
      <vt:lpstr>Effecten van straling ongeboren kind</vt:lpstr>
      <vt:lpstr>Regelgeving beroepsrisico</vt:lpstr>
      <vt:lpstr>Regelgeving uitgangspunten</vt:lpstr>
      <vt:lpstr>Regelgeving rechtvaardiging</vt:lpstr>
      <vt:lpstr>Regelgeving rechtvaardiging</vt:lpstr>
      <vt:lpstr>Regelgeving jaarlimieten</vt:lpstr>
      <vt:lpstr>Regelgeving indeling blootgestelde werknemers</vt:lpstr>
      <vt:lpstr>Regelgeving indeling werkruimtes</vt:lpstr>
      <vt:lpstr>Regelgeving vrijstellingswaarden voor matige hoeveelheden</vt:lpstr>
      <vt:lpstr>Regelgeving radioactief afval</vt:lpstr>
      <vt:lpstr>Regelgeving lozing van radioactiviteit</vt:lpstr>
      <vt:lpstr>Radionuclidenlaboratorium B-, C- en D-niveau</vt:lpstr>
      <vt:lpstr>Radionuclidenlaboratorium inrichtingseisen</vt:lpstr>
      <vt:lpstr>Radionuclidenlaboratorium voorkom besmetting</vt:lpstr>
      <vt:lpstr>Veiligheidsmaatregelen wat is veel activiteit?</vt:lpstr>
      <vt:lpstr>Veiligheidsmaatregelen brongerichte aanpak</vt:lpstr>
      <vt:lpstr>Veiligheidsmaatregelen uitwendige bestraling</vt:lpstr>
      <vt:lpstr>Veiligheidsmaatregelen inwendige besmetting</vt:lpstr>
      <vt:lpstr>Veiligheidsmaatregelen besmettingsnorm</vt:lpstr>
      <vt:lpstr>Veiligheidsmaatregelen incident</vt:lpstr>
      <vt:lpstr>Dosisberekeningen uitwendige gamma-bestraling</vt:lpstr>
      <vt:lpstr>Dosisberekeningen inwendige besmetting</vt:lpstr>
      <vt:lpstr>Dosisberekeningen uitwendige besmetting met bèta-straler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radioactieve stoffen</dc:title>
  <dc:creator>Frits Pleiter</dc:creator>
  <cp:lastModifiedBy>Frits Pleiter</cp:lastModifiedBy>
  <cp:revision>251</cp:revision>
  <cp:lastPrinted>2004-03-11T09:09:12Z</cp:lastPrinted>
  <dcterms:created xsi:type="dcterms:W3CDTF">2003-02-28T15:24:51Z</dcterms:created>
  <dcterms:modified xsi:type="dcterms:W3CDTF">2019-06-21T13:18:08Z</dcterms:modified>
</cp:coreProperties>
</file>