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notesMasterIdLst>
    <p:notesMasterId r:id="rId24"/>
  </p:notesMasterIdLst>
  <p:handoutMasterIdLst>
    <p:handoutMasterId r:id="rId25"/>
  </p:handoutMasterIdLst>
  <p:sldIdLst>
    <p:sldId id="268" r:id="rId2"/>
    <p:sldId id="257" r:id="rId3"/>
    <p:sldId id="273" r:id="rId4"/>
    <p:sldId id="269" r:id="rId5"/>
    <p:sldId id="346" r:id="rId6"/>
    <p:sldId id="347" r:id="rId7"/>
    <p:sldId id="348" r:id="rId8"/>
    <p:sldId id="386" r:id="rId9"/>
    <p:sldId id="398" r:id="rId10"/>
    <p:sldId id="351" r:id="rId11"/>
    <p:sldId id="353" r:id="rId12"/>
    <p:sldId id="357" r:id="rId13"/>
    <p:sldId id="354" r:id="rId14"/>
    <p:sldId id="356" r:id="rId15"/>
    <p:sldId id="394" r:id="rId16"/>
    <p:sldId id="380" r:id="rId17"/>
    <p:sldId id="397" r:id="rId18"/>
    <p:sldId id="383" r:id="rId19"/>
    <p:sldId id="395" r:id="rId20"/>
    <p:sldId id="384" r:id="rId21"/>
    <p:sldId id="385" r:id="rId22"/>
    <p:sldId id="396" r:id="rId23"/>
  </p:sldIdLst>
  <p:sldSz cx="9144000" cy="6858000" type="screen4x3"/>
  <p:notesSz cx="6669088" cy="9926638"/>
  <p:defaultTextStyle>
    <a:defPPr>
      <a:defRPr lang="en-GB"/>
    </a:defPPr>
    <a:lvl1pPr algn="l" rtl="0" fontAlgn="base">
      <a:spcBef>
        <a:spcPct val="20000"/>
      </a:spcBef>
      <a:spcAft>
        <a:spcPct val="0"/>
      </a:spcAft>
      <a:buClr>
        <a:schemeClr val="tx2"/>
      </a:buClr>
      <a:buSzPct val="80000"/>
      <a:buFont typeface="Wingdings" pitchFamily="2" charset="2"/>
      <a:buChar char="§"/>
      <a:defRPr sz="3200" kern="1200">
        <a:solidFill>
          <a:schemeClr val="tx1"/>
        </a:solidFill>
        <a:latin typeface="Arial" charset="0"/>
        <a:ea typeface="+mn-ea"/>
        <a:cs typeface="+mn-cs"/>
      </a:defRPr>
    </a:lvl1pPr>
    <a:lvl2pPr marL="457200" algn="l" rtl="0" fontAlgn="base">
      <a:spcBef>
        <a:spcPct val="20000"/>
      </a:spcBef>
      <a:spcAft>
        <a:spcPct val="0"/>
      </a:spcAft>
      <a:buClr>
        <a:schemeClr val="tx2"/>
      </a:buClr>
      <a:buSzPct val="80000"/>
      <a:buFont typeface="Wingdings" pitchFamily="2" charset="2"/>
      <a:buChar char="§"/>
      <a:defRPr sz="3200" kern="1200">
        <a:solidFill>
          <a:schemeClr val="tx1"/>
        </a:solidFill>
        <a:latin typeface="Arial" charset="0"/>
        <a:ea typeface="+mn-ea"/>
        <a:cs typeface="+mn-cs"/>
      </a:defRPr>
    </a:lvl2pPr>
    <a:lvl3pPr marL="914400" algn="l" rtl="0" fontAlgn="base">
      <a:spcBef>
        <a:spcPct val="20000"/>
      </a:spcBef>
      <a:spcAft>
        <a:spcPct val="0"/>
      </a:spcAft>
      <a:buClr>
        <a:schemeClr val="tx2"/>
      </a:buClr>
      <a:buSzPct val="80000"/>
      <a:buFont typeface="Wingdings" pitchFamily="2" charset="2"/>
      <a:buChar char="§"/>
      <a:defRPr sz="3200" kern="1200">
        <a:solidFill>
          <a:schemeClr val="tx1"/>
        </a:solidFill>
        <a:latin typeface="Arial" charset="0"/>
        <a:ea typeface="+mn-ea"/>
        <a:cs typeface="+mn-cs"/>
      </a:defRPr>
    </a:lvl3pPr>
    <a:lvl4pPr marL="1371600" algn="l" rtl="0" fontAlgn="base">
      <a:spcBef>
        <a:spcPct val="20000"/>
      </a:spcBef>
      <a:spcAft>
        <a:spcPct val="0"/>
      </a:spcAft>
      <a:buClr>
        <a:schemeClr val="tx2"/>
      </a:buClr>
      <a:buSzPct val="80000"/>
      <a:buFont typeface="Wingdings" pitchFamily="2" charset="2"/>
      <a:buChar char="§"/>
      <a:defRPr sz="3200" kern="1200">
        <a:solidFill>
          <a:schemeClr val="tx1"/>
        </a:solidFill>
        <a:latin typeface="Arial" charset="0"/>
        <a:ea typeface="+mn-ea"/>
        <a:cs typeface="+mn-cs"/>
      </a:defRPr>
    </a:lvl4pPr>
    <a:lvl5pPr marL="1828800" algn="l" rtl="0" fontAlgn="base">
      <a:spcBef>
        <a:spcPct val="20000"/>
      </a:spcBef>
      <a:spcAft>
        <a:spcPct val="0"/>
      </a:spcAft>
      <a:buClr>
        <a:schemeClr val="tx2"/>
      </a:buClr>
      <a:buSzPct val="80000"/>
      <a:buFont typeface="Wingdings" pitchFamily="2" charset="2"/>
      <a:buChar char="§"/>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C0C0C0"/>
    <a:srgbClr val="0066FF"/>
    <a:srgbClr val="00CC00"/>
    <a:srgbClr val="FFCC00"/>
    <a:srgbClr val="FFFF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62" autoAdjust="0"/>
    <p:restoredTop sz="94683" autoAdjust="0"/>
  </p:normalViewPr>
  <p:slideViewPr>
    <p:cSldViewPr>
      <p:cViewPr varScale="1">
        <p:scale>
          <a:sx n="67" d="100"/>
          <a:sy n="67" d="100"/>
        </p:scale>
        <p:origin x="466"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82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latin typeface="AZGCaspariT" pitchFamily="2" charset="0"/>
              </a:defRPr>
            </a:lvl1pPr>
          </a:lstStyle>
          <a:p>
            <a:pPr>
              <a:defRPr/>
            </a:pPr>
            <a:endParaRPr lang="en-GB"/>
          </a:p>
        </p:txBody>
      </p:sp>
      <p:sp>
        <p:nvSpPr>
          <p:cNvPr id="22531" name="Rectangle 3"/>
          <p:cNvSpPr>
            <a:spLocks noGrp="1" noChangeArrowheads="1"/>
          </p:cNvSpPr>
          <p:nvPr>
            <p:ph type="dt" sz="quarter" idx="1"/>
          </p:nvPr>
        </p:nvSpPr>
        <p:spPr bwMode="auto">
          <a:xfrm>
            <a:off x="3779838" y="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latin typeface="AZGCaspariT" pitchFamily="2" charset="0"/>
              </a:defRPr>
            </a:lvl1pPr>
          </a:lstStyle>
          <a:p>
            <a:pPr>
              <a:defRPr/>
            </a:pPr>
            <a:endParaRPr lang="en-GB"/>
          </a:p>
        </p:txBody>
      </p:sp>
      <p:sp>
        <p:nvSpPr>
          <p:cNvPr id="22532" name="Rectangle 4"/>
          <p:cNvSpPr>
            <a:spLocks noGrp="1" noChangeArrowheads="1"/>
          </p:cNvSpPr>
          <p:nvPr>
            <p:ph type="ftr" sz="quarter" idx="2"/>
          </p:nvPr>
        </p:nvSpPr>
        <p:spPr bwMode="auto">
          <a:xfrm>
            <a:off x="0" y="942975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latin typeface="AZGCaspariT" pitchFamily="2" charset="0"/>
              </a:defRPr>
            </a:lvl1pPr>
          </a:lstStyle>
          <a:p>
            <a:pPr>
              <a:defRPr/>
            </a:pPr>
            <a:endParaRPr lang="en-GB"/>
          </a:p>
        </p:txBody>
      </p:sp>
      <p:sp>
        <p:nvSpPr>
          <p:cNvPr id="22533" name="Rectangle 5"/>
          <p:cNvSpPr>
            <a:spLocks noGrp="1" noChangeArrowheads="1"/>
          </p:cNvSpPr>
          <p:nvPr>
            <p:ph type="sldNum" sz="quarter" idx="3"/>
          </p:nvPr>
        </p:nvSpPr>
        <p:spPr bwMode="auto">
          <a:xfrm>
            <a:off x="3779838" y="942975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latin typeface="AZGCaspariT" pitchFamily="2" charset="0"/>
              </a:defRPr>
            </a:lvl1pPr>
          </a:lstStyle>
          <a:p>
            <a:pPr>
              <a:defRPr/>
            </a:pPr>
            <a:fld id="{C129ED5E-7777-4B45-8DAC-D8EEDE5F9341}" type="slidenum">
              <a:rPr lang="en-GB"/>
              <a:pPr>
                <a:defRPr/>
              </a:pPr>
              <a:t>‹#›</a:t>
            </a:fld>
            <a:endParaRPr lang="en-GB"/>
          </a:p>
        </p:txBody>
      </p:sp>
    </p:spTree>
    <p:extLst>
      <p:ext uri="{BB962C8B-B14F-4D97-AF65-F5344CB8AC3E}">
        <p14:creationId xmlns:p14="http://schemas.microsoft.com/office/powerpoint/2010/main" val="4018742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latin typeface="AZGCaspariT" pitchFamily="2" charset="0"/>
              </a:defRPr>
            </a:lvl1pPr>
          </a:lstStyle>
          <a:p>
            <a:pPr>
              <a:defRPr/>
            </a:pPr>
            <a:endParaRPr lang="en-GB"/>
          </a:p>
        </p:txBody>
      </p:sp>
      <p:sp>
        <p:nvSpPr>
          <p:cNvPr id="5123" name="Rectangle 3"/>
          <p:cNvSpPr>
            <a:spLocks noGrp="1" noChangeArrowheads="1"/>
          </p:cNvSpPr>
          <p:nvPr>
            <p:ph type="dt" idx="1"/>
          </p:nvPr>
        </p:nvSpPr>
        <p:spPr bwMode="auto">
          <a:xfrm>
            <a:off x="3779838" y="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latin typeface="AZGCaspariT" pitchFamily="2" charset="0"/>
              </a:defRPr>
            </a:lvl1pPr>
          </a:lstStyle>
          <a:p>
            <a:pPr>
              <a:defRPr/>
            </a:pPr>
            <a:endParaRPr lang="en-GB"/>
          </a:p>
        </p:txBody>
      </p:sp>
      <p:sp>
        <p:nvSpPr>
          <p:cNvPr id="61444" name="Rectangle 4"/>
          <p:cNvSpPr>
            <a:spLocks noGrp="1" noRot="1" noChangeAspect="1" noChangeArrowheads="1" noTextEdit="1"/>
          </p:cNvSpPr>
          <p:nvPr>
            <p:ph type="sldImg" idx="2"/>
          </p:nvPr>
        </p:nvSpPr>
        <p:spPr bwMode="auto">
          <a:xfrm>
            <a:off x="852488" y="744538"/>
            <a:ext cx="4964112"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889000" y="4714875"/>
            <a:ext cx="4891088"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a:t>Klik om de opmaakprofielen van de modeltekst te bewerken</a:t>
            </a:r>
          </a:p>
          <a:p>
            <a:pPr lvl="1"/>
            <a:r>
              <a:rPr lang="en-GB" noProof="0"/>
              <a:t>Tweede niveau</a:t>
            </a:r>
          </a:p>
          <a:p>
            <a:pPr lvl="2"/>
            <a:r>
              <a:rPr lang="en-GB" noProof="0"/>
              <a:t>Derde niveau</a:t>
            </a:r>
          </a:p>
          <a:p>
            <a:pPr lvl="3"/>
            <a:r>
              <a:rPr lang="en-GB" noProof="0"/>
              <a:t>Vierde niveau</a:t>
            </a:r>
          </a:p>
          <a:p>
            <a:pPr lvl="4"/>
            <a:r>
              <a:rPr lang="en-GB" noProof="0"/>
              <a:t>Vijfde niveau</a:t>
            </a:r>
          </a:p>
        </p:txBody>
      </p:sp>
      <p:sp>
        <p:nvSpPr>
          <p:cNvPr id="5126" name="Rectangle 6"/>
          <p:cNvSpPr>
            <a:spLocks noGrp="1" noChangeArrowheads="1"/>
          </p:cNvSpPr>
          <p:nvPr>
            <p:ph type="ftr" sz="quarter" idx="4"/>
          </p:nvPr>
        </p:nvSpPr>
        <p:spPr bwMode="auto">
          <a:xfrm>
            <a:off x="0" y="942975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latin typeface="AZGCaspariT" pitchFamily="2" charset="0"/>
              </a:defRPr>
            </a:lvl1pPr>
          </a:lstStyle>
          <a:p>
            <a:pPr>
              <a:defRPr/>
            </a:pPr>
            <a:endParaRPr lang="en-GB"/>
          </a:p>
        </p:txBody>
      </p:sp>
      <p:sp>
        <p:nvSpPr>
          <p:cNvPr id="5127" name="Rectangle 7"/>
          <p:cNvSpPr>
            <a:spLocks noGrp="1" noChangeArrowheads="1"/>
          </p:cNvSpPr>
          <p:nvPr>
            <p:ph type="sldNum" sz="quarter" idx="5"/>
          </p:nvPr>
        </p:nvSpPr>
        <p:spPr bwMode="auto">
          <a:xfrm>
            <a:off x="3779838" y="942975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latin typeface="AZGCaspariT" pitchFamily="2" charset="0"/>
              </a:defRPr>
            </a:lvl1pPr>
          </a:lstStyle>
          <a:p>
            <a:pPr>
              <a:defRPr/>
            </a:pPr>
            <a:fld id="{08545AD5-0C47-421C-BAE0-A60629F9D080}" type="slidenum">
              <a:rPr lang="en-GB"/>
              <a:pPr>
                <a:defRPr/>
              </a:pPr>
              <a:t>‹#›</a:t>
            </a:fld>
            <a:endParaRPr lang="en-GB"/>
          </a:p>
        </p:txBody>
      </p:sp>
    </p:spTree>
    <p:extLst>
      <p:ext uri="{BB962C8B-B14F-4D97-AF65-F5344CB8AC3E}">
        <p14:creationId xmlns:p14="http://schemas.microsoft.com/office/powerpoint/2010/main" val="30667623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ZGCaspariT" pitchFamily="2" charset="0"/>
        <a:ea typeface="+mn-ea"/>
        <a:cs typeface="+mn-cs"/>
      </a:defRPr>
    </a:lvl1pPr>
    <a:lvl2pPr marL="457200" algn="l" rtl="0" eaLnBrk="0" fontAlgn="base" hangingPunct="0">
      <a:spcBef>
        <a:spcPct val="30000"/>
      </a:spcBef>
      <a:spcAft>
        <a:spcPct val="0"/>
      </a:spcAft>
      <a:defRPr sz="1200" kern="1200">
        <a:solidFill>
          <a:schemeClr val="tx1"/>
        </a:solidFill>
        <a:latin typeface="AZGCaspariT" pitchFamily="2" charset="0"/>
        <a:ea typeface="+mn-ea"/>
        <a:cs typeface="+mn-cs"/>
      </a:defRPr>
    </a:lvl2pPr>
    <a:lvl3pPr marL="914400" algn="l" rtl="0" eaLnBrk="0" fontAlgn="base" hangingPunct="0">
      <a:spcBef>
        <a:spcPct val="30000"/>
      </a:spcBef>
      <a:spcAft>
        <a:spcPct val="0"/>
      </a:spcAft>
      <a:defRPr sz="1200" kern="1200">
        <a:solidFill>
          <a:schemeClr val="tx1"/>
        </a:solidFill>
        <a:latin typeface="AZGCaspariT" pitchFamily="2" charset="0"/>
        <a:ea typeface="+mn-ea"/>
        <a:cs typeface="+mn-cs"/>
      </a:defRPr>
    </a:lvl3pPr>
    <a:lvl4pPr marL="1371600" algn="l" rtl="0" eaLnBrk="0" fontAlgn="base" hangingPunct="0">
      <a:spcBef>
        <a:spcPct val="30000"/>
      </a:spcBef>
      <a:spcAft>
        <a:spcPct val="0"/>
      </a:spcAft>
      <a:defRPr sz="1200" kern="1200">
        <a:solidFill>
          <a:schemeClr val="tx1"/>
        </a:solidFill>
        <a:latin typeface="AZGCaspariT" pitchFamily="2" charset="0"/>
        <a:ea typeface="+mn-ea"/>
        <a:cs typeface="+mn-cs"/>
      </a:defRPr>
    </a:lvl4pPr>
    <a:lvl5pPr marL="1828800" algn="l" rtl="0" eaLnBrk="0" fontAlgn="base" hangingPunct="0">
      <a:spcBef>
        <a:spcPct val="30000"/>
      </a:spcBef>
      <a:spcAft>
        <a:spcPct val="0"/>
      </a:spcAft>
      <a:defRPr sz="1200" kern="1200">
        <a:solidFill>
          <a:schemeClr val="tx1"/>
        </a:solidFill>
        <a:latin typeface="AZGCaspariT"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5AE14AE3-B9CB-41C4-80E8-3E2AC1889DEA}" type="slidenum">
              <a:rPr lang="en-GB" sz="1200" smtClean="0">
                <a:latin typeface="AZGCaspariT" pitchFamily="2" charset="0"/>
              </a:rPr>
              <a:pPr eaLnBrk="1" hangingPunct="1"/>
              <a:t>1</a:t>
            </a:fld>
            <a:endParaRPr lang="en-GB" sz="1200">
              <a:latin typeface="AZGCaspariT" pitchFamily="2"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B63899BA-C919-4026-8107-C96049432FDD}" type="slidenum">
              <a:rPr lang="en-GB" sz="1200" smtClean="0">
                <a:latin typeface="AZGCaspariT" pitchFamily="2" charset="0"/>
              </a:rPr>
              <a:pPr eaLnBrk="1" hangingPunct="1"/>
              <a:t>10</a:t>
            </a:fld>
            <a:endParaRPr lang="en-GB" sz="1200">
              <a:latin typeface="AZGCaspariT" pitchFamily="2"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2A0C727D-F451-4B8F-A2BC-34D464E83837}" type="slidenum">
              <a:rPr lang="en-GB" sz="1200" smtClean="0">
                <a:latin typeface="AZGCaspariT" pitchFamily="2" charset="0"/>
              </a:rPr>
              <a:pPr eaLnBrk="1" hangingPunct="1"/>
              <a:t>11</a:t>
            </a:fld>
            <a:endParaRPr lang="en-GB" sz="1200">
              <a:latin typeface="AZGCaspariT" pitchFamily="2"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D503B0F7-1D6F-4EDE-8E9B-54CABFFD5CAB}" type="slidenum">
              <a:rPr lang="en-GB" sz="1200" smtClean="0">
                <a:latin typeface="AZGCaspariT" pitchFamily="2" charset="0"/>
              </a:rPr>
              <a:pPr eaLnBrk="1" hangingPunct="1"/>
              <a:t>12</a:t>
            </a:fld>
            <a:endParaRPr lang="en-GB" sz="1200">
              <a:latin typeface="AZGCaspariT" pitchFamily="2"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64B1CF8F-5093-414F-9E89-077BB0A1E83B}" type="slidenum">
              <a:rPr lang="en-GB" sz="1200" smtClean="0">
                <a:latin typeface="AZGCaspariT" pitchFamily="2" charset="0"/>
              </a:rPr>
              <a:pPr eaLnBrk="1" hangingPunct="1"/>
              <a:t>13</a:t>
            </a:fld>
            <a:endParaRPr lang="en-GB" sz="1200">
              <a:latin typeface="AZGCaspariT" pitchFamily="2"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78EDFF84-4ADC-4EDE-93A9-F3574E506C90}" type="slidenum">
              <a:rPr lang="en-GB" sz="1200" smtClean="0">
                <a:latin typeface="AZGCaspariT" pitchFamily="2" charset="0"/>
              </a:rPr>
              <a:pPr eaLnBrk="1" hangingPunct="1"/>
              <a:t>14</a:t>
            </a:fld>
            <a:endParaRPr lang="en-GB" sz="1200">
              <a:latin typeface="AZGCaspariT" pitchFamily="2"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416DD9D3-BD8E-451E-A3D0-611F2C805EC3}" type="slidenum">
              <a:rPr lang="en-GB" sz="1200" smtClean="0">
                <a:latin typeface="AZGCaspariT" pitchFamily="2" charset="0"/>
              </a:rPr>
              <a:pPr eaLnBrk="1" hangingPunct="1"/>
              <a:t>15</a:t>
            </a:fld>
            <a:endParaRPr lang="en-GB" sz="1200">
              <a:latin typeface="AZGCaspariT" pitchFamily="2"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7B4F91F7-679F-44B4-BA42-0D95221C61C6}" type="slidenum">
              <a:rPr lang="en-GB" sz="1200" smtClean="0">
                <a:latin typeface="AZGCaspariT" pitchFamily="2" charset="0"/>
              </a:rPr>
              <a:pPr eaLnBrk="1" hangingPunct="1"/>
              <a:t>16</a:t>
            </a:fld>
            <a:endParaRPr lang="en-GB" sz="1200">
              <a:latin typeface="AZGCaspariT" pitchFamily="2" charset="0"/>
            </a:endParaRPr>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7B4F91F7-679F-44B4-BA42-0D95221C61C6}" type="slidenum">
              <a:rPr lang="en-GB" sz="1200" smtClean="0">
                <a:latin typeface="AZGCaspariT" pitchFamily="2" charset="0"/>
              </a:rPr>
              <a:pPr eaLnBrk="1" hangingPunct="1"/>
              <a:t>17</a:t>
            </a:fld>
            <a:endParaRPr lang="en-GB" sz="1200">
              <a:latin typeface="AZGCaspariT" pitchFamily="2" charset="0"/>
            </a:endParaRPr>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1296566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2C122609-BB86-478C-A5FA-66220779B64B}" type="slidenum">
              <a:rPr lang="en-GB" sz="1200" smtClean="0">
                <a:latin typeface="AZGCaspariT" pitchFamily="2" charset="0"/>
              </a:rPr>
              <a:pPr eaLnBrk="1" hangingPunct="1"/>
              <a:t>18</a:t>
            </a:fld>
            <a:endParaRPr lang="en-GB" sz="1200">
              <a:latin typeface="AZGCaspariT" pitchFamily="2" charset="0"/>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2C122609-BB86-478C-A5FA-66220779B64B}" type="slidenum">
              <a:rPr lang="en-GB" sz="1200" smtClean="0">
                <a:latin typeface="AZGCaspariT" pitchFamily="2" charset="0"/>
              </a:rPr>
              <a:pPr eaLnBrk="1" hangingPunct="1"/>
              <a:t>19</a:t>
            </a:fld>
            <a:endParaRPr lang="en-GB" sz="1200">
              <a:latin typeface="AZGCaspariT" pitchFamily="2" charset="0"/>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46911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416DD9D3-BD8E-451E-A3D0-611F2C805EC3}" type="slidenum">
              <a:rPr lang="en-GB" sz="1200" smtClean="0">
                <a:latin typeface="AZGCaspariT" pitchFamily="2" charset="0"/>
              </a:rPr>
              <a:pPr eaLnBrk="1" hangingPunct="1"/>
              <a:t>2</a:t>
            </a:fld>
            <a:endParaRPr lang="en-GB" sz="1200">
              <a:latin typeface="AZGCaspariT" pitchFamily="2"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8D8359ED-B7F7-42BC-909C-569291BE8E0B}" type="slidenum">
              <a:rPr lang="en-GB" sz="1200" smtClean="0">
                <a:latin typeface="AZGCaspariT" pitchFamily="2" charset="0"/>
              </a:rPr>
              <a:pPr eaLnBrk="1" hangingPunct="1"/>
              <a:t>20</a:t>
            </a:fld>
            <a:endParaRPr lang="en-GB" sz="1200">
              <a:latin typeface="AZGCaspariT" pitchFamily="2" charset="0"/>
            </a:endParaRPr>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D97B2E15-C6E3-4EEE-892A-DA8246CD6416}" type="slidenum">
              <a:rPr lang="en-GB" sz="1200" smtClean="0">
                <a:latin typeface="AZGCaspariT" pitchFamily="2" charset="0"/>
              </a:rPr>
              <a:pPr eaLnBrk="1" hangingPunct="1"/>
              <a:t>21</a:t>
            </a:fld>
            <a:endParaRPr lang="en-GB" sz="1200">
              <a:latin typeface="AZGCaspariT" pitchFamily="2" charset="0"/>
            </a:endParaRPr>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D97B2E15-C6E3-4EEE-892A-DA8246CD6416}" type="slidenum">
              <a:rPr lang="en-GB" sz="1200" smtClean="0">
                <a:latin typeface="AZGCaspariT" pitchFamily="2" charset="0"/>
              </a:rPr>
              <a:pPr eaLnBrk="1" hangingPunct="1"/>
              <a:t>22</a:t>
            </a:fld>
            <a:endParaRPr lang="en-GB" sz="1200">
              <a:latin typeface="AZGCaspariT" pitchFamily="2" charset="0"/>
            </a:endParaRPr>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57068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62DE6E27-0512-4844-AFF0-1247DE1AFCFC}" type="slidenum">
              <a:rPr lang="en-GB" sz="1200" smtClean="0">
                <a:latin typeface="AZGCaspariT" pitchFamily="2" charset="0"/>
              </a:rPr>
              <a:pPr eaLnBrk="1" hangingPunct="1"/>
              <a:t>3</a:t>
            </a:fld>
            <a:endParaRPr lang="en-GB" sz="1200">
              <a:latin typeface="AZGCaspariT" pitchFamily="2"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522DE200-B3E9-4CA6-B9CC-EB24A7B13B06}" type="slidenum">
              <a:rPr lang="en-GB" sz="1200" smtClean="0">
                <a:latin typeface="AZGCaspariT" pitchFamily="2" charset="0"/>
              </a:rPr>
              <a:pPr eaLnBrk="1" hangingPunct="1"/>
              <a:t>4</a:t>
            </a:fld>
            <a:endParaRPr lang="en-GB" sz="1200">
              <a:latin typeface="AZGCaspariT" pitchFamily="2"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4C3FEDC4-83F4-4994-B2B1-D9B0D2E1DBB7}" type="slidenum">
              <a:rPr lang="en-GB" sz="1200" smtClean="0">
                <a:latin typeface="AZGCaspariT" pitchFamily="2" charset="0"/>
              </a:rPr>
              <a:pPr eaLnBrk="1" hangingPunct="1"/>
              <a:t>5</a:t>
            </a:fld>
            <a:endParaRPr lang="en-GB" sz="1200">
              <a:latin typeface="AZGCaspariT" pitchFamily="2"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6E270B4F-AD9A-4A26-BA06-FF56C0B5844C}" type="slidenum">
              <a:rPr lang="en-GB" sz="1200" smtClean="0">
                <a:latin typeface="AZGCaspariT" pitchFamily="2" charset="0"/>
              </a:rPr>
              <a:pPr eaLnBrk="1" hangingPunct="1"/>
              <a:t>6</a:t>
            </a:fld>
            <a:endParaRPr lang="en-GB" sz="1200">
              <a:latin typeface="AZGCaspariT" pitchFamily="2"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8164746C-DA46-4D3B-A995-AB3FFB2A715C}" type="slidenum">
              <a:rPr lang="en-GB" sz="1200" smtClean="0">
                <a:latin typeface="AZGCaspariT" pitchFamily="2" charset="0"/>
              </a:rPr>
              <a:pPr eaLnBrk="1" hangingPunct="1"/>
              <a:t>7</a:t>
            </a:fld>
            <a:endParaRPr lang="en-GB" sz="1200">
              <a:latin typeface="AZGCaspariT" pitchFamily="2"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03E3CB96-985F-4028-AD36-859C8B3882B4}" type="slidenum">
              <a:rPr lang="en-GB" sz="1200" smtClean="0">
                <a:latin typeface="AZGCaspariT" pitchFamily="2" charset="0"/>
              </a:rPr>
              <a:pPr eaLnBrk="1" hangingPunct="1"/>
              <a:t>8</a:t>
            </a:fld>
            <a:endParaRPr lang="en-GB" sz="1200">
              <a:latin typeface="AZGCaspariT" pitchFamily="2"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03E3CB96-985F-4028-AD36-859C8B3882B4}" type="slidenum">
              <a:rPr lang="en-GB" sz="1200" smtClean="0">
                <a:latin typeface="AZGCaspariT" pitchFamily="2" charset="0"/>
              </a:rPr>
              <a:pPr eaLnBrk="1" hangingPunct="1"/>
              <a:t>9</a:t>
            </a:fld>
            <a:endParaRPr lang="en-GB" sz="1200">
              <a:latin typeface="AZGCaspariT" pitchFamily="2"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9586878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035050" y="1552575"/>
            <a:ext cx="10179050" cy="5305425"/>
            <a:chOff x="-652" y="978"/>
            <a:chExt cx="6412" cy="3342"/>
          </a:xfrm>
        </p:grpSpPr>
        <p:sp>
          <p:nvSpPr>
            <p:cNvPr id="5" name="Freeform 3"/>
            <p:cNvSpPr>
              <a:spLocks/>
            </p:cNvSpPr>
            <p:nvPr/>
          </p:nvSpPr>
          <p:spPr bwMode="auto">
            <a:xfrm>
              <a:off x="2061" y="1707"/>
              <a:ext cx="3699" cy="2613"/>
            </a:xfrm>
            <a:custGeom>
              <a:avLst/>
              <a:gdLst>
                <a:gd name="T0" fmla="*/ 1523 w 3699"/>
                <a:gd name="T1" fmla="*/ 2611 h 2613"/>
                <a:gd name="T2" fmla="*/ 3698 w 3699"/>
                <a:gd name="T3" fmla="*/ 2612 h 2613"/>
                <a:gd name="T4" fmla="*/ 3698 w 3699"/>
                <a:gd name="T5" fmla="*/ 2228 h 2613"/>
                <a:gd name="T6" fmla="*/ 0 w 3699"/>
                <a:gd name="T7" fmla="*/ 0 h 2613"/>
                <a:gd name="T8" fmla="*/ 160 w 3699"/>
                <a:gd name="T9" fmla="*/ 118 h 2613"/>
                <a:gd name="T10" fmla="*/ 292 w 3699"/>
                <a:gd name="T11" fmla="*/ 219 h 2613"/>
                <a:gd name="T12" fmla="*/ 441 w 3699"/>
                <a:gd name="T13" fmla="*/ 347 h 2613"/>
                <a:gd name="T14" fmla="*/ 585 w 3699"/>
                <a:gd name="T15" fmla="*/ 482 h 2613"/>
                <a:gd name="T16" fmla="*/ 796 w 3699"/>
                <a:gd name="T17" fmla="*/ 711 h 2613"/>
                <a:gd name="T18" fmla="*/ 983 w 3699"/>
                <a:gd name="T19" fmla="*/ 955 h 2613"/>
                <a:gd name="T20" fmla="*/ 1119 w 3699"/>
                <a:gd name="T21" fmla="*/ 1168 h 2613"/>
                <a:gd name="T22" fmla="*/ 1238 w 3699"/>
                <a:gd name="T23" fmla="*/ 1388 h 2613"/>
                <a:gd name="T24" fmla="*/ 1331 w 3699"/>
                <a:gd name="T25" fmla="*/ 1608 h 2613"/>
                <a:gd name="T26" fmla="*/ 1400 w 3699"/>
                <a:gd name="T27" fmla="*/ 1809 h 2613"/>
                <a:gd name="T28" fmla="*/ 1447 w 3699"/>
                <a:gd name="T29" fmla="*/ 1979 h 2613"/>
                <a:gd name="T30" fmla="*/ 1490 w 3699"/>
                <a:gd name="T31" fmla="*/ 2190 h 2613"/>
                <a:gd name="T32" fmla="*/ 1511 w 3699"/>
                <a:gd name="T33" fmla="*/ 2374 h 2613"/>
                <a:gd name="T34" fmla="*/ 1523 w 3699"/>
                <a:gd name="T35" fmla="*/ 2611 h 2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a:p>
          </p:txBody>
        </p:sp>
        <p:sp>
          <p:nvSpPr>
            <p:cNvPr id="6" name="Arc 4"/>
            <p:cNvSpPr>
              <a:spLocks/>
            </p:cNvSpPr>
            <p:nvPr/>
          </p:nvSpPr>
          <p:spPr bwMode="auto">
            <a:xfrm>
              <a:off x="-652" y="978"/>
              <a:ext cx="4237" cy="3342"/>
            </a:xfrm>
            <a:custGeom>
              <a:avLst/>
              <a:gdLst>
                <a:gd name="T0" fmla="*/ 6 w 21600"/>
                <a:gd name="T1" fmla="*/ 0 h 21231"/>
                <a:gd name="T2" fmla="*/ 32 w 21600"/>
                <a:gd name="T3" fmla="*/ 13 h 21231"/>
                <a:gd name="T4" fmla="*/ 0 w 21600"/>
                <a:gd name="T5" fmla="*/ 13 h 21231"/>
                <a:gd name="T6" fmla="*/ 0 60000 65536"/>
                <a:gd name="T7" fmla="*/ 0 60000 65536"/>
                <a:gd name="T8" fmla="*/ 0 60000 65536"/>
              </a:gdLst>
              <a:ahLst/>
              <a:cxnLst>
                <a:cxn ang="T6">
                  <a:pos x="T0" y="T1"/>
                </a:cxn>
                <a:cxn ang="T7">
                  <a:pos x="T2" y="T3"/>
                </a:cxn>
                <a:cxn ang="T8">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lnTo>
                    <a:pt x="3976" y="0"/>
                  </a:lnTo>
                  <a:close/>
                </a:path>
              </a:pathLst>
            </a:custGeom>
            <a:noFill/>
            <a:ln w="12700" cap="rnd">
              <a:solidFill>
                <a:schemeClr val="accent2"/>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1749" name="Rectangle 5"/>
          <p:cNvSpPr>
            <a:spLocks noGrp="1" noChangeArrowheads="1"/>
          </p:cNvSpPr>
          <p:nvPr>
            <p:ph type="ctrTitle" sz="quarter"/>
          </p:nvPr>
        </p:nvSpPr>
        <p:spPr>
          <a:xfrm>
            <a:off x="1293813" y="762000"/>
            <a:ext cx="7772400" cy="1143000"/>
          </a:xfrm>
        </p:spPr>
        <p:txBody>
          <a:bodyPr anchor="b"/>
          <a:lstStyle>
            <a:lvl1pPr>
              <a:defRPr/>
            </a:lvl1pPr>
          </a:lstStyle>
          <a:p>
            <a:pPr lvl="0"/>
            <a:r>
              <a:rPr lang="en-US" noProof="0"/>
              <a:t>Klik om het opmaakprofiel van de modeltitel te bewerken</a:t>
            </a:r>
          </a:p>
        </p:txBody>
      </p:sp>
      <p:sp>
        <p:nvSpPr>
          <p:cNvPr id="31750" name="Rectangle 6"/>
          <p:cNvSpPr>
            <a:spLocks noGrp="1" noChangeArrowheads="1"/>
          </p:cNvSpPr>
          <p:nvPr>
            <p:ph type="subTitle" sz="quarter" idx="1"/>
          </p:nvPr>
        </p:nvSpPr>
        <p:spPr>
          <a:xfrm>
            <a:off x="685800" y="3429000"/>
            <a:ext cx="6400800" cy="1752600"/>
          </a:xfrm>
        </p:spPr>
        <p:txBody>
          <a:bodyPr lIns="92075" tIns="46038" rIns="92075" bIns="46038" anchor="ctr"/>
          <a:lstStyle>
            <a:lvl1pPr marL="0" indent="0" algn="ctr">
              <a:buFont typeface="Wingdings" pitchFamily="2" charset="2"/>
              <a:buNone/>
              <a:defRPr/>
            </a:lvl1pPr>
          </a:lstStyle>
          <a:p>
            <a:pPr lvl="0"/>
            <a:r>
              <a:rPr lang="en-US" noProof="0"/>
              <a:t>Klik om het opmaakprofiel van de modelondertitel te bewerken</a:t>
            </a:r>
          </a:p>
        </p:txBody>
      </p:sp>
      <p:sp>
        <p:nvSpPr>
          <p:cNvPr id="7" name="Rectangle 7"/>
          <p:cNvSpPr>
            <a:spLocks noGrp="1" noChangeArrowheads="1"/>
          </p:cNvSpPr>
          <p:nvPr>
            <p:ph type="dt" sz="quarter" idx="10"/>
          </p:nvPr>
        </p:nvSpPr>
        <p:spPr/>
        <p:txBody>
          <a:bodyPr/>
          <a:lstStyle>
            <a:lvl1pPr>
              <a:defRPr/>
            </a:lvl1pPr>
          </a:lstStyle>
          <a:p>
            <a:pPr>
              <a:defRPr/>
            </a:pPr>
            <a:fld id="{B0C2A533-AD56-4D50-A760-B262BAE8AAEF}" type="datetime1">
              <a:rPr lang="en-GB"/>
              <a:pPr>
                <a:defRPr/>
              </a:pPr>
              <a:t>04/03/2022</a:t>
            </a:fld>
            <a:endParaRPr lang="en-US"/>
          </a:p>
        </p:txBody>
      </p:sp>
      <p:sp>
        <p:nvSpPr>
          <p:cNvPr id="8" name="Rectangle 8"/>
          <p:cNvSpPr>
            <a:spLocks noGrp="1" noChangeArrowheads="1"/>
          </p:cNvSpPr>
          <p:nvPr>
            <p:ph type="ftr" sz="quarter" idx="11"/>
          </p:nvPr>
        </p:nvSpPr>
        <p:spPr/>
        <p:txBody>
          <a:bodyPr/>
          <a:lstStyle>
            <a:lvl1pPr>
              <a:defRPr/>
            </a:lvl1pPr>
          </a:lstStyle>
          <a:p>
            <a:pPr>
              <a:defRPr/>
            </a:pPr>
            <a:r>
              <a:rPr lang="en-US"/>
              <a:t>stralingsveiligheid basisniveau</a:t>
            </a:r>
          </a:p>
        </p:txBody>
      </p:sp>
      <p:sp>
        <p:nvSpPr>
          <p:cNvPr id="9" name="Rectangle 9"/>
          <p:cNvSpPr>
            <a:spLocks noGrp="1" noChangeArrowheads="1"/>
          </p:cNvSpPr>
          <p:nvPr>
            <p:ph type="sldNum" sz="quarter" idx="12"/>
          </p:nvPr>
        </p:nvSpPr>
        <p:spPr/>
        <p:txBody>
          <a:bodyPr/>
          <a:lstStyle>
            <a:lvl1pPr>
              <a:defRPr/>
            </a:lvl1pPr>
          </a:lstStyle>
          <a:p>
            <a:pPr>
              <a:defRPr/>
            </a:pPr>
            <a:fld id="{9E53AB65-3D0D-45D0-9AD6-5569EAAF57D0}" type="slidenum">
              <a:rPr lang="en-US"/>
              <a:pPr>
                <a:defRPr/>
              </a:pPr>
              <a:t>‹#›</a:t>
            </a:fld>
            <a:endParaRPr lang="en-US"/>
          </a:p>
        </p:txBody>
      </p:sp>
    </p:spTree>
    <p:extLst>
      <p:ext uri="{BB962C8B-B14F-4D97-AF65-F5344CB8AC3E}">
        <p14:creationId xmlns:p14="http://schemas.microsoft.com/office/powerpoint/2010/main" val="2293089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dt" sz="half" idx="10"/>
          </p:nvPr>
        </p:nvSpPr>
        <p:spPr>
          <a:ln/>
        </p:spPr>
        <p:txBody>
          <a:bodyPr/>
          <a:lstStyle>
            <a:lvl1pPr>
              <a:defRPr/>
            </a:lvl1pPr>
          </a:lstStyle>
          <a:p>
            <a:pPr>
              <a:defRPr/>
            </a:pPr>
            <a:fld id="{A2D98BD8-15C5-46A5-99CE-AD9DA800A110}" type="datetime1">
              <a:rPr lang="en-GB"/>
              <a:pPr>
                <a:defRPr/>
              </a:pPr>
              <a:t>04/03/2022</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6" name="Rectangle 8"/>
          <p:cNvSpPr>
            <a:spLocks noGrp="1" noChangeArrowheads="1"/>
          </p:cNvSpPr>
          <p:nvPr>
            <p:ph type="sldNum" sz="quarter" idx="12"/>
          </p:nvPr>
        </p:nvSpPr>
        <p:spPr>
          <a:ln/>
        </p:spPr>
        <p:txBody>
          <a:bodyPr/>
          <a:lstStyle>
            <a:lvl1pPr>
              <a:defRPr/>
            </a:lvl1pPr>
          </a:lstStyle>
          <a:p>
            <a:pPr>
              <a:defRPr/>
            </a:pPr>
            <a:fld id="{0BAAE77D-EAED-46AF-A862-21B40D440210}" type="slidenum">
              <a:rPr lang="en-US"/>
              <a:pPr>
                <a:defRPr/>
              </a:pPr>
              <a:t>‹#›</a:t>
            </a:fld>
            <a:endParaRPr lang="en-US"/>
          </a:p>
        </p:txBody>
      </p:sp>
    </p:spTree>
    <p:extLst>
      <p:ext uri="{BB962C8B-B14F-4D97-AF65-F5344CB8AC3E}">
        <p14:creationId xmlns:p14="http://schemas.microsoft.com/office/powerpoint/2010/main" val="3133080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dt" sz="half" idx="10"/>
          </p:nvPr>
        </p:nvSpPr>
        <p:spPr>
          <a:ln/>
        </p:spPr>
        <p:txBody>
          <a:bodyPr/>
          <a:lstStyle>
            <a:lvl1pPr>
              <a:defRPr/>
            </a:lvl1pPr>
          </a:lstStyle>
          <a:p>
            <a:pPr>
              <a:defRPr/>
            </a:pPr>
            <a:fld id="{C8807B10-CD67-4CD3-9CE0-31DBA0140B3A}" type="datetime1">
              <a:rPr lang="en-GB"/>
              <a:pPr>
                <a:defRPr/>
              </a:pPr>
              <a:t>04/03/2022</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6" name="Rectangle 8"/>
          <p:cNvSpPr>
            <a:spLocks noGrp="1" noChangeArrowheads="1"/>
          </p:cNvSpPr>
          <p:nvPr>
            <p:ph type="sldNum" sz="quarter" idx="12"/>
          </p:nvPr>
        </p:nvSpPr>
        <p:spPr>
          <a:ln/>
        </p:spPr>
        <p:txBody>
          <a:bodyPr/>
          <a:lstStyle>
            <a:lvl1pPr>
              <a:defRPr/>
            </a:lvl1pPr>
          </a:lstStyle>
          <a:p>
            <a:pPr>
              <a:defRPr/>
            </a:pPr>
            <a:fld id="{3BD4D7EA-BCA5-4385-9F5C-FF44DE58FACD}" type="slidenum">
              <a:rPr lang="en-US"/>
              <a:pPr>
                <a:defRPr/>
              </a:pPr>
              <a:t>‹#›</a:t>
            </a:fld>
            <a:endParaRPr lang="en-US"/>
          </a:p>
        </p:txBody>
      </p:sp>
    </p:spTree>
    <p:extLst>
      <p:ext uri="{BB962C8B-B14F-4D97-AF65-F5344CB8AC3E}">
        <p14:creationId xmlns:p14="http://schemas.microsoft.com/office/powerpoint/2010/main" val="32129412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9812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41148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dt" sz="half" idx="10"/>
          </p:nvPr>
        </p:nvSpPr>
        <p:spPr>
          <a:ln/>
        </p:spPr>
        <p:txBody>
          <a:bodyPr/>
          <a:lstStyle>
            <a:lvl1pPr>
              <a:defRPr/>
            </a:lvl1pPr>
          </a:lstStyle>
          <a:p>
            <a:pPr>
              <a:defRPr/>
            </a:pPr>
            <a:fld id="{705E7BF2-B016-4632-BAFF-461432BBA92C}" type="datetime1">
              <a:rPr lang="en-GB"/>
              <a:pPr>
                <a:defRPr/>
              </a:pPr>
              <a:t>04/03/2022</a:t>
            </a:fld>
            <a:endParaRPr lang="en-US"/>
          </a:p>
        </p:txBody>
      </p:sp>
      <p:sp>
        <p:nvSpPr>
          <p:cNvPr id="7"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8" name="Rectangle 8"/>
          <p:cNvSpPr>
            <a:spLocks noGrp="1" noChangeArrowheads="1"/>
          </p:cNvSpPr>
          <p:nvPr>
            <p:ph type="sldNum" sz="quarter" idx="12"/>
          </p:nvPr>
        </p:nvSpPr>
        <p:spPr>
          <a:ln/>
        </p:spPr>
        <p:txBody>
          <a:bodyPr/>
          <a:lstStyle>
            <a:lvl1pPr>
              <a:defRPr/>
            </a:lvl1pPr>
          </a:lstStyle>
          <a:p>
            <a:pPr>
              <a:defRPr/>
            </a:pPr>
            <a:fld id="{BD443AEF-5317-4A04-954B-D64420296D67}" type="slidenum">
              <a:rPr lang="en-US"/>
              <a:pPr>
                <a:defRPr/>
              </a:pPr>
              <a:t>‹#›</a:t>
            </a:fld>
            <a:endParaRPr lang="en-US"/>
          </a:p>
        </p:txBody>
      </p:sp>
    </p:spTree>
    <p:extLst>
      <p:ext uri="{BB962C8B-B14F-4D97-AF65-F5344CB8AC3E}">
        <p14:creationId xmlns:p14="http://schemas.microsoft.com/office/powerpoint/2010/main" val="13286571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dt" sz="half" idx="10"/>
          </p:nvPr>
        </p:nvSpPr>
        <p:spPr>
          <a:ln/>
        </p:spPr>
        <p:txBody>
          <a:bodyPr/>
          <a:lstStyle>
            <a:lvl1pPr>
              <a:defRPr/>
            </a:lvl1pPr>
          </a:lstStyle>
          <a:p>
            <a:pPr>
              <a:defRPr/>
            </a:pPr>
            <a:fld id="{EA0359D8-14DF-4D57-8CEE-AB1A96FD19B7}" type="datetime1">
              <a:rPr lang="en-GB"/>
              <a:pPr>
                <a:defRPr/>
              </a:pPr>
              <a:t>04/03/2022</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7" name="Rectangle 8"/>
          <p:cNvSpPr>
            <a:spLocks noGrp="1" noChangeArrowheads="1"/>
          </p:cNvSpPr>
          <p:nvPr>
            <p:ph type="sldNum" sz="quarter" idx="12"/>
          </p:nvPr>
        </p:nvSpPr>
        <p:spPr>
          <a:ln/>
        </p:spPr>
        <p:txBody>
          <a:bodyPr/>
          <a:lstStyle>
            <a:lvl1pPr>
              <a:defRPr/>
            </a:lvl1pPr>
          </a:lstStyle>
          <a:p>
            <a:pPr>
              <a:defRPr/>
            </a:pPr>
            <a:fld id="{632BE58D-0A04-4809-A354-719EE453595E}" type="slidenum">
              <a:rPr lang="en-US"/>
              <a:pPr>
                <a:defRPr/>
              </a:pPr>
              <a:t>‹#›</a:t>
            </a:fld>
            <a:endParaRPr lang="en-US"/>
          </a:p>
        </p:txBody>
      </p:sp>
    </p:spTree>
    <p:extLst>
      <p:ext uri="{BB962C8B-B14F-4D97-AF65-F5344CB8AC3E}">
        <p14:creationId xmlns:p14="http://schemas.microsoft.com/office/powerpoint/2010/main" val="1833443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dt" sz="half" idx="10"/>
          </p:nvPr>
        </p:nvSpPr>
        <p:spPr>
          <a:ln/>
        </p:spPr>
        <p:txBody>
          <a:bodyPr/>
          <a:lstStyle>
            <a:lvl1pPr>
              <a:defRPr/>
            </a:lvl1pPr>
          </a:lstStyle>
          <a:p>
            <a:pPr>
              <a:defRPr/>
            </a:pPr>
            <a:fld id="{082AA31D-EDD4-45C6-A870-0FB99EA9B4B7}" type="datetime1">
              <a:rPr lang="en-GB"/>
              <a:pPr>
                <a:defRPr/>
              </a:pPr>
              <a:t>04/03/2022</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6" name="Rectangle 8"/>
          <p:cNvSpPr>
            <a:spLocks noGrp="1" noChangeArrowheads="1"/>
          </p:cNvSpPr>
          <p:nvPr>
            <p:ph type="sldNum" sz="quarter" idx="12"/>
          </p:nvPr>
        </p:nvSpPr>
        <p:spPr>
          <a:ln/>
        </p:spPr>
        <p:txBody>
          <a:bodyPr/>
          <a:lstStyle>
            <a:lvl1pPr>
              <a:defRPr/>
            </a:lvl1pPr>
          </a:lstStyle>
          <a:p>
            <a:pPr>
              <a:defRPr/>
            </a:pPr>
            <a:fld id="{61CCC92E-1499-4C06-8211-D016062D8862}" type="slidenum">
              <a:rPr lang="en-US"/>
              <a:pPr>
                <a:defRPr/>
              </a:pPr>
              <a:t>‹#›</a:t>
            </a:fld>
            <a:endParaRPr lang="en-US"/>
          </a:p>
        </p:txBody>
      </p:sp>
    </p:spTree>
    <p:extLst>
      <p:ext uri="{BB962C8B-B14F-4D97-AF65-F5344CB8AC3E}">
        <p14:creationId xmlns:p14="http://schemas.microsoft.com/office/powerpoint/2010/main" val="2433106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fld id="{5EBA7737-FF0D-4C51-B91C-BA9DAF17FB09}" type="datetime1">
              <a:rPr lang="en-GB"/>
              <a:pPr>
                <a:defRPr/>
              </a:pPr>
              <a:t>04/03/2022</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6" name="Rectangle 8"/>
          <p:cNvSpPr>
            <a:spLocks noGrp="1" noChangeArrowheads="1"/>
          </p:cNvSpPr>
          <p:nvPr>
            <p:ph type="sldNum" sz="quarter" idx="12"/>
          </p:nvPr>
        </p:nvSpPr>
        <p:spPr>
          <a:ln/>
        </p:spPr>
        <p:txBody>
          <a:bodyPr/>
          <a:lstStyle>
            <a:lvl1pPr>
              <a:defRPr/>
            </a:lvl1pPr>
          </a:lstStyle>
          <a:p>
            <a:pPr>
              <a:defRPr/>
            </a:pPr>
            <a:fld id="{DF4F2EBD-BA39-435A-994E-51953973DFA5}" type="slidenum">
              <a:rPr lang="en-US"/>
              <a:pPr>
                <a:defRPr/>
              </a:pPr>
              <a:t>‹#›</a:t>
            </a:fld>
            <a:endParaRPr lang="en-US"/>
          </a:p>
        </p:txBody>
      </p:sp>
    </p:spTree>
    <p:extLst>
      <p:ext uri="{BB962C8B-B14F-4D97-AF65-F5344CB8AC3E}">
        <p14:creationId xmlns:p14="http://schemas.microsoft.com/office/powerpoint/2010/main" val="2481650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dt" sz="half" idx="10"/>
          </p:nvPr>
        </p:nvSpPr>
        <p:spPr>
          <a:ln/>
        </p:spPr>
        <p:txBody>
          <a:bodyPr/>
          <a:lstStyle>
            <a:lvl1pPr>
              <a:defRPr/>
            </a:lvl1pPr>
          </a:lstStyle>
          <a:p>
            <a:pPr>
              <a:defRPr/>
            </a:pPr>
            <a:fld id="{D7FBB119-D024-4C8C-9A61-0652CB8D7FA6}" type="datetime1">
              <a:rPr lang="en-GB"/>
              <a:pPr>
                <a:defRPr/>
              </a:pPr>
              <a:t>04/03/2022</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7" name="Rectangle 8"/>
          <p:cNvSpPr>
            <a:spLocks noGrp="1" noChangeArrowheads="1"/>
          </p:cNvSpPr>
          <p:nvPr>
            <p:ph type="sldNum" sz="quarter" idx="12"/>
          </p:nvPr>
        </p:nvSpPr>
        <p:spPr>
          <a:ln/>
        </p:spPr>
        <p:txBody>
          <a:bodyPr/>
          <a:lstStyle>
            <a:lvl1pPr>
              <a:defRPr/>
            </a:lvl1pPr>
          </a:lstStyle>
          <a:p>
            <a:pPr>
              <a:defRPr/>
            </a:pPr>
            <a:fld id="{DA3268FE-56DC-41CE-AFD8-EF47DC274909}" type="slidenum">
              <a:rPr lang="en-US"/>
              <a:pPr>
                <a:defRPr/>
              </a:pPr>
              <a:t>‹#›</a:t>
            </a:fld>
            <a:endParaRPr lang="en-US"/>
          </a:p>
        </p:txBody>
      </p:sp>
    </p:spTree>
    <p:extLst>
      <p:ext uri="{BB962C8B-B14F-4D97-AF65-F5344CB8AC3E}">
        <p14:creationId xmlns:p14="http://schemas.microsoft.com/office/powerpoint/2010/main" val="54090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dt" sz="half" idx="10"/>
          </p:nvPr>
        </p:nvSpPr>
        <p:spPr>
          <a:ln/>
        </p:spPr>
        <p:txBody>
          <a:bodyPr/>
          <a:lstStyle>
            <a:lvl1pPr>
              <a:defRPr/>
            </a:lvl1pPr>
          </a:lstStyle>
          <a:p>
            <a:pPr>
              <a:defRPr/>
            </a:pPr>
            <a:fld id="{C5B45D41-8564-4073-ADD0-6CF13A64F087}" type="datetime1">
              <a:rPr lang="en-GB"/>
              <a:pPr>
                <a:defRPr/>
              </a:pPr>
              <a:t>04/03/2022</a:t>
            </a:fld>
            <a:endParaRPr lang="en-US"/>
          </a:p>
        </p:txBody>
      </p:sp>
      <p:sp>
        <p:nvSpPr>
          <p:cNvPr id="8"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9" name="Rectangle 8"/>
          <p:cNvSpPr>
            <a:spLocks noGrp="1" noChangeArrowheads="1"/>
          </p:cNvSpPr>
          <p:nvPr>
            <p:ph type="sldNum" sz="quarter" idx="12"/>
          </p:nvPr>
        </p:nvSpPr>
        <p:spPr>
          <a:ln/>
        </p:spPr>
        <p:txBody>
          <a:bodyPr/>
          <a:lstStyle>
            <a:lvl1pPr>
              <a:defRPr/>
            </a:lvl1pPr>
          </a:lstStyle>
          <a:p>
            <a:pPr>
              <a:defRPr/>
            </a:pPr>
            <a:fld id="{0B2E7395-DAFC-415A-A935-2A5CDEB6B572}" type="slidenum">
              <a:rPr lang="en-US"/>
              <a:pPr>
                <a:defRPr/>
              </a:pPr>
              <a:t>‹#›</a:t>
            </a:fld>
            <a:endParaRPr lang="en-US"/>
          </a:p>
        </p:txBody>
      </p:sp>
    </p:spTree>
    <p:extLst>
      <p:ext uri="{BB962C8B-B14F-4D97-AF65-F5344CB8AC3E}">
        <p14:creationId xmlns:p14="http://schemas.microsoft.com/office/powerpoint/2010/main" val="2416338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dt" sz="half" idx="10"/>
          </p:nvPr>
        </p:nvSpPr>
        <p:spPr>
          <a:ln/>
        </p:spPr>
        <p:txBody>
          <a:bodyPr/>
          <a:lstStyle>
            <a:lvl1pPr>
              <a:defRPr/>
            </a:lvl1pPr>
          </a:lstStyle>
          <a:p>
            <a:pPr>
              <a:defRPr/>
            </a:pPr>
            <a:fld id="{B183C800-C72A-48DB-AA58-8DF6B382E287}" type="datetime1">
              <a:rPr lang="en-GB"/>
              <a:pPr>
                <a:defRPr/>
              </a:pPr>
              <a:t>04/03/2022</a:t>
            </a:fld>
            <a:endParaRPr lang="en-US"/>
          </a:p>
        </p:txBody>
      </p:sp>
      <p:sp>
        <p:nvSpPr>
          <p:cNvPr id="4"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5" name="Rectangle 8"/>
          <p:cNvSpPr>
            <a:spLocks noGrp="1" noChangeArrowheads="1"/>
          </p:cNvSpPr>
          <p:nvPr>
            <p:ph type="sldNum" sz="quarter" idx="12"/>
          </p:nvPr>
        </p:nvSpPr>
        <p:spPr>
          <a:ln/>
        </p:spPr>
        <p:txBody>
          <a:bodyPr/>
          <a:lstStyle>
            <a:lvl1pPr>
              <a:defRPr/>
            </a:lvl1pPr>
          </a:lstStyle>
          <a:p>
            <a:pPr>
              <a:defRPr/>
            </a:pPr>
            <a:fld id="{1DBD07C8-3214-4E31-90D0-D664A05AAF42}" type="slidenum">
              <a:rPr lang="en-US"/>
              <a:pPr>
                <a:defRPr/>
              </a:pPr>
              <a:t>‹#›</a:t>
            </a:fld>
            <a:endParaRPr lang="en-US"/>
          </a:p>
        </p:txBody>
      </p:sp>
    </p:spTree>
    <p:extLst>
      <p:ext uri="{BB962C8B-B14F-4D97-AF65-F5344CB8AC3E}">
        <p14:creationId xmlns:p14="http://schemas.microsoft.com/office/powerpoint/2010/main" val="1720378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fld id="{093362C3-5046-44DD-B968-64EFC8DEDF95}" type="datetime1">
              <a:rPr lang="en-GB"/>
              <a:pPr>
                <a:defRPr/>
              </a:pPr>
              <a:t>04/03/2022</a:t>
            </a:fld>
            <a:endParaRPr lang="en-US"/>
          </a:p>
        </p:txBody>
      </p:sp>
      <p:sp>
        <p:nvSpPr>
          <p:cNvPr id="3"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4" name="Rectangle 8"/>
          <p:cNvSpPr>
            <a:spLocks noGrp="1" noChangeArrowheads="1"/>
          </p:cNvSpPr>
          <p:nvPr>
            <p:ph type="sldNum" sz="quarter" idx="12"/>
          </p:nvPr>
        </p:nvSpPr>
        <p:spPr>
          <a:ln/>
        </p:spPr>
        <p:txBody>
          <a:bodyPr/>
          <a:lstStyle>
            <a:lvl1pPr>
              <a:defRPr/>
            </a:lvl1pPr>
          </a:lstStyle>
          <a:p>
            <a:pPr>
              <a:defRPr/>
            </a:pPr>
            <a:fld id="{86AA7C64-92C7-47C1-970E-EA75E5A16D51}" type="slidenum">
              <a:rPr lang="en-US"/>
              <a:pPr>
                <a:defRPr/>
              </a:pPr>
              <a:t>‹#›</a:t>
            </a:fld>
            <a:endParaRPr lang="en-US"/>
          </a:p>
        </p:txBody>
      </p:sp>
    </p:spTree>
    <p:extLst>
      <p:ext uri="{BB962C8B-B14F-4D97-AF65-F5344CB8AC3E}">
        <p14:creationId xmlns:p14="http://schemas.microsoft.com/office/powerpoint/2010/main" val="237169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fld id="{63C5DED1-0828-40F3-B366-1FABFB0284A0}" type="datetime1">
              <a:rPr lang="en-GB"/>
              <a:pPr>
                <a:defRPr/>
              </a:pPr>
              <a:t>04/03/2022</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7" name="Rectangle 8"/>
          <p:cNvSpPr>
            <a:spLocks noGrp="1" noChangeArrowheads="1"/>
          </p:cNvSpPr>
          <p:nvPr>
            <p:ph type="sldNum" sz="quarter" idx="12"/>
          </p:nvPr>
        </p:nvSpPr>
        <p:spPr>
          <a:ln/>
        </p:spPr>
        <p:txBody>
          <a:bodyPr/>
          <a:lstStyle>
            <a:lvl1pPr>
              <a:defRPr/>
            </a:lvl1pPr>
          </a:lstStyle>
          <a:p>
            <a:pPr>
              <a:defRPr/>
            </a:pPr>
            <a:fld id="{91EBDF0D-8DFD-4800-8FB7-284439F0D654}" type="slidenum">
              <a:rPr lang="en-US"/>
              <a:pPr>
                <a:defRPr/>
              </a:pPr>
              <a:t>‹#›</a:t>
            </a:fld>
            <a:endParaRPr lang="en-US"/>
          </a:p>
        </p:txBody>
      </p:sp>
    </p:spTree>
    <p:extLst>
      <p:ext uri="{BB962C8B-B14F-4D97-AF65-F5344CB8AC3E}">
        <p14:creationId xmlns:p14="http://schemas.microsoft.com/office/powerpoint/2010/main" val="1777320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fld id="{C9546EFB-EDB1-4A09-9C40-83F6C8C7F20E}" type="datetime1">
              <a:rPr lang="en-GB"/>
              <a:pPr>
                <a:defRPr/>
              </a:pPr>
              <a:t>04/03/2022</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7" name="Rectangle 8"/>
          <p:cNvSpPr>
            <a:spLocks noGrp="1" noChangeArrowheads="1"/>
          </p:cNvSpPr>
          <p:nvPr>
            <p:ph type="sldNum" sz="quarter" idx="12"/>
          </p:nvPr>
        </p:nvSpPr>
        <p:spPr>
          <a:ln/>
        </p:spPr>
        <p:txBody>
          <a:bodyPr/>
          <a:lstStyle>
            <a:lvl1pPr>
              <a:defRPr/>
            </a:lvl1pPr>
          </a:lstStyle>
          <a:p>
            <a:pPr>
              <a:defRPr/>
            </a:pPr>
            <a:fld id="{8613D3D9-4F57-4ECB-89C7-D45E59928CCC}" type="slidenum">
              <a:rPr lang="en-US"/>
              <a:pPr>
                <a:defRPr/>
              </a:pPr>
              <a:t>‹#›</a:t>
            </a:fld>
            <a:endParaRPr lang="en-US"/>
          </a:p>
        </p:txBody>
      </p:sp>
    </p:spTree>
    <p:extLst>
      <p:ext uri="{BB962C8B-B14F-4D97-AF65-F5344CB8AC3E}">
        <p14:creationId xmlns:p14="http://schemas.microsoft.com/office/powerpoint/2010/main" val="3430648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588"/>
            <a:ext cx="9132888" cy="6845300"/>
            <a:chOff x="0" y="1"/>
            <a:chExt cx="5753" cy="4312"/>
          </a:xfrm>
        </p:grpSpPr>
        <p:sp>
          <p:nvSpPr>
            <p:cNvPr id="30723" name="Freeform 3"/>
            <p:cNvSpPr>
              <a:spLocks/>
            </p:cNvSpPr>
            <p:nvPr/>
          </p:nvSpPr>
          <p:spPr bwMode="auto">
            <a:xfrm>
              <a:off x="3394" y="999"/>
              <a:ext cx="2359" cy="3314"/>
            </a:xfrm>
            <a:custGeom>
              <a:avLst/>
              <a:gdLst>
                <a:gd name="T0" fmla="*/ 1905 w 2359"/>
                <a:gd name="T1" fmla="*/ 3312 h 3314"/>
                <a:gd name="T2" fmla="*/ 2358 w 2359"/>
                <a:gd name="T3" fmla="*/ 3313 h 3314"/>
                <a:gd name="T4" fmla="*/ 2358 w 2359"/>
                <a:gd name="T5" fmla="*/ 1437 h 3314"/>
                <a:gd name="T6" fmla="*/ 0 w 2359"/>
                <a:gd name="T7" fmla="*/ 0 h 3314"/>
                <a:gd name="T8" fmla="*/ 201 w 2359"/>
                <a:gd name="T9" fmla="*/ 150 h 3314"/>
                <a:gd name="T10" fmla="*/ 366 w 2359"/>
                <a:gd name="T11" fmla="*/ 279 h 3314"/>
                <a:gd name="T12" fmla="*/ 552 w 2359"/>
                <a:gd name="T13" fmla="*/ 441 h 3314"/>
                <a:gd name="T14" fmla="*/ 732 w 2359"/>
                <a:gd name="T15" fmla="*/ 612 h 3314"/>
                <a:gd name="T16" fmla="*/ 996 w 2359"/>
                <a:gd name="T17" fmla="*/ 903 h 3314"/>
                <a:gd name="T18" fmla="*/ 1230 w 2359"/>
                <a:gd name="T19" fmla="*/ 1212 h 3314"/>
                <a:gd name="T20" fmla="*/ 1400 w 2359"/>
                <a:gd name="T21" fmla="*/ 1482 h 3314"/>
                <a:gd name="T22" fmla="*/ 1548 w 2359"/>
                <a:gd name="T23" fmla="*/ 1761 h 3314"/>
                <a:gd name="T24" fmla="*/ 1665 w 2359"/>
                <a:gd name="T25" fmla="*/ 2040 h 3314"/>
                <a:gd name="T26" fmla="*/ 1751 w 2359"/>
                <a:gd name="T27" fmla="*/ 2295 h 3314"/>
                <a:gd name="T28" fmla="*/ 1809 w 2359"/>
                <a:gd name="T29" fmla="*/ 2511 h 3314"/>
                <a:gd name="T30" fmla="*/ 1863 w 2359"/>
                <a:gd name="T31" fmla="*/ 2778 h 3314"/>
                <a:gd name="T32" fmla="*/ 1890 w 2359"/>
                <a:gd name="T33" fmla="*/ 3012 h 3314"/>
                <a:gd name="T34" fmla="*/ 1905 w 2359"/>
                <a:gd name="T35" fmla="*/ 3312 h 3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a:p>
          </p:txBody>
        </p:sp>
        <p:sp>
          <p:nvSpPr>
            <p:cNvPr id="1033" name="Arc 4"/>
            <p:cNvSpPr>
              <a:spLocks/>
            </p:cNvSpPr>
            <p:nvPr/>
          </p:nvSpPr>
          <p:spPr bwMode="auto">
            <a:xfrm>
              <a:off x="0" y="1"/>
              <a:ext cx="5298" cy="4312"/>
            </a:xfrm>
            <a:custGeom>
              <a:avLst/>
              <a:gdLst>
                <a:gd name="T0" fmla="*/ 0 w 21600"/>
                <a:gd name="T1" fmla="*/ 0 h 21600"/>
                <a:gd name="T2" fmla="*/ 78 w 21600"/>
                <a:gd name="T3" fmla="*/ 34 h 21600"/>
                <a:gd name="T4" fmla="*/ 0 w 21600"/>
                <a:gd name="T5" fmla="*/ 34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cap="rnd">
              <a:solidFill>
                <a:schemeClr val="accent2"/>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0725" name="Rectangle 5"/>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t>Klik om het opmaakprofiel van de modeltitel te bewerken</a:t>
            </a:r>
          </a:p>
        </p:txBody>
      </p:sp>
      <p:sp>
        <p:nvSpPr>
          <p:cNvPr id="30726" name="Rectangle 6"/>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spcBef>
                <a:spcPct val="0"/>
              </a:spcBef>
              <a:buClrTx/>
              <a:buSzTx/>
              <a:buFontTx/>
              <a:buNone/>
              <a:defRPr sz="1400">
                <a:latin typeface="+mn-lt"/>
              </a:defRPr>
            </a:lvl1pPr>
          </a:lstStyle>
          <a:p>
            <a:pPr>
              <a:defRPr/>
            </a:pPr>
            <a:fld id="{B4AE11C8-32AF-4B5E-B4DD-EC27A289F0B7}" type="datetime1">
              <a:rPr lang="en-GB"/>
              <a:pPr>
                <a:defRPr/>
              </a:pPr>
              <a:t>04/03/2022</a:t>
            </a:fld>
            <a:endParaRPr lang="en-US"/>
          </a:p>
        </p:txBody>
      </p:sp>
      <p:sp>
        <p:nvSpPr>
          <p:cNvPr id="30727" name="Rectangle 7"/>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a:spcBef>
                <a:spcPct val="0"/>
              </a:spcBef>
              <a:buClrTx/>
              <a:buSzTx/>
              <a:buFontTx/>
              <a:buNone/>
              <a:defRPr sz="1400">
                <a:latin typeface="+mn-lt"/>
              </a:defRPr>
            </a:lvl1pPr>
          </a:lstStyle>
          <a:p>
            <a:pPr>
              <a:defRPr/>
            </a:pPr>
            <a:r>
              <a:rPr lang="en-US"/>
              <a:t>stralingsveiligheid basisniveau</a:t>
            </a:r>
          </a:p>
        </p:txBody>
      </p:sp>
      <p:sp>
        <p:nvSpPr>
          <p:cNvPr id="30728" name="Rectangle 8"/>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r">
              <a:spcBef>
                <a:spcPct val="0"/>
              </a:spcBef>
              <a:buClrTx/>
              <a:buSzTx/>
              <a:buFontTx/>
              <a:buNone/>
              <a:defRPr sz="1400">
                <a:latin typeface="+mn-lt"/>
              </a:defRPr>
            </a:lvl1pPr>
          </a:lstStyle>
          <a:p>
            <a:pPr>
              <a:defRPr/>
            </a:pPr>
            <a:fld id="{84DBA456-9278-464C-AF90-FD597EFA3B95}" type="slidenum">
              <a:rPr lang="en-US"/>
              <a:pPr>
                <a:defRPr/>
              </a:pPr>
              <a:t>‹#›</a:t>
            </a:fld>
            <a:endParaRPr lang="en-US"/>
          </a:p>
        </p:txBody>
      </p:sp>
      <p:sp>
        <p:nvSpPr>
          <p:cNvPr id="1031" name="Rectangle 9"/>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Klik om de opmaakprofielen van de modeltekst te bewerken</a:t>
            </a:r>
          </a:p>
          <a:p>
            <a:pPr lvl="1"/>
            <a:r>
              <a:rPr lang="en-US"/>
              <a:t>Tweede niveau</a:t>
            </a:r>
          </a:p>
          <a:p>
            <a:pPr lvl="2"/>
            <a:r>
              <a:rPr lang="en-US"/>
              <a:t>Derde niveau</a:t>
            </a:r>
          </a:p>
          <a:p>
            <a:pPr lvl="3"/>
            <a:r>
              <a:rPr lang="en-US"/>
              <a:t>Vierde niveau</a:t>
            </a:r>
          </a:p>
          <a:p>
            <a:pPr lvl="4"/>
            <a:r>
              <a:rPr lang="en-US"/>
              <a:t>Vijfde niveau</a:t>
            </a:r>
          </a:p>
        </p:txBody>
      </p:sp>
    </p:spTree>
  </p:cSld>
  <p:clrMap bg1="lt1" tx1="dk1" bg2="lt2" tx2="dk2" accent1="accent1" accent2="accent2" accent3="accent3" accent4="accent4" accent5="accent5" accent6="accent6" hlink="hlink" folHlink="folHlink"/>
  <p:sldLayoutIdLst>
    <p:sldLayoutId id="2147483724"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Lst>
  <p:hf hdr="0"/>
  <p:txStyles>
    <p:titleStyle>
      <a:lvl1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ZGCaspariT" pitchFamily="2" charset="0"/>
        </a:defRPr>
      </a:lvl2pPr>
      <a:lvl3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ZGCaspariT" pitchFamily="2" charset="0"/>
        </a:defRPr>
      </a:lvl3pPr>
      <a:lvl4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ZGCaspariT" pitchFamily="2" charset="0"/>
        </a:defRPr>
      </a:lvl4pPr>
      <a:lvl5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ZGCaspariT" pitchFamily="2" charset="0"/>
        </a:defRPr>
      </a:lvl5pPr>
      <a:lvl6pPr marL="457200" algn="ctr" rtl="0" fontAlgn="base">
        <a:spcBef>
          <a:spcPct val="0"/>
        </a:spcBef>
        <a:spcAft>
          <a:spcPct val="0"/>
        </a:spcAft>
        <a:defRPr sz="4400">
          <a:solidFill>
            <a:schemeClr val="tx2"/>
          </a:solidFill>
          <a:effectLst>
            <a:outerShdw blurRad="38100" dist="38100" dir="2700000" algn="tl">
              <a:srgbClr val="C0C0C0"/>
            </a:outerShdw>
          </a:effectLst>
          <a:latin typeface="AZGCaspariT" pitchFamily="2" charset="0"/>
        </a:defRPr>
      </a:lvl6pPr>
      <a:lvl7pPr marL="914400" algn="ctr" rtl="0" fontAlgn="base">
        <a:spcBef>
          <a:spcPct val="0"/>
        </a:spcBef>
        <a:spcAft>
          <a:spcPct val="0"/>
        </a:spcAft>
        <a:defRPr sz="4400">
          <a:solidFill>
            <a:schemeClr val="tx2"/>
          </a:solidFill>
          <a:effectLst>
            <a:outerShdw blurRad="38100" dist="38100" dir="2700000" algn="tl">
              <a:srgbClr val="C0C0C0"/>
            </a:outerShdw>
          </a:effectLst>
          <a:latin typeface="AZGCaspariT" pitchFamily="2" charset="0"/>
        </a:defRPr>
      </a:lvl7pPr>
      <a:lvl8pPr marL="1371600" algn="ctr" rtl="0" fontAlgn="base">
        <a:spcBef>
          <a:spcPct val="0"/>
        </a:spcBef>
        <a:spcAft>
          <a:spcPct val="0"/>
        </a:spcAft>
        <a:defRPr sz="4400">
          <a:solidFill>
            <a:schemeClr val="tx2"/>
          </a:solidFill>
          <a:effectLst>
            <a:outerShdw blurRad="38100" dist="38100" dir="2700000" algn="tl">
              <a:srgbClr val="C0C0C0"/>
            </a:outerShdw>
          </a:effectLst>
          <a:latin typeface="AZGCaspariT" pitchFamily="2" charset="0"/>
        </a:defRPr>
      </a:lvl8pPr>
      <a:lvl9pPr marL="1828800" algn="ctr" rtl="0" fontAlgn="base">
        <a:spcBef>
          <a:spcPct val="0"/>
        </a:spcBef>
        <a:spcAft>
          <a:spcPct val="0"/>
        </a:spcAft>
        <a:defRPr sz="4400">
          <a:solidFill>
            <a:schemeClr val="tx2"/>
          </a:solidFill>
          <a:effectLst>
            <a:outerShdw blurRad="38100" dist="38100" dir="2700000" algn="tl">
              <a:srgbClr val="C0C0C0"/>
            </a:outerShdw>
          </a:effectLst>
          <a:latin typeface="AZGCaspariT" pitchFamily="2" charset="0"/>
        </a:defRPr>
      </a:lvl9pPr>
    </p:titleStyle>
    <p:body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3.jpeg"/><Relationship Id="rId5" Type="http://schemas.openxmlformats.org/officeDocument/2006/relationships/image" Target="../media/image12.wmf"/><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3.jpeg"/><Relationship Id="rId5" Type="http://schemas.openxmlformats.org/officeDocument/2006/relationships/image" Target="../media/image12.w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5" name="Rectangle 8"/>
          <p:cNvSpPr>
            <a:spLocks noGrp="1" noChangeArrowheads="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Rectangle 9"/>
          <p:cNvSpPr>
            <a:spLocks noGrp="1" noChangeArrowheads="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1</a:t>
            </a:fld>
            <a:endParaRPr lang="en-US">
              <a:latin typeface="Arial" pitchFamily="34" charset="0"/>
              <a:cs typeface="Arial" pitchFamily="34" charset="0"/>
            </a:endParaRPr>
          </a:p>
        </p:txBody>
      </p:sp>
      <p:sp>
        <p:nvSpPr>
          <p:cNvPr id="203778" name="Rectangle 2"/>
          <p:cNvSpPr>
            <a:spLocks noGrp="1" noChangeArrowheads="1"/>
          </p:cNvSpPr>
          <p:nvPr>
            <p:ph type="ctrTitle"/>
          </p:nvPr>
        </p:nvSpPr>
        <p:spPr>
          <a:xfrm>
            <a:off x="684213" y="765175"/>
            <a:ext cx="7772400" cy="1143000"/>
          </a:xfrm>
        </p:spPr>
        <p:txBody>
          <a:bodyPr/>
          <a:lstStyle/>
          <a:p>
            <a:pPr eaLnBrk="1" hangingPunct="1">
              <a:spcBef>
                <a:spcPct val="20000"/>
              </a:spcBef>
              <a:defRPr/>
            </a:pPr>
            <a:r>
              <a:rPr lang="en-US" sz="3200" b="1">
                <a:latin typeface="Arial" charset="0"/>
              </a:rPr>
              <a:t>Stralingsveiligheid rond toepassingen van ingekapselde bronnen</a:t>
            </a:r>
            <a:endParaRPr lang="en-US" sz="3200" b="1">
              <a:latin typeface="Arial" charset="0"/>
              <a:cs typeface="Arial" charset="0"/>
            </a:endParaRPr>
          </a:p>
        </p:txBody>
      </p:sp>
      <p:sp>
        <p:nvSpPr>
          <p:cNvPr id="9" name="Rectangle 3">
            <a:extLst>
              <a:ext uri="{FF2B5EF4-FFF2-40B4-BE49-F238E27FC236}">
                <a16:creationId xmlns:a16="http://schemas.microsoft.com/office/drawing/2014/main" id="{9D140CEF-6AAA-4194-8439-5B4EE1CEDBEB}"/>
              </a:ext>
            </a:extLst>
          </p:cNvPr>
          <p:cNvSpPr>
            <a:spLocks noGrp="1" noChangeArrowheads="1"/>
          </p:cNvSpPr>
          <p:nvPr>
            <p:ph type="subTitle" idx="1"/>
          </p:nvPr>
        </p:nvSpPr>
        <p:spPr>
          <a:xfrm>
            <a:off x="179512" y="1980000"/>
            <a:ext cx="8788088" cy="4268400"/>
          </a:xfrm>
        </p:spPr>
        <p:txBody>
          <a:bodyPr/>
          <a:lstStyle/>
          <a:p>
            <a:pPr eaLnBrk="1" hangingPunct="1">
              <a:spcBef>
                <a:spcPct val="0"/>
              </a:spcBef>
            </a:pPr>
            <a:r>
              <a:rPr lang="en-US" sz="2800" b="1">
                <a:latin typeface="Arial" charset="0"/>
              </a:rPr>
              <a:t>Suriname</a:t>
            </a:r>
          </a:p>
          <a:p>
            <a:pPr eaLnBrk="1" hangingPunct="1">
              <a:spcBef>
                <a:spcPct val="0"/>
              </a:spcBef>
            </a:pPr>
            <a:endParaRPr lang="en-US" sz="2000" b="1">
              <a:latin typeface="Arial" charset="0"/>
            </a:endParaRPr>
          </a:p>
          <a:p>
            <a:pPr eaLnBrk="1" hangingPunct="1">
              <a:spcBef>
                <a:spcPct val="0"/>
              </a:spcBef>
            </a:pPr>
            <a:endParaRPr lang="en-US" sz="2000" b="1">
              <a:latin typeface="Arial" charset="0"/>
            </a:endParaRPr>
          </a:p>
          <a:p>
            <a:pPr eaLnBrk="1" hangingPunct="1">
              <a:spcBef>
                <a:spcPct val="0"/>
              </a:spcBef>
            </a:pPr>
            <a:endParaRPr lang="en-US" sz="2000" b="1">
              <a:latin typeface="Arial" charset="0"/>
            </a:endParaRPr>
          </a:p>
          <a:p>
            <a:pPr eaLnBrk="1" hangingPunct="1">
              <a:spcBef>
                <a:spcPct val="0"/>
              </a:spcBef>
            </a:pPr>
            <a:endParaRPr lang="en-US" sz="2000" b="1">
              <a:latin typeface="Arial" charset="0"/>
            </a:endParaRPr>
          </a:p>
          <a:p>
            <a:pPr eaLnBrk="1" hangingPunct="1">
              <a:spcBef>
                <a:spcPct val="0"/>
              </a:spcBef>
            </a:pPr>
            <a:endParaRPr lang="en-US" sz="2000">
              <a:latin typeface="Arial" charset="0"/>
            </a:endParaRPr>
          </a:p>
          <a:p>
            <a:pPr eaLnBrk="1" hangingPunct="1">
              <a:spcBef>
                <a:spcPct val="0"/>
              </a:spcBef>
            </a:pPr>
            <a:endParaRPr lang="en-US" sz="2000">
              <a:latin typeface="Arial" charset="0"/>
            </a:endParaRPr>
          </a:p>
          <a:p>
            <a:pPr eaLnBrk="1" hangingPunct="1">
              <a:spcBef>
                <a:spcPct val="0"/>
              </a:spcBef>
            </a:pPr>
            <a:endParaRPr lang="en-US" sz="2000">
              <a:latin typeface="Arial" charset="0"/>
            </a:endParaRPr>
          </a:p>
          <a:p>
            <a:pPr eaLnBrk="1" hangingPunct="1">
              <a:spcBef>
                <a:spcPct val="0"/>
              </a:spcBef>
            </a:pPr>
            <a:endParaRPr lang="en-US" sz="2000">
              <a:latin typeface="Arial" charset="0"/>
            </a:endParaRPr>
          </a:p>
          <a:p>
            <a:pPr eaLnBrk="1" hangingPunct="1">
              <a:spcBef>
                <a:spcPct val="0"/>
              </a:spcBef>
            </a:pPr>
            <a:endParaRPr lang="en-US" sz="2000">
              <a:latin typeface="Arial" charset="0"/>
            </a:endParaRPr>
          </a:p>
          <a:p>
            <a:pPr eaLnBrk="1" hangingPunct="1">
              <a:spcBef>
                <a:spcPct val="0"/>
              </a:spcBef>
            </a:pPr>
            <a:endParaRPr lang="en-US" sz="2000">
              <a:latin typeface="Arial" charset="0"/>
            </a:endParaRPr>
          </a:p>
          <a:p>
            <a:pPr eaLnBrk="1" hangingPunct="1">
              <a:spcBef>
                <a:spcPct val="0"/>
              </a:spcBef>
            </a:pPr>
            <a:r>
              <a:rPr lang="en-US" sz="2000">
                <a:latin typeface="Arial" charset="0"/>
              </a:rPr>
              <a:t>Frits Pleiter</a:t>
            </a:r>
          </a:p>
        </p:txBody>
      </p:sp>
      <p:pic>
        <p:nvPicPr>
          <p:cNvPr id="10" name="Picture 9">
            <a:extLst>
              <a:ext uri="{FF2B5EF4-FFF2-40B4-BE49-F238E27FC236}">
                <a16:creationId xmlns:a16="http://schemas.microsoft.com/office/drawing/2014/main" id="{496D7A8C-80D5-433A-98A1-4DD9973772F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0192" y="3068960"/>
            <a:ext cx="3360000" cy="2520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10</a:t>
            </a:fld>
            <a:endParaRPr lang="en-US">
              <a:latin typeface="Arial" pitchFamily="34" charset="0"/>
              <a:cs typeface="Arial" pitchFamily="34" charset="0"/>
            </a:endParaRPr>
          </a:p>
        </p:txBody>
      </p:sp>
      <p:sp>
        <p:nvSpPr>
          <p:cNvPr id="540674" name="Rectangle 2"/>
          <p:cNvSpPr>
            <a:spLocks noGrp="1" noChangeArrowheads="1"/>
          </p:cNvSpPr>
          <p:nvPr>
            <p:ph type="title"/>
          </p:nvPr>
        </p:nvSpPr>
        <p:spPr/>
        <p:txBody>
          <a:bodyPr/>
          <a:lstStyle/>
          <a:p>
            <a:pPr eaLnBrk="1" hangingPunct="1">
              <a:spcBef>
                <a:spcPct val="20000"/>
              </a:spcBef>
              <a:defRPr/>
            </a:pPr>
            <a:r>
              <a:rPr lang="en-US" sz="3200" b="1">
                <a:latin typeface="Arial" charset="0"/>
              </a:rPr>
              <a:t>Hoe worden bronnen toegepast?</a:t>
            </a:r>
            <a:br>
              <a:rPr lang="en-US" sz="3200" b="1">
                <a:latin typeface="Arial" charset="0"/>
              </a:rPr>
            </a:br>
            <a:r>
              <a:rPr lang="en-US" sz="2000" b="1">
                <a:effectLst/>
                <a:latin typeface="Arial" charset="0"/>
                <a:cs typeface="Arial" charset="0"/>
                <a:sym typeface="Symbol" pitchFamily="18" charset="2"/>
              </a:rPr>
              <a:t>medische therapie</a:t>
            </a:r>
            <a:endParaRPr lang="en-GB" sz="2000" b="1">
              <a:effectLst/>
              <a:latin typeface="Arial" charset="0"/>
              <a:cs typeface="Arial" charset="0"/>
            </a:endParaRPr>
          </a:p>
        </p:txBody>
      </p:sp>
      <p:sp>
        <p:nvSpPr>
          <p:cNvPr id="13318" name="Rectangle 3"/>
          <p:cNvSpPr>
            <a:spLocks noGrp="1" noChangeArrowheads="1"/>
          </p:cNvSpPr>
          <p:nvPr>
            <p:ph type="body" sz="half" idx="1"/>
          </p:nvPr>
        </p:nvSpPr>
        <p:spPr>
          <a:xfrm>
            <a:off x="685800" y="2132856"/>
            <a:ext cx="3985790" cy="3744416"/>
          </a:xfrm>
        </p:spPr>
        <p:txBody>
          <a:bodyPr/>
          <a:lstStyle/>
          <a:p>
            <a:pPr marL="432000" lvl="2" indent="0" defTabSz="216000" eaLnBrk="1" hangingPunct="1">
              <a:spcBef>
                <a:spcPts val="0"/>
              </a:spcBef>
              <a:buClr>
                <a:schemeClr val="tx2"/>
              </a:buClr>
              <a:buNone/>
            </a:pPr>
            <a:r>
              <a:rPr lang="en-US" sz="2000">
                <a:latin typeface="Arial" charset="0"/>
                <a:cs typeface="Arial" charset="0"/>
                <a:sym typeface="Symbol" pitchFamily="18" charset="2"/>
              </a:rPr>
              <a:t>I-125</a:t>
            </a:r>
          </a:p>
          <a:p>
            <a:pPr marL="432000" lvl="2" indent="0" defTabSz="216000" eaLnBrk="1" hangingPunct="1">
              <a:spcBef>
                <a:spcPts val="0"/>
              </a:spcBef>
              <a:buClr>
                <a:schemeClr val="tx2"/>
              </a:buClr>
              <a:buNone/>
            </a:pPr>
            <a:r>
              <a:rPr lang="en-US" sz="2000">
                <a:latin typeface="Arial" charset="0"/>
                <a:cs typeface="Arial" charset="0"/>
                <a:sym typeface="Symbol" pitchFamily="18" charset="2"/>
              </a:rPr>
              <a:t>	</a:t>
            </a:r>
          </a:p>
          <a:p>
            <a:pPr marL="432000" lvl="2" indent="0" defTabSz="216000" eaLnBrk="1" hangingPunct="1">
              <a:spcBef>
                <a:spcPts val="0"/>
              </a:spcBef>
              <a:buClr>
                <a:schemeClr val="tx2"/>
              </a:buClr>
              <a:buNone/>
            </a:pPr>
            <a:r>
              <a:rPr lang="en-US" sz="2000">
                <a:latin typeface="Arial" charset="0"/>
                <a:cs typeface="Arial" charset="0"/>
                <a:sym typeface="Symbol" pitchFamily="18" charset="2"/>
              </a:rPr>
              <a:t>brachytherapie van prostaatkanker</a:t>
            </a:r>
          </a:p>
          <a:p>
            <a:pPr marL="432000" lvl="2" indent="0" defTabSz="216000" eaLnBrk="1" hangingPunct="1">
              <a:spcBef>
                <a:spcPts val="0"/>
              </a:spcBef>
              <a:buClr>
                <a:schemeClr val="tx2"/>
              </a:buClr>
              <a:buNone/>
            </a:pPr>
            <a:r>
              <a:rPr lang="en-US" sz="2000">
                <a:latin typeface="Arial" charset="0"/>
                <a:cs typeface="Arial" charset="0"/>
                <a:sym typeface="Symbol" pitchFamily="18" charset="2"/>
              </a:rPr>
              <a:t>1000 MBq</a:t>
            </a:r>
          </a:p>
          <a:p>
            <a:pPr marL="432000" lvl="2" indent="0" defTabSz="216000" eaLnBrk="1" hangingPunct="1">
              <a:spcBef>
                <a:spcPts val="0"/>
              </a:spcBef>
              <a:buClr>
                <a:schemeClr val="tx2"/>
              </a:buClr>
              <a:buNone/>
            </a:pPr>
            <a:endParaRPr lang="en-US" sz="2000">
              <a:latin typeface="Arial" charset="0"/>
              <a:cs typeface="Arial" charset="0"/>
              <a:sym typeface="Symbol" pitchFamily="18" charset="2"/>
            </a:endParaRPr>
          </a:p>
          <a:p>
            <a:pPr marL="432000" lvl="2" indent="0" defTabSz="216000" eaLnBrk="1" hangingPunct="1">
              <a:spcBef>
                <a:spcPts val="0"/>
              </a:spcBef>
              <a:buClr>
                <a:schemeClr val="tx2"/>
              </a:buClr>
              <a:buNone/>
            </a:pPr>
            <a:endParaRPr lang="en-US" sz="2000">
              <a:latin typeface="Arial" charset="0"/>
              <a:cs typeface="Arial" charset="0"/>
              <a:sym typeface="Symbol" pitchFamily="18" charset="2"/>
            </a:endParaRPr>
          </a:p>
          <a:p>
            <a:pPr marL="432000" lvl="2" indent="0" defTabSz="216000" eaLnBrk="1" hangingPunct="1">
              <a:spcBef>
                <a:spcPts val="0"/>
              </a:spcBef>
              <a:buClr>
                <a:schemeClr val="tx2"/>
              </a:buClr>
              <a:buNone/>
            </a:pPr>
            <a:endParaRPr lang="en-US" sz="2000">
              <a:latin typeface="Arial" charset="0"/>
              <a:cs typeface="Arial" charset="0"/>
              <a:sym typeface="Symbol" pitchFamily="18" charset="2"/>
            </a:endParaRPr>
          </a:p>
          <a:p>
            <a:pPr marL="432000" lvl="2" indent="0" defTabSz="216000" eaLnBrk="1" hangingPunct="1">
              <a:spcBef>
                <a:spcPts val="0"/>
              </a:spcBef>
              <a:buClr>
                <a:schemeClr val="tx2"/>
              </a:buClr>
              <a:buNone/>
            </a:pPr>
            <a:r>
              <a:rPr lang="en-US" sz="1800">
                <a:latin typeface="Arial" charset="0"/>
                <a:cs typeface="Arial" charset="0"/>
                <a:sym typeface="Symbol" pitchFamily="18" charset="2"/>
              </a:rPr>
              <a:t>								1		blaas</a:t>
            </a:r>
          </a:p>
          <a:p>
            <a:pPr marL="432000" lvl="2" indent="0" defTabSz="216000" eaLnBrk="1" hangingPunct="1">
              <a:spcBef>
                <a:spcPts val="0"/>
              </a:spcBef>
              <a:buClr>
                <a:schemeClr val="tx2"/>
              </a:buClr>
              <a:buNone/>
            </a:pPr>
            <a:r>
              <a:rPr lang="en-US" sz="1800">
                <a:latin typeface="Arial" charset="0"/>
                <a:cs typeface="Arial" charset="0"/>
                <a:sym typeface="Symbol" pitchFamily="18" charset="2"/>
              </a:rPr>
              <a:t>								2		prostaat</a:t>
            </a:r>
          </a:p>
          <a:p>
            <a:pPr marL="432000" lvl="2" indent="0" defTabSz="216000" eaLnBrk="1" hangingPunct="1">
              <a:spcBef>
                <a:spcPts val="0"/>
              </a:spcBef>
              <a:buClr>
                <a:schemeClr val="tx2"/>
              </a:buClr>
              <a:buNone/>
            </a:pPr>
            <a:r>
              <a:rPr lang="en-US" sz="1800">
                <a:latin typeface="Arial" charset="0"/>
                <a:cs typeface="Arial" charset="0"/>
                <a:sym typeface="Symbol" pitchFamily="18" charset="2"/>
              </a:rPr>
              <a:t>								3		endeldarm</a:t>
            </a:r>
          </a:p>
          <a:p>
            <a:pPr marL="432000" lvl="2" indent="0" defTabSz="216000" eaLnBrk="1" hangingPunct="1">
              <a:spcBef>
                <a:spcPts val="0"/>
              </a:spcBef>
              <a:buClr>
                <a:schemeClr val="tx2"/>
              </a:buClr>
              <a:buNone/>
            </a:pPr>
            <a:r>
              <a:rPr lang="en-US" sz="1800">
                <a:latin typeface="Arial" charset="0"/>
                <a:cs typeface="Arial" charset="0"/>
                <a:sym typeface="Symbol" pitchFamily="18" charset="2"/>
              </a:rPr>
              <a:t>								4		mal</a:t>
            </a:r>
            <a:endParaRPr lang="en-US" sz="2000">
              <a:latin typeface="Arial" charset="0"/>
              <a:cs typeface="Arial" charset="0"/>
              <a:sym typeface="Symbol" pitchFamily="18" charset="2"/>
            </a:endParaRPr>
          </a:p>
        </p:txBody>
      </p:sp>
      <p:pic>
        <p:nvPicPr>
          <p:cNvPr id="13319" name="Picture 7" descr="brachytherapie-I1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1590" y="1917272"/>
            <a:ext cx="3533327" cy="39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91C66B86-41BA-4B75-B7EA-93FE8274FC0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11</a:t>
            </a:fld>
            <a:endParaRPr lang="en-US">
              <a:latin typeface="Arial" pitchFamily="34" charset="0"/>
              <a:cs typeface="Arial" pitchFamily="34" charset="0"/>
            </a:endParaRPr>
          </a:p>
        </p:txBody>
      </p:sp>
      <p:sp>
        <p:nvSpPr>
          <p:cNvPr id="544770" name="Rectangle 2"/>
          <p:cNvSpPr>
            <a:spLocks noGrp="1" noChangeArrowheads="1"/>
          </p:cNvSpPr>
          <p:nvPr>
            <p:ph type="title"/>
          </p:nvPr>
        </p:nvSpPr>
        <p:spPr/>
        <p:txBody>
          <a:bodyPr/>
          <a:lstStyle/>
          <a:p>
            <a:pPr eaLnBrk="1" hangingPunct="1">
              <a:spcBef>
                <a:spcPct val="20000"/>
              </a:spcBef>
              <a:defRPr/>
            </a:pPr>
            <a:r>
              <a:rPr lang="en-US" sz="3200" b="1">
                <a:latin typeface="Arial" charset="0"/>
              </a:rPr>
              <a:t>Hoe worden bronnen toegepast?</a:t>
            </a:r>
            <a:br>
              <a:rPr lang="en-US" sz="3200" b="1">
                <a:latin typeface="Arial" charset="0"/>
              </a:rPr>
            </a:br>
            <a:r>
              <a:rPr lang="en-US" sz="2000" b="1">
                <a:effectLst/>
                <a:latin typeface="Arial" charset="0"/>
                <a:cs typeface="Arial" charset="0"/>
                <a:sym typeface="Symbol" pitchFamily="18" charset="2"/>
              </a:rPr>
              <a:t>wetenschappelijk onderzoek</a:t>
            </a:r>
            <a:endParaRPr lang="en-GB" sz="3200" b="1">
              <a:effectLst/>
              <a:latin typeface="Arial" charset="0"/>
            </a:endParaRPr>
          </a:p>
        </p:txBody>
      </p:sp>
      <p:sp>
        <p:nvSpPr>
          <p:cNvPr id="14342" name="Rectangle 3"/>
          <p:cNvSpPr>
            <a:spLocks noGrp="1" noChangeArrowheads="1"/>
          </p:cNvSpPr>
          <p:nvPr>
            <p:ph type="body" sz="half" idx="1"/>
          </p:nvPr>
        </p:nvSpPr>
        <p:spPr>
          <a:xfrm>
            <a:off x="685801" y="2132856"/>
            <a:ext cx="4030216" cy="1728192"/>
          </a:xfrm>
        </p:spPr>
        <p:txBody>
          <a:bodyPr/>
          <a:lstStyle/>
          <a:p>
            <a:pPr marL="432000" lvl="2" indent="0" eaLnBrk="1" hangingPunct="1">
              <a:spcBef>
                <a:spcPts val="0"/>
              </a:spcBef>
              <a:buClr>
                <a:schemeClr val="tx2"/>
              </a:buClr>
              <a:buNone/>
            </a:pPr>
            <a:r>
              <a:rPr lang="en-US" sz="2000">
                <a:latin typeface="Arial" charset="0"/>
                <a:cs typeface="Arial" charset="0"/>
                <a:sym typeface="Symbol" pitchFamily="18" charset="2"/>
              </a:rPr>
              <a:t>Na-22, Co-60, Ba-133, </a:t>
            </a:r>
          </a:p>
          <a:p>
            <a:pPr marL="432000" lvl="2" indent="0" eaLnBrk="1" hangingPunct="1">
              <a:spcBef>
                <a:spcPts val="0"/>
              </a:spcBef>
              <a:buClr>
                <a:schemeClr val="tx2"/>
              </a:buClr>
              <a:buNone/>
            </a:pPr>
            <a:r>
              <a:rPr lang="en-US" sz="2000">
                <a:latin typeface="Arial" charset="0"/>
                <a:cs typeface="Arial" charset="0"/>
                <a:sym typeface="Symbol" pitchFamily="18" charset="2"/>
              </a:rPr>
              <a:t>Cs-137, Am-241</a:t>
            </a:r>
          </a:p>
          <a:p>
            <a:pPr marL="432000" lvl="2" indent="0" eaLnBrk="1" hangingPunct="1">
              <a:spcBef>
                <a:spcPts val="0"/>
              </a:spcBef>
              <a:buClr>
                <a:schemeClr val="tx2"/>
              </a:buClr>
              <a:buNone/>
            </a:pPr>
            <a:endParaRPr lang="en-US" sz="2000">
              <a:latin typeface="Arial" charset="0"/>
              <a:cs typeface="Arial" charset="0"/>
              <a:sym typeface="Symbol" pitchFamily="18" charset="2"/>
            </a:endParaRPr>
          </a:p>
          <a:p>
            <a:pPr marL="432000" lvl="2" indent="0" eaLnBrk="1" hangingPunct="1">
              <a:spcBef>
                <a:spcPts val="0"/>
              </a:spcBef>
              <a:buClr>
                <a:schemeClr val="tx2"/>
              </a:buClr>
              <a:buNone/>
            </a:pPr>
            <a:r>
              <a:rPr lang="en-US" sz="2000">
                <a:latin typeface="Arial" charset="0"/>
                <a:cs typeface="Arial" charset="0"/>
                <a:sym typeface="Symbol" pitchFamily="18" charset="2"/>
              </a:rPr>
              <a:t>ijkbron</a:t>
            </a:r>
          </a:p>
          <a:p>
            <a:pPr marL="432000" lvl="2" indent="0" eaLnBrk="1" hangingPunct="1">
              <a:spcBef>
                <a:spcPts val="0"/>
              </a:spcBef>
              <a:buClr>
                <a:schemeClr val="tx2"/>
              </a:buClr>
              <a:buNone/>
            </a:pPr>
            <a:r>
              <a:rPr lang="en-US" sz="2000">
                <a:latin typeface="Arial" charset="0"/>
                <a:cs typeface="Arial" charset="0"/>
                <a:sym typeface="Symbol" pitchFamily="18" charset="2"/>
              </a:rPr>
              <a:t>10 - 500 kBq</a:t>
            </a:r>
          </a:p>
        </p:txBody>
      </p:sp>
      <p:pic>
        <p:nvPicPr>
          <p:cNvPr id="14343" name="Picture 8" descr="ijkbron-Cs13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2132856"/>
            <a:ext cx="3240001" cy="32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7B970274-DCD7-47CA-88FA-F2CDD9F1E33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12</a:t>
            </a:fld>
            <a:endParaRPr lang="en-US">
              <a:latin typeface="Arial" pitchFamily="34" charset="0"/>
              <a:cs typeface="Arial" pitchFamily="34" charset="0"/>
            </a:endParaRPr>
          </a:p>
        </p:txBody>
      </p:sp>
      <p:sp>
        <p:nvSpPr>
          <p:cNvPr id="552962" name="Rectangle 2"/>
          <p:cNvSpPr>
            <a:spLocks noGrp="1" noChangeArrowheads="1"/>
          </p:cNvSpPr>
          <p:nvPr>
            <p:ph type="title"/>
          </p:nvPr>
        </p:nvSpPr>
        <p:spPr/>
        <p:txBody>
          <a:bodyPr/>
          <a:lstStyle/>
          <a:p>
            <a:pPr eaLnBrk="1" hangingPunct="1">
              <a:spcBef>
                <a:spcPct val="20000"/>
              </a:spcBef>
              <a:defRPr/>
            </a:pPr>
            <a:r>
              <a:rPr lang="en-US" sz="3200" b="1">
                <a:latin typeface="Arial" charset="0"/>
              </a:rPr>
              <a:t>Hoe worden bronnen toegepast?</a:t>
            </a:r>
            <a:br>
              <a:rPr lang="en-US" sz="3200" b="1">
                <a:latin typeface="Arial" charset="0"/>
              </a:rPr>
            </a:br>
            <a:r>
              <a:rPr lang="en-US" sz="2000" b="1">
                <a:effectLst/>
                <a:latin typeface="Arial" charset="0"/>
                <a:cs typeface="Arial" charset="0"/>
                <a:sym typeface="Symbol" pitchFamily="18" charset="2"/>
              </a:rPr>
              <a:t>woonhuizen</a:t>
            </a:r>
            <a:endParaRPr lang="en-GB" sz="3200" b="1">
              <a:effectLst/>
              <a:latin typeface="Arial" charset="0"/>
            </a:endParaRPr>
          </a:p>
        </p:txBody>
      </p:sp>
      <p:sp>
        <p:nvSpPr>
          <p:cNvPr id="17414" name="Rectangle 3"/>
          <p:cNvSpPr>
            <a:spLocks noGrp="1" noChangeArrowheads="1"/>
          </p:cNvSpPr>
          <p:nvPr>
            <p:ph type="body" sz="half" idx="1"/>
          </p:nvPr>
        </p:nvSpPr>
        <p:spPr>
          <a:xfrm>
            <a:off x="685800" y="5229200"/>
            <a:ext cx="8062913" cy="720080"/>
          </a:xfrm>
        </p:spPr>
        <p:txBody>
          <a:bodyPr/>
          <a:lstStyle/>
          <a:p>
            <a:pPr marL="432000" lvl="2" indent="0" defTabSz="216000" eaLnBrk="1" hangingPunct="1">
              <a:spcBef>
                <a:spcPts val="0"/>
              </a:spcBef>
              <a:buClr>
                <a:schemeClr val="tx2"/>
              </a:buClr>
              <a:buNone/>
            </a:pPr>
            <a:r>
              <a:rPr lang="en-US" sz="2000">
                <a:latin typeface="Arial" charset="0"/>
                <a:cs typeface="Arial" charset="0"/>
                <a:sym typeface="Symbol" pitchFamily="18" charset="2"/>
              </a:rPr>
              <a:t>									Am-241		rookmelder</a:t>
            </a:r>
          </a:p>
          <a:p>
            <a:pPr marL="432000" lvl="2" indent="0" defTabSz="216000" eaLnBrk="1" hangingPunct="1">
              <a:spcBef>
                <a:spcPts val="0"/>
              </a:spcBef>
              <a:buClr>
                <a:schemeClr val="tx2"/>
              </a:buClr>
              <a:buNone/>
            </a:pPr>
            <a:r>
              <a:rPr lang="en-US" sz="2000">
                <a:latin typeface="Arial" charset="0"/>
                <a:cs typeface="Arial" charset="0"/>
                <a:sym typeface="Symbol" pitchFamily="18" charset="2"/>
              </a:rPr>
              <a:t>															40 kBq</a:t>
            </a:r>
          </a:p>
        </p:txBody>
      </p:sp>
      <p:pic>
        <p:nvPicPr>
          <p:cNvPr id="17415" name="Picture 10" descr="rookmelder-Am2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1840" y="2637192"/>
            <a:ext cx="2794007" cy="25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81FE3B94-6D6A-4DCF-BACC-662CD98E289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13</a:t>
            </a:fld>
            <a:endParaRPr lang="en-US">
              <a:latin typeface="Arial" pitchFamily="34" charset="0"/>
              <a:cs typeface="Arial" pitchFamily="34" charset="0"/>
            </a:endParaRPr>
          </a:p>
        </p:txBody>
      </p:sp>
      <p:sp>
        <p:nvSpPr>
          <p:cNvPr id="546818" name="Rectangle 2"/>
          <p:cNvSpPr>
            <a:spLocks noGrp="1" noChangeArrowheads="1"/>
          </p:cNvSpPr>
          <p:nvPr>
            <p:ph type="title"/>
          </p:nvPr>
        </p:nvSpPr>
        <p:spPr/>
        <p:txBody>
          <a:bodyPr/>
          <a:lstStyle/>
          <a:p>
            <a:pPr eaLnBrk="1" hangingPunct="1">
              <a:spcBef>
                <a:spcPct val="20000"/>
              </a:spcBef>
              <a:defRPr/>
            </a:pPr>
            <a:r>
              <a:rPr lang="en-US" sz="3200" b="1">
                <a:latin typeface="Arial" charset="0"/>
              </a:rPr>
              <a:t>Hoe </a:t>
            </a:r>
            <a:r>
              <a:rPr lang="en-US" sz="3200" b="1">
                <a:effectLst/>
                <a:latin typeface="Arial" charset="0"/>
              </a:rPr>
              <a:t>worden bronnen toegepast?</a:t>
            </a:r>
            <a:br>
              <a:rPr lang="en-US" sz="3200" b="1">
                <a:effectLst/>
                <a:latin typeface="Arial" charset="0"/>
              </a:rPr>
            </a:br>
            <a:r>
              <a:rPr lang="en-US" sz="2000" b="1">
                <a:effectLst/>
                <a:latin typeface="Arial" charset="0"/>
                <a:cs typeface="Arial" charset="0"/>
                <a:sym typeface="Symbol" pitchFamily="18" charset="2"/>
              </a:rPr>
              <a:t>industrie</a:t>
            </a:r>
            <a:endParaRPr lang="en-GB" sz="3200" b="1">
              <a:effectLst/>
              <a:latin typeface="Arial" charset="0"/>
            </a:endParaRPr>
          </a:p>
        </p:txBody>
      </p:sp>
      <p:sp>
        <p:nvSpPr>
          <p:cNvPr id="18438" name="Rectangle 3"/>
          <p:cNvSpPr>
            <a:spLocks noGrp="1" noChangeArrowheads="1"/>
          </p:cNvSpPr>
          <p:nvPr>
            <p:ph type="body" sz="half" idx="1"/>
          </p:nvPr>
        </p:nvSpPr>
        <p:spPr>
          <a:xfrm>
            <a:off x="685800" y="5445224"/>
            <a:ext cx="8062913" cy="720080"/>
          </a:xfrm>
        </p:spPr>
        <p:txBody>
          <a:bodyPr/>
          <a:lstStyle/>
          <a:p>
            <a:pPr marL="432000" lvl="2" indent="0" defTabSz="216000" eaLnBrk="1" hangingPunct="1">
              <a:spcBef>
                <a:spcPts val="0"/>
              </a:spcBef>
              <a:buClr>
                <a:schemeClr val="tx2"/>
              </a:buClr>
              <a:buNone/>
            </a:pPr>
            <a:r>
              <a:rPr lang="en-US" sz="2000">
                <a:latin typeface="Arial" charset="0"/>
                <a:cs typeface="Arial" charset="0"/>
                <a:sym typeface="Symbol" pitchFamily="18" charset="2"/>
              </a:rPr>
              <a:t>		Ir-192		controle van lasnaden</a:t>
            </a:r>
          </a:p>
          <a:p>
            <a:pPr marL="432000" lvl="2" indent="0" defTabSz="216000" eaLnBrk="1" hangingPunct="1">
              <a:spcBef>
                <a:spcPts val="0"/>
              </a:spcBef>
              <a:buClr>
                <a:schemeClr val="tx2"/>
              </a:buClr>
              <a:buNone/>
            </a:pPr>
            <a:r>
              <a:rPr lang="en-US" sz="2000">
                <a:latin typeface="Arial" charset="0"/>
                <a:cs typeface="Arial" charset="0"/>
                <a:sym typeface="Symbol" pitchFamily="18" charset="2"/>
              </a:rPr>
              <a:t>							100 000 MBq</a:t>
            </a:r>
          </a:p>
        </p:txBody>
      </p:sp>
      <p:pic>
        <p:nvPicPr>
          <p:cNvPr id="18439" name="Picture 8" descr="lassen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1772816"/>
            <a:ext cx="6541287"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9BDC5CB0-4CC4-47B3-B7A4-888771CFDC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14</a:t>
            </a:fld>
            <a:endParaRPr lang="en-US">
              <a:latin typeface="Arial" pitchFamily="34" charset="0"/>
              <a:cs typeface="Arial" pitchFamily="34" charset="0"/>
            </a:endParaRPr>
          </a:p>
        </p:txBody>
      </p:sp>
      <p:sp>
        <p:nvSpPr>
          <p:cNvPr id="550914" name="Rectangle 2"/>
          <p:cNvSpPr>
            <a:spLocks noGrp="1" noChangeArrowheads="1"/>
          </p:cNvSpPr>
          <p:nvPr>
            <p:ph type="title"/>
          </p:nvPr>
        </p:nvSpPr>
        <p:spPr/>
        <p:txBody>
          <a:bodyPr/>
          <a:lstStyle/>
          <a:p>
            <a:pPr eaLnBrk="1" hangingPunct="1">
              <a:spcBef>
                <a:spcPct val="20000"/>
              </a:spcBef>
              <a:defRPr/>
            </a:pPr>
            <a:r>
              <a:rPr lang="en-US" sz="3200" b="1">
                <a:latin typeface="Arial" charset="0"/>
              </a:rPr>
              <a:t>Hoe worden bronnen toegepast?</a:t>
            </a:r>
            <a:br>
              <a:rPr lang="en-US" sz="3200" b="1">
                <a:latin typeface="Arial" charset="0"/>
              </a:rPr>
            </a:br>
            <a:r>
              <a:rPr lang="en-US" sz="2000" b="1">
                <a:effectLst/>
                <a:latin typeface="Arial" charset="0"/>
                <a:cs typeface="Arial" charset="0"/>
                <a:sym typeface="Symbol" pitchFamily="18" charset="2"/>
              </a:rPr>
              <a:t>industrie</a:t>
            </a:r>
            <a:endParaRPr lang="en-GB" sz="3200" b="1">
              <a:effectLst/>
              <a:latin typeface="Arial" charset="0"/>
            </a:endParaRPr>
          </a:p>
        </p:txBody>
      </p:sp>
      <p:sp>
        <p:nvSpPr>
          <p:cNvPr id="19462" name="Rectangle 3"/>
          <p:cNvSpPr>
            <a:spLocks noGrp="1" noChangeArrowheads="1"/>
          </p:cNvSpPr>
          <p:nvPr>
            <p:ph type="body" sz="half" idx="1"/>
          </p:nvPr>
        </p:nvSpPr>
        <p:spPr>
          <a:xfrm>
            <a:off x="685800" y="5373216"/>
            <a:ext cx="8062913" cy="792807"/>
          </a:xfrm>
        </p:spPr>
        <p:txBody>
          <a:bodyPr/>
          <a:lstStyle/>
          <a:p>
            <a:pPr marL="432000" lvl="2" indent="0" defTabSz="216000" eaLnBrk="1" hangingPunct="1">
              <a:spcBef>
                <a:spcPts val="0"/>
              </a:spcBef>
              <a:buClr>
                <a:schemeClr val="tx2"/>
              </a:buClr>
              <a:buNone/>
            </a:pPr>
            <a:r>
              <a:rPr lang="en-US" sz="2000">
                <a:latin typeface="Arial" charset="0"/>
                <a:cs typeface="Arial" charset="0"/>
                <a:sym typeface="Symbol" pitchFamily="18" charset="2"/>
              </a:rPr>
              <a:t>Co-60		steriliseren van voedsel en medische instrumenten</a:t>
            </a:r>
          </a:p>
          <a:p>
            <a:pPr marL="432000" lvl="2" indent="0" defTabSz="216000" eaLnBrk="1" hangingPunct="1">
              <a:spcBef>
                <a:spcPts val="0"/>
              </a:spcBef>
              <a:buClr>
                <a:schemeClr val="tx2"/>
              </a:buClr>
              <a:buFontTx/>
              <a:buNone/>
            </a:pPr>
            <a:r>
              <a:rPr lang="en-US" sz="2000">
                <a:latin typeface="Arial" charset="0"/>
                <a:cs typeface="Arial" charset="0"/>
                <a:sym typeface="Symbol" pitchFamily="18" charset="2"/>
              </a:rPr>
              <a:t>					100 000 000 000 MBq</a:t>
            </a:r>
          </a:p>
        </p:txBody>
      </p:sp>
      <p:pic>
        <p:nvPicPr>
          <p:cNvPr id="19463" name="Picture 8" descr="isomedi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1916832"/>
            <a:ext cx="5222590" cy="32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EB41259F-1D00-4D83-9837-8D06054F7C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
            <a:extLst>
              <a:ext uri="{FF2B5EF4-FFF2-40B4-BE49-F238E27FC236}">
                <a16:creationId xmlns:a16="http://schemas.microsoft.com/office/drawing/2014/main" id="{9715E08A-AE97-4A1A-9D67-077BAF0DDD32}"/>
              </a:ext>
            </a:extLst>
          </p:cNvPr>
          <p:cNvSpPr txBox="1">
            <a:spLocks noChangeArrowheads="1"/>
          </p:cNvSpPr>
          <p:nvPr/>
        </p:nvSpPr>
        <p:spPr bwMode="auto">
          <a:xfrm>
            <a:off x="685800" y="1981200"/>
            <a:ext cx="8278813"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648000" lvl="1" indent="-216000" defTabSz="216000" eaLnBrk="1" hangingPunct="1">
              <a:buSzTx/>
              <a:buFont typeface="Wingdings" pitchFamily="2" charset="2"/>
              <a:buChar char="§"/>
            </a:pPr>
            <a:r>
              <a:rPr lang="en-GB" sz="2000" b="1" kern="0">
                <a:latin typeface="Arial" charset="0"/>
                <a:sym typeface="Symbol" pitchFamily="18" charset="2"/>
              </a:rPr>
              <a:t>wat is alfa-, beta- en gamma-straling</a:t>
            </a:r>
            <a:r>
              <a:rPr lang="en-US" sz="2000" b="1" kern="0">
                <a:latin typeface="Arial" charset="0"/>
                <a:cs typeface="Arial" charset="0"/>
                <a:sym typeface="Symbol" pitchFamily="18" charset="2"/>
              </a:rPr>
              <a:t>?</a:t>
            </a:r>
            <a:endParaRPr lang="en-GB" sz="1800" b="1" kern="0">
              <a:latin typeface="Arial" charset="0"/>
              <a:sym typeface="Symbol" pitchFamily="18" charset="2"/>
            </a:endParaRPr>
          </a:p>
          <a:p>
            <a:pPr marL="648000" lvl="1" indent="-216000" defTabSz="216000" eaLnBrk="1" hangingPunct="1">
              <a:buSzTx/>
              <a:buFont typeface="Wingdings" pitchFamily="2" charset="2"/>
              <a:buChar char="§"/>
            </a:pPr>
            <a:r>
              <a:rPr lang="en-GB" sz="2000" b="1" kern="0">
                <a:latin typeface="Arial" charset="0"/>
                <a:sym typeface="Symbol" pitchFamily="18" charset="2"/>
              </a:rPr>
              <a:t>hoe worden ingekapselde bronnen toegepast?</a:t>
            </a:r>
            <a:endParaRPr lang="en-US" sz="2000" b="1" kern="0">
              <a:latin typeface="Arial" charset="0"/>
              <a:cs typeface="Arial" charset="0"/>
              <a:sym typeface="Symbol" pitchFamily="18" charset="2"/>
            </a:endParaRPr>
          </a:p>
          <a:p>
            <a:pPr marL="432000" lvl="1" indent="0" defTabSz="216000" eaLnBrk="1" hangingPunct="1">
              <a:buSzTx/>
              <a:buFontTx/>
              <a:buNone/>
            </a:pPr>
            <a:endParaRPr lang="en-US" sz="2000" b="1" kern="0">
              <a:latin typeface="Arial" charset="0"/>
              <a:cs typeface="Arial" charset="0"/>
              <a:sym typeface="Symbol" pitchFamily="18" charset="2"/>
            </a:endParaRPr>
          </a:p>
          <a:p>
            <a:pPr marL="432000" lvl="1" indent="0" defTabSz="216000" eaLnBrk="1" hangingPunct="1">
              <a:buSzTx/>
              <a:buFontTx/>
              <a:buNone/>
            </a:pPr>
            <a:endParaRPr lang="en-US" sz="2000" b="1" kern="0">
              <a:latin typeface="Arial" charset="0"/>
              <a:cs typeface="Arial" charset="0"/>
              <a:sym typeface="Symbol" pitchFamily="18" charset="2"/>
            </a:endParaRPr>
          </a:p>
          <a:p>
            <a:pPr marL="432000" lvl="1" indent="0" defTabSz="216000" eaLnBrk="1" hangingPunct="1">
              <a:buSzTx/>
              <a:buFontTx/>
              <a:buNone/>
            </a:pPr>
            <a:endParaRPr lang="en-US" sz="2000" b="1" kern="0">
              <a:latin typeface="Arial" charset="0"/>
              <a:cs typeface="Arial" charset="0"/>
              <a:sym typeface="Symbol" pitchFamily="18" charset="2"/>
            </a:endParaRPr>
          </a:p>
          <a:p>
            <a:pPr marL="648000" lvl="1" indent="-216000" defTabSz="216000" eaLnBrk="1" hangingPunct="1">
              <a:buClr>
                <a:srgbClr val="FF0000"/>
              </a:buClr>
              <a:buSzTx/>
              <a:buFont typeface="Wingdings" pitchFamily="2" charset="2"/>
              <a:buChar char="§"/>
            </a:pPr>
            <a:r>
              <a:rPr lang="en-US" sz="2000" b="1" kern="0">
                <a:solidFill>
                  <a:srgbClr val="FF0000"/>
                </a:solidFill>
                <a:latin typeface="Arial" charset="0"/>
                <a:cs typeface="Arial" charset="0"/>
                <a:sym typeface="Symbol" pitchFamily="18" charset="2"/>
              </a:rPr>
              <a:t>dosisberekeningen</a:t>
            </a:r>
          </a:p>
        </p:txBody>
      </p:sp>
      <p:sp>
        <p:nvSpPr>
          <p:cNvPr id="4" name="Date Placeholder 3"/>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5" name="Footer Placeholder 4"/>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5"/>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15</a:t>
            </a:fld>
            <a:endParaRPr lang="en-US">
              <a:latin typeface="Arial" pitchFamily="34" charset="0"/>
              <a:cs typeface="Arial" pitchFamily="34" charset="0"/>
            </a:endParaRPr>
          </a:p>
        </p:txBody>
      </p:sp>
      <p:sp>
        <p:nvSpPr>
          <p:cNvPr id="3074" name="Rectangle 2"/>
          <p:cNvSpPr>
            <a:spLocks noGrp="1" noChangeArrowheads="1"/>
          </p:cNvSpPr>
          <p:nvPr>
            <p:ph type="title"/>
          </p:nvPr>
        </p:nvSpPr>
        <p:spPr/>
        <p:txBody>
          <a:bodyPr/>
          <a:lstStyle/>
          <a:p>
            <a:pPr eaLnBrk="1" hangingPunct="1">
              <a:spcBef>
                <a:spcPct val="20000"/>
              </a:spcBef>
              <a:defRPr/>
            </a:pPr>
            <a:r>
              <a:rPr lang="en-US" sz="3200" b="1">
                <a:latin typeface="Arial" charset="0"/>
              </a:rPr>
              <a:t>Indeling</a:t>
            </a:r>
            <a:endParaRPr lang="en-GB" sz="3200" b="1">
              <a:latin typeface="Arial" charset="0"/>
            </a:endParaRPr>
          </a:p>
        </p:txBody>
      </p:sp>
      <p:pic>
        <p:nvPicPr>
          <p:cNvPr id="11" name="Picture 1">
            <a:extLst>
              <a:ext uri="{FF2B5EF4-FFF2-40B4-BE49-F238E27FC236}">
                <a16:creationId xmlns:a16="http://schemas.microsoft.com/office/drawing/2014/main" id="{BADD58EB-9CF7-4451-A068-11147422B64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2925886"/>
            <a:ext cx="720725"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a:extLst>
              <a:ext uri="{FF2B5EF4-FFF2-40B4-BE49-F238E27FC236}">
                <a16:creationId xmlns:a16="http://schemas.microsoft.com/office/drawing/2014/main" id="{6864CD32-4C99-44B2-B99A-33260DA1155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Tree>
    <p:extLst>
      <p:ext uri="{BB962C8B-B14F-4D97-AF65-F5344CB8AC3E}">
        <p14:creationId xmlns:p14="http://schemas.microsoft.com/office/powerpoint/2010/main" val="30482711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16</a:t>
            </a:fld>
            <a:endParaRPr lang="en-US">
              <a:latin typeface="Arial" pitchFamily="34" charset="0"/>
              <a:cs typeface="Arial" pitchFamily="34" charset="0"/>
            </a:endParaRPr>
          </a:p>
        </p:txBody>
      </p:sp>
      <p:sp>
        <p:nvSpPr>
          <p:cNvPr id="599042" name="Rectangle 2"/>
          <p:cNvSpPr>
            <a:spLocks noGrp="1" noChangeArrowheads="1"/>
          </p:cNvSpPr>
          <p:nvPr>
            <p:ph type="title"/>
          </p:nvPr>
        </p:nvSpPr>
        <p:spPr/>
        <p:txBody>
          <a:bodyPr/>
          <a:lstStyle/>
          <a:p>
            <a:pPr eaLnBrk="1" hangingPunct="1">
              <a:spcBef>
                <a:spcPct val="20000"/>
              </a:spcBef>
              <a:defRPr/>
            </a:pPr>
            <a:r>
              <a:rPr lang="en-US" sz="3200" b="1">
                <a:latin typeface="Arial" charset="0"/>
              </a:rPr>
              <a:t>Dosisberekeningen</a:t>
            </a:r>
            <a:br>
              <a:rPr lang="en-US" sz="3200" b="1">
                <a:latin typeface="Arial" charset="0"/>
              </a:rPr>
            </a:br>
            <a:r>
              <a:rPr lang="en-US" sz="2000" b="1">
                <a:effectLst/>
                <a:latin typeface="Arial" charset="0"/>
                <a:cs typeface="Arial" charset="0"/>
                <a:sym typeface="Symbol" pitchFamily="18" charset="2"/>
              </a:rPr>
              <a:t>uitwendige gamma</a:t>
            </a:r>
            <a:r>
              <a:rPr lang="en-US" sz="2000" b="1">
                <a:effectLst/>
                <a:latin typeface="Arial"/>
                <a:cs typeface="Arial"/>
                <a:sym typeface="Symbol" pitchFamily="18" charset="2"/>
              </a:rPr>
              <a:t>-</a:t>
            </a:r>
            <a:r>
              <a:rPr lang="en-US" sz="2000" b="1">
                <a:effectLst/>
                <a:latin typeface="Arial" charset="0"/>
                <a:cs typeface="Arial" charset="0"/>
                <a:sym typeface="Symbol" pitchFamily="18" charset="2"/>
              </a:rPr>
              <a:t>straling</a:t>
            </a:r>
            <a:endParaRPr lang="en-GB" sz="2000" b="1">
              <a:latin typeface="Arial" charset="0"/>
            </a:endParaRPr>
          </a:p>
        </p:txBody>
      </p:sp>
      <p:sp>
        <p:nvSpPr>
          <p:cNvPr id="53254" name="Rectangle 3"/>
          <p:cNvSpPr>
            <a:spLocks noGrp="1" noChangeArrowheads="1"/>
          </p:cNvSpPr>
          <p:nvPr>
            <p:ph type="body" sz="half" idx="1"/>
          </p:nvPr>
        </p:nvSpPr>
        <p:spPr>
          <a:xfrm>
            <a:off x="685800" y="1981200"/>
            <a:ext cx="7918450" cy="4327525"/>
          </a:xfrm>
        </p:spPr>
        <p:txBody>
          <a:bodyPr/>
          <a:lstStyle/>
          <a:p>
            <a:pPr marL="432000" lvl="2" indent="0" defTabSz="216000" eaLnBrk="1" hangingPunct="1">
              <a:spcBef>
                <a:spcPts val="0"/>
              </a:spcBef>
              <a:buClr>
                <a:schemeClr val="tx2"/>
              </a:buClr>
              <a:buFont typeface="Wingdings" pitchFamily="2" charset="2"/>
              <a:buNone/>
            </a:pPr>
            <a:endParaRPr lang="en-US" sz="2000">
              <a:latin typeface="Arial" charset="0"/>
              <a:cs typeface="Arial" charset="0"/>
              <a:sym typeface="Symbol" pitchFamily="18" charset="2"/>
            </a:endParaRPr>
          </a:p>
          <a:p>
            <a:pPr marL="432000" lvl="2" indent="0" defTabSz="216000" eaLnBrk="1" hangingPunct="1">
              <a:spcBef>
                <a:spcPts val="0"/>
              </a:spcBef>
              <a:buClr>
                <a:schemeClr val="tx2"/>
              </a:buClr>
              <a:buNone/>
            </a:pPr>
            <a:r>
              <a:rPr lang="en-US" sz="2000">
                <a:solidFill>
                  <a:srgbClr val="FF0000"/>
                </a:solidFill>
                <a:latin typeface="Arial" charset="0"/>
                <a:cs typeface="Arial" charset="0"/>
                <a:sym typeface="Symbol" pitchFamily="18" charset="2"/>
              </a:rPr>
              <a:t>op 1 meter van een </a:t>
            </a:r>
            <a:r>
              <a:rPr lang="el-GR" sz="2000">
                <a:solidFill>
                  <a:srgbClr val="FF0000"/>
                </a:solidFill>
                <a:latin typeface="Arial"/>
                <a:cs typeface="Arial"/>
                <a:sym typeface="Symbol" pitchFamily="18" charset="2"/>
              </a:rPr>
              <a:t>γ</a:t>
            </a:r>
            <a:r>
              <a:rPr lang="en-US" sz="2000">
                <a:solidFill>
                  <a:srgbClr val="FF0000"/>
                </a:solidFill>
                <a:latin typeface="Arial" charset="0"/>
                <a:cs typeface="Arial" charset="0"/>
                <a:sym typeface="Symbol" pitchFamily="18" charset="2"/>
              </a:rPr>
              <a:t>-bron van 1 MBq is h = 0,0001 mSv per uur</a:t>
            </a:r>
          </a:p>
          <a:p>
            <a:pPr marL="432000" lvl="2" indent="0" defTabSz="216000" eaLnBrk="1" hangingPunct="1">
              <a:spcBef>
                <a:spcPts val="0"/>
              </a:spcBef>
              <a:buClr>
                <a:schemeClr val="tx2"/>
              </a:buClr>
              <a:buNone/>
            </a:pPr>
            <a:endParaRPr lang="en-US" sz="2000">
              <a:latin typeface="Arial" charset="0"/>
              <a:cs typeface="Arial" charset="0"/>
              <a:sym typeface="Symbol" pitchFamily="18" charset="2"/>
            </a:endParaRPr>
          </a:p>
          <a:p>
            <a:pPr marL="432000" lvl="3" indent="0" defTabSz="216000" eaLnBrk="1" hangingPunct="1">
              <a:spcBef>
                <a:spcPts val="0"/>
              </a:spcBef>
              <a:buFontTx/>
              <a:buNone/>
            </a:pPr>
            <a:r>
              <a:rPr lang="en-US" sz="1800" b="1">
                <a:latin typeface="Arial" charset="0"/>
                <a:sym typeface="Symbol" pitchFamily="18" charset="2"/>
              </a:rPr>
              <a:t>nuclide				h											E</a:t>
            </a:r>
            <a:r>
              <a:rPr lang="el-GR" sz="1800" b="1" baseline="-25000">
                <a:latin typeface="Arial" charset="0"/>
                <a:sym typeface="Symbol" pitchFamily="18" charset="2"/>
              </a:rPr>
              <a:t>γ</a:t>
            </a:r>
            <a:r>
              <a:rPr lang="en-US" sz="1800" b="1">
                <a:latin typeface="Arial" charset="0"/>
                <a:sym typeface="Symbol" pitchFamily="18" charset="2"/>
              </a:rPr>
              <a:t>						1000 h / E</a:t>
            </a:r>
            <a:r>
              <a:rPr lang="el-GR" sz="1800" b="1" baseline="-25000">
                <a:latin typeface="Arial" charset="0"/>
                <a:sym typeface="Symbol" pitchFamily="18" charset="2"/>
              </a:rPr>
              <a:t>γ</a:t>
            </a:r>
            <a:endParaRPr lang="en-US" sz="1800" b="1">
              <a:latin typeface="Arial" charset="0"/>
              <a:sym typeface="Symbol" pitchFamily="18" charset="2"/>
            </a:endParaRPr>
          </a:p>
          <a:p>
            <a:pPr marL="432000" lvl="3" indent="0" defTabSz="216000" eaLnBrk="1" hangingPunct="1">
              <a:spcBef>
                <a:spcPts val="0"/>
              </a:spcBef>
              <a:buFontTx/>
              <a:buNone/>
            </a:pPr>
            <a:r>
              <a:rPr lang="en-US" sz="1800" b="1">
                <a:latin typeface="Arial" charset="0"/>
                <a:sym typeface="Symbol" pitchFamily="18" charset="2"/>
              </a:rPr>
              <a:t>							mSv per uur					MeV</a:t>
            </a:r>
          </a:p>
          <a:p>
            <a:pPr marL="432000" lvl="3" indent="0" defTabSz="216000" eaLnBrk="1" hangingPunct="1">
              <a:spcBef>
                <a:spcPts val="0"/>
              </a:spcBef>
              <a:buFontTx/>
              <a:buNone/>
            </a:pPr>
            <a:r>
              <a:rPr lang="en-US" sz="1800" b="1">
                <a:latin typeface="Arial" charset="0"/>
                <a:sym typeface="Symbol" pitchFamily="18" charset="2"/>
              </a:rPr>
              <a:t>							per MBq op 1 m</a:t>
            </a:r>
            <a:r>
              <a:rPr lang="en-US" sz="1800">
                <a:latin typeface="Arial" charset="0"/>
                <a:sym typeface="Symbol" pitchFamily="18" charset="2"/>
              </a:rPr>
              <a:t>														ongeveer</a:t>
            </a:r>
            <a:endParaRPr lang="en-US" sz="1800" b="1">
              <a:latin typeface="Arial" charset="0"/>
              <a:sym typeface="Symbol" pitchFamily="18" charset="2"/>
            </a:endParaRPr>
          </a:p>
          <a:p>
            <a:pPr marL="432000" lvl="3" indent="0" defTabSz="216000" eaLnBrk="1" hangingPunct="1">
              <a:spcBef>
                <a:spcPts val="0"/>
              </a:spcBef>
              <a:buFontTx/>
              <a:buNone/>
            </a:pPr>
            <a:r>
              <a:rPr lang="en-US" sz="1800">
                <a:latin typeface="Arial" charset="0"/>
                <a:sym typeface="Symbol" pitchFamily="18" charset="2"/>
              </a:rPr>
              <a:t>																												constant</a:t>
            </a:r>
          </a:p>
          <a:p>
            <a:pPr marL="432000" lvl="3" indent="0" defTabSz="216000" eaLnBrk="1" hangingPunct="1">
              <a:spcBef>
                <a:spcPts val="0"/>
              </a:spcBef>
              <a:buFontTx/>
              <a:buNone/>
            </a:pPr>
            <a:r>
              <a:rPr lang="en-US" sz="1800">
                <a:latin typeface="Arial" charset="0"/>
                <a:sym typeface="Symbol" pitchFamily="18" charset="2"/>
              </a:rPr>
              <a:t>Na-22					0,000 33							2,19					0,15</a:t>
            </a:r>
          </a:p>
          <a:p>
            <a:pPr marL="432000" lvl="3" indent="0" defTabSz="216000" eaLnBrk="1" hangingPunct="1">
              <a:spcBef>
                <a:spcPts val="0"/>
              </a:spcBef>
              <a:buFontTx/>
              <a:buNone/>
            </a:pPr>
            <a:r>
              <a:rPr lang="en-US" sz="1800">
                <a:latin typeface="Arial" charset="0"/>
                <a:sym typeface="Symbol" pitchFamily="18" charset="2"/>
              </a:rPr>
              <a:t>Co-57					0,000 023							0,12					0,19</a:t>
            </a:r>
          </a:p>
          <a:p>
            <a:pPr marL="432000" lvl="3" indent="0" defTabSz="216000" eaLnBrk="1" hangingPunct="1">
              <a:spcBef>
                <a:spcPts val="0"/>
              </a:spcBef>
              <a:buFontTx/>
              <a:buNone/>
            </a:pPr>
            <a:r>
              <a:rPr lang="en-US" sz="1800">
                <a:latin typeface="Arial" charset="0"/>
                <a:sym typeface="Symbol" pitchFamily="18" charset="2"/>
              </a:rPr>
              <a:t>Co-60					0,000 36							2,49					0,16</a:t>
            </a:r>
          </a:p>
          <a:p>
            <a:pPr marL="432000" lvl="3" indent="0" defTabSz="216000" eaLnBrk="1" hangingPunct="1">
              <a:spcBef>
                <a:spcPts val="0"/>
              </a:spcBef>
              <a:buFontTx/>
              <a:buNone/>
            </a:pPr>
            <a:r>
              <a:rPr lang="en-US" sz="1800">
                <a:latin typeface="Arial" charset="0"/>
                <a:sym typeface="Symbol" pitchFamily="18" charset="2"/>
              </a:rPr>
              <a:t>Ba-133				0,000 087							0,40					0,22</a:t>
            </a:r>
          </a:p>
          <a:p>
            <a:pPr marL="432000" lvl="3" indent="0" defTabSz="216000" eaLnBrk="1" hangingPunct="1">
              <a:spcBef>
                <a:spcPts val="0"/>
              </a:spcBef>
              <a:buFontTx/>
              <a:buNone/>
            </a:pPr>
            <a:r>
              <a:rPr lang="en-US" sz="1800">
                <a:latin typeface="Arial" charset="0"/>
                <a:sym typeface="Symbol" pitchFamily="18" charset="2"/>
              </a:rPr>
              <a:t>Cs-137				0,000 093							0,66					0,14</a:t>
            </a:r>
          </a:p>
          <a:p>
            <a:pPr marL="432000" lvl="3" indent="0" defTabSz="216000" eaLnBrk="1" hangingPunct="1">
              <a:spcBef>
                <a:spcPts val="0"/>
              </a:spcBef>
              <a:buFontTx/>
              <a:buNone/>
            </a:pPr>
            <a:r>
              <a:rPr lang="en-US" sz="1800">
                <a:latin typeface="Arial" charset="0"/>
                <a:sym typeface="Symbol" pitchFamily="18" charset="2"/>
              </a:rPr>
              <a:t>Ir-192					0,000 14							0,80					0,18</a:t>
            </a:r>
          </a:p>
          <a:p>
            <a:pPr marL="432000" lvl="3" indent="0" defTabSz="216000" eaLnBrk="1" hangingPunct="1">
              <a:spcBef>
                <a:spcPts val="0"/>
              </a:spcBef>
              <a:buFontTx/>
              <a:buNone/>
            </a:pPr>
            <a:r>
              <a:rPr lang="en-US" sz="1800">
                <a:latin typeface="Arial" charset="0"/>
                <a:sym typeface="Symbol" pitchFamily="18" charset="2"/>
              </a:rPr>
              <a:t>Am-241				0,000 017							0,06					0,28</a:t>
            </a:r>
            <a:endParaRPr lang="en-US">
              <a:latin typeface="Arial" charset="0"/>
              <a:cs typeface="Arial" charset="0"/>
              <a:sym typeface="Symbol" pitchFamily="18" charset="2"/>
            </a:endParaRPr>
          </a:p>
        </p:txBody>
      </p:sp>
      <p:pic>
        <p:nvPicPr>
          <p:cNvPr id="7" name="Picture 6">
            <a:extLst>
              <a:ext uri="{FF2B5EF4-FFF2-40B4-BE49-F238E27FC236}">
                <a16:creationId xmlns:a16="http://schemas.microsoft.com/office/drawing/2014/main" id="{5B5B752A-5147-4A2F-982A-95E3C24109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cxnSp>
        <p:nvCxnSpPr>
          <p:cNvPr id="3" name="Straight Arrow Connector 2">
            <a:extLst>
              <a:ext uri="{FF2B5EF4-FFF2-40B4-BE49-F238E27FC236}">
                <a16:creationId xmlns:a16="http://schemas.microsoft.com/office/drawing/2014/main" id="{B951F3C6-5A83-46D3-A898-57AAD570D40C}"/>
              </a:ext>
            </a:extLst>
          </p:cNvPr>
          <p:cNvCxnSpPr/>
          <p:nvPr/>
        </p:nvCxnSpPr>
        <p:spPr bwMode="auto">
          <a:xfrm>
            <a:off x="6948264" y="3356992"/>
            <a:ext cx="0" cy="540000"/>
          </a:xfrm>
          <a:prstGeom prst="straightConnector1">
            <a:avLst/>
          </a:prstGeom>
          <a:ln w="2857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17</a:t>
            </a:fld>
            <a:endParaRPr lang="en-US">
              <a:latin typeface="Arial" pitchFamily="34" charset="0"/>
              <a:cs typeface="Arial" pitchFamily="34" charset="0"/>
            </a:endParaRPr>
          </a:p>
        </p:txBody>
      </p:sp>
      <p:sp>
        <p:nvSpPr>
          <p:cNvPr id="599042" name="Rectangle 2"/>
          <p:cNvSpPr>
            <a:spLocks noGrp="1" noChangeArrowheads="1"/>
          </p:cNvSpPr>
          <p:nvPr>
            <p:ph type="title"/>
          </p:nvPr>
        </p:nvSpPr>
        <p:spPr/>
        <p:txBody>
          <a:bodyPr/>
          <a:lstStyle/>
          <a:p>
            <a:pPr eaLnBrk="1" hangingPunct="1">
              <a:spcBef>
                <a:spcPct val="20000"/>
              </a:spcBef>
              <a:defRPr/>
            </a:pPr>
            <a:r>
              <a:rPr lang="en-US" sz="3200" b="1">
                <a:latin typeface="Arial" charset="0"/>
              </a:rPr>
              <a:t>Dosisberekeningen</a:t>
            </a:r>
            <a:br>
              <a:rPr lang="en-US" sz="3200" b="1">
                <a:latin typeface="Arial" charset="0"/>
              </a:rPr>
            </a:br>
            <a:r>
              <a:rPr lang="en-US" sz="2000" b="1">
                <a:effectLst/>
                <a:latin typeface="Arial" charset="0"/>
                <a:cs typeface="Arial" charset="0"/>
                <a:sym typeface="Symbol" pitchFamily="18" charset="2"/>
              </a:rPr>
              <a:t>uitwendige beta</a:t>
            </a:r>
            <a:r>
              <a:rPr lang="en-US" sz="2000" b="1">
                <a:effectLst/>
                <a:latin typeface="Arial"/>
                <a:cs typeface="Arial"/>
                <a:sym typeface="Symbol" pitchFamily="18" charset="2"/>
              </a:rPr>
              <a:t>-</a:t>
            </a:r>
            <a:r>
              <a:rPr lang="en-US" sz="2000" b="1">
                <a:effectLst/>
                <a:latin typeface="Arial" charset="0"/>
                <a:cs typeface="Arial" charset="0"/>
                <a:sym typeface="Symbol" pitchFamily="18" charset="2"/>
              </a:rPr>
              <a:t>straling</a:t>
            </a:r>
            <a:endParaRPr lang="en-GB" sz="2000" b="1">
              <a:latin typeface="Arial" charset="0"/>
            </a:endParaRPr>
          </a:p>
        </p:txBody>
      </p:sp>
      <p:sp>
        <p:nvSpPr>
          <p:cNvPr id="53254" name="Rectangle 3"/>
          <p:cNvSpPr>
            <a:spLocks noGrp="1" noChangeArrowheads="1"/>
          </p:cNvSpPr>
          <p:nvPr>
            <p:ph type="body" sz="half" idx="1"/>
          </p:nvPr>
        </p:nvSpPr>
        <p:spPr>
          <a:xfrm>
            <a:off x="685800" y="1981200"/>
            <a:ext cx="7918450" cy="4327525"/>
          </a:xfrm>
        </p:spPr>
        <p:txBody>
          <a:bodyPr/>
          <a:lstStyle/>
          <a:p>
            <a:pPr marL="432000" lvl="2" indent="0" defTabSz="216000" eaLnBrk="1" hangingPunct="1">
              <a:spcBef>
                <a:spcPts val="0"/>
              </a:spcBef>
              <a:buClr>
                <a:schemeClr val="tx2"/>
              </a:buClr>
              <a:buFont typeface="Wingdings" pitchFamily="2" charset="2"/>
              <a:buNone/>
            </a:pPr>
            <a:endParaRPr lang="en-US" sz="2000">
              <a:latin typeface="Arial" charset="0"/>
              <a:cs typeface="Arial" charset="0"/>
              <a:sym typeface="Symbol" pitchFamily="18" charset="2"/>
            </a:endParaRPr>
          </a:p>
          <a:p>
            <a:pPr marL="432000" lvl="2" indent="0" defTabSz="216000" eaLnBrk="1" hangingPunct="1">
              <a:spcBef>
                <a:spcPts val="0"/>
              </a:spcBef>
              <a:buClr>
                <a:schemeClr val="tx2"/>
              </a:buClr>
              <a:buNone/>
            </a:pPr>
            <a:r>
              <a:rPr lang="en-US" sz="2000">
                <a:solidFill>
                  <a:srgbClr val="FF0000"/>
                </a:solidFill>
                <a:latin typeface="Arial" charset="0"/>
                <a:cs typeface="Arial" charset="0"/>
                <a:sym typeface="Symbol" pitchFamily="18" charset="2"/>
              </a:rPr>
              <a:t>bij vergelijkbare activiteit en vergelijkbare energie is de equivalente dosis tengevolge van bèta-straling ongeveer</a:t>
            </a:r>
          </a:p>
          <a:p>
            <a:pPr marL="432000" lvl="2" indent="0" defTabSz="216000" eaLnBrk="1" hangingPunct="1">
              <a:spcBef>
                <a:spcPts val="0"/>
              </a:spcBef>
              <a:buClr>
                <a:schemeClr val="tx2"/>
              </a:buClr>
              <a:buNone/>
            </a:pPr>
            <a:r>
              <a:rPr lang="en-US" sz="2000">
                <a:solidFill>
                  <a:srgbClr val="FF0000"/>
                </a:solidFill>
                <a:latin typeface="Arial" charset="0"/>
                <a:cs typeface="Arial" charset="0"/>
                <a:sym typeface="Symbol" pitchFamily="18" charset="2"/>
              </a:rPr>
              <a:t>100 keer zo groot als die ten gevolge van gamma-straling</a:t>
            </a:r>
            <a:endParaRPr lang="en-US">
              <a:latin typeface="Arial" charset="0"/>
              <a:cs typeface="Arial" charset="0"/>
              <a:sym typeface="Symbol" pitchFamily="18" charset="2"/>
            </a:endParaRPr>
          </a:p>
        </p:txBody>
      </p:sp>
      <p:pic>
        <p:nvPicPr>
          <p:cNvPr id="7" name="Picture 6">
            <a:extLst>
              <a:ext uri="{FF2B5EF4-FFF2-40B4-BE49-F238E27FC236}">
                <a16:creationId xmlns:a16="http://schemas.microsoft.com/office/drawing/2014/main" id="{5B5B752A-5147-4A2F-982A-95E3C24109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Tree>
    <p:extLst>
      <p:ext uri="{BB962C8B-B14F-4D97-AF65-F5344CB8AC3E}">
        <p14:creationId xmlns:p14="http://schemas.microsoft.com/office/powerpoint/2010/main" val="7121447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18</a:t>
            </a:fld>
            <a:endParaRPr lang="en-US">
              <a:latin typeface="Arial" pitchFamily="34" charset="0"/>
              <a:cs typeface="Arial" pitchFamily="34" charset="0"/>
            </a:endParaRPr>
          </a:p>
        </p:txBody>
      </p:sp>
      <p:sp>
        <p:nvSpPr>
          <p:cNvPr id="605186" name="Rectangle 2"/>
          <p:cNvSpPr>
            <a:spLocks noGrp="1" noChangeArrowheads="1"/>
          </p:cNvSpPr>
          <p:nvPr>
            <p:ph type="title"/>
          </p:nvPr>
        </p:nvSpPr>
        <p:spPr/>
        <p:txBody>
          <a:bodyPr/>
          <a:lstStyle/>
          <a:p>
            <a:pPr eaLnBrk="1" hangingPunct="1">
              <a:spcBef>
                <a:spcPct val="20000"/>
              </a:spcBef>
              <a:defRPr/>
            </a:pPr>
            <a:r>
              <a:rPr lang="en-US" sz="3200" b="1">
                <a:latin typeface="Arial" charset="0"/>
              </a:rPr>
              <a:t>Dosisberekeningen</a:t>
            </a:r>
            <a:br>
              <a:rPr lang="en-US" sz="3200" b="1">
                <a:latin typeface="Arial" charset="0"/>
              </a:rPr>
            </a:br>
            <a:r>
              <a:rPr lang="en-US" sz="2000" b="1">
                <a:effectLst/>
                <a:latin typeface="Arial" charset="0"/>
              </a:rPr>
              <a:t>voorbeeld van </a:t>
            </a:r>
            <a:r>
              <a:rPr lang="en-US" sz="2000" b="1">
                <a:effectLst/>
                <a:latin typeface="Arial" charset="0"/>
                <a:cs typeface="Arial" charset="0"/>
                <a:sym typeface="Symbol" pitchFamily="18" charset="2"/>
              </a:rPr>
              <a:t>uitwendige gamma</a:t>
            </a:r>
            <a:r>
              <a:rPr lang="en-US" sz="2000" b="1">
                <a:effectLst/>
                <a:latin typeface="Arial"/>
                <a:cs typeface="Arial"/>
                <a:sym typeface="Symbol" pitchFamily="18" charset="2"/>
              </a:rPr>
              <a:t>-</a:t>
            </a:r>
            <a:r>
              <a:rPr lang="en-US" sz="2000" b="1">
                <a:effectLst/>
                <a:latin typeface="Arial" charset="0"/>
                <a:cs typeface="Arial" charset="0"/>
                <a:sym typeface="Symbol" pitchFamily="18" charset="2"/>
              </a:rPr>
              <a:t>straling</a:t>
            </a:r>
            <a:endParaRPr lang="en-GB" sz="2000" b="1">
              <a:effectLst/>
              <a:latin typeface="Arial" charset="0"/>
            </a:endParaRPr>
          </a:p>
        </p:txBody>
      </p:sp>
      <p:sp>
        <p:nvSpPr>
          <p:cNvPr id="54278" name="Rectangle 3"/>
          <p:cNvSpPr>
            <a:spLocks noGrp="1" noChangeArrowheads="1"/>
          </p:cNvSpPr>
          <p:nvPr>
            <p:ph type="body" sz="half" idx="1"/>
          </p:nvPr>
        </p:nvSpPr>
        <p:spPr>
          <a:xfrm>
            <a:off x="685800" y="1981201"/>
            <a:ext cx="7918450" cy="3320008"/>
          </a:xfrm>
        </p:spPr>
        <p:txBody>
          <a:bodyPr/>
          <a:lstStyle/>
          <a:p>
            <a:pPr marL="432000" lvl="1" indent="0" defTabSz="216000" eaLnBrk="1" hangingPunct="1">
              <a:spcBef>
                <a:spcPts val="0"/>
              </a:spcBef>
              <a:buClr>
                <a:schemeClr val="tx2"/>
              </a:buClr>
              <a:buSzTx/>
              <a:buNone/>
            </a:pPr>
            <a:r>
              <a:rPr lang="en-US" sz="2000">
                <a:latin typeface="Arial" charset="0"/>
                <a:cs typeface="Arial" charset="0"/>
                <a:sym typeface="Symbol" pitchFamily="18" charset="2"/>
              </a:rPr>
              <a:t>voorbeeld 1</a:t>
            </a:r>
          </a:p>
          <a:p>
            <a:pPr marL="432000" lvl="2" indent="0" defTabSz="216000" eaLnBrk="1" hangingPunct="1">
              <a:spcBef>
                <a:spcPts val="0"/>
              </a:spcBef>
              <a:buClr>
                <a:schemeClr val="tx2"/>
              </a:buClr>
              <a:buFont typeface="Wingdings" pitchFamily="2" charset="2"/>
              <a:buNone/>
            </a:pPr>
            <a:endParaRPr lang="en-US" sz="2000">
              <a:latin typeface="Arial" charset="0"/>
              <a:cs typeface="Arial" charset="0"/>
              <a:sym typeface="Symbol" pitchFamily="18" charset="2"/>
            </a:endParaRPr>
          </a:p>
          <a:p>
            <a:pPr marL="432000" lvl="2" indent="0" defTabSz="216000" eaLnBrk="1" hangingPunct="1">
              <a:spcBef>
                <a:spcPts val="0"/>
              </a:spcBef>
              <a:buClr>
                <a:schemeClr val="tx2"/>
              </a:buClr>
              <a:buFont typeface="Wingdings" pitchFamily="2" charset="2"/>
              <a:buNone/>
            </a:pPr>
            <a:r>
              <a:rPr lang="en-US" sz="2000">
                <a:latin typeface="Arial" charset="0"/>
                <a:cs typeface="Arial" charset="0"/>
                <a:sym typeface="Symbol" pitchFamily="18" charset="2"/>
              </a:rPr>
              <a:t>Een medewerker staat gedurende 1 minuut op een afstand van 1 m van een niet afgeschermde bron van 10 000 MBq Cs-137.</a:t>
            </a:r>
          </a:p>
          <a:p>
            <a:pPr marL="432000" lvl="2" indent="0" defTabSz="216000" eaLnBrk="1" hangingPunct="1">
              <a:spcBef>
                <a:spcPts val="0"/>
              </a:spcBef>
              <a:buClr>
                <a:schemeClr val="tx2"/>
              </a:buClr>
              <a:buFont typeface="Wingdings" pitchFamily="2" charset="2"/>
              <a:buNone/>
            </a:pPr>
            <a:r>
              <a:rPr lang="en-US" sz="2000">
                <a:latin typeface="Arial" charset="0"/>
                <a:cs typeface="Arial" charset="0"/>
                <a:sym typeface="Symbol" pitchFamily="18" charset="2"/>
              </a:rPr>
              <a:t>Hoe groot is de effectieve dosis ?</a:t>
            </a:r>
          </a:p>
          <a:p>
            <a:pPr marL="432000" lvl="2" indent="0" defTabSz="216000" eaLnBrk="1" hangingPunct="1">
              <a:spcBef>
                <a:spcPts val="0"/>
              </a:spcBef>
              <a:buClr>
                <a:schemeClr val="tx2"/>
              </a:buClr>
              <a:buFont typeface="Wingdings" pitchFamily="2" charset="2"/>
              <a:buNone/>
            </a:pPr>
            <a:endParaRPr lang="en-US" sz="2000">
              <a:latin typeface="Arial" charset="0"/>
              <a:cs typeface="Arial" charset="0"/>
              <a:sym typeface="Symbol" pitchFamily="18" charset="2"/>
            </a:endParaRP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bronconstante van Cs-137 is </a:t>
            </a:r>
            <a:r>
              <a:rPr lang="en-US" sz="1800">
                <a:latin typeface="Arial" charset="0"/>
                <a:sym typeface="Symbol" pitchFamily="18" charset="2"/>
              </a:rPr>
              <a:t>0,000 093 mSv per uur per MBq</a:t>
            </a:r>
            <a:endParaRPr lang="en-US" sz="1800">
              <a:latin typeface="Arial" charset="0"/>
              <a:cs typeface="Arial" charset="0"/>
              <a:sym typeface="Symbol" pitchFamily="18" charset="2"/>
            </a:endParaRP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equivalente dosistempo op 1 m is:</a:t>
            </a: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10 000 × 0,000 093 = 0,93 mSv per uur</a:t>
            </a: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bestralingstijd is 1 min / 60 min per uur = 0,017 uur</a:t>
            </a:r>
          </a:p>
          <a:p>
            <a:pPr marL="648000" lvl="2" indent="0" defTabSz="216000" eaLnBrk="1" hangingPunct="1">
              <a:spcBef>
                <a:spcPts val="0"/>
              </a:spcBef>
              <a:buClr>
                <a:schemeClr val="tx2"/>
              </a:buClr>
              <a:buNone/>
            </a:pPr>
            <a:r>
              <a:rPr lang="en-US" sz="1800">
                <a:latin typeface="Arial" charset="0"/>
                <a:cs typeface="Arial" charset="0"/>
                <a:sym typeface="Symbol" pitchFamily="18" charset="2"/>
              </a:rPr>
              <a:t>equivalente dosis H = 0,93 mSv per uur × 0,017 uur = 0,016 mSv</a:t>
            </a:r>
          </a:p>
        </p:txBody>
      </p:sp>
      <p:pic>
        <p:nvPicPr>
          <p:cNvPr id="7" name="Picture 6">
            <a:extLst>
              <a:ext uri="{FF2B5EF4-FFF2-40B4-BE49-F238E27FC236}">
                <a16:creationId xmlns:a16="http://schemas.microsoft.com/office/drawing/2014/main" id="{099D106B-DA95-47A6-96B2-6D420DBE7DD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
        <p:nvSpPr>
          <p:cNvPr id="10" name="Rectangle 3">
            <a:extLst>
              <a:ext uri="{FF2B5EF4-FFF2-40B4-BE49-F238E27FC236}">
                <a16:creationId xmlns:a16="http://schemas.microsoft.com/office/drawing/2014/main" id="{2C0643E1-5F1D-45DB-BC12-1644B2A3FD07}"/>
              </a:ext>
            </a:extLst>
          </p:cNvPr>
          <p:cNvSpPr txBox="1">
            <a:spLocks noChangeArrowheads="1"/>
          </p:cNvSpPr>
          <p:nvPr/>
        </p:nvSpPr>
        <p:spPr bwMode="auto">
          <a:xfrm>
            <a:off x="683568" y="5301207"/>
            <a:ext cx="4032250" cy="947191"/>
          </a:xfrm>
          <a:prstGeom prst="rect">
            <a:avLst/>
          </a:prstGeom>
          <a:solidFill>
            <a:srgbClr val="FFFF00"/>
          </a:solidFill>
          <a:ln>
            <a:noFill/>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648000" lvl="2" indent="0" defTabSz="216000" eaLnBrk="1" hangingPunct="1">
              <a:spcBef>
                <a:spcPts val="0"/>
              </a:spcBef>
              <a:buClr>
                <a:schemeClr val="tx2"/>
              </a:buClr>
              <a:buNone/>
            </a:pPr>
            <a:r>
              <a:rPr lang="en-US" sz="1800" kern="0">
                <a:latin typeface="Arial" charset="0"/>
                <a:cs typeface="Arial" charset="0"/>
                <a:sym typeface="Symbol" pitchFamily="18" charset="2"/>
              </a:rPr>
              <a:t>dit is ook de effectieve dosis E</a:t>
            </a:r>
          </a:p>
          <a:p>
            <a:pPr marL="648000" lvl="2" indent="0" defTabSz="216000" eaLnBrk="1" hangingPunct="1">
              <a:spcBef>
                <a:spcPts val="0"/>
              </a:spcBef>
              <a:buClr>
                <a:schemeClr val="tx2"/>
              </a:buClr>
              <a:buNone/>
            </a:pPr>
            <a:r>
              <a:rPr lang="en-US" sz="1800" kern="0">
                <a:latin typeface="Arial" charset="0"/>
                <a:cs typeface="Arial" charset="0"/>
                <a:sym typeface="Symbol" pitchFamily="18" charset="2"/>
              </a:rPr>
              <a:t>waarom?</a:t>
            </a:r>
          </a:p>
        </p:txBody>
      </p:sp>
      <p:sp>
        <p:nvSpPr>
          <p:cNvPr id="11" name="Rectangle 3">
            <a:extLst>
              <a:ext uri="{FF2B5EF4-FFF2-40B4-BE49-F238E27FC236}">
                <a16:creationId xmlns:a16="http://schemas.microsoft.com/office/drawing/2014/main" id="{97D26420-3FF0-4BAB-96F1-46C06FAD75DA}"/>
              </a:ext>
            </a:extLst>
          </p:cNvPr>
          <p:cNvSpPr txBox="1">
            <a:spLocks noChangeArrowheads="1"/>
          </p:cNvSpPr>
          <p:nvPr/>
        </p:nvSpPr>
        <p:spPr bwMode="auto">
          <a:xfrm>
            <a:off x="4716016" y="5301208"/>
            <a:ext cx="3816226" cy="947192"/>
          </a:xfrm>
          <a:prstGeom prst="rect">
            <a:avLst/>
          </a:prstGeom>
          <a:solidFill>
            <a:srgbClr val="FFFF00"/>
          </a:solidFill>
          <a:ln>
            <a:noFill/>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247950" lvl="1" indent="0" defTabSz="216000" eaLnBrk="1" hangingPunct="1">
              <a:spcBef>
                <a:spcPts val="0"/>
              </a:spcBef>
              <a:buClr>
                <a:schemeClr val="tx2"/>
              </a:buClr>
              <a:buNone/>
            </a:pPr>
            <a:endParaRPr lang="en-US" sz="1800" kern="0">
              <a:latin typeface="Arial" charset="0"/>
              <a:cs typeface="Arial" charset="0"/>
              <a:sym typeface="Symbol" pitchFamily="18" charset="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19</a:t>
            </a:fld>
            <a:endParaRPr lang="en-US">
              <a:latin typeface="Arial" pitchFamily="34" charset="0"/>
              <a:cs typeface="Arial" pitchFamily="34" charset="0"/>
            </a:endParaRPr>
          </a:p>
        </p:txBody>
      </p:sp>
      <p:sp>
        <p:nvSpPr>
          <p:cNvPr id="605186" name="Rectangle 2"/>
          <p:cNvSpPr>
            <a:spLocks noGrp="1" noChangeArrowheads="1"/>
          </p:cNvSpPr>
          <p:nvPr>
            <p:ph type="title"/>
          </p:nvPr>
        </p:nvSpPr>
        <p:spPr/>
        <p:txBody>
          <a:bodyPr/>
          <a:lstStyle/>
          <a:p>
            <a:pPr eaLnBrk="1" hangingPunct="1">
              <a:spcBef>
                <a:spcPct val="20000"/>
              </a:spcBef>
              <a:defRPr/>
            </a:pPr>
            <a:r>
              <a:rPr lang="en-US" sz="3200" b="1">
                <a:latin typeface="Arial" charset="0"/>
              </a:rPr>
              <a:t>Dosisberekeningen</a:t>
            </a:r>
            <a:br>
              <a:rPr lang="en-US" sz="3200" b="1">
                <a:latin typeface="Arial" charset="0"/>
              </a:rPr>
            </a:br>
            <a:r>
              <a:rPr lang="en-US" sz="2000" b="1">
                <a:effectLst/>
                <a:latin typeface="Arial" charset="0"/>
              </a:rPr>
              <a:t>voorbeeld van </a:t>
            </a:r>
            <a:r>
              <a:rPr lang="en-US" sz="2000" b="1">
                <a:effectLst/>
                <a:latin typeface="Arial" charset="0"/>
                <a:cs typeface="Arial" charset="0"/>
                <a:sym typeface="Symbol" pitchFamily="18" charset="2"/>
              </a:rPr>
              <a:t>uitwendige gamma</a:t>
            </a:r>
            <a:r>
              <a:rPr lang="en-US" sz="2000" b="1">
                <a:effectLst/>
                <a:latin typeface="Arial"/>
                <a:cs typeface="Arial"/>
                <a:sym typeface="Symbol" pitchFamily="18" charset="2"/>
              </a:rPr>
              <a:t>-</a:t>
            </a:r>
            <a:r>
              <a:rPr lang="en-US" sz="2000" b="1">
                <a:effectLst/>
                <a:latin typeface="Arial" charset="0"/>
                <a:cs typeface="Arial" charset="0"/>
                <a:sym typeface="Symbol" pitchFamily="18" charset="2"/>
              </a:rPr>
              <a:t>straling</a:t>
            </a:r>
            <a:endParaRPr lang="en-GB" sz="2000" b="1">
              <a:latin typeface="Arial" charset="0"/>
            </a:endParaRPr>
          </a:p>
        </p:txBody>
      </p:sp>
      <p:sp>
        <p:nvSpPr>
          <p:cNvPr id="54278" name="Rectangle 3"/>
          <p:cNvSpPr>
            <a:spLocks noGrp="1" noChangeArrowheads="1"/>
          </p:cNvSpPr>
          <p:nvPr>
            <p:ph type="body" sz="half" idx="1"/>
          </p:nvPr>
        </p:nvSpPr>
        <p:spPr>
          <a:xfrm>
            <a:off x="685800" y="1981201"/>
            <a:ext cx="7918450" cy="3320008"/>
          </a:xfrm>
        </p:spPr>
        <p:txBody>
          <a:bodyPr/>
          <a:lstStyle/>
          <a:p>
            <a:pPr marL="432000" lvl="1" indent="0" defTabSz="216000" eaLnBrk="1" hangingPunct="1">
              <a:spcBef>
                <a:spcPts val="0"/>
              </a:spcBef>
              <a:buClr>
                <a:schemeClr val="tx2"/>
              </a:buClr>
              <a:buSzTx/>
              <a:buNone/>
            </a:pPr>
            <a:r>
              <a:rPr lang="en-US" sz="2000">
                <a:latin typeface="Arial" charset="0"/>
                <a:cs typeface="Arial" charset="0"/>
                <a:sym typeface="Symbol" pitchFamily="18" charset="2"/>
              </a:rPr>
              <a:t>voorbeeld 1</a:t>
            </a:r>
          </a:p>
          <a:p>
            <a:pPr marL="432000" lvl="2" indent="0" defTabSz="216000" eaLnBrk="1" hangingPunct="1">
              <a:spcBef>
                <a:spcPts val="0"/>
              </a:spcBef>
              <a:buClr>
                <a:schemeClr val="tx2"/>
              </a:buClr>
              <a:buFont typeface="Wingdings" pitchFamily="2" charset="2"/>
              <a:buNone/>
            </a:pPr>
            <a:endParaRPr lang="en-US" sz="2000">
              <a:latin typeface="Arial" charset="0"/>
              <a:cs typeface="Arial" charset="0"/>
              <a:sym typeface="Symbol" pitchFamily="18" charset="2"/>
            </a:endParaRPr>
          </a:p>
          <a:p>
            <a:pPr marL="432000" lvl="2" indent="0" defTabSz="216000" eaLnBrk="1" hangingPunct="1">
              <a:spcBef>
                <a:spcPts val="0"/>
              </a:spcBef>
              <a:buClr>
                <a:schemeClr val="tx2"/>
              </a:buClr>
              <a:buFont typeface="Wingdings" pitchFamily="2" charset="2"/>
              <a:buNone/>
            </a:pPr>
            <a:r>
              <a:rPr lang="en-US" sz="2000">
                <a:latin typeface="Arial" charset="0"/>
                <a:cs typeface="Arial" charset="0"/>
                <a:sym typeface="Symbol" pitchFamily="18" charset="2"/>
              </a:rPr>
              <a:t>Een medewerker staat gedurende 1 minuut op een afstand van 1 m van een niet afgeschermde bron van 10 000 MBq Cs-137.</a:t>
            </a:r>
          </a:p>
          <a:p>
            <a:pPr marL="432000" lvl="2" indent="0" defTabSz="216000" eaLnBrk="1" hangingPunct="1">
              <a:spcBef>
                <a:spcPts val="0"/>
              </a:spcBef>
              <a:buClr>
                <a:schemeClr val="tx2"/>
              </a:buClr>
              <a:buFont typeface="Wingdings" pitchFamily="2" charset="2"/>
              <a:buNone/>
            </a:pPr>
            <a:r>
              <a:rPr lang="en-US" sz="2000">
                <a:latin typeface="Arial" charset="0"/>
                <a:cs typeface="Arial" charset="0"/>
                <a:sym typeface="Symbol" pitchFamily="18" charset="2"/>
              </a:rPr>
              <a:t>Hoe groot is de effectieve dosis ?</a:t>
            </a:r>
          </a:p>
          <a:p>
            <a:pPr marL="432000" lvl="2" indent="0" defTabSz="216000" eaLnBrk="1" hangingPunct="1">
              <a:spcBef>
                <a:spcPts val="0"/>
              </a:spcBef>
              <a:buClr>
                <a:schemeClr val="tx2"/>
              </a:buClr>
              <a:buFont typeface="Wingdings" pitchFamily="2" charset="2"/>
              <a:buNone/>
            </a:pPr>
            <a:endParaRPr lang="en-US" sz="2000">
              <a:latin typeface="Arial" charset="0"/>
              <a:cs typeface="Arial" charset="0"/>
              <a:sym typeface="Symbol" pitchFamily="18" charset="2"/>
            </a:endParaRP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bronconstante van Cs-137 is </a:t>
            </a:r>
            <a:r>
              <a:rPr lang="en-US" sz="1800">
                <a:latin typeface="Arial" charset="0"/>
                <a:sym typeface="Symbol" pitchFamily="18" charset="2"/>
              </a:rPr>
              <a:t>0,000 093 mSv per uur per MBq</a:t>
            </a:r>
            <a:endParaRPr lang="en-US" sz="1800">
              <a:latin typeface="Arial" charset="0"/>
              <a:cs typeface="Arial" charset="0"/>
              <a:sym typeface="Symbol" pitchFamily="18" charset="2"/>
            </a:endParaRP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equivalente dosistempo op 1 m is:</a:t>
            </a: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10 000 × 0,000 093 = 0,93 mSv per uur</a:t>
            </a: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bestralingstijd is 1 min / 60 min/uur = 0,017 uur</a:t>
            </a:r>
          </a:p>
          <a:p>
            <a:pPr marL="648000" lvl="2" indent="0" defTabSz="216000" eaLnBrk="1" hangingPunct="1">
              <a:spcBef>
                <a:spcPts val="0"/>
              </a:spcBef>
              <a:buClr>
                <a:schemeClr val="tx2"/>
              </a:buClr>
              <a:buNone/>
            </a:pPr>
            <a:r>
              <a:rPr lang="en-US" sz="1800">
                <a:latin typeface="Arial" charset="0"/>
                <a:cs typeface="Arial" charset="0"/>
                <a:sym typeface="Symbol" pitchFamily="18" charset="2"/>
              </a:rPr>
              <a:t>equivalente dosis H = 0,93 mSv/uur × 0,017 uur = 0,016 mSv</a:t>
            </a:r>
          </a:p>
        </p:txBody>
      </p:sp>
      <p:pic>
        <p:nvPicPr>
          <p:cNvPr id="7" name="Picture 6">
            <a:extLst>
              <a:ext uri="{FF2B5EF4-FFF2-40B4-BE49-F238E27FC236}">
                <a16:creationId xmlns:a16="http://schemas.microsoft.com/office/drawing/2014/main" id="{099D106B-DA95-47A6-96B2-6D420DBE7DD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
        <p:nvSpPr>
          <p:cNvPr id="8" name="Rectangle 3">
            <a:extLst>
              <a:ext uri="{FF2B5EF4-FFF2-40B4-BE49-F238E27FC236}">
                <a16:creationId xmlns:a16="http://schemas.microsoft.com/office/drawing/2014/main" id="{3D876CF3-7E87-43D0-8EFF-461E2D1227F6}"/>
              </a:ext>
            </a:extLst>
          </p:cNvPr>
          <p:cNvSpPr txBox="1">
            <a:spLocks noChangeArrowheads="1"/>
          </p:cNvSpPr>
          <p:nvPr/>
        </p:nvSpPr>
        <p:spPr bwMode="auto">
          <a:xfrm>
            <a:off x="683568" y="5301207"/>
            <a:ext cx="4032250" cy="947191"/>
          </a:xfrm>
          <a:prstGeom prst="rect">
            <a:avLst/>
          </a:prstGeom>
          <a:solidFill>
            <a:srgbClr val="FFFF00"/>
          </a:solidFill>
          <a:ln>
            <a:noFill/>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648000" lvl="2" indent="0" defTabSz="216000" eaLnBrk="1" hangingPunct="1">
              <a:spcBef>
                <a:spcPts val="0"/>
              </a:spcBef>
              <a:buClr>
                <a:schemeClr val="tx2"/>
              </a:buClr>
              <a:buNone/>
            </a:pPr>
            <a:r>
              <a:rPr lang="en-US" sz="1800" kern="0">
                <a:latin typeface="Arial" charset="0"/>
                <a:cs typeface="Arial" charset="0"/>
                <a:sym typeface="Symbol" pitchFamily="18" charset="2"/>
              </a:rPr>
              <a:t>dit is ook de effectieve dosis E</a:t>
            </a:r>
          </a:p>
          <a:p>
            <a:pPr marL="648000" lvl="2" indent="0" defTabSz="216000" eaLnBrk="1" hangingPunct="1">
              <a:spcBef>
                <a:spcPts val="0"/>
              </a:spcBef>
              <a:buClr>
                <a:schemeClr val="tx2"/>
              </a:buClr>
              <a:buNone/>
            </a:pPr>
            <a:r>
              <a:rPr lang="en-US" sz="1800" kern="0">
                <a:latin typeface="Arial" charset="0"/>
                <a:cs typeface="Arial" charset="0"/>
                <a:sym typeface="Symbol" pitchFamily="18" charset="2"/>
              </a:rPr>
              <a:t>waarom?</a:t>
            </a:r>
          </a:p>
        </p:txBody>
      </p:sp>
      <p:sp>
        <p:nvSpPr>
          <p:cNvPr id="9" name="Rectangle 3">
            <a:extLst>
              <a:ext uri="{FF2B5EF4-FFF2-40B4-BE49-F238E27FC236}">
                <a16:creationId xmlns:a16="http://schemas.microsoft.com/office/drawing/2014/main" id="{564666F5-20AD-43FE-9920-06A9E224293A}"/>
              </a:ext>
            </a:extLst>
          </p:cNvPr>
          <p:cNvSpPr txBox="1">
            <a:spLocks noChangeArrowheads="1"/>
          </p:cNvSpPr>
          <p:nvPr/>
        </p:nvSpPr>
        <p:spPr bwMode="auto">
          <a:xfrm>
            <a:off x="4716016" y="5301208"/>
            <a:ext cx="3816226" cy="947192"/>
          </a:xfrm>
          <a:prstGeom prst="rect">
            <a:avLst/>
          </a:prstGeom>
          <a:solidFill>
            <a:srgbClr val="FFFF00"/>
          </a:solidFill>
          <a:ln>
            <a:noFill/>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247950" lvl="1" indent="0" defTabSz="216000" eaLnBrk="1" hangingPunct="1">
              <a:spcBef>
                <a:spcPts val="0"/>
              </a:spcBef>
              <a:buClr>
                <a:schemeClr val="tx2"/>
              </a:buClr>
              <a:buNone/>
            </a:pPr>
            <a:r>
              <a:rPr lang="en-US" sz="1800" kern="0">
                <a:latin typeface="Arial" charset="0"/>
                <a:cs typeface="Arial" charset="0"/>
                <a:sym typeface="Symbol" pitchFamily="18" charset="2"/>
              </a:rPr>
              <a:t>hele lichaam wordt bestraald</a:t>
            </a:r>
          </a:p>
          <a:p>
            <a:pPr marL="247950" lvl="1" indent="0" defTabSz="216000" eaLnBrk="1" hangingPunct="1">
              <a:spcBef>
                <a:spcPts val="0"/>
              </a:spcBef>
              <a:buClr>
                <a:schemeClr val="tx2"/>
              </a:buClr>
              <a:buNone/>
            </a:pPr>
            <a:r>
              <a:rPr lang="en-US" sz="1800" kern="0">
                <a:latin typeface="Arial" charset="0"/>
                <a:cs typeface="Arial" charset="0"/>
                <a:sym typeface="Symbol" pitchFamily="18" charset="2"/>
              </a:rPr>
              <a:t>w</a:t>
            </a:r>
            <a:r>
              <a:rPr lang="en-US" sz="1800" kern="0" baseline="-25000">
                <a:latin typeface="Arial" charset="0"/>
                <a:cs typeface="Arial" charset="0"/>
                <a:sym typeface="Symbol" pitchFamily="18" charset="2"/>
              </a:rPr>
              <a:t>lichaam</a:t>
            </a:r>
            <a:r>
              <a:rPr lang="en-US" sz="1800" kern="0">
                <a:latin typeface="Arial" charset="0"/>
                <a:cs typeface="Arial" charset="0"/>
                <a:sym typeface="Symbol" pitchFamily="18" charset="2"/>
              </a:rPr>
              <a:t> = 1</a:t>
            </a:r>
          </a:p>
          <a:p>
            <a:pPr marL="247950" lvl="1" indent="0" defTabSz="216000" eaLnBrk="1" hangingPunct="1">
              <a:spcBef>
                <a:spcPts val="0"/>
              </a:spcBef>
              <a:buClr>
                <a:schemeClr val="tx2"/>
              </a:buClr>
              <a:buNone/>
            </a:pPr>
            <a:r>
              <a:rPr lang="en-US" sz="1800" kern="0">
                <a:latin typeface="Arial" panose="020B0604020202020204" pitchFamily="34" charset="0"/>
                <a:cs typeface="Arial" panose="020B0604020202020204" pitchFamily="34" charset="0"/>
                <a:sym typeface="Symbol" pitchFamily="18" charset="2"/>
              </a:rPr>
              <a:t>→   E = w</a:t>
            </a:r>
            <a:r>
              <a:rPr lang="en-US" sz="1800" kern="0" baseline="-25000">
                <a:latin typeface="Arial" panose="020B0604020202020204" pitchFamily="34" charset="0"/>
                <a:cs typeface="Arial" panose="020B0604020202020204" pitchFamily="34" charset="0"/>
                <a:sym typeface="Symbol" pitchFamily="18" charset="2"/>
              </a:rPr>
              <a:t>lichaam</a:t>
            </a:r>
            <a:r>
              <a:rPr lang="en-US" sz="1800" kern="0">
                <a:latin typeface="Arial" panose="020B0604020202020204" pitchFamily="34" charset="0"/>
                <a:cs typeface="Arial" panose="020B0604020202020204" pitchFamily="34" charset="0"/>
                <a:sym typeface="Symbol" pitchFamily="18" charset="2"/>
              </a:rPr>
              <a:t> × H = 1 × H = H</a:t>
            </a:r>
            <a:endParaRPr lang="en-US" sz="1800" kern="0">
              <a:latin typeface="Arial" charset="0"/>
              <a:cs typeface="Arial" charset="0"/>
              <a:sym typeface="Symbol" pitchFamily="18" charset="2"/>
            </a:endParaRPr>
          </a:p>
        </p:txBody>
      </p:sp>
    </p:spTree>
    <p:extLst>
      <p:ext uri="{BB962C8B-B14F-4D97-AF65-F5344CB8AC3E}">
        <p14:creationId xmlns:p14="http://schemas.microsoft.com/office/powerpoint/2010/main" val="3393845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5" name="Footer Placeholder 4"/>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5"/>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2</a:t>
            </a:fld>
            <a:endParaRPr lang="en-US">
              <a:latin typeface="Arial" pitchFamily="34" charset="0"/>
              <a:cs typeface="Arial" pitchFamily="34" charset="0"/>
            </a:endParaRPr>
          </a:p>
        </p:txBody>
      </p:sp>
      <p:sp>
        <p:nvSpPr>
          <p:cNvPr id="3074" name="Rectangle 2"/>
          <p:cNvSpPr>
            <a:spLocks noGrp="1" noChangeArrowheads="1"/>
          </p:cNvSpPr>
          <p:nvPr>
            <p:ph type="title"/>
          </p:nvPr>
        </p:nvSpPr>
        <p:spPr/>
        <p:txBody>
          <a:bodyPr/>
          <a:lstStyle/>
          <a:p>
            <a:pPr eaLnBrk="1" hangingPunct="1">
              <a:spcBef>
                <a:spcPct val="20000"/>
              </a:spcBef>
              <a:defRPr/>
            </a:pPr>
            <a:r>
              <a:rPr lang="en-US" sz="3200" b="1">
                <a:latin typeface="Arial" charset="0"/>
              </a:rPr>
              <a:t>Indeling</a:t>
            </a:r>
            <a:endParaRPr lang="en-GB" sz="3200" b="1">
              <a:latin typeface="Arial" charset="0"/>
            </a:endParaRPr>
          </a:p>
        </p:txBody>
      </p:sp>
      <p:sp>
        <p:nvSpPr>
          <p:cNvPr id="4102" name="Rectangle 3"/>
          <p:cNvSpPr>
            <a:spLocks noGrp="1" noChangeArrowheads="1"/>
          </p:cNvSpPr>
          <p:nvPr>
            <p:ph type="body" idx="1"/>
          </p:nvPr>
        </p:nvSpPr>
        <p:spPr>
          <a:xfrm>
            <a:off x="685800" y="1981200"/>
            <a:ext cx="8278813" cy="4114800"/>
          </a:xfrm>
        </p:spPr>
        <p:txBody>
          <a:bodyPr/>
          <a:lstStyle/>
          <a:p>
            <a:pPr marL="648000" lvl="1" indent="-216000" defTabSz="216000" eaLnBrk="1" hangingPunct="1">
              <a:buClr>
                <a:srgbClr val="FF0000"/>
              </a:buClr>
              <a:buSzTx/>
              <a:buFont typeface="Wingdings" pitchFamily="2" charset="2"/>
              <a:buChar char="§"/>
            </a:pPr>
            <a:r>
              <a:rPr lang="en-GB" sz="2000" b="1">
                <a:solidFill>
                  <a:srgbClr val="FF0000"/>
                </a:solidFill>
                <a:latin typeface="Arial" charset="0"/>
                <a:sym typeface="Symbol" pitchFamily="18" charset="2"/>
              </a:rPr>
              <a:t>wat is alfa-, beta- en gamma-straling</a:t>
            </a:r>
            <a:r>
              <a:rPr lang="en-US" sz="2000" b="1">
                <a:solidFill>
                  <a:srgbClr val="FF0000"/>
                </a:solidFill>
                <a:latin typeface="Arial" charset="0"/>
                <a:cs typeface="Arial" charset="0"/>
                <a:sym typeface="Symbol" pitchFamily="18" charset="2"/>
              </a:rPr>
              <a:t>?</a:t>
            </a:r>
            <a:endParaRPr lang="en-GB" sz="1800" b="1">
              <a:solidFill>
                <a:srgbClr val="FF0000"/>
              </a:solidFill>
              <a:latin typeface="Arial" charset="0"/>
              <a:sym typeface="Symbol" pitchFamily="18" charset="2"/>
            </a:endParaRPr>
          </a:p>
          <a:p>
            <a:pPr marL="648000" lvl="1" indent="-216000" defTabSz="216000" eaLnBrk="1" hangingPunct="1">
              <a:buClr>
                <a:srgbClr val="FF0000"/>
              </a:buClr>
              <a:buSzTx/>
              <a:buFont typeface="Wingdings" pitchFamily="2" charset="2"/>
              <a:buChar char="§"/>
            </a:pPr>
            <a:r>
              <a:rPr lang="en-GB" sz="2000" b="1">
                <a:solidFill>
                  <a:srgbClr val="FF0000"/>
                </a:solidFill>
                <a:latin typeface="Arial" charset="0"/>
                <a:sym typeface="Symbol" pitchFamily="18" charset="2"/>
              </a:rPr>
              <a:t>hoe worden ingekapselde bronnen toegepast?</a:t>
            </a:r>
            <a:endParaRPr lang="en-US" sz="2000" b="1">
              <a:latin typeface="Arial" charset="0"/>
              <a:cs typeface="Arial" charset="0"/>
              <a:sym typeface="Symbol" pitchFamily="18" charset="2"/>
            </a:endParaRPr>
          </a:p>
          <a:p>
            <a:pPr marL="432000" lvl="1" indent="0" defTabSz="216000" eaLnBrk="1" hangingPunct="1">
              <a:buSzTx/>
              <a:buNone/>
            </a:pPr>
            <a:endParaRPr lang="en-US" sz="2000" b="1">
              <a:latin typeface="Arial" charset="0"/>
              <a:cs typeface="Arial" charset="0"/>
              <a:sym typeface="Symbol" pitchFamily="18" charset="2"/>
            </a:endParaRPr>
          </a:p>
          <a:p>
            <a:pPr marL="432000" lvl="1" indent="0" defTabSz="216000" eaLnBrk="1" hangingPunct="1">
              <a:buSzTx/>
              <a:buNone/>
            </a:pPr>
            <a:endParaRPr lang="en-US" sz="2000" b="1">
              <a:latin typeface="Arial" charset="0"/>
              <a:cs typeface="Arial" charset="0"/>
              <a:sym typeface="Symbol" pitchFamily="18" charset="2"/>
            </a:endParaRPr>
          </a:p>
          <a:p>
            <a:pPr marL="432000" lvl="1" indent="0" defTabSz="216000" eaLnBrk="1" hangingPunct="1">
              <a:buSzTx/>
              <a:buNone/>
            </a:pPr>
            <a:endParaRPr lang="en-US" sz="2000" b="1">
              <a:latin typeface="Arial" charset="0"/>
              <a:cs typeface="Arial" charset="0"/>
              <a:sym typeface="Symbol" pitchFamily="18" charset="2"/>
            </a:endParaRPr>
          </a:p>
          <a:p>
            <a:pPr marL="648000" lvl="1" indent="-216000" defTabSz="216000" eaLnBrk="1" hangingPunct="1">
              <a:buSzTx/>
              <a:buFont typeface="Wingdings" pitchFamily="2" charset="2"/>
              <a:buChar char="§"/>
            </a:pPr>
            <a:r>
              <a:rPr lang="en-US" sz="2000" b="1">
                <a:latin typeface="Arial" charset="0"/>
                <a:cs typeface="Arial" charset="0"/>
                <a:sym typeface="Symbol" pitchFamily="18" charset="2"/>
              </a:rPr>
              <a:t>dosisberekeningen</a:t>
            </a:r>
          </a:p>
        </p:txBody>
      </p:sp>
      <p:pic>
        <p:nvPicPr>
          <p:cNvPr id="7"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2925886"/>
            <a:ext cx="720725"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282E0221-0723-48C1-B496-75811F19105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20</a:t>
            </a:fld>
            <a:endParaRPr lang="en-US">
              <a:latin typeface="Arial" pitchFamily="34" charset="0"/>
              <a:cs typeface="Arial" pitchFamily="34" charset="0"/>
            </a:endParaRPr>
          </a:p>
        </p:txBody>
      </p:sp>
      <p:sp>
        <p:nvSpPr>
          <p:cNvPr id="607234" name="Rectangle 2"/>
          <p:cNvSpPr>
            <a:spLocks noGrp="1" noChangeArrowheads="1"/>
          </p:cNvSpPr>
          <p:nvPr>
            <p:ph type="title"/>
          </p:nvPr>
        </p:nvSpPr>
        <p:spPr/>
        <p:txBody>
          <a:bodyPr/>
          <a:lstStyle/>
          <a:p>
            <a:pPr eaLnBrk="1" hangingPunct="1">
              <a:spcBef>
                <a:spcPct val="20000"/>
              </a:spcBef>
              <a:defRPr/>
            </a:pPr>
            <a:r>
              <a:rPr lang="en-US" sz="3200" b="1">
                <a:latin typeface="Arial" charset="0"/>
              </a:rPr>
              <a:t>Dosisberekeningen</a:t>
            </a:r>
            <a:br>
              <a:rPr lang="en-US" sz="3200" b="1">
                <a:latin typeface="Arial" charset="0"/>
              </a:rPr>
            </a:br>
            <a:r>
              <a:rPr lang="en-US" sz="2000" b="1">
                <a:effectLst/>
                <a:latin typeface="Arial" charset="0"/>
              </a:rPr>
              <a:t>voorbeeld van </a:t>
            </a:r>
            <a:r>
              <a:rPr lang="en-US" sz="2000" b="1">
                <a:effectLst/>
                <a:latin typeface="Arial" charset="0"/>
                <a:cs typeface="Arial" charset="0"/>
                <a:sym typeface="Symbol" pitchFamily="18" charset="2"/>
              </a:rPr>
              <a:t>uitwendige gamma</a:t>
            </a:r>
            <a:r>
              <a:rPr lang="en-US" sz="2000" b="1">
                <a:effectLst/>
                <a:latin typeface="Arial"/>
                <a:cs typeface="Arial"/>
                <a:sym typeface="Symbol" pitchFamily="18" charset="2"/>
              </a:rPr>
              <a:t>-</a:t>
            </a:r>
            <a:r>
              <a:rPr lang="en-US" sz="2000" b="1">
                <a:effectLst/>
                <a:latin typeface="Arial" charset="0"/>
                <a:cs typeface="Arial" charset="0"/>
                <a:sym typeface="Symbol" pitchFamily="18" charset="2"/>
              </a:rPr>
              <a:t>straling</a:t>
            </a:r>
            <a:endParaRPr lang="en-GB" sz="2000" b="1">
              <a:latin typeface="Arial" charset="0"/>
            </a:endParaRPr>
          </a:p>
        </p:txBody>
      </p:sp>
      <p:sp>
        <p:nvSpPr>
          <p:cNvPr id="55302" name="Rectangle 3"/>
          <p:cNvSpPr>
            <a:spLocks noGrp="1" noChangeArrowheads="1"/>
          </p:cNvSpPr>
          <p:nvPr>
            <p:ph type="body" sz="half" idx="1"/>
          </p:nvPr>
        </p:nvSpPr>
        <p:spPr>
          <a:xfrm>
            <a:off x="685800" y="1981200"/>
            <a:ext cx="8638728" cy="4400550"/>
          </a:xfrm>
        </p:spPr>
        <p:txBody>
          <a:bodyPr/>
          <a:lstStyle/>
          <a:p>
            <a:pPr marL="432000" lvl="1" indent="0" defTabSz="216000" eaLnBrk="1" hangingPunct="1">
              <a:spcBef>
                <a:spcPts val="0"/>
              </a:spcBef>
              <a:buClr>
                <a:schemeClr val="tx2"/>
              </a:buClr>
              <a:buSzTx/>
              <a:buNone/>
            </a:pPr>
            <a:r>
              <a:rPr lang="en-US" sz="2000">
                <a:latin typeface="Arial" charset="0"/>
                <a:cs typeface="Arial" charset="0"/>
                <a:sym typeface="Symbol" pitchFamily="18" charset="2"/>
              </a:rPr>
              <a:t>voorbeeld 2</a:t>
            </a:r>
          </a:p>
          <a:p>
            <a:pPr marL="432000" lvl="2" indent="0" defTabSz="216000" eaLnBrk="1" hangingPunct="1">
              <a:spcBef>
                <a:spcPts val="0"/>
              </a:spcBef>
              <a:buClr>
                <a:schemeClr val="tx2"/>
              </a:buClr>
              <a:buFont typeface="Wingdings" pitchFamily="2" charset="2"/>
              <a:buNone/>
            </a:pPr>
            <a:endParaRPr lang="en-US" sz="2000">
              <a:latin typeface="Arial" charset="0"/>
              <a:cs typeface="Arial" charset="0"/>
              <a:sym typeface="Symbol" pitchFamily="18" charset="2"/>
            </a:endParaRPr>
          </a:p>
          <a:p>
            <a:pPr marL="432000" lvl="2" indent="0" defTabSz="216000" eaLnBrk="1" hangingPunct="1">
              <a:spcBef>
                <a:spcPts val="0"/>
              </a:spcBef>
              <a:buFont typeface="Wingdings" pitchFamily="2" charset="2"/>
              <a:buNone/>
            </a:pPr>
            <a:r>
              <a:rPr lang="nl-NL" sz="2000">
                <a:latin typeface="Arial" charset="0"/>
                <a:sym typeface="Symbol" pitchFamily="18" charset="2"/>
              </a:rPr>
              <a:t>Iemand heeft de gewoonte om een ijkbron van 0,4 MBq Cs-137</a:t>
            </a:r>
          </a:p>
          <a:p>
            <a:pPr marL="432000" lvl="2" indent="0" defTabSz="216000" eaLnBrk="1" hangingPunct="1">
              <a:spcBef>
                <a:spcPts val="0"/>
              </a:spcBef>
              <a:buFont typeface="Wingdings" pitchFamily="2" charset="2"/>
              <a:buNone/>
            </a:pPr>
            <a:r>
              <a:rPr lang="nl-NL" sz="2000">
                <a:latin typeface="Arial" charset="0"/>
                <a:sym typeface="Symbol" pitchFamily="18" charset="2"/>
              </a:rPr>
              <a:t>steeds met zijn vingers op te pakken. De afstand tussen huid en activiteit bedraagt 1 mm. De handeling duurt 10 seconden en wordt 2 keer per dag, gedurende 250 dagen per jaar uitgevoerd.</a:t>
            </a:r>
          </a:p>
          <a:p>
            <a:pPr marL="432000" lvl="2" indent="0" defTabSz="216000" eaLnBrk="1" hangingPunct="1">
              <a:spcBef>
                <a:spcPts val="0"/>
              </a:spcBef>
              <a:buFont typeface="Wingdings" pitchFamily="2" charset="2"/>
              <a:buNone/>
            </a:pPr>
            <a:r>
              <a:rPr lang="nl-NL" sz="2000">
                <a:latin typeface="Arial" charset="0"/>
                <a:sym typeface="Symbol" pitchFamily="18" charset="2"/>
              </a:rPr>
              <a:t>Hoe groot is de equivalente huiddosis per jaar ?</a:t>
            </a:r>
          </a:p>
          <a:p>
            <a:pPr marL="432000" lvl="2" indent="0" defTabSz="216000" eaLnBrk="1" hangingPunct="1">
              <a:spcBef>
                <a:spcPts val="0"/>
              </a:spcBef>
              <a:buFont typeface="Wingdings" pitchFamily="2" charset="2"/>
              <a:buNone/>
            </a:pPr>
            <a:endParaRPr lang="nl-NL" sz="2000">
              <a:latin typeface="Arial" charset="0"/>
              <a:sym typeface="Symbol" pitchFamily="18" charset="2"/>
            </a:endParaRP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de bronconstante van Cs-137 is </a:t>
            </a:r>
            <a:r>
              <a:rPr lang="en-US" sz="1800">
                <a:latin typeface="Arial" charset="0"/>
                <a:sym typeface="Symbol" pitchFamily="18" charset="2"/>
              </a:rPr>
              <a:t>0,000 093 mSv per uur per MBq.</a:t>
            </a:r>
          </a:p>
          <a:p>
            <a:pPr marL="648000" lvl="2" indent="0" defTabSz="216000" eaLnBrk="1" hangingPunct="1">
              <a:spcBef>
                <a:spcPts val="0"/>
              </a:spcBef>
              <a:buClr>
                <a:schemeClr val="tx2"/>
              </a:buClr>
              <a:buFont typeface="Wingdings" pitchFamily="2" charset="2"/>
              <a:buNone/>
            </a:pPr>
            <a:r>
              <a:rPr lang="en-US" sz="1800">
                <a:latin typeface="Arial" charset="0"/>
                <a:sym typeface="Symbol" pitchFamily="18" charset="2"/>
              </a:rPr>
              <a:t>het equivalente dosistempo op 1 mm = 0,001 m is:</a:t>
            </a:r>
          </a:p>
          <a:p>
            <a:pPr marL="648000" lvl="2" indent="0" defTabSz="216000" eaLnBrk="1" hangingPunct="1">
              <a:spcBef>
                <a:spcPts val="0"/>
              </a:spcBef>
              <a:buClr>
                <a:schemeClr val="tx2"/>
              </a:buClr>
              <a:buFont typeface="Wingdings" pitchFamily="2" charset="2"/>
              <a:buNone/>
            </a:pPr>
            <a:r>
              <a:rPr lang="en-US" sz="1800">
                <a:latin typeface="Arial" charset="0"/>
                <a:sym typeface="Symbol" pitchFamily="18" charset="2"/>
              </a:rPr>
              <a:t>0,4 </a:t>
            </a:r>
            <a:r>
              <a:rPr lang="en-US" sz="1800">
                <a:latin typeface="Arial" charset="0"/>
                <a:cs typeface="Arial" charset="0"/>
                <a:sym typeface="Symbol" pitchFamily="18" charset="2"/>
              </a:rPr>
              <a:t>× </a:t>
            </a:r>
            <a:r>
              <a:rPr lang="en-US" sz="1800">
                <a:latin typeface="Arial" charset="0"/>
                <a:sym typeface="Symbol" pitchFamily="18" charset="2"/>
              </a:rPr>
              <a:t>0,000 093 </a:t>
            </a:r>
            <a:r>
              <a:rPr lang="en-US" sz="1800">
                <a:latin typeface="Arial" charset="0"/>
                <a:cs typeface="Arial" charset="0"/>
                <a:sym typeface="Symbol" pitchFamily="18" charset="2"/>
              </a:rPr>
              <a:t>× (1 m / 0,001 m)</a:t>
            </a:r>
            <a:r>
              <a:rPr lang="en-US" sz="1800" baseline="30000">
                <a:latin typeface="Arial" charset="0"/>
                <a:cs typeface="Arial" charset="0"/>
                <a:sym typeface="Symbol" pitchFamily="18" charset="2"/>
              </a:rPr>
              <a:t>2</a:t>
            </a:r>
            <a:r>
              <a:rPr lang="en-US" sz="1800">
                <a:latin typeface="Arial" charset="0"/>
                <a:cs typeface="Arial" charset="0"/>
                <a:sym typeface="Symbol" pitchFamily="18" charset="2"/>
              </a:rPr>
              <a:t> = 37 mSv per uur</a:t>
            </a: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blootstellingstijd per keer = 10 s / 3600 s per uur = 0,0028 uur</a:t>
            </a:r>
          </a:p>
          <a:p>
            <a:pPr marL="648000" lvl="2" indent="0" defTabSz="216000" eaLnBrk="1" hangingPunct="1">
              <a:spcBef>
                <a:spcPts val="0"/>
              </a:spcBef>
              <a:buClr>
                <a:schemeClr val="tx2"/>
              </a:buClr>
              <a:buFont typeface="Wingdings" pitchFamily="2" charset="2"/>
              <a:buNone/>
            </a:pPr>
            <a:r>
              <a:rPr lang="en-US" sz="1800">
                <a:latin typeface="Arial" charset="0"/>
                <a:sym typeface="Symbol" pitchFamily="18" charset="2"/>
              </a:rPr>
              <a:t>blootstellingstijd = </a:t>
            </a:r>
            <a:r>
              <a:rPr lang="nl-NL" sz="1800">
                <a:latin typeface="Arial" charset="0"/>
                <a:sym typeface="Symbol" pitchFamily="18" charset="2"/>
              </a:rPr>
              <a:t>250 d per jaar × </a:t>
            </a:r>
            <a:r>
              <a:rPr lang="en-US" sz="1800">
                <a:latin typeface="Arial" charset="0"/>
                <a:sym typeface="Symbol" pitchFamily="18" charset="2"/>
              </a:rPr>
              <a:t>2 per d</a:t>
            </a:r>
            <a:r>
              <a:rPr lang="nl-NL" sz="1800">
                <a:latin typeface="Arial" charset="0"/>
                <a:sym typeface="Symbol" pitchFamily="18" charset="2"/>
              </a:rPr>
              <a:t> × 0,0028 uur = 1,4 uur</a:t>
            </a:r>
            <a:r>
              <a:rPr lang="en-US" sz="1800">
                <a:latin typeface="Arial" charset="0"/>
                <a:sym typeface="Symbol" pitchFamily="18" charset="2"/>
              </a:rPr>
              <a:t> per jaar</a:t>
            </a:r>
            <a:endParaRPr lang="en-US" sz="1800">
              <a:latin typeface="Arial" charset="0"/>
              <a:cs typeface="Arial" charset="0"/>
              <a:sym typeface="Symbol" pitchFamily="18" charset="2"/>
            </a:endParaRPr>
          </a:p>
          <a:p>
            <a:pPr marL="648000" lvl="2" indent="0" defTabSz="216000" eaLnBrk="1" hangingPunct="1">
              <a:spcBef>
                <a:spcPts val="0"/>
              </a:spcBef>
              <a:buClr>
                <a:schemeClr val="tx2"/>
              </a:buClr>
              <a:buFont typeface="Wingdings" pitchFamily="2" charset="2"/>
              <a:buNone/>
            </a:pPr>
            <a:r>
              <a:rPr lang="nl-NL" sz="1800">
                <a:latin typeface="Arial" charset="0"/>
                <a:sym typeface="Symbol" pitchFamily="18" charset="2"/>
              </a:rPr>
              <a:t>equivalente huiddosis = </a:t>
            </a:r>
            <a:r>
              <a:rPr lang="en-US" sz="1800">
                <a:latin typeface="Arial" charset="0"/>
                <a:cs typeface="Arial" charset="0"/>
                <a:sym typeface="Symbol" pitchFamily="18" charset="2"/>
              </a:rPr>
              <a:t>37 mSv per uur</a:t>
            </a:r>
            <a:r>
              <a:rPr lang="nl-NL" sz="1800">
                <a:latin typeface="Arial" charset="0"/>
                <a:sym typeface="Symbol" pitchFamily="18" charset="2"/>
              </a:rPr>
              <a:t> × 1,4 uur = 52 mSv</a:t>
            </a:r>
            <a:r>
              <a:rPr lang="nl-NL" sz="2000">
                <a:latin typeface="Arial" charset="0"/>
                <a:sym typeface="Symbol" pitchFamily="18" charset="2"/>
              </a:rPr>
              <a:t> per jaar</a:t>
            </a:r>
            <a:endParaRPr lang="en-US" sz="2000">
              <a:latin typeface="Arial" charset="0"/>
              <a:sym typeface="Symbol" pitchFamily="18" charset="2"/>
            </a:endParaRPr>
          </a:p>
        </p:txBody>
      </p:sp>
      <p:pic>
        <p:nvPicPr>
          <p:cNvPr id="7" name="Picture 6">
            <a:extLst>
              <a:ext uri="{FF2B5EF4-FFF2-40B4-BE49-F238E27FC236}">
                <a16:creationId xmlns:a16="http://schemas.microsoft.com/office/drawing/2014/main" id="{9CA6ECD9-6A2F-4283-944D-3A7DD78D51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21</a:t>
            </a:fld>
            <a:endParaRPr lang="en-US">
              <a:latin typeface="Arial" pitchFamily="34" charset="0"/>
              <a:cs typeface="Arial" pitchFamily="34" charset="0"/>
            </a:endParaRPr>
          </a:p>
        </p:txBody>
      </p:sp>
      <p:sp>
        <p:nvSpPr>
          <p:cNvPr id="611330" name="Rectangle 2"/>
          <p:cNvSpPr>
            <a:spLocks noGrp="1" noChangeArrowheads="1"/>
          </p:cNvSpPr>
          <p:nvPr>
            <p:ph type="title"/>
          </p:nvPr>
        </p:nvSpPr>
        <p:spPr/>
        <p:txBody>
          <a:bodyPr/>
          <a:lstStyle/>
          <a:p>
            <a:pPr eaLnBrk="1" hangingPunct="1">
              <a:spcBef>
                <a:spcPct val="20000"/>
              </a:spcBef>
              <a:defRPr/>
            </a:pPr>
            <a:r>
              <a:rPr lang="en-US" sz="3200" b="1">
                <a:latin typeface="Arial" charset="0"/>
              </a:rPr>
              <a:t>Dosisberekeningen</a:t>
            </a:r>
            <a:br>
              <a:rPr lang="en-US" sz="3200" b="1">
                <a:latin typeface="Arial" charset="0"/>
              </a:rPr>
            </a:br>
            <a:r>
              <a:rPr lang="en-US" sz="2000" b="1">
                <a:effectLst/>
                <a:latin typeface="Arial" charset="0"/>
              </a:rPr>
              <a:t>voorbeeld van </a:t>
            </a:r>
            <a:r>
              <a:rPr lang="en-US" sz="2000" b="1">
                <a:effectLst/>
                <a:latin typeface="Arial" charset="0"/>
                <a:cs typeface="Arial" charset="0"/>
                <a:sym typeface="Symbol" pitchFamily="18" charset="2"/>
              </a:rPr>
              <a:t>uitwendige bèta</a:t>
            </a:r>
            <a:r>
              <a:rPr lang="en-US" sz="2000" b="1">
                <a:effectLst/>
                <a:latin typeface="Arial"/>
                <a:cs typeface="Arial"/>
                <a:sym typeface="Symbol" pitchFamily="18" charset="2"/>
              </a:rPr>
              <a:t>-</a:t>
            </a:r>
            <a:r>
              <a:rPr lang="en-US" sz="2000" b="1">
                <a:effectLst/>
                <a:latin typeface="Arial" charset="0"/>
                <a:cs typeface="Arial" charset="0"/>
                <a:sym typeface="Symbol" pitchFamily="18" charset="2"/>
              </a:rPr>
              <a:t>straling</a:t>
            </a:r>
            <a:endParaRPr lang="en-GB" sz="2000" b="1">
              <a:latin typeface="Arial" charset="0"/>
            </a:endParaRPr>
          </a:p>
        </p:txBody>
      </p:sp>
      <p:sp>
        <p:nvSpPr>
          <p:cNvPr id="56326" name="Rectangle 3"/>
          <p:cNvSpPr>
            <a:spLocks noGrp="1" noChangeArrowheads="1"/>
          </p:cNvSpPr>
          <p:nvPr>
            <p:ph type="body" sz="half" idx="1"/>
          </p:nvPr>
        </p:nvSpPr>
        <p:spPr>
          <a:xfrm>
            <a:off x="685800" y="1981200"/>
            <a:ext cx="8206680" cy="4327525"/>
          </a:xfrm>
        </p:spPr>
        <p:txBody>
          <a:bodyPr/>
          <a:lstStyle/>
          <a:p>
            <a:pPr marL="432000" lvl="2" indent="0" defTabSz="216000" eaLnBrk="1" hangingPunct="1">
              <a:spcBef>
                <a:spcPts val="0"/>
              </a:spcBef>
              <a:buClr>
                <a:schemeClr val="tx2"/>
              </a:buClr>
              <a:buFont typeface="Wingdings" pitchFamily="2" charset="2"/>
              <a:buNone/>
            </a:pPr>
            <a:r>
              <a:rPr lang="en-US" sz="2000">
                <a:latin typeface="Arial" charset="0"/>
                <a:cs typeface="Arial" charset="0"/>
                <a:sym typeface="Symbol" pitchFamily="18" charset="2"/>
              </a:rPr>
              <a:t>voorbeeld 3</a:t>
            </a:r>
          </a:p>
          <a:p>
            <a:pPr marL="432000" lvl="2" indent="0" defTabSz="216000" eaLnBrk="1" hangingPunct="1">
              <a:spcBef>
                <a:spcPts val="0"/>
              </a:spcBef>
              <a:buClr>
                <a:schemeClr val="tx2"/>
              </a:buClr>
              <a:buFont typeface="Wingdings" pitchFamily="2" charset="2"/>
              <a:buNone/>
            </a:pPr>
            <a:endParaRPr lang="en-US" sz="2000">
              <a:latin typeface="Arial" charset="0"/>
              <a:cs typeface="Arial" charset="0"/>
              <a:sym typeface="Symbol" pitchFamily="18" charset="2"/>
            </a:endParaRPr>
          </a:p>
          <a:p>
            <a:pPr marL="432000" lvl="2" indent="0" defTabSz="216000" eaLnBrk="1" hangingPunct="1">
              <a:spcBef>
                <a:spcPts val="0"/>
              </a:spcBef>
              <a:buClr>
                <a:schemeClr val="tx2"/>
              </a:buClr>
              <a:buFont typeface="Wingdings" pitchFamily="2" charset="2"/>
              <a:buNone/>
            </a:pPr>
            <a:r>
              <a:rPr lang="en-US" sz="2000">
                <a:solidFill>
                  <a:srgbClr val="FF0000"/>
                </a:solidFill>
                <a:latin typeface="Arial" charset="0"/>
                <a:cs typeface="Arial" charset="0"/>
                <a:sym typeface="Symbol" pitchFamily="18" charset="2"/>
              </a:rPr>
              <a:t>bij vergelijkbare activiteit en vergelijkbare energie is de equivalente dosis tengevolge van bèta-straling ongeveer 100 keer zo groot als die ten gevolge van gamma-straling</a:t>
            </a:r>
          </a:p>
          <a:p>
            <a:pPr marL="432000" lvl="2" indent="0" defTabSz="216000" eaLnBrk="1" hangingPunct="1">
              <a:spcBef>
                <a:spcPts val="0"/>
              </a:spcBef>
              <a:buClr>
                <a:schemeClr val="tx2"/>
              </a:buClr>
              <a:buFont typeface="Wingdings" pitchFamily="2" charset="2"/>
              <a:buNone/>
            </a:pPr>
            <a:endParaRPr lang="en-US" sz="2000">
              <a:latin typeface="Arial" charset="0"/>
              <a:cs typeface="Arial" charset="0"/>
              <a:sym typeface="Symbol" pitchFamily="18" charset="2"/>
            </a:endParaRP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Cs-137 is zowel een bèta-straler als een gamma-straler</a:t>
            </a: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in voorbeeld 2 was de gamma-dosis op de huid 52 mSv per jaar</a:t>
            </a: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de bèta-dosis op de huid is dus 100 </a:t>
            </a:r>
            <a:r>
              <a:rPr lang="en-US" sz="1800">
                <a:latin typeface="Arial"/>
                <a:cs typeface="Arial"/>
                <a:sym typeface="Symbol" pitchFamily="18" charset="2"/>
              </a:rPr>
              <a:t>×</a:t>
            </a:r>
            <a:r>
              <a:rPr lang="en-US" sz="1800">
                <a:latin typeface="Arial" charset="0"/>
                <a:cs typeface="Arial" charset="0"/>
                <a:sym typeface="Symbol" pitchFamily="18" charset="2"/>
              </a:rPr>
              <a:t> 52 = 5200 mSv per jaar</a:t>
            </a: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totale huiddosis = 52 mSv + 5200 mSv ≈  5,3 Sv per jaar</a:t>
            </a:r>
          </a:p>
        </p:txBody>
      </p:sp>
      <p:graphicFrame>
        <p:nvGraphicFramePr>
          <p:cNvPr id="56327" name="Object 4"/>
          <p:cNvGraphicFramePr>
            <a:graphicFrameLocks noChangeAspect="1"/>
          </p:cNvGraphicFramePr>
          <p:nvPr/>
        </p:nvGraphicFramePr>
        <p:xfrm>
          <a:off x="4514850" y="3327400"/>
          <a:ext cx="114300" cy="203200"/>
        </p:xfrm>
        <a:graphic>
          <a:graphicData uri="http://schemas.openxmlformats.org/presentationml/2006/ole">
            <mc:AlternateContent xmlns:mc="http://schemas.openxmlformats.org/markup-compatibility/2006">
              <mc:Choice xmlns:v="urn:schemas-microsoft-com:vml" Requires="v">
                <p:oleObj spid="_x0000_s56342" name="Equation" r:id="rId4" imgW="114201" imgH="203024" progId="Equation.3">
                  <p:embed/>
                </p:oleObj>
              </mc:Choice>
              <mc:Fallback>
                <p:oleObj name="Equation" r:id="rId4" imgW="114201" imgH="203024"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4850" y="3327400"/>
                        <a:ext cx="114300" cy="203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8" name="Picture 7">
            <a:extLst>
              <a:ext uri="{FF2B5EF4-FFF2-40B4-BE49-F238E27FC236}">
                <a16:creationId xmlns:a16="http://schemas.microsoft.com/office/drawing/2014/main" id="{894CCE55-5660-4C1C-B528-F2F42472B89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
        <p:nvSpPr>
          <p:cNvPr id="9" name="Rectangle 3">
            <a:extLst>
              <a:ext uri="{FF2B5EF4-FFF2-40B4-BE49-F238E27FC236}">
                <a16:creationId xmlns:a16="http://schemas.microsoft.com/office/drawing/2014/main" id="{C96BC7CE-9C6A-4D9D-AF58-E33F6F2C715A}"/>
              </a:ext>
            </a:extLst>
          </p:cNvPr>
          <p:cNvSpPr txBox="1">
            <a:spLocks noChangeArrowheads="1"/>
          </p:cNvSpPr>
          <p:nvPr/>
        </p:nvSpPr>
        <p:spPr bwMode="auto">
          <a:xfrm>
            <a:off x="683568" y="5301207"/>
            <a:ext cx="4032250" cy="947191"/>
          </a:xfrm>
          <a:prstGeom prst="rect">
            <a:avLst/>
          </a:prstGeom>
          <a:solidFill>
            <a:srgbClr val="FFFF00"/>
          </a:solidFill>
          <a:ln>
            <a:noFill/>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648000" lvl="2" indent="0" defTabSz="216000" eaLnBrk="1" hangingPunct="1">
              <a:spcBef>
                <a:spcPts val="0"/>
              </a:spcBef>
              <a:buClr>
                <a:schemeClr val="tx2"/>
              </a:buClr>
              <a:buNone/>
            </a:pPr>
            <a:r>
              <a:rPr lang="en-US" sz="1800" kern="0">
                <a:latin typeface="Arial" charset="0"/>
                <a:cs typeface="Arial" charset="0"/>
                <a:sym typeface="Symbol" pitchFamily="18" charset="2"/>
              </a:rPr>
              <a:t>is dit boven of onder de jaarlimiet?</a:t>
            </a:r>
          </a:p>
        </p:txBody>
      </p:sp>
      <p:sp>
        <p:nvSpPr>
          <p:cNvPr id="10" name="Rectangle 3">
            <a:extLst>
              <a:ext uri="{FF2B5EF4-FFF2-40B4-BE49-F238E27FC236}">
                <a16:creationId xmlns:a16="http://schemas.microsoft.com/office/drawing/2014/main" id="{8F23BFD8-33A0-4991-89EF-F57289776ECC}"/>
              </a:ext>
            </a:extLst>
          </p:cNvPr>
          <p:cNvSpPr txBox="1">
            <a:spLocks noChangeArrowheads="1"/>
          </p:cNvSpPr>
          <p:nvPr/>
        </p:nvSpPr>
        <p:spPr bwMode="auto">
          <a:xfrm>
            <a:off x="4716016" y="5301208"/>
            <a:ext cx="3816226" cy="947192"/>
          </a:xfrm>
          <a:prstGeom prst="rect">
            <a:avLst/>
          </a:prstGeom>
          <a:solidFill>
            <a:srgbClr val="FFFF00"/>
          </a:solidFill>
          <a:ln>
            <a:noFill/>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247950" lvl="1" indent="0" defTabSz="216000" eaLnBrk="1" hangingPunct="1">
              <a:spcBef>
                <a:spcPts val="0"/>
              </a:spcBef>
              <a:buClr>
                <a:schemeClr val="tx2"/>
              </a:buClr>
              <a:buNone/>
            </a:pPr>
            <a:endParaRPr lang="en-US" sz="1800" kern="0">
              <a:latin typeface="Arial" charset="0"/>
              <a:cs typeface="Arial" charset="0"/>
              <a:sym typeface="Symbol" pitchFamily="18" charset="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22</a:t>
            </a:fld>
            <a:endParaRPr lang="en-US">
              <a:latin typeface="Arial" pitchFamily="34" charset="0"/>
              <a:cs typeface="Arial" pitchFamily="34" charset="0"/>
            </a:endParaRPr>
          </a:p>
        </p:txBody>
      </p:sp>
      <p:sp>
        <p:nvSpPr>
          <p:cNvPr id="611330" name="Rectangle 2"/>
          <p:cNvSpPr>
            <a:spLocks noGrp="1" noChangeArrowheads="1"/>
          </p:cNvSpPr>
          <p:nvPr>
            <p:ph type="title"/>
          </p:nvPr>
        </p:nvSpPr>
        <p:spPr/>
        <p:txBody>
          <a:bodyPr/>
          <a:lstStyle/>
          <a:p>
            <a:pPr eaLnBrk="1" hangingPunct="1">
              <a:spcBef>
                <a:spcPct val="20000"/>
              </a:spcBef>
              <a:defRPr/>
            </a:pPr>
            <a:r>
              <a:rPr lang="en-US" sz="3200" b="1">
                <a:latin typeface="Arial" charset="0"/>
              </a:rPr>
              <a:t>Dosisberekeningen</a:t>
            </a:r>
            <a:br>
              <a:rPr lang="en-US" sz="3200" b="1">
                <a:latin typeface="Arial" charset="0"/>
              </a:rPr>
            </a:br>
            <a:r>
              <a:rPr lang="en-US" sz="2000" b="1">
                <a:effectLst/>
                <a:latin typeface="Arial" charset="0"/>
              </a:rPr>
              <a:t>voorbeeld van </a:t>
            </a:r>
            <a:r>
              <a:rPr lang="en-US" sz="2000" b="1">
                <a:effectLst/>
                <a:latin typeface="Arial" charset="0"/>
                <a:cs typeface="Arial" charset="0"/>
                <a:sym typeface="Symbol" pitchFamily="18" charset="2"/>
              </a:rPr>
              <a:t>uitwendige bèta</a:t>
            </a:r>
            <a:r>
              <a:rPr lang="en-US" sz="2000" b="1">
                <a:effectLst/>
                <a:latin typeface="Arial"/>
                <a:cs typeface="Arial"/>
                <a:sym typeface="Symbol" pitchFamily="18" charset="2"/>
              </a:rPr>
              <a:t>-</a:t>
            </a:r>
            <a:r>
              <a:rPr lang="en-US" sz="2000" b="1">
                <a:effectLst/>
                <a:latin typeface="Arial" charset="0"/>
                <a:cs typeface="Arial" charset="0"/>
                <a:sym typeface="Symbol" pitchFamily="18" charset="2"/>
              </a:rPr>
              <a:t>straling</a:t>
            </a:r>
            <a:endParaRPr lang="en-GB" sz="2000" b="1">
              <a:latin typeface="Arial" charset="0"/>
            </a:endParaRPr>
          </a:p>
        </p:txBody>
      </p:sp>
      <p:sp>
        <p:nvSpPr>
          <p:cNvPr id="56326" name="Rectangle 3"/>
          <p:cNvSpPr>
            <a:spLocks noGrp="1" noChangeArrowheads="1"/>
          </p:cNvSpPr>
          <p:nvPr>
            <p:ph type="body" sz="half" idx="1"/>
          </p:nvPr>
        </p:nvSpPr>
        <p:spPr>
          <a:xfrm>
            <a:off x="685800" y="1981200"/>
            <a:ext cx="8206680" cy="4327525"/>
          </a:xfrm>
        </p:spPr>
        <p:txBody>
          <a:bodyPr/>
          <a:lstStyle/>
          <a:p>
            <a:pPr marL="432000" lvl="2" indent="0" defTabSz="216000" eaLnBrk="1" hangingPunct="1">
              <a:spcBef>
                <a:spcPts val="0"/>
              </a:spcBef>
              <a:buClr>
                <a:schemeClr val="tx2"/>
              </a:buClr>
              <a:buFont typeface="Wingdings" pitchFamily="2" charset="2"/>
              <a:buNone/>
            </a:pPr>
            <a:r>
              <a:rPr lang="en-US" sz="2000">
                <a:latin typeface="Arial" charset="0"/>
                <a:cs typeface="Arial" charset="0"/>
                <a:sym typeface="Symbol" pitchFamily="18" charset="2"/>
              </a:rPr>
              <a:t>voorbeeld 3</a:t>
            </a:r>
          </a:p>
          <a:p>
            <a:pPr marL="432000" lvl="2" indent="0" defTabSz="216000" eaLnBrk="1" hangingPunct="1">
              <a:spcBef>
                <a:spcPts val="0"/>
              </a:spcBef>
              <a:buClr>
                <a:schemeClr val="tx2"/>
              </a:buClr>
              <a:buFont typeface="Wingdings" pitchFamily="2" charset="2"/>
              <a:buNone/>
            </a:pPr>
            <a:endParaRPr lang="en-US" sz="2000">
              <a:latin typeface="Arial" charset="0"/>
              <a:cs typeface="Arial" charset="0"/>
              <a:sym typeface="Symbol" pitchFamily="18" charset="2"/>
            </a:endParaRPr>
          </a:p>
          <a:p>
            <a:pPr marL="432000" lvl="2" indent="0" defTabSz="216000" eaLnBrk="1" hangingPunct="1">
              <a:spcBef>
                <a:spcPts val="0"/>
              </a:spcBef>
              <a:buClr>
                <a:schemeClr val="tx2"/>
              </a:buClr>
              <a:buFont typeface="Wingdings" pitchFamily="2" charset="2"/>
              <a:buNone/>
            </a:pPr>
            <a:r>
              <a:rPr lang="en-US" sz="2000">
                <a:solidFill>
                  <a:srgbClr val="FF0000"/>
                </a:solidFill>
                <a:latin typeface="Arial" charset="0"/>
                <a:cs typeface="Arial" charset="0"/>
                <a:sym typeface="Symbol" pitchFamily="18" charset="2"/>
              </a:rPr>
              <a:t>bij vergelijkbare activiteit en vergelijkbare energie is de equivalente dosis tengevolge van bèta-straling ongeveer 100 keer zo groot als die ten gevolge van gamma-straling</a:t>
            </a:r>
          </a:p>
          <a:p>
            <a:pPr marL="432000" lvl="2" indent="0" defTabSz="216000" eaLnBrk="1" hangingPunct="1">
              <a:spcBef>
                <a:spcPts val="0"/>
              </a:spcBef>
              <a:buClr>
                <a:schemeClr val="tx2"/>
              </a:buClr>
              <a:buFont typeface="Wingdings" pitchFamily="2" charset="2"/>
              <a:buNone/>
            </a:pPr>
            <a:endParaRPr lang="en-US" sz="2000">
              <a:latin typeface="Arial" charset="0"/>
              <a:cs typeface="Arial" charset="0"/>
              <a:sym typeface="Symbol" pitchFamily="18" charset="2"/>
            </a:endParaRP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Cs-137 is zowel een bèta-straler als een gamma-straler</a:t>
            </a: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in voorbeeld 2 was de gamma-dosis op de huid 52 mSv per jaar</a:t>
            </a: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de bèta-dosis op de huid is dus 100 </a:t>
            </a:r>
            <a:r>
              <a:rPr lang="en-US" sz="1800">
                <a:latin typeface="Arial"/>
                <a:cs typeface="Arial"/>
                <a:sym typeface="Symbol" pitchFamily="18" charset="2"/>
              </a:rPr>
              <a:t>×</a:t>
            </a:r>
            <a:r>
              <a:rPr lang="en-US" sz="1800">
                <a:latin typeface="Arial" charset="0"/>
                <a:cs typeface="Arial" charset="0"/>
                <a:sym typeface="Symbol" pitchFamily="18" charset="2"/>
              </a:rPr>
              <a:t> 52 = 5200 mSv per jaar</a:t>
            </a:r>
          </a:p>
          <a:p>
            <a:pPr marL="648000" lvl="2"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totale huiddosis = 52 mSv + 5200 mSv ≈  5,3 Sv per jaar</a:t>
            </a:r>
          </a:p>
        </p:txBody>
      </p:sp>
      <p:graphicFrame>
        <p:nvGraphicFramePr>
          <p:cNvPr id="56327" name="Object 4"/>
          <p:cNvGraphicFramePr>
            <a:graphicFrameLocks noChangeAspect="1"/>
          </p:cNvGraphicFramePr>
          <p:nvPr/>
        </p:nvGraphicFramePr>
        <p:xfrm>
          <a:off x="4514850" y="3327400"/>
          <a:ext cx="114300" cy="203200"/>
        </p:xfrm>
        <a:graphic>
          <a:graphicData uri="http://schemas.openxmlformats.org/presentationml/2006/ole">
            <mc:AlternateContent xmlns:mc="http://schemas.openxmlformats.org/markup-compatibility/2006">
              <mc:Choice xmlns:v="urn:schemas-microsoft-com:vml" Requires="v">
                <p:oleObj spid="_x0000_s57350" name="Equation" r:id="rId4" imgW="114201" imgH="203024" progId="Equation.3">
                  <p:embed/>
                </p:oleObj>
              </mc:Choice>
              <mc:Fallback>
                <p:oleObj name="Equation" r:id="rId4" imgW="114201" imgH="203024" progId="Equation.3">
                  <p:embed/>
                  <p:pic>
                    <p:nvPicPr>
                      <p:cNvPr id="56327"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4850" y="3327400"/>
                        <a:ext cx="114300" cy="203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8" name="Picture 7">
            <a:extLst>
              <a:ext uri="{FF2B5EF4-FFF2-40B4-BE49-F238E27FC236}">
                <a16:creationId xmlns:a16="http://schemas.microsoft.com/office/drawing/2014/main" id="{894CCE55-5660-4C1C-B528-F2F42472B89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
        <p:nvSpPr>
          <p:cNvPr id="9" name="Rectangle 3">
            <a:extLst>
              <a:ext uri="{FF2B5EF4-FFF2-40B4-BE49-F238E27FC236}">
                <a16:creationId xmlns:a16="http://schemas.microsoft.com/office/drawing/2014/main" id="{C96BC7CE-9C6A-4D9D-AF58-E33F6F2C715A}"/>
              </a:ext>
            </a:extLst>
          </p:cNvPr>
          <p:cNvSpPr txBox="1">
            <a:spLocks noChangeArrowheads="1"/>
          </p:cNvSpPr>
          <p:nvPr/>
        </p:nvSpPr>
        <p:spPr bwMode="auto">
          <a:xfrm>
            <a:off x="683568" y="5301207"/>
            <a:ext cx="4032250" cy="947191"/>
          </a:xfrm>
          <a:prstGeom prst="rect">
            <a:avLst/>
          </a:prstGeom>
          <a:solidFill>
            <a:srgbClr val="FFFF00"/>
          </a:solidFill>
          <a:ln>
            <a:noFill/>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648000" lvl="2" indent="0" defTabSz="216000" eaLnBrk="1" hangingPunct="1">
              <a:spcBef>
                <a:spcPts val="0"/>
              </a:spcBef>
              <a:buClr>
                <a:schemeClr val="tx2"/>
              </a:buClr>
              <a:buNone/>
            </a:pPr>
            <a:r>
              <a:rPr lang="en-US" sz="1800" kern="0">
                <a:latin typeface="Arial" charset="0"/>
                <a:cs typeface="Arial" charset="0"/>
                <a:sym typeface="Symbol" pitchFamily="18" charset="2"/>
              </a:rPr>
              <a:t>is dit boven of onder de jaarlimiet?</a:t>
            </a:r>
          </a:p>
        </p:txBody>
      </p:sp>
      <p:sp>
        <p:nvSpPr>
          <p:cNvPr id="10" name="Rectangle 3">
            <a:extLst>
              <a:ext uri="{FF2B5EF4-FFF2-40B4-BE49-F238E27FC236}">
                <a16:creationId xmlns:a16="http://schemas.microsoft.com/office/drawing/2014/main" id="{8F23BFD8-33A0-4991-89EF-F57289776ECC}"/>
              </a:ext>
            </a:extLst>
          </p:cNvPr>
          <p:cNvSpPr txBox="1">
            <a:spLocks noChangeArrowheads="1"/>
          </p:cNvSpPr>
          <p:nvPr/>
        </p:nvSpPr>
        <p:spPr bwMode="auto">
          <a:xfrm>
            <a:off x="4716016" y="5301208"/>
            <a:ext cx="3816226" cy="947192"/>
          </a:xfrm>
          <a:prstGeom prst="rect">
            <a:avLst/>
          </a:prstGeom>
          <a:solidFill>
            <a:srgbClr val="FFFF00"/>
          </a:solidFill>
          <a:ln>
            <a:noFill/>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247950" lvl="1" indent="0" defTabSz="216000" eaLnBrk="1" hangingPunct="1">
              <a:spcBef>
                <a:spcPts val="0"/>
              </a:spcBef>
              <a:buClr>
                <a:schemeClr val="tx2"/>
              </a:buClr>
              <a:buNone/>
            </a:pPr>
            <a:r>
              <a:rPr lang="en-US" sz="1800" kern="0">
                <a:latin typeface="Arial" charset="0"/>
                <a:cs typeface="Arial" charset="0"/>
                <a:sym typeface="Symbol" pitchFamily="18" charset="2"/>
              </a:rPr>
              <a:t>jaarlimiet voor huid = 500 mSv</a:t>
            </a:r>
          </a:p>
          <a:p>
            <a:pPr marL="247950" lvl="1" indent="0" defTabSz="216000" eaLnBrk="1" hangingPunct="1">
              <a:spcBef>
                <a:spcPts val="0"/>
              </a:spcBef>
              <a:buClr>
                <a:schemeClr val="tx2"/>
              </a:buClr>
              <a:buNone/>
            </a:pPr>
            <a:r>
              <a:rPr lang="en-US" sz="1800" kern="0">
                <a:latin typeface="Arial" charset="0"/>
                <a:cs typeface="Arial" charset="0"/>
                <a:sym typeface="Symbol" pitchFamily="18" charset="2"/>
              </a:rPr>
              <a:t>voor blootgesteld A-werknemer</a:t>
            </a:r>
          </a:p>
          <a:p>
            <a:pPr marL="247950" lvl="1" indent="0" defTabSz="216000" eaLnBrk="1" hangingPunct="1">
              <a:spcBef>
                <a:spcPts val="0"/>
              </a:spcBef>
              <a:buClr>
                <a:schemeClr val="tx2"/>
              </a:buClr>
              <a:buNone/>
            </a:pPr>
            <a:r>
              <a:rPr lang="en-US" sz="1800" kern="0">
                <a:latin typeface="Arial" panose="020B0604020202020204" pitchFamily="34" charset="0"/>
                <a:cs typeface="Arial" panose="020B0604020202020204" pitchFamily="34" charset="0"/>
                <a:sym typeface="Symbol" pitchFamily="18" charset="2"/>
              </a:rPr>
              <a:t>→   (ver) boven de jaarlimiet</a:t>
            </a:r>
            <a:endParaRPr lang="en-US" sz="1800" kern="0">
              <a:latin typeface="Arial" charset="0"/>
              <a:cs typeface="Arial" charset="0"/>
              <a:sym typeface="Symbol" pitchFamily="18" charset="2"/>
            </a:endParaRPr>
          </a:p>
        </p:txBody>
      </p:sp>
    </p:spTree>
    <p:extLst>
      <p:ext uri="{BB962C8B-B14F-4D97-AF65-F5344CB8AC3E}">
        <p14:creationId xmlns:p14="http://schemas.microsoft.com/office/powerpoint/2010/main" val="3526642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3</a:t>
            </a:fld>
            <a:endParaRPr lang="en-US">
              <a:latin typeface="Arial" pitchFamily="34" charset="0"/>
              <a:cs typeface="Arial" pitchFamily="34" charset="0"/>
            </a:endParaRPr>
          </a:p>
        </p:txBody>
      </p:sp>
      <p:sp>
        <p:nvSpPr>
          <p:cNvPr id="334850" name="Rectangle 2"/>
          <p:cNvSpPr>
            <a:spLocks noGrp="1" noChangeArrowheads="1"/>
          </p:cNvSpPr>
          <p:nvPr>
            <p:ph type="title"/>
          </p:nvPr>
        </p:nvSpPr>
        <p:spPr/>
        <p:txBody>
          <a:bodyPr/>
          <a:lstStyle/>
          <a:p>
            <a:pPr eaLnBrk="1" hangingPunct="1">
              <a:spcBef>
                <a:spcPct val="20000"/>
              </a:spcBef>
              <a:defRPr/>
            </a:pPr>
            <a:r>
              <a:rPr lang="en-US" sz="3200" b="1">
                <a:latin typeface="Arial" charset="0"/>
              </a:rPr>
              <a:t>Wat is alfa-, beta- en gamma-</a:t>
            </a:r>
            <a:r>
              <a:rPr lang="en-US" sz="3200" b="1">
                <a:latin typeface="Arial" charset="0"/>
                <a:cs typeface="Arial" charset="0"/>
              </a:rPr>
              <a:t>straling?</a:t>
            </a:r>
            <a:br>
              <a:rPr lang="en-US" sz="3200" b="1">
                <a:latin typeface="Arial" charset="0"/>
                <a:cs typeface="Arial" charset="0"/>
              </a:rPr>
            </a:br>
            <a:r>
              <a:rPr lang="en-US" sz="2000" b="1">
                <a:effectLst/>
                <a:latin typeface="Arial" charset="0"/>
                <a:cs typeface="Arial" charset="0"/>
              </a:rPr>
              <a:t>ontdekking</a:t>
            </a:r>
            <a:endParaRPr lang="en-GB" sz="2000" b="1">
              <a:effectLst/>
              <a:latin typeface="Arial" charset="0"/>
              <a:cs typeface="Arial" charset="0"/>
            </a:endParaRPr>
          </a:p>
        </p:txBody>
      </p:sp>
      <p:sp>
        <p:nvSpPr>
          <p:cNvPr id="5126" name="Rectangle 3"/>
          <p:cNvSpPr>
            <a:spLocks noGrp="1" noChangeArrowheads="1"/>
          </p:cNvSpPr>
          <p:nvPr>
            <p:ph type="body" sz="half" idx="1"/>
          </p:nvPr>
        </p:nvSpPr>
        <p:spPr>
          <a:xfrm>
            <a:off x="685800" y="1981200"/>
            <a:ext cx="8206680" cy="4184650"/>
          </a:xfrm>
        </p:spPr>
        <p:txBody>
          <a:bodyPr/>
          <a:lstStyle/>
          <a:p>
            <a:pPr marL="746125" lvl="1" indent="-293688" defTabSz="216000" eaLnBrk="1" hangingPunct="1">
              <a:buClr>
                <a:schemeClr val="tx2"/>
              </a:buClr>
              <a:buFont typeface="Wingdings" pitchFamily="2" charset="2"/>
              <a:buNone/>
            </a:pPr>
            <a:endParaRPr lang="en-GB" sz="2000" b="1">
              <a:latin typeface="Arial" charset="0"/>
              <a:sym typeface="Symbol" pitchFamily="18" charset="2"/>
            </a:endParaRPr>
          </a:p>
          <a:p>
            <a:pPr marL="746125" lvl="1" indent="-293688" defTabSz="216000" eaLnBrk="1" hangingPunct="1">
              <a:buClr>
                <a:schemeClr val="tx2"/>
              </a:buClr>
              <a:buFont typeface="Wingdings" pitchFamily="2" charset="2"/>
              <a:buNone/>
            </a:pPr>
            <a:endParaRPr lang="en-GB" sz="2000" b="1">
              <a:latin typeface="Arial" charset="0"/>
              <a:sym typeface="Symbol" pitchFamily="18" charset="2"/>
            </a:endParaRPr>
          </a:p>
          <a:p>
            <a:pPr marL="746125" lvl="1" indent="-293688" defTabSz="216000" eaLnBrk="1" hangingPunct="1">
              <a:buClr>
                <a:schemeClr val="tx2"/>
              </a:buClr>
              <a:buFont typeface="Wingdings" pitchFamily="2" charset="2"/>
              <a:buNone/>
            </a:pPr>
            <a:r>
              <a:rPr lang="en-GB" sz="2000" b="1">
                <a:latin typeface="Arial" charset="0"/>
                <a:sym typeface="Symbol" pitchFamily="18" charset="2"/>
              </a:rPr>
              <a:t>						</a:t>
            </a:r>
            <a:r>
              <a:rPr lang="en-US" sz="2000" b="1">
                <a:latin typeface="Arial" charset="0"/>
                <a:sym typeface="Symbol" pitchFamily="18" charset="2"/>
              </a:rPr>
              <a:t>Antoine Henri Becquerel</a:t>
            </a:r>
            <a:endParaRPr lang="en-US" sz="2000" b="1">
              <a:latin typeface="Arial" charset="0"/>
              <a:cs typeface="Arial" charset="0"/>
              <a:sym typeface="Symbol" pitchFamily="18" charset="2"/>
            </a:endParaRPr>
          </a:p>
          <a:p>
            <a:pPr marL="432000" lvl="2" indent="0" defTabSz="216000" eaLnBrk="1" hangingPunct="1">
              <a:spcBef>
                <a:spcPts val="0"/>
              </a:spcBef>
              <a:buClr>
                <a:schemeClr val="tx2"/>
              </a:buClr>
              <a:buNone/>
            </a:pPr>
            <a:endParaRPr lang="en-GB" sz="2000">
              <a:latin typeface="Arial" charset="0"/>
              <a:sym typeface="Symbol" pitchFamily="18" charset="2"/>
            </a:endParaRPr>
          </a:p>
          <a:p>
            <a:pPr marL="432000" lvl="2" indent="0" defTabSz="216000" eaLnBrk="1" hangingPunct="1">
              <a:spcBef>
                <a:spcPts val="0"/>
              </a:spcBef>
              <a:buClr>
                <a:schemeClr val="tx2"/>
              </a:buClr>
              <a:buNone/>
            </a:pPr>
            <a:r>
              <a:rPr lang="en-US" sz="2000">
                <a:latin typeface="Arial" charset="0"/>
                <a:sym typeface="Symbol" pitchFamily="18" charset="2"/>
              </a:rPr>
              <a:t>In 1896 deed Antoine Henri Bequerel onderzoek naar fluorescentie van uranium houdende kristallen die hij in de zon legde, waarna hij de zwarting van een fotografische plaat mat. Bij toeval zag hij ook zwarting tijdens een bewolkte periode.</a:t>
            </a:r>
          </a:p>
          <a:p>
            <a:pPr marL="432000" lvl="2" indent="0" defTabSz="216000" eaLnBrk="1" hangingPunct="1">
              <a:spcBef>
                <a:spcPts val="0"/>
              </a:spcBef>
              <a:buClr>
                <a:schemeClr val="tx2"/>
              </a:buClr>
              <a:buNone/>
            </a:pPr>
            <a:endParaRPr lang="en-US" sz="2000">
              <a:latin typeface="Arial" charset="0"/>
              <a:sym typeface="Symbol" pitchFamily="18" charset="2"/>
            </a:endParaRPr>
          </a:p>
          <a:p>
            <a:pPr marL="432000" lvl="2" indent="0" defTabSz="216000" eaLnBrk="1" hangingPunct="1">
              <a:spcBef>
                <a:spcPts val="0"/>
              </a:spcBef>
              <a:buClr>
                <a:schemeClr val="tx2"/>
              </a:buClr>
              <a:buNone/>
            </a:pPr>
            <a:r>
              <a:rPr lang="en-US" sz="2000">
                <a:latin typeface="Arial" charset="0"/>
                <a:sym typeface="Symbol" pitchFamily="18" charset="2"/>
              </a:rPr>
              <a:t>Hij concludeerde dat deze kristallen een mysterieus soort straling</a:t>
            </a:r>
          </a:p>
          <a:p>
            <a:pPr marL="432000" lvl="2" indent="0" defTabSz="216000" eaLnBrk="1" hangingPunct="1">
              <a:spcBef>
                <a:spcPts val="0"/>
              </a:spcBef>
              <a:buClr>
                <a:schemeClr val="tx2"/>
              </a:buClr>
              <a:buNone/>
            </a:pPr>
            <a:r>
              <a:rPr lang="en-US" sz="2000">
                <a:latin typeface="Arial" charset="0"/>
                <a:cs typeface="Arial" charset="0"/>
                <a:sym typeface="Symbol" pitchFamily="18" charset="2"/>
              </a:rPr>
              <a:t>uitzonden die “radioactiviteit” werd genoemd. </a:t>
            </a:r>
            <a:r>
              <a:rPr lang="en-US" sz="2000">
                <a:latin typeface="Arial" charset="0"/>
                <a:sym typeface="Symbol" pitchFamily="18" charset="2"/>
              </a:rPr>
              <a:t>In 1903 ontving hij, samen met Marie en Pierre Curie, de nobelprijs.</a:t>
            </a:r>
          </a:p>
        </p:txBody>
      </p:sp>
      <p:pic>
        <p:nvPicPr>
          <p:cNvPr id="8" name="Picture 8" descr="bequer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628800"/>
            <a:ext cx="992501"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9953825E-F950-4D1F-B4F1-44823932081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4"/>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20"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21" name="Slide Number Placeholder 6"/>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4</a:t>
            </a:fld>
            <a:endParaRPr lang="en-US">
              <a:latin typeface="Arial" pitchFamily="34" charset="0"/>
              <a:cs typeface="Arial" pitchFamily="34" charset="0"/>
            </a:endParaRPr>
          </a:p>
        </p:txBody>
      </p:sp>
      <p:sp>
        <p:nvSpPr>
          <p:cNvPr id="205826" name="Rectangle 2"/>
          <p:cNvSpPr>
            <a:spLocks noGrp="1" noChangeArrowheads="1"/>
          </p:cNvSpPr>
          <p:nvPr>
            <p:ph type="title"/>
          </p:nvPr>
        </p:nvSpPr>
        <p:spPr/>
        <p:txBody>
          <a:bodyPr/>
          <a:lstStyle/>
          <a:p>
            <a:pPr eaLnBrk="1" hangingPunct="1">
              <a:spcBef>
                <a:spcPct val="20000"/>
              </a:spcBef>
              <a:defRPr/>
            </a:pPr>
            <a:r>
              <a:rPr lang="en-US" sz="3200" b="1">
                <a:latin typeface="Arial" charset="0"/>
              </a:rPr>
              <a:t>Wat is alfa-, beta- en gamma-</a:t>
            </a:r>
            <a:r>
              <a:rPr lang="en-US" sz="3200" b="1">
                <a:latin typeface="Arial" charset="0"/>
                <a:cs typeface="Arial" charset="0"/>
              </a:rPr>
              <a:t>straling?</a:t>
            </a:r>
            <a:br>
              <a:rPr lang="en-US" sz="3200" b="1">
                <a:latin typeface="Arial" charset="0"/>
                <a:cs typeface="Arial" charset="0"/>
              </a:rPr>
            </a:br>
            <a:r>
              <a:rPr lang="en-US" sz="2000" b="1">
                <a:effectLst/>
                <a:latin typeface="Arial" charset="0"/>
                <a:cs typeface="Arial" charset="0"/>
              </a:rPr>
              <a:t>atoom</a:t>
            </a:r>
          </a:p>
        </p:txBody>
      </p:sp>
      <p:sp>
        <p:nvSpPr>
          <p:cNvPr id="6150" name="Rectangle 3"/>
          <p:cNvSpPr>
            <a:spLocks noGrp="1" noChangeArrowheads="1"/>
          </p:cNvSpPr>
          <p:nvPr>
            <p:ph type="body" sz="half" idx="1"/>
          </p:nvPr>
        </p:nvSpPr>
        <p:spPr>
          <a:xfrm>
            <a:off x="685800" y="2027537"/>
            <a:ext cx="7991475" cy="4114800"/>
          </a:xfrm>
        </p:spPr>
        <p:txBody>
          <a:bodyPr/>
          <a:lstStyle/>
          <a:p>
            <a:pPr marL="431800" lvl="1" indent="0" defTabSz="215900" eaLnBrk="1" hangingPunct="1">
              <a:spcBef>
                <a:spcPct val="0"/>
              </a:spcBef>
              <a:buClr>
                <a:schemeClr val="tx2"/>
              </a:buClr>
              <a:buFont typeface="Wingdings" pitchFamily="2" charset="2"/>
              <a:buNone/>
            </a:pPr>
            <a:r>
              <a:rPr lang="en-GB" sz="2000">
                <a:latin typeface="Arial" charset="0"/>
                <a:sym typeface="Symbol" pitchFamily="18" charset="2"/>
              </a:rPr>
              <a:t>atoom bestaat uit</a:t>
            </a:r>
          </a:p>
          <a:p>
            <a:pPr marL="431800" lvl="3" indent="0" defTabSz="215900" eaLnBrk="1" hangingPunct="1">
              <a:spcBef>
                <a:spcPct val="0"/>
              </a:spcBef>
              <a:buClr>
                <a:schemeClr val="tx2"/>
              </a:buClr>
              <a:buFont typeface="Wingdings" pitchFamily="2" charset="2"/>
              <a:buNone/>
            </a:pPr>
            <a:r>
              <a:rPr lang="en-GB">
                <a:latin typeface="Arial" charset="0"/>
                <a:sym typeface="Symbol" pitchFamily="18" charset="2"/>
              </a:rPr>
              <a:t>	kern</a:t>
            </a:r>
          </a:p>
          <a:p>
            <a:pPr marL="431800" lvl="3" indent="0" defTabSz="215900" eaLnBrk="1" hangingPunct="1">
              <a:spcBef>
                <a:spcPct val="0"/>
              </a:spcBef>
              <a:buClr>
                <a:schemeClr val="tx2"/>
              </a:buClr>
              <a:buFont typeface="Wingdings" pitchFamily="2" charset="2"/>
              <a:buNone/>
            </a:pPr>
            <a:r>
              <a:rPr lang="en-GB">
                <a:latin typeface="Arial" charset="0"/>
                <a:sym typeface="Symbol" pitchFamily="18" charset="2"/>
              </a:rPr>
              <a:t>	elektronen</a:t>
            </a:r>
          </a:p>
          <a:p>
            <a:pPr marL="431800" lvl="1" indent="0" defTabSz="2159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1" indent="0" defTabSz="215900" eaLnBrk="1" hangingPunct="1">
              <a:spcBef>
                <a:spcPct val="0"/>
              </a:spcBef>
              <a:buClr>
                <a:schemeClr val="tx2"/>
              </a:buClr>
              <a:buFont typeface="Wingdings" pitchFamily="2" charset="2"/>
              <a:buNone/>
            </a:pPr>
            <a:r>
              <a:rPr lang="en-GB" sz="2000">
                <a:latin typeface="Arial" charset="0"/>
                <a:sym typeface="Symbol" pitchFamily="18" charset="2"/>
              </a:rPr>
              <a:t>kern bestaat uit</a:t>
            </a:r>
          </a:p>
          <a:p>
            <a:pPr marL="431800" lvl="2" indent="0" defTabSz="215900" eaLnBrk="1" hangingPunct="1">
              <a:spcBef>
                <a:spcPct val="0"/>
              </a:spcBef>
              <a:buClr>
                <a:schemeClr val="tx2"/>
              </a:buClr>
              <a:buNone/>
            </a:pPr>
            <a:r>
              <a:rPr lang="en-GB" sz="2000">
                <a:latin typeface="Arial" charset="0"/>
                <a:sym typeface="Symbol" pitchFamily="18" charset="2"/>
              </a:rPr>
              <a:t>	protonen</a:t>
            </a:r>
          </a:p>
          <a:p>
            <a:pPr marL="431800" lvl="2" indent="0" defTabSz="215900" eaLnBrk="1" hangingPunct="1">
              <a:spcBef>
                <a:spcPct val="0"/>
              </a:spcBef>
              <a:buClr>
                <a:schemeClr val="tx2"/>
              </a:buClr>
              <a:buNone/>
            </a:pPr>
            <a:r>
              <a:rPr lang="en-GB" sz="2000">
                <a:latin typeface="Arial" charset="0"/>
                <a:sym typeface="Symbol" pitchFamily="18" charset="2"/>
              </a:rPr>
              <a:t>	neutronen</a:t>
            </a:r>
          </a:p>
          <a:p>
            <a:pPr marL="431800" lvl="1" indent="0" defTabSz="2159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1" indent="0" defTabSz="215900" eaLnBrk="1" hangingPunct="1">
              <a:spcBef>
                <a:spcPct val="0"/>
              </a:spcBef>
              <a:buClr>
                <a:schemeClr val="tx2"/>
              </a:buClr>
              <a:buFont typeface="Wingdings" pitchFamily="2" charset="2"/>
              <a:buNone/>
            </a:pPr>
            <a:r>
              <a:rPr lang="en-GB" sz="2000">
                <a:latin typeface="Arial" charset="0"/>
                <a:sym typeface="Symbol" pitchFamily="18" charset="2"/>
              </a:rPr>
              <a:t>atoommassa </a:t>
            </a:r>
            <a:r>
              <a:rPr lang="en-GB" sz="2000">
                <a:latin typeface="Arial"/>
                <a:cs typeface="Arial"/>
                <a:sym typeface="Symbol" pitchFamily="18" charset="2"/>
              </a:rPr>
              <a:t>≈</a:t>
            </a:r>
            <a:r>
              <a:rPr lang="en-GB" sz="2000">
                <a:latin typeface="Arial" charset="0"/>
                <a:sym typeface="Symbol" pitchFamily="18" charset="2"/>
              </a:rPr>
              <a:t> kernmassa</a:t>
            </a:r>
            <a:endParaRPr lang="en-GB" sz="1600">
              <a:latin typeface="Arial" charset="0"/>
              <a:sym typeface="Symbol" pitchFamily="18" charset="2"/>
            </a:endParaRPr>
          </a:p>
        </p:txBody>
      </p:sp>
      <p:pic>
        <p:nvPicPr>
          <p:cNvPr id="37" name="Picture 36">
            <a:extLst>
              <a:ext uri="{FF2B5EF4-FFF2-40B4-BE49-F238E27FC236}">
                <a16:creationId xmlns:a16="http://schemas.microsoft.com/office/drawing/2014/main" id="{98EBD884-3753-4CB8-A533-D10718376AD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grpSp>
        <p:nvGrpSpPr>
          <p:cNvPr id="74" name="Group 46">
            <a:extLst>
              <a:ext uri="{FF2B5EF4-FFF2-40B4-BE49-F238E27FC236}">
                <a16:creationId xmlns:a16="http://schemas.microsoft.com/office/drawing/2014/main" id="{5D826DD7-B7DA-444E-9199-BA3808746F26}"/>
              </a:ext>
            </a:extLst>
          </p:cNvPr>
          <p:cNvGrpSpPr>
            <a:grpSpLocks noChangeAspect="1"/>
          </p:cNvGrpSpPr>
          <p:nvPr/>
        </p:nvGrpSpPr>
        <p:grpSpPr bwMode="auto">
          <a:xfrm>
            <a:off x="3924498" y="1855432"/>
            <a:ext cx="4679950" cy="3733808"/>
            <a:chOff x="1927" y="1086"/>
            <a:chExt cx="3596" cy="2870"/>
          </a:xfrm>
        </p:grpSpPr>
        <p:sp>
          <p:nvSpPr>
            <p:cNvPr id="75" name="Oval 8">
              <a:extLst>
                <a:ext uri="{FF2B5EF4-FFF2-40B4-BE49-F238E27FC236}">
                  <a16:creationId xmlns:a16="http://schemas.microsoft.com/office/drawing/2014/main" id="{57EDC6E5-7716-4CA8-AACA-57C578190532}"/>
                </a:ext>
              </a:extLst>
            </p:cNvPr>
            <p:cNvSpPr>
              <a:spLocks noChangeArrowheads="1"/>
            </p:cNvSpPr>
            <p:nvPr/>
          </p:nvSpPr>
          <p:spPr bwMode="auto">
            <a:xfrm>
              <a:off x="4725" y="3189"/>
              <a:ext cx="91" cy="91"/>
            </a:xfrm>
            <a:prstGeom prst="ellipse">
              <a:avLst/>
            </a:prstGeom>
            <a:solidFill>
              <a:srgbClr val="00CC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 name="Oval 9">
              <a:extLst>
                <a:ext uri="{FF2B5EF4-FFF2-40B4-BE49-F238E27FC236}">
                  <a16:creationId xmlns:a16="http://schemas.microsoft.com/office/drawing/2014/main" id="{4AED0A0C-778F-4C63-9D8C-C0D629EA5DF1}"/>
                </a:ext>
              </a:extLst>
            </p:cNvPr>
            <p:cNvSpPr>
              <a:spLocks noChangeArrowheads="1"/>
            </p:cNvSpPr>
            <p:nvPr/>
          </p:nvSpPr>
          <p:spPr bwMode="auto">
            <a:xfrm>
              <a:off x="4694" y="3353"/>
              <a:ext cx="182" cy="181"/>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 name="Oval 13">
              <a:extLst>
                <a:ext uri="{FF2B5EF4-FFF2-40B4-BE49-F238E27FC236}">
                  <a16:creationId xmlns:a16="http://schemas.microsoft.com/office/drawing/2014/main" id="{03F8F507-6BA7-4672-ACB1-C05C3AE7CA2F}"/>
                </a:ext>
              </a:extLst>
            </p:cNvPr>
            <p:cNvSpPr>
              <a:spLocks noChangeArrowheads="1"/>
            </p:cNvSpPr>
            <p:nvPr/>
          </p:nvSpPr>
          <p:spPr bwMode="auto">
            <a:xfrm>
              <a:off x="4694" y="3577"/>
              <a:ext cx="182" cy="181"/>
            </a:xfrm>
            <a:prstGeom prst="ellipse">
              <a:avLst/>
            </a:prstGeom>
            <a:solidFill>
              <a:srgbClr val="0066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 name="Text Box 15">
              <a:extLst>
                <a:ext uri="{FF2B5EF4-FFF2-40B4-BE49-F238E27FC236}">
                  <a16:creationId xmlns:a16="http://schemas.microsoft.com/office/drawing/2014/main" id="{6AAC36F0-E016-4C1A-B698-0721B3F8ED04}"/>
                </a:ext>
              </a:extLst>
            </p:cNvPr>
            <p:cNvSpPr txBox="1">
              <a:spLocks noChangeArrowheads="1"/>
            </p:cNvSpPr>
            <p:nvPr/>
          </p:nvSpPr>
          <p:spPr bwMode="auto">
            <a:xfrm>
              <a:off x="4952" y="3113"/>
              <a:ext cx="57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elektron</a:t>
              </a:r>
            </a:p>
          </p:txBody>
        </p:sp>
        <p:sp>
          <p:nvSpPr>
            <p:cNvPr id="79" name="Text Box 16">
              <a:extLst>
                <a:ext uri="{FF2B5EF4-FFF2-40B4-BE49-F238E27FC236}">
                  <a16:creationId xmlns:a16="http://schemas.microsoft.com/office/drawing/2014/main" id="{EF37CD15-3A4E-4CC7-8F7E-BEDD61882549}"/>
                </a:ext>
              </a:extLst>
            </p:cNvPr>
            <p:cNvSpPr txBox="1">
              <a:spLocks noChangeArrowheads="1"/>
            </p:cNvSpPr>
            <p:nvPr/>
          </p:nvSpPr>
          <p:spPr bwMode="auto">
            <a:xfrm>
              <a:off x="4952" y="3340"/>
              <a:ext cx="47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proton</a:t>
              </a:r>
            </a:p>
          </p:txBody>
        </p:sp>
        <p:sp>
          <p:nvSpPr>
            <p:cNvPr id="80" name="Text Box 17">
              <a:extLst>
                <a:ext uri="{FF2B5EF4-FFF2-40B4-BE49-F238E27FC236}">
                  <a16:creationId xmlns:a16="http://schemas.microsoft.com/office/drawing/2014/main" id="{26AF3699-A0C9-447C-B545-939BD982A872}"/>
                </a:ext>
              </a:extLst>
            </p:cNvPr>
            <p:cNvSpPr txBox="1">
              <a:spLocks noChangeArrowheads="1"/>
            </p:cNvSpPr>
            <p:nvPr/>
          </p:nvSpPr>
          <p:spPr bwMode="auto">
            <a:xfrm>
              <a:off x="4952" y="3567"/>
              <a:ext cx="55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neutron</a:t>
              </a:r>
            </a:p>
          </p:txBody>
        </p:sp>
        <p:sp>
          <p:nvSpPr>
            <p:cNvPr id="81" name="Oval 20">
              <a:extLst>
                <a:ext uri="{FF2B5EF4-FFF2-40B4-BE49-F238E27FC236}">
                  <a16:creationId xmlns:a16="http://schemas.microsoft.com/office/drawing/2014/main" id="{0CAA3D3F-D4B2-4703-99D7-163FB018620F}"/>
                </a:ext>
              </a:extLst>
            </p:cNvPr>
            <p:cNvSpPr>
              <a:spLocks noChangeArrowheads="1"/>
            </p:cNvSpPr>
            <p:nvPr/>
          </p:nvSpPr>
          <p:spPr bwMode="auto">
            <a:xfrm rot="-1511302">
              <a:off x="2407" y="1434"/>
              <a:ext cx="3009" cy="2041"/>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 name="Oval 5">
              <a:extLst>
                <a:ext uri="{FF2B5EF4-FFF2-40B4-BE49-F238E27FC236}">
                  <a16:creationId xmlns:a16="http://schemas.microsoft.com/office/drawing/2014/main" id="{F1F1B815-C1A3-47EE-80CE-A923BCE6D99D}"/>
                </a:ext>
              </a:extLst>
            </p:cNvPr>
            <p:cNvSpPr>
              <a:spLocks noChangeArrowheads="1"/>
            </p:cNvSpPr>
            <p:nvPr/>
          </p:nvSpPr>
          <p:spPr bwMode="auto">
            <a:xfrm rot="-1511302">
              <a:off x="3095" y="1953"/>
              <a:ext cx="1627" cy="1030"/>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 name="Oval 6">
              <a:extLst>
                <a:ext uri="{FF2B5EF4-FFF2-40B4-BE49-F238E27FC236}">
                  <a16:creationId xmlns:a16="http://schemas.microsoft.com/office/drawing/2014/main" id="{42985772-F3D4-47C9-BD40-12B6F3C40D82}"/>
                </a:ext>
              </a:extLst>
            </p:cNvPr>
            <p:cNvSpPr>
              <a:spLocks noChangeArrowheads="1"/>
            </p:cNvSpPr>
            <p:nvPr/>
          </p:nvSpPr>
          <p:spPr bwMode="auto">
            <a:xfrm>
              <a:off x="4332" y="1888"/>
              <a:ext cx="91" cy="91"/>
            </a:xfrm>
            <a:prstGeom prst="ellipse">
              <a:avLst/>
            </a:prstGeom>
            <a:solidFill>
              <a:srgbClr val="00CC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 name="Oval 7">
              <a:extLst>
                <a:ext uri="{FF2B5EF4-FFF2-40B4-BE49-F238E27FC236}">
                  <a16:creationId xmlns:a16="http://schemas.microsoft.com/office/drawing/2014/main" id="{D2876F79-5177-464D-8273-E2EDC0FC444E}"/>
                </a:ext>
              </a:extLst>
            </p:cNvPr>
            <p:cNvSpPr>
              <a:spLocks noChangeArrowheads="1"/>
            </p:cNvSpPr>
            <p:nvPr/>
          </p:nvSpPr>
          <p:spPr bwMode="auto">
            <a:xfrm>
              <a:off x="3224" y="2885"/>
              <a:ext cx="91" cy="91"/>
            </a:xfrm>
            <a:prstGeom prst="ellipse">
              <a:avLst/>
            </a:prstGeom>
            <a:solidFill>
              <a:srgbClr val="00CC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 name="Oval 10">
              <a:extLst>
                <a:ext uri="{FF2B5EF4-FFF2-40B4-BE49-F238E27FC236}">
                  <a16:creationId xmlns:a16="http://schemas.microsoft.com/office/drawing/2014/main" id="{997D3CBB-ABFA-466F-813C-7061E3BAAAC9}"/>
                </a:ext>
              </a:extLst>
            </p:cNvPr>
            <p:cNvSpPr>
              <a:spLocks noChangeArrowheads="1"/>
            </p:cNvSpPr>
            <p:nvPr/>
          </p:nvSpPr>
          <p:spPr bwMode="auto">
            <a:xfrm>
              <a:off x="3859" y="2386"/>
              <a:ext cx="182" cy="181"/>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 name="Oval 11">
              <a:extLst>
                <a:ext uri="{FF2B5EF4-FFF2-40B4-BE49-F238E27FC236}">
                  <a16:creationId xmlns:a16="http://schemas.microsoft.com/office/drawing/2014/main" id="{C785B2BF-85A8-43ED-ABCA-9BE7636EC80E}"/>
                </a:ext>
              </a:extLst>
            </p:cNvPr>
            <p:cNvSpPr>
              <a:spLocks noChangeArrowheads="1"/>
            </p:cNvSpPr>
            <p:nvPr/>
          </p:nvSpPr>
          <p:spPr bwMode="auto">
            <a:xfrm>
              <a:off x="3587" y="2386"/>
              <a:ext cx="182" cy="181"/>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 name="Oval 12">
              <a:extLst>
                <a:ext uri="{FF2B5EF4-FFF2-40B4-BE49-F238E27FC236}">
                  <a16:creationId xmlns:a16="http://schemas.microsoft.com/office/drawing/2014/main" id="{27273733-95CF-43EC-8199-A842E99B58BE}"/>
                </a:ext>
              </a:extLst>
            </p:cNvPr>
            <p:cNvSpPr>
              <a:spLocks noChangeArrowheads="1"/>
            </p:cNvSpPr>
            <p:nvPr/>
          </p:nvSpPr>
          <p:spPr bwMode="auto">
            <a:xfrm>
              <a:off x="3723" y="2523"/>
              <a:ext cx="182" cy="181"/>
            </a:xfrm>
            <a:prstGeom prst="ellipse">
              <a:avLst/>
            </a:prstGeom>
            <a:solidFill>
              <a:srgbClr val="0066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 name="Oval 14">
              <a:extLst>
                <a:ext uri="{FF2B5EF4-FFF2-40B4-BE49-F238E27FC236}">
                  <a16:creationId xmlns:a16="http://schemas.microsoft.com/office/drawing/2014/main" id="{20C93DCA-B83F-44EF-B633-9B7E9C8A072F}"/>
                </a:ext>
              </a:extLst>
            </p:cNvPr>
            <p:cNvSpPr>
              <a:spLocks noChangeArrowheads="1"/>
            </p:cNvSpPr>
            <p:nvPr/>
          </p:nvSpPr>
          <p:spPr bwMode="auto">
            <a:xfrm>
              <a:off x="3723" y="2250"/>
              <a:ext cx="182" cy="181"/>
            </a:xfrm>
            <a:prstGeom prst="ellipse">
              <a:avLst/>
            </a:prstGeom>
            <a:solidFill>
              <a:srgbClr val="0066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 name="Text Box 18">
              <a:extLst>
                <a:ext uri="{FF2B5EF4-FFF2-40B4-BE49-F238E27FC236}">
                  <a16:creationId xmlns:a16="http://schemas.microsoft.com/office/drawing/2014/main" id="{2AD15794-8F29-456B-9083-F03A4523A0E0}"/>
                </a:ext>
              </a:extLst>
            </p:cNvPr>
            <p:cNvSpPr txBox="1">
              <a:spLocks noChangeArrowheads="1"/>
            </p:cNvSpPr>
            <p:nvPr/>
          </p:nvSpPr>
          <p:spPr bwMode="auto">
            <a:xfrm>
              <a:off x="2535" y="1251"/>
              <a:ext cx="53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800"/>
                <a:t>lithium</a:t>
              </a:r>
            </a:p>
          </p:txBody>
        </p:sp>
        <p:sp>
          <p:nvSpPr>
            <p:cNvPr id="90" name="Oval 19">
              <a:extLst>
                <a:ext uri="{FF2B5EF4-FFF2-40B4-BE49-F238E27FC236}">
                  <a16:creationId xmlns:a16="http://schemas.microsoft.com/office/drawing/2014/main" id="{229B2260-053D-4531-843F-F59C3053FF4A}"/>
                </a:ext>
              </a:extLst>
            </p:cNvPr>
            <p:cNvSpPr>
              <a:spLocks noChangeArrowheads="1"/>
            </p:cNvSpPr>
            <p:nvPr/>
          </p:nvSpPr>
          <p:spPr bwMode="auto">
            <a:xfrm rot="-1511302">
              <a:off x="2770" y="1705"/>
              <a:ext cx="2283" cy="1501"/>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 name="Oval 21">
              <a:extLst>
                <a:ext uri="{FF2B5EF4-FFF2-40B4-BE49-F238E27FC236}">
                  <a16:creationId xmlns:a16="http://schemas.microsoft.com/office/drawing/2014/main" id="{7E7E7865-B353-4049-ADC0-B4379DB5178B}"/>
                </a:ext>
              </a:extLst>
            </p:cNvPr>
            <p:cNvSpPr>
              <a:spLocks noChangeArrowheads="1"/>
            </p:cNvSpPr>
            <p:nvPr/>
          </p:nvSpPr>
          <p:spPr bwMode="auto">
            <a:xfrm>
              <a:off x="3872" y="2126"/>
              <a:ext cx="182" cy="181"/>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 name="Oval 22">
              <a:extLst>
                <a:ext uri="{FF2B5EF4-FFF2-40B4-BE49-F238E27FC236}">
                  <a16:creationId xmlns:a16="http://schemas.microsoft.com/office/drawing/2014/main" id="{F1727382-0148-48C6-9A10-E710DEBFCB12}"/>
                </a:ext>
              </a:extLst>
            </p:cNvPr>
            <p:cNvSpPr>
              <a:spLocks noChangeArrowheads="1"/>
            </p:cNvSpPr>
            <p:nvPr/>
          </p:nvSpPr>
          <p:spPr bwMode="auto">
            <a:xfrm>
              <a:off x="4054" y="2443"/>
              <a:ext cx="182" cy="181"/>
            </a:xfrm>
            <a:prstGeom prst="ellipse">
              <a:avLst/>
            </a:prstGeom>
            <a:solidFill>
              <a:srgbClr val="0066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 name="Oval 23">
              <a:extLst>
                <a:ext uri="{FF2B5EF4-FFF2-40B4-BE49-F238E27FC236}">
                  <a16:creationId xmlns:a16="http://schemas.microsoft.com/office/drawing/2014/main" id="{C2043591-56CA-4AA7-A19D-F4C97A2B80FA}"/>
                </a:ext>
              </a:extLst>
            </p:cNvPr>
            <p:cNvSpPr>
              <a:spLocks noChangeArrowheads="1"/>
            </p:cNvSpPr>
            <p:nvPr/>
          </p:nvSpPr>
          <p:spPr bwMode="auto">
            <a:xfrm>
              <a:off x="4009" y="2262"/>
              <a:ext cx="182" cy="181"/>
            </a:xfrm>
            <a:prstGeom prst="ellipse">
              <a:avLst/>
            </a:prstGeom>
            <a:solidFill>
              <a:srgbClr val="0066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 name="Oval 24">
              <a:extLst>
                <a:ext uri="{FF2B5EF4-FFF2-40B4-BE49-F238E27FC236}">
                  <a16:creationId xmlns:a16="http://schemas.microsoft.com/office/drawing/2014/main" id="{CF3A3FD0-86D4-4D0B-90D7-39202F5C5850}"/>
                </a:ext>
              </a:extLst>
            </p:cNvPr>
            <p:cNvSpPr>
              <a:spLocks noChangeArrowheads="1"/>
            </p:cNvSpPr>
            <p:nvPr/>
          </p:nvSpPr>
          <p:spPr bwMode="auto">
            <a:xfrm>
              <a:off x="2861" y="2340"/>
              <a:ext cx="91" cy="91"/>
            </a:xfrm>
            <a:prstGeom prst="ellipse">
              <a:avLst/>
            </a:prstGeom>
            <a:solidFill>
              <a:srgbClr val="00CC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 name="Oval 25">
              <a:extLst>
                <a:ext uri="{FF2B5EF4-FFF2-40B4-BE49-F238E27FC236}">
                  <a16:creationId xmlns:a16="http://schemas.microsoft.com/office/drawing/2014/main" id="{002064AA-EBD9-4CE8-99FE-1EE6EE9688BA}"/>
                </a:ext>
              </a:extLst>
            </p:cNvPr>
            <p:cNvSpPr>
              <a:spLocks noChangeArrowheads="1"/>
            </p:cNvSpPr>
            <p:nvPr/>
          </p:nvSpPr>
          <p:spPr bwMode="auto">
            <a:xfrm>
              <a:off x="4902" y="2386"/>
              <a:ext cx="91" cy="91"/>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 name="Oval 26">
              <a:extLst>
                <a:ext uri="{FF2B5EF4-FFF2-40B4-BE49-F238E27FC236}">
                  <a16:creationId xmlns:a16="http://schemas.microsoft.com/office/drawing/2014/main" id="{F3CE7977-0FBD-4134-821F-7B65C05ABE59}"/>
                </a:ext>
              </a:extLst>
            </p:cNvPr>
            <p:cNvSpPr>
              <a:spLocks noChangeArrowheads="1"/>
            </p:cNvSpPr>
            <p:nvPr/>
          </p:nvSpPr>
          <p:spPr bwMode="auto">
            <a:xfrm>
              <a:off x="2906" y="2976"/>
              <a:ext cx="91" cy="91"/>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 name="Oval 27">
              <a:extLst>
                <a:ext uri="{FF2B5EF4-FFF2-40B4-BE49-F238E27FC236}">
                  <a16:creationId xmlns:a16="http://schemas.microsoft.com/office/drawing/2014/main" id="{F653308F-61C8-4D27-AF91-27730769134A}"/>
                </a:ext>
              </a:extLst>
            </p:cNvPr>
            <p:cNvSpPr>
              <a:spLocks noChangeArrowheads="1"/>
            </p:cNvSpPr>
            <p:nvPr/>
          </p:nvSpPr>
          <p:spPr bwMode="auto">
            <a:xfrm>
              <a:off x="3632" y="3248"/>
              <a:ext cx="90" cy="91"/>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 name="Oval 28">
              <a:extLst>
                <a:ext uri="{FF2B5EF4-FFF2-40B4-BE49-F238E27FC236}">
                  <a16:creationId xmlns:a16="http://schemas.microsoft.com/office/drawing/2014/main" id="{E14AA986-6160-49F3-BE8D-00314AEC114D}"/>
                </a:ext>
              </a:extLst>
            </p:cNvPr>
            <p:cNvSpPr>
              <a:spLocks noChangeArrowheads="1"/>
            </p:cNvSpPr>
            <p:nvPr/>
          </p:nvSpPr>
          <p:spPr bwMode="auto">
            <a:xfrm>
              <a:off x="4267" y="1569"/>
              <a:ext cx="91" cy="91"/>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 name="Oval 29">
              <a:extLst>
                <a:ext uri="{FF2B5EF4-FFF2-40B4-BE49-F238E27FC236}">
                  <a16:creationId xmlns:a16="http://schemas.microsoft.com/office/drawing/2014/main" id="{D75D1B73-AF88-497F-9A0B-060A1B6BAF19}"/>
                </a:ext>
              </a:extLst>
            </p:cNvPr>
            <p:cNvSpPr>
              <a:spLocks noChangeArrowheads="1"/>
            </p:cNvSpPr>
            <p:nvPr/>
          </p:nvSpPr>
          <p:spPr bwMode="auto">
            <a:xfrm>
              <a:off x="4449" y="2930"/>
              <a:ext cx="91" cy="91"/>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 name="Oval 30">
              <a:extLst>
                <a:ext uri="{FF2B5EF4-FFF2-40B4-BE49-F238E27FC236}">
                  <a16:creationId xmlns:a16="http://schemas.microsoft.com/office/drawing/2014/main" id="{87946841-E8D3-46D8-907D-F8A8769820D0}"/>
                </a:ext>
              </a:extLst>
            </p:cNvPr>
            <p:cNvSpPr>
              <a:spLocks noChangeArrowheads="1"/>
            </p:cNvSpPr>
            <p:nvPr/>
          </p:nvSpPr>
          <p:spPr bwMode="auto">
            <a:xfrm>
              <a:off x="3496" y="1751"/>
              <a:ext cx="91" cy="91"/>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 name="Oval 31">
              <a:extLst>
                <a:ext uri="{FF2B5EF4-FFF2-40B4-BE49-F238E27FC236}">
                  <a16:creationId xmlns:a16="http://schemas.microsoft.com/office/drawing/2014/main" id="{DF9BBD0E-8B92-4920-ACB4-4750EB41D5A3}"/>
                </a:ext>
              </a:extLst>
            </p:cNvPr>
            <p:cNvSpPr>
              <a:spLocks noChangeArrowheads="1"/>
            </p:cNvSpPr>
            <p:nvPr/>
          </p:nvSpPr>
          <p:spPr bwMode="auto">
            <a:xfrm>
              <a:off x="4811" y="1796"/>
              <a:ext cx="91" cy="91"/>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 name="Oval 32">
              <a:extLst>
                <a:ext uri="{FF2B5EF4-FFF2-40B4-BE49-F238E27FC236}">
                  <a16:creationId xmlns:a16="http://schemas.microsoft.com/office/drawing/2014/main" id="{B9D72691-2BF9-43E5-8AA6-5C146947D080}"/>
                </a:ext>
              </a:extLst>
            </p:cNvPr>
            <p:cNvSpPr>
              <a:spLocks noChangeArrowheads="1"/>
            </p:cNvSpPr>
            <p:nvPr/>
          </p:nvSpPr>
          <p:spPr bwMode="auto">
            <a:xfrm>
              <a:off x="4694" y="1344"/>
              <a:ext cx="91" cy="91"/>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 name="Line 38">
              <a:extLst>
                <a:ext uri="{FF2B5EF4-FFF2-40B4-BE49-F238E27FC236}">
                  <a16:creationId xmlns:a16="http://schemas.microsoft.com/office/drawing/2014/main" id="{B9A579EB-5E38-4443-9631-560B6F5118EB}"/>
                </a:ext>
              </a:extLst>
            </p:cNvPr>
            <p:cNvSpPr>
              <a:spLocks noChangeShapeType="1"/>
            </p:cNvSpPr>
            <p:nvPr/>
          </p:nvSpPr>
          <p:spPr bwMode="auto">
            <a:xfrm flipV="1">
              <a:off x="4422" y="1434"/>
              <a:ext cx="272" cy="454"/>
            </a:xfrm>
            <a:prstGeom prst="line">
              <a:avLst/>
            </a:prstGeom>
            <a:noFill/>
            <a:ln w="127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 name="Line 39">
              <a:extLst>
                <a:ext uri="{FF2B5EF4-FFF2-40B4-BE49-F238E27FC236}">
                  <a16:creationId xmlns:a16="http://schemas.microsoft.com/office/drawing/2014/main" id="{B8261FF1-1D45-4488-A823-F31EA0D469A5}"/>
                </a:ext>
              </a:extLst>
            </p:cNvPr>
            <p:cNvSpPr>
              <a:spLocks noChangeShapeType="1"/>
            </p:cNvSpPr>
            <p:nvPr/>
          </p:nvSpPr>
          <p:spPr bwMode="auto">
            <a:xfrm flipH="1">
              <a:off x="2426" y="2976"/>
              <a:ext cx="817" cy="681"/>
            </a:xfrm>
            <a:prstGeom prst="line">
              <a:avLst/>
            </a:prstGeom>
            <a:noFill/>
            <a:ln w="127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 name="Text Box 40">
              <a:extLst>
                <a:ext uri="{FF2B5EF4-FFF2-40B4-BE49-F238E27FC236}">
                  <a16:creationId xmlns:a16="http://schemas.microsoft.com/office/drawing/2014/main" id="{0F21462A-6188-43EB-9A73-C7AA175A9AFD}"/>
                </a:ext>
              </a:extLst>
            </p:cNvPr>
            <p:cNvSpPr txBox="1">
              <a:spLocks noChangeArrowheads="1"/>
            </p:cNvSpPr>
            <p:nvPr/>
          </p:nvSpPr>
          <p:spPr bwMode="auto">
            <a:xfrm>
              <a:off x="4649" y="1086"/>
              <a:ext cx="792" cy="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800">
                  <a:solidFill>
                    <a:srgbClr val="FF0000"/>
                  </a:solidFill>
                </a:rPr>
                <a:t>excitatie</a:t>
              </a:r>
            </a:p>
          </p:txBody>
        </p:sp>
        <p:sp>
          <p:nvSpPr>
            <p:cNvPr id="106" name="Text Box 41">
              <a:extLst>
                <a:ext uri="{FF2B5EF4-FFF2-40B4-BE49-F238E27FC236}">
                  <a16:creationId xmlns:a16="http://schemas.microsoft.com/office/drawing/2014/main" id="{B983FE96-B928-4BFF-A7D4-96FC2E1778D1}"/>
                </a:ext>
              </a:extLst>
            </p:cNvPr>
            <p:cNvSpPr txBox="1">
              <a:spLocks noChangeArrowheads="1"/>
            </p:cNvSpPr>
            <p:nvPr/>
          </p:nvSpPr>
          <p:spPr bwMode="auto">
            <a:xfrm>
              <a:off x="1927" y="3672"/>
              <a:ext cx="792" cy="28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800">
                  <a:solidFill>
                    <a:srgbClr val="FF0000"/>
                  </a:solidFill>
                </a:rPr>
                <a:t>ionisatie</a:t>
              </a:r>
            </a:p>
          </p:txBody>
        </p:sp>
        <p:sp>
          <p:nvSpPr>
            <p:cNvPr id="107" name="Text Box 42">
              <a:extLst>
                <a:ext uri="{FF2B5EF4-FFF2-40B4-BE49-F238E27FC236}">
                  <a16:creationId xmlns:a16="http://schemas.microsoft.com/office/drawing/2014/main" id="{0BB07225-B0C9-4467-A1CE-CF5192AB1243}"/>
                </a:ext>
              </a:extLst>
            </p:cNvPr>
            <p:cNvSpPr txBox="1">
              <a:spLocks noChangeArrowheads="1"/>
            </p:cNvSpPr>
            <p:nvPr/>
          </p:nvSpPr>
          <p:spPr bwMode="auto">
            <a:xfrm>
              <a:off x="3833" y="1750"/>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800" b="1"/>
                <a:t>K</a:t>
              </a:r>
            </a:p>
          </p:txBody>
        </p:sp>
        <p:sp>
          <p:nvSpPr>
            <p:cNvPr id="108" name="Text Box 43">
              <a:extLst>
                <a:ext uri="{FF2B5EF4-FFF2-40B4-BE49-F238E27FC236}">
                  <a16:creationId xmlns:a16="http://schemas.microsoft.com/office/drawing/2014/main" id="{C7841A60-EECA-4586-8A2E-33185D5D6013}"/>
                </a:ext>
              </a:extLst>
            </p:cNvPr>
            <p:cNvSpPr txBox="1">
              <a:spLocks noChangeArrowheads="1"/>
            </p:cNvSpPr>
            <p:nvPr/>
          </p:nvSpPr>
          <p:spPr bwMode="auto">
            <a:xfrm>
              <a:off x="3742" y="1528"/>
              <a:ext cx="20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800" b="1"/>
                <a:t>L</a:t>
              </a:r>
            </a:p>
          </p:txBody>
        </p:sp>
        <p:sp>
          <p:nvSpPr>
            <p:cNvPr id="109" name="Text Box 44">
              <a:extLst>
                <a:ext uri="{FF2B5EF4-FFF2-40B4-BE49-F238E27FC236}">
                  <a16:creationId xmlns:a16="http://schemas.microsoft.com/office/drawing/2014/main" id="{0EBCDF20-3C50-4364-90C3-61BE544A656F}"/>
                </a:ext>
              </a:extLst>
            </p:cNvPr>
            <p:cNvSpPr txBox="1">
              <a:spLocks noChangeArrowheads="1"/>
            </p:cNvSpPr>
            <p:nvPr/>
          </p:nvSpPr>
          <p:spPr bwMode="auto">
            <a:xfrm>
              <a:off x="3651" y="1251"/>
              <a:ext cx="23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800" b="1"/>
                <a:t>M</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4"/>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7"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8" name="Slide Number Placeholder 6"/>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5</a:t>
            </a:fld>
            <a:endParaRPr lang="en-US">
              <a:latin typeface="Arial" pitchFamily="34" charset="0"/>
              <a:cs typeface="Arial" pitchFamily="34" charset="0"/>
            </a:endParaRPr>
          </a:p>
        </p:txBody>
      </p:sp>
      <p:sp>
        <p:nvSpPr>
          <p:cNvPr id="530434" name="Rectangle 2"/>
          <p:cNvSpPr>
            <a:spLocks noGrp="1" noChangeArrowheads="1"/>
          </p:cNvSpPr>
          <p:nvPr>
            <p:ph type="title"/>
          </p:nvPr>
        </p:nvSpPr>
        <p:spPr/>
        <p:txBody>
          <a:bodyPr/>
          <a:lstStyle/>
          <a:p>
            <a:pPr eaLnBrk="1" hangingPunct="1">
              <a:spcBef>
                <a:spcPct val="20000"/>
              </a:spcBef>
              <a:defRPr/>
            </a:pPr>
            <a:r>
              <a:rPr lang="en-US" sz="3200" b="1">
                <a:latin typeface="Arial" charset="0"/>
              </a:rPr>
              <a:t>Wat is alfa-, beta- en gamma-</a:t>
            </a:r>
            <a:r>
              <a:rPr lang="en-US" sz="3200" b="1">
                <a:latin typeface="Arial" charset="0"/>
                <a:cs typeface="Arial" charset="0"/>
              </a:rPr>
              <a:t>straling?</a:t>
            </a:r>
            <a:br>
              <a:rPr lang="en-US" sz="3200" b="1">
                <a:latin typeface="Arial" charset="0"/>
                <a:cs typeface="Arial" charset="0"/>
              </a:rPr>
            </a:br>
            <a:r>
              <a:rPr lang="en-US" sz="2000" b="1">
                <a:effectLst/>
                <a:latin typeface="Arial" charset="0"/>
                <a:cs typeface="Arial" charset="0"/>
              </a:rPr>
              <a:t>isotoop</a:t>
            </a:r>
            <a:endParaRPr lang="en-GB" sz="2000" b="1">
              <a:effectLst/>
              <a:latin typeface="Arial" charset="0"/>
              <a:cs typeface="Arial" charset="0"/>
            </a:endParaRPr>
          </a:p>
        </p:txBody>
      </p:sp>
      <p:sp>
        <p:nvSpPr>
          <p:cNvPr id="7175" name="Rectangle 7"/>
          <p:cNvSpPr>
            <a:spLocks noChangeArrowheads="1"/>
          </p:cNvSpPr>
          <p:nvPr/>
        </p:nvSpPr>
        <p:spPr bwMode="auto">
          <a:xfrm>
            <a:off x="641039" y="3284985"/>
            <a:ext cx="8064500" cy="2880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32000" lvl="2" defTabSz="216000">
              <a:spcBef>
                <a:spcPts val="0"/>
              </a:spcBef>
              <a:buSzTx/>
              <a:buNone/>
            </a:pPr>
            <a:r>
              <a:rPr lang="en-GB" sz="2000">
                <a:sym typeface="Symbol" pitchFamily="18" charset="2"/>
              </a:rPr>
              <a:t>atomen van hetzelfde element maar met verschillende massa heten </a:t>
            </a:r>
            <a:r>
              <a:rPr lang="en-GB" sz="2000">
                <a:solidFill>
                  <a:srgbClr val="FF0000"/>
                </a:solidFill>
                <a:sym typeface="Symbol" pitchFamily="18" charset="2"/>
              </a:rPr>
              <a:t>isotopen</a:t>
            </a:r>
          </a:p>
          <a:p>
            <a:pPr marL="432000" lvl="2" defTabSz="216000">
              <a:spcBef>
                <a:spcPts val="0"/>
              </a:spcBef>
              <a:buSzTx/>
              <a:buNone/>
            </a:pPr>
            <a:endParaRPr lang="en-GB" sz="2000">
              <a:sym typeface="Symbol" pitchFamily="18" charset="2"/>
            </a:endParaRPr>
          </a:p>
          <a:p>
            <a:pPr marL="432000" lvl="2" defTabSz="216000">
              <a:spcBef>
                <a:spcPts val="0"/>
              </a:spcBef>
              <a:buSzTx/>
              <a:buNone/>
            </a:pPr>
            <a:r>
              <a:rPr lang="en-GB" sz="2000">
                <a:sym typeface="Symbol" pitchFamily="18" charset="2"/>
              </a:rPr>
              <a:t>als er teveel protonen of teveel neutronen in de kern zitten, is die kern niet stabiel en valt uiteen - dit heet </a:t>
            </a:r>
            <a:r>
              <a:rPr lang="en-GB" sz="2000">
                <a:solidFill>
                  <a:srgbClr val="FF0000"/>
                </a:solidFill>
                <a:sym typeface="Symbol" pitchFamily="18" charset="2"/>
              </a:rPr>
              <a:t>radioactief verval</a:t>
            </a:r>
          </a:p>
          <a:p>
            <a:pPr marL="432000" lvl="2" defTabSz="216000">
              <a:spcBef>
                <a:spcPts val="0"/>
              </a:spcBef>
              <a:buSzTx/>
              <a:buFont typeface="Wingdings" pitchFamily="2" charset="2"/>
              <a:buNone/>
            </a:pPr>
            <a:endParaRPr lang="en-GB" sz="2000">
              <a:sym typeface="Symbol" pitchFamily="18" charset="2"/>
            </a:endParaRPr>
          </a:p>
          <a:p>
            <a:pPr marL="432000" lvl="2" defTabSz="216000">
              <a:spcBef>
                <a:spcPts val="0"/>
              </a:spcBef>
              <a:buSzTx/>
              <a:buNone/>
            </a:pPr>
            <a:r>
              <a:rPr lang="en-GB" sz="2000">
                <a:sym typeface="Symbol" pitchFamily="18" charset="2"/>
              </a:rPr>
              <a:t>hierboven staan 6 isotopen van cesium:</a:t>
            </a:r>
          </a:p>
          <a:p>
            <a:pPr marL="432000" lvl="2" defTabSz="216000">
              <a:spcBef>
                <a:spcPts val="0"/>
              </a:spcBef>
              <a:buSzPct val="60000"/>
              <a:buNone/>
            </a:pPr>
            <a:r>
              <a:rPr lang="en-GB" sz="2000">
                <a:sym typeface="Symbol" pitchFamily="18" charset="2"/>
              </a:rPr>
              <a:t>	Cs-133 is stabiel</a:t>
            </a:r>
          </a:p>
          <a:p>
            <a:pPr marL="432000" lvl="2" defTabSz="216000">
              <a:spcBef>
                <a:spcPts val="0"/>
              </a:spcBef>
              <a:buSzPct val="60000"/>
              <a:buNone/>
            </a:pPr>
            <a:r>
              <a:rPr lang="en-GB" sz="2000">
                <a:sym typeface="Symbol" pitchFamily="18" charset="2"/>
              </a:rPr>
              <a:t>	Cs-132, Cs-134, Cs-135, Cs-136 en Cs-137 zijn radioactief</a:t>
            </a:r>
          </a:p>
        </p:txBody>
      </p:sp>
      <p:pic>
        <p:nvPicPr>
          <p:cNvPr id="7176" name="Picture 10" descr="nuclidenkaart-C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1916832"/>
            <a:ext cx="6251250" cy="1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A6190CED-DEDA-4B5A-9A76-607D6C4E585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6"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6"/>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6</a:t>
            </a:fld>
            <a:endParaRPr lang="en-US">
              <a:latin typeface="Arial" pitchFamily="34" charset="0"/>
              <a:cs typeface="Arial" pitchFamily="34" charset="0"/>
            </a:endParaRPr>
          </a:p>
        </p:txBody>
      </p:sp>
      <p:sp>
        <p:nvSpPr>
          <p:cNvPr id="532482" name="Rectangle 2"/>
          <p:cNvSpPr>
            <a:spLocks noGrp="1" noChangeArrowheads="1"/>
          </p:cNvSpPr>
          <p:nvPr>
            <p:ph type="title"/>
          </p:nvPr>
        </p:nvSpPr>
        <p:spPr/>
        <p:txBody>
          <a:bodyPr/>
          <a:lstStyle/>
          <a:p>
            <a:pPr eaLnBrk="1" hangingPunct="1">
              <a:spcBef>
                <a:spcPct val="20000"/>
              </a:spcBef>
              <a:defRPr/>
            </a:pPr>
            <a:r>
              <a:rPr lang="en-US" sz="3200" b="1">
                <a:latin typeface="Arial" charset="0"/>
              </a:rPr>
              <a:t>Wat is alfa-, beta- en gamma-</a:t>
            </a:r>
            <a:r>
              <a:rPr lang="en-US" sz="3200" b="1">
                <a:latin typeface="Arial" charset="0"/>
                <a:cs typeface="Arial" charset="0"/>
              </a:rPr>
              <a:t>straling?</a:t>
            </a:r>
            <a:br>
              <a:rPr lang="en-US" sz="3200" b="1">
                <a:latin typeface="Arial" charset="0"/>
                <a:cs typeface="Arial" charset="0"/>
              </a:rPr>
            </a:br>
            <a:r>
              <a:rPr lang="en-GB" sz="2000" b="1">
                <a:effectLst/>
                <a:latin typeface="Arial" pitchFamily="34" charset="0"/>
                <a:cs typeface="Arial" pitchFamily="34" charset="0"/>
                <a:sym typeface="Symbol" pitchFamily="18" charset="2"/>
              </a:rPr>
              <a:t>halveringstijd</a:t>
            </a:r>
            <a:endParaRPr lang="en-GB" sz="2000" b="1">
              <a:effectLst/>
              <a:latin typeface="Arial" pitchFamily="34" charset="0"/>
              <a:cs typeface="Arial" pitchFamily="34" charset="0"/>
            </a:endParaRPr>
          </a:p>
        </p:txBody>
      </p:sp>
      <p:sp>
        <p:nvSpPr>
          <p:cNvPr id="8198" name="Rectangle 4"/>
          <p:cNvSpPr>
            <a:spLocks noChangeArrowheads="1"/>
          </p:cNvSpPr>
          <p:nvPr/>
        </p:nvSpPr>
        <p:spPr bwMode="auto">
          <a:xfrm>
            <a:off x="684212" y="1916113"/>
            <a:ext cx="4319999" cy="4249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lvl="2" defTabSz="216000">
              <a:spcBef>
                <a:spcPts val="0"/>
              </a:spcBef>
              <a:buSzTx/>
              <a:buFont typeface="Wingdings" pitchFamily="2" charset="2"/>
              <a:buNone/>
            </a:pPr>
            <a:endParaRPr lang="en-GB" sz="2000">
              <a:sym typeface="Symbol" pitchFamily="18" charset="2"/>
            </a:endParaRPr>
          </a:p>
          <a:p>
            <a:pPr marL="0" lvl="2" defTabSz="216000">
              <a:spcBef>
                <a:spcPts val="0"/>
              </a:spcBef>
              <a:buSzTx/>
              <a:buNone/>
            </a:pPr>
            <a:r>
              <a:rPr lang="en-GB" sz="2000">
                <a:sym typeface="Symbol" pitchFamily="18" charset="2"/>
              </a:rPr>
              <a:t>de </a:t>
            </a:r>
            <a:r>
              <a:rPr lang="en-GB" sz="2000">
                <a:solidFill>
                  <a:srgbClr val="FF0000"/>
                </a:solidFill>
                <a:sym typeface="Symbol" pitchFamily="18" charset="2"/>
              </a:rPr>
              <a:t>halveringstijd T</a:t>
            </a:r>
            <a:r>
              <a:rPr lang="en-US" sz="2000" baseline="-25000">
                <a:solidFill>
                  <a:srgbClr val="FF0000"/>
                </a:solidFill>
                <a:cs typeface="Arial" charset="0"/>
                <a:sym typeface="Symbol" pitchFamily="18" charset="2"/>
              </a:rPr>
              <a:t>½</a:t>
            </a:r>
            <a:r>
              <a:rPr lang="en-US" sz="2000">
                <a:cs typeface="Arial" charset="0"/>
                <a:sym typeface="Symbol" pitchFamily="18" charset="2"/>
              </a:rPr>
              <a:t> </a:t>
            </a:r>
            <a:r>
              <a:rPr lang="en-GB" sz="2000">
                <a:sym typeface="Symbol" pitchFamily="18" charset="2"/>
              </a:rPr>
              <a:t>is de tijd</a:t>
            </a:r>
          </a:p>
          <a:p>
            <a:pPr marL="0" lvl="2" defTabSz="216000">
              <a:spcBef>
                <a:spcPts val="0"/>
              </a:spcBef>
              <a:buSzTx/>
              <a:buNone/>
            </a:pPr>
            <a:r>
              <a:rPr lang="en-GB" sz="2000">
                <a:sym typeface="Symbol" pitchFamily="18" charset="2"/>
              </a:rPr>
              <a:t>waarin de radioactiviteit met</a:t>
            </a:r>
          </a:p>
          <a:p>
            <a:pPr marL="0" lvl="2" defTabSz="216000">
              <a:spcBef>
                <a:spcPts val="0"/>
              </a:spcBef>
              <a:buSzTx/>
              <a:buNone/>
            </a:pPr>
            <a:r>
              <a:rPr lang="en-GB" sz="2000">
                <a:sym typeface="Symbol" pitchFamily="18" charset="2"/>
              </a:rPr>
              <a:t>de helft afneemt</a:t>
            </a:r>
          </a:p>
          <a:p>
            <a:pPr marL="0" lvl="2" defTabSz="216000">
              <a:spcBef>
                <a:spcPts val="0"/>
              </a:spcBef>
              <a:buSzTx/>
              <a:buNone/>
            </a:pPr>
            <a:endParaRPr lang="en-GB" sz="2000">
              <a:sym typeface="Symbol" pitchFamily="18" charset="2"/>
            </a:endParaRPr>
          </a:p>
          <a:p>
            <a:pPr marL="0" lvl="2" defTabSz="216000">
              <a:spcBef>
                <a:spcPts val="0"/>
              </a:spcBef>
              <a:buSzTx/>
              <a:buNone/>
            </a:pPr>
            <a:r>
              <a:rPr lang="en-GB" sz="2000">
                <a:sym typeface="Symbol" pitchFamily="18" charset="2"/>
              </a:rPr>
              <a:t>voorbeelden</a:t>
            </a:r>
          </a:p>
          <a:p>
            <a:pPr marL="0" lvl="2" defTabSz="216000">
              <a:spcBef>
                <a:spcPts val="0"/>
              </a:spcBef>
              <a:buSzPct val="60000"/>
              <a:buNone/>
            </a:pPr>
            <a:r>
              <a:rPr lang="en-GB" sz="2000">
                <a:sym typeface="Symbol" pitchFamily="18" charset="2"/>
              </a:rPr>
              <a:t>	C-14			T</a:t>
            </a:r>
            <a:r>
              <a:rPr lang="en-US" sz="2000" baseline="-25000">
                <a:cs typeface="Arial" charset="0"/>
                <a:sym typeface="Symbol" pitchFamily="18" charset="2"/>
              </a:rPr>
              <a:t>½</a:t>
            </a:r>
            <a:r>
              <a:rPr lang="en-US" sz="2000">
                <a:cs typeface="Arial" charset="0"/>
                <a:sym typeface="Symbol" pitchFamily="18" charset="2"/>
              </a:rPr>
              <a:t> = 5730 jaren</a:t>
            </a:r>
            <a:endParaRPr lang="en-GB" sz="2000">
              <a:sym typeface="Symbol" pitchFamily="18" charset="2"/>
            </a:endParaRPr>
          </a:p>
          <a:p>
            <a:pPr marL="0" lvl="2" defTabSz="216000">
              <a:spcBef>
                <a:spcPts val="0"/>
              </a:spcBef>
              <a:buSzPct val="60000"/>
              <a:buNone/>
            </a:pPr>
            <a:r>
              <a:rPr lang="en-GB" sz="2000">
                <a:sym typeface="Symbol" pitchFamily="18" charset="2"/>
              </a:rPr>
              <a:t>	Cs-137		T</a:t>
            </a:r>
            <a:r>
              <a:rPr lang="en-US" sz="2000" baseline="-25000">
                <a:cs typeface="Arial" charset="0"/>
                <a:sym typeface="Symbol" pitchFamily="18" charset="2"/>
              </a:rPr>
              <a:t>½</a:t>
            </a:r>
            <a:r>
              <a:rPr lang="en-US" sz="2000">
                <a:cs typeface="Arial" charset="0"/>
                <a:sym typeface="Symbol" pitchFamily="18" charset="2"/>
              </a:rPr>
              <a:t> = 30 Jaren</a:t>
            </a:r>
          </a:p>
          <a:p>
            <a:pPr marL="0" lvl="2" defTabSz="216000">
              <a:spcBef>
                <a:spcPts val="0"/>
              </a:spcBef>
              <a:buSzPct val="60000"/>
              <a:buNone/>
            </a:pPr>
            <a:endParaRPr lang="en-US" sz="2000">
              <a:cs typeface="Arial" charset="0"/>
              <a:sym typeface="Symbol" pitchFamily="18" charset="2"/>
            </a:endParaRPr>
          </a:p>
          <a:p>
            <a:pPr marL="0" lvl="2" defTabSz="216000">
              <a:spcBef>
                <a:spcPts val="0"/>
              </a:spcBef>
              <a:buSzPct val="60000"/>
              <a:buNone/>
            </a:pPr>
            <a:endParaRPr lang="en-US" sz="2000">
              <a:cs typeface="Arial" charset="0"/>
              <a:sym typeface="Symbol" pitchFamily="18" charset="2"/>
            </a:endParaRPr>
          </a:p>
          <a:p>
            <a:pPr marL="0" lvl="2" defTabSz="216000">
              <a:spcBef>
                <a:spcPts val="0"/>
              </a:spcBef>
              <a:buSzPct val="60000"/>
              <a:buNone/>
            </a:pPr>
            <a:r>
              <a:rPr lang="en-US" sz="2000">
                <a:cs typeface="Arial" charset="0"/>
                <a:sym typeface="Symbol" pitchFamily="18" charset="2"/>
              </a:rPr>
              <a:t>na 1 × </a:t>
            </a:r>
            <a:r>
              <a:rPr lang="en-GB" sz="2000">
                <a:sym typeface="Symbol" pitchFamily="18" charset="2"/>
              </a:rPr>
              <a:t>T</a:t>
            </a:r>
            <a:r>
              <a:rPr lang="en-US" sz="2000" baseline="-25000">
                <a:cs typeface="Arial" charset="0"/>
                <a:sym typeface="Symbol" pitchFamily="18" charset="2"/>
              </a:rPr>
              <a:t>½</a:t>
            </a:r>
            <a:r>
              <a:rPr lang="en-US" sz="2000">
                <a:cs typeface="Arial" charset="0"/>
                <a:sym typeface="Symbol" pitchFamily="18" charset="2"/>
              </a:rPr>
              <a:t>   </a:t>
            </a:r>
            <a:r>
              <a:rPr lang="en-US" sz="2000">
                <a:latin typeface="Arial" panose="020B0604020202020204" pitchFamily="34" charset="0"/>
                <a:cs typeface="Arial" panose="020B0604020202020204" pitchFamily="34" charset="0"/>
                <a:sym typeface="Symbol" pitchFamily="18" charset="2"/>
              </a:rPr>
              <a:t>→</a:t>
            </a:r>
            <a:r>
              <a:rPr lang="en-US" sz="2000">
                <a:cs typeface="Arial" charset="0"/>
                <a:sym typeface="Symbol" pitchFamily="18" charset="2"/>
              </a:rPr>
              <a:t>   restactiviteit = 50%</a:t>
            </a:r>
          </a:p>
          <a:p>
            <a:pPr marL="0" lvl="2" defTabSz="216000">
              <a:spcBef>
                <a:spcPts val="0"/>
              </a:spcBef>
              <a:buSzPct val="60000"/>
              <a:buNone/>
            </a:pPr>
            <a:r>
              <a:rPr lang="en-US" sz="2000">
                <a:cs typeface="Arial" charset="0"/>
                <a:sym typeface="Symbol" pitchFamily="18" charset="2"/>
              </a:rPr>
              <a:t>na 2 × </a:t>
            </a:r>
            <a:r>
              <a:rPr lang="en-GB" sz="2000">
                <a:sym typeface="Symbol" pitchFamily="18" charset="2"/>
              </a:rPr>
              <a:t>T</a:t>
            </a:r>
            <a:r>
              <a:rPr lang="en-US" sz="2000" baseline="-25000">
                <a:cs typeface="Arial" charset="0"/>
                <a:sym typeface="Symbol" pitchFamily="18" charset="2"/>
              </a:rPr>
              <a:t>½</a:t>
            </a:r>
            <a:r>
              <a:rPr lang="en-US" sz="2000">
                <a:cs typeface="Arial" charset="0"/>
                <a:sym typeface="Symbol" pitchFamily="18" charset="2"/>
              </a:rPr>
              <a:t>   </a:t>
            </a:r>
            <a:r>
              <a:rPr lang="en-US" sz="2000">
                <a:latin typeface="Arial" panose="020B0604020202020204" pitchFamily="34" charset="0"/>
                <a:cs typeface="Arial" panose="020B0604020202020204" pitchFamily="34" charset="0"/>
                <a:sym typeface="Symbol" pitchFamily="18" charset="2"/>
              </a:rPr>
              <a:t>→</a:t>
            </a:r>
            <a:r>
              <a:rPr lang="en-US" sz="2000">
                <a:cs typeface="Arial" charset="0"/>
                <a:sym typeface="Symbol" pitchFamily="18" charset="2"/>
              </a:rPr>
              <a:t>   restactiviteit = 25%</a:t>
            </a:r>
            <a:endParaRPr lang="en-GB" sz="2000">
              <a:cs typeface="Arial" charset="0"/>
              <a:sym typeface="Symbol" pitchFamily="18" charset="2"/>
            </a:endParaRPr>
          </a:p>
          <a:p>
            <a:pPr marL="0" lvl="2" defTabSz="216000">
              <a:spcBef>
                <a:spcPts val="0"/>
              </a:spcBef>
              <a:buSzPct val="60000"/>
              <a:buNone/>
            </a:pPr>
            <a:r>
              <a:rPr lang="en-US" sz="2000">
                <a:cs typeface="Arial" charset="0"/>
                <a:sym typeface="Symbol" pitchFamily="18" charset="2"/>
              </a:rPr>
              <a:t>na 3 × </a:t>
            </a:r>
            <a:r>
              <a:rPr lang="en-GB" sz="2000">
                <a:sym typeface="Symbol" pitchFamily="18" charset="2"/>
              </a:rPr>
              <a:t>T</a:t>
            </a:r>
            <a:r>
              <a:rPr lang="en-US" sz="2000" baseline="-25000">
                <a:cs typeface="Arial" charset="0"/>
                <a:sym typeface="Symbol" pitchFamily="18" charset="2"/>
              </a:rPr>
              <a:t>½</a:t>
            </a:r>
            <a:r>
              <a:rPr lang="en-US" sz="2000">
                <a:cs typeface="Arial" charset="0"/>
                <a:sym typeface="Symbol" pitchFamily="18" charset="2"/>
              </a:rPr>
              <a:t>   </a:t>
            </a:r>
            <a:r>
              <a:rPr lang="en-US" sz="2000">
                <a:latin typeface="Arial" panose="020B0604020202020204" pitchFamily="34" charset="0"/>
                <a:cs typeface="Arial" panose="020B0604020202020204" pitchFamily="34" charset="0"/>
                <a:sym typeface="Symbol" pitchFamily="18" charset="2"/>
              </a:rPr>
              <a:t>→</a:t>
            </a:r>
            <a:r>
              <a:rPr lang="en-US" sz="2000">
                <a:cs typeface="Arial" charset="0"/>
                <a:sym typeface="Symbol" pitchFamily="18" charset="2"/>
              </a:rPr>
              <a:t>   restactiviteit = 12,5%</a:t>
            </a:r>
            <a:endParaRPr lang="en-GB" sz="2000">
              <a:cs typeface="Arial" charset="0"/>
              <a:sym typeface="Symbol" pitchFamily="18" charset="2"/>
            </a:endParaRPr>
          </a:p>
        </p:txBody>
      </p:sp>
      <p:pic>
        <p:nvPicPr>
          <p:cNvPr id="9" name="Picture 6" descr="vervalkromme1"/>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4355976" y="1916832"/>
            <a:ext cx="4320000" cy="311689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7">
            <a:extLst>
              <a:ext uri="{FF2B5EF4-FFF2-40B4-BE49-F238E27FC236}">
                <a16:creationId xmlns:a16="http://schemas.microsoft.com/office/drawing/2014/main" id="{68477237-56F5-4D90-8CFC-96CE52284DB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752A8410-94D3-4661-B789-D155C0A1650A}" type="slidenum">
              <a:rPr lang="en-US">
                <a:latin typeface="Arial" pitchFamily="34" charset="0"/>
                <a:cs typeface="Arial" pitchFamily="34" charset="0"/>
              </a:rPr>
              <a:pPr>
                <a:defRPr/>
              </a:pPr>
              <a:t>7</a:t>
            </a:fld>
            <a:endParaRPr lang="en-US">
              <a:latin typeface="Arial" pitchFamily="34" charset="0"/>
              <a:cs typeface="Arial" pitchFamily="34" charset="0"/>
            </a:endParaRPr>
          </a:p>
        </p:txBody>
      </p:sp>
      <p:sp>
        <p:nvSpPr>
          <p:cNvPr id="534530" name="Rectangle 2"/>
          <p:cNvSpPr>
            <a:spLocks noGrp="1" noChangeArrowheads="1"/>
          </p:cNvSpPr>
          <p:nvPr>
            <p:ph type="title"/>
          </p:nvPr>
        </p:nvSpPr>
        <p:spPr/>
        <p:txBody>
          <a:bodyPr/>
          <a:lstStyle/>
          <a:p>
            <a:pPr eaLnBrk="1" hangingPunct="1">
              <a:spcBef>
                <a:spcPct val="20000"/>
              </a:spcBef>
              <a:defRPr/>
            </a:pPr>
            <a:r>
              <a:rPr lang="en-US" sz="3200" b="1">
                <a:latin typeface="Arial" charset="0"/>
              </a:rPr>
              <a:t>Wat is alfa-, beta- en gamma-</a:t>
            </a:r>
            <a:r>
              <a:rPr lang="en-US" sz="3200" b="1">
                <a:latin typeface="Arial" charset="0"/>
                <a:cs typeface="Arial" charset="0"/>
              </a:rPr>
              <a:t>straling?</a:t>
            </a:r>
            <a:br>
              <a:rPr lang="en-US" sz="3200" b="1">
                <a:latin typeface="Arial" charset="0"/>
                <a:cs typeface="Arial" charset="0"/>
              </a:rPr>
            </a:br>
            <a:r>
              <a:rPr lang="en-US" sz="2000" b="1">
                <a:effectLst/>
                <a:latin typeface="Arial" charset="0"/>
                <a:cs typeface="Arial" charset="0"/>
              </a:rPr>
              <a:t>soorten straling</a:t>
            </a:r>
            <a:endParaRPr lang="en-GB" sz="3200" b="1">
              <a:effectLst/>
              <a:latin typeface="Arial" charset="0"/>
              <a:cs typeface="Arial" charset="0"/>
            </a:endParaRPr>
          </a:p>
        </p:txBody>
      </p:sp>
      <p:sp>
        <p:nvSpPr>
          <p:cNvPr id="9222" name="Rectangle 3"/>
          <p:cNvSpPr>
            <a:spLocks noGrp="1" noChangeArrowheads="1"/>
          </p:cNvSpPr>
          <p:nvPr>
            <p:ph type="body" sz="half" idx="1"/>
          </p:nvPr>
        </p:nvSpPr>
        <p:spPr>
          <a:xfrm>
            <a:off x="685800" y="1916113"/>
            <a:ext cx="8278688" cy="4249737"/>
          </a:xfrm>
        </p:spPr>
        <p:txBody>
          <a:bodyPr/>
          <a:lstStyle/>
          <a:p>
            <a:pPr marL="432000" lvl="2" indent="0" defTabSz="216000" eaLnBrk="1" hangingPunct="1">
              <a:spcBef>
                <a:spcPts val="0"/>
              </a:spcBef>
              <a:buClr>
                <a:schemeClr val="tx2"/>
              </a:buClr>
              <a:buNone/>
            </a:pPr>
            <a:endParaRPr lang="en-US" sz="2000">
              <a:latin typeface="Arial" charset="0"/>
              <a:cs typeface="Arial" charset="0"/>
              <a:sym typeface="Symbol" pitchFamily="18" charset="2"/>
            </a:endParaRPr>
          </a:p>
          <a:p>
            <a:pPr marL="432000" lvl="2" indent="0" defTabSz="216000" eaLnBrk="1" hangingPunct="1">
              <a:spcBef>
                <a:spcPts val="0"/>
              </a:spcBef>
              <a:buClr>
                <a:schemeClr val="tx2"/>
              </a:buClr>
              <a:buNone/>
            </a:pPr>
            <a:r>
              <a:rPr lang="en-US" sz="2000">
                <a:latin typeface="Arial" charset="0"/>
                <a:cs typeface="Arial" charset="0"/>
                <a:sym typeface="Symbol" pitchFamily="18" charset="2"/>
              </a:rPr>
              <a:t>als een radioactief atoom vervalt, wordt er straling uitgezonden</a:t>
            </a:r>
          </a:p>
          <a:p>
            <a:pPr marL="432000" lvl="2" indent="0" defTabSz="216000" eaLnBrk="1" hangingPunct="1">
              <a:spcBef>
                <a:spcPts val="0"/>
              </a:spcBef>
              <a:buClr>
                <a:schemeClr val="tx2"/>
              </a:buClr>
              <a:buNone/>
            </a:pPr>
            <a:endParaRPr lang="en-US" sz="2000">
              <a:latin typeface="Arial" charset="0"/>
              <a:cs typeface="Arial" charset="0"/>
              <a:sym typeface="Symbol" pitchFamily="18" charset="2"/>
            </a:endParaRPr>
          </a:p>
          <a:p>
            <a:pPr marL="432000" lvl="2" indent="0" defTabSz="216000" eaLnBrk="1" hangingPunct="1">
              <a:spcBef>
                <a:spcPts val="0"/>
              </a:spcBef>
              <a:buClr>
                <a:schemeClr val="tx2"/>
              </a:buClr>
              <a:buNone/>
            </a:pPr>
            <a:r>
              <a:rPr lang="en-US" sz="2000">
                <a:solidFill>
                  <a:srgbClr val="FF0000"/>
                </a:solidFill>
                <a:latin typeface="Arial" charset="0"/>
                <a:cs typeface="Arial" charset="0"/>
                <a:sym typeface="Symbol" pitchFamily="18" charset="2"/>
              </a:rPr>
              <a:t>alfa-straling</a:t>
            </a:r>
            <a:r>
              <a:rPr lang="en-US" sz="2000">
                <a:latin typeface="Arial" charset="0"/>
                <a:cs typeface="Arial" charset="0"/>
                <a:sym typeface="Symbol" pitchFamily="18" charset="2"/>
              </a:rPr>
              <a:t>				helium dat uit de kern komt</a:t>
            </a:r>
          </a:p>
          <a:p>
            <a:pPr marL="432000" lvl="2" indent="0" defTabSz="216000" eaLnBrk="1" hangingPunct="1">
              <a:spcBef>
                <a:spcPts val="0"/>
              </a:spcBef>
              <a:buClr>
                <a:schemeClr val="tx2"/>
              </a:buClr>
              <a:buNone/>
            </a:pPr>
            <a:r>
              <a:rPr lang="en-US" sz="2000">
                <a:solidFill>
                  <a:srgbClr val="FF0000"/>
                </a:solidFill>
                <a:latin typeface="Arial" charset="0"/>
                <a:cs typeface="Arial" charset="0"/>
                <a:sym typeface="Symbol" pitchFamily="18" charset="2"/>
              </a:rPr>
              <a:t>bèta-straling</a:t>
            </a:r>
            <a:r>
              <a:rPr lang="en-US" sz="2000">
                <a:latin typeface="Arial" charset="0"/>
                <a:cs typeface="Arial" charset="0"/>
                <a:sym typeface="Symbol" pitchFamily="18" charset="2"/>
              </a:rPr>
              <a:t>				positief of negatief elektron dat uit de kern komt</a:t>
            </a:r>
          </a:p>
          <a:p>
            <a:pPr marL="432000" lvl="2" indent="0" defTabSz="216000" eaLnBrk="1" hangingPunct="1">
              <a:spcBef>
                <a:spcPts val="0"/>
              </a:spcBef>
              <a:buClr>
                <a:schemeClr val="tx2"/>
              </a:buClr>
              <a:buNone/>
            </a:pPr>
            <a:r>
              <a:rPr lang="en-US" sz="2000">
                <a:solidFill>
                  <a:srgbClr val="FF0000"/>
                </a:solidFill>
                <a:latin typeface="Arial" charset="0"/>
                <a:cs typeface="Arial" charset="0"/>
                <a:sym typeface="Symbol" pitchFamily="18" charset="2"/>
              </a:rPr>
              <a:t>gamma-straling</a:t>
            </a:r>
            <a:r>
              <a:rPr lang="en-US" sz="2000">
                <a:latin typeface="Arial" charset="0"/>
                <a:cs typeface="Arial" charset="0"/>
                <a:sym typeface="Symbol" pitchFamily="18" charset="2"/>
              </a:rPr>
              <a:t>		"licht" dat uit de kern komt</a:t>
            </a:r>
          </a:p>
          <a:p>
            <a:pPr marL="432000" lvl="2" indent="0" defTabSz="216000" eaLnBrk="1" hangingPunct="1">
              <a:spcBef>
                <a:spcPts val="0"/>
              </a:spcBef>
              <a:buClr>
                <a:schemeClr val="tx2"/>
              </a:buClr>
              <a:buFontTx/>
              <a:buNone/>
            </a:pPr>
            <a:endParaRPr lang="en-US" sz="2000">
              <a:latin typeface="Arial" charset="0"/>
              <a:cs typeface="Arial" charset="0"/>
              <a:sym typeface="Symbol" pitchFamily="18" charset="2"/>
            </a:endParaRPr>
          </a:p>
          <a:p>
            <a:pPr marL="432000" lvl="2" indent="0" defTabSz="216000" eaLnBrk="1" hangingPunct="1">
              <a:spcBef>
                <a:spcPts val="0"/>
              </a:spcBef>
              <a:buClr>
                <a:schemeClr val="tx2"/>
              </a:buClr>
              <a:buFontTx/>
              <a:buNone/>
            </a:pPr>
            <a:r>
              <a:rPr lang="en-US" sz="2000">
                <a:latin typeface="Arial" charset="0"/>
                <a:cs typeface="Arial" charset="0"/>
                <a:sym typeface="Symbol" pitchFamily="18" charset="2"/>
              </a:rPr>
              <a:t>energie wordt uitgedrukt in eV, keV of MeV</a:t>
            </a:r>
            <a:endParaRPr lang="en-US" sz="1600">
              <a:latin typeface="Arial" charset="0"/>
              <a:cs typeface="Arial" charset="0"/>
              <a:sym typeface="Symbol" pitchFamily="18" charset="2"/>
            </a:endParaRPr>
          </a:p>
        </p:txBody>
      </p:sp>
      <p:pic>
        <p:nvPicPr>
          <p:cNvPr id="7" name="Picture 6">
            <a:extLst>
              <a:ext uri="{FF2B5EF4-FFF2-40B4-BE49-F238E27FC236}">
                <a16:creationId xmlns:a16="http://schemas.microsoft.com/office/drawing/2014/main" id="{26009923-0D5E-491A-8F49-8C16A40E1F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8</a:t>
            </a:fld>
            <a:endParaRPr lang="en-US">
              <a:latin typeface="Arial" pitchFamily="34" charset="0"/>
              <a:cs typeface="Arial" pitchFamily="34" charset="0"/>
            </a:endParaRPr>
          </a:p>
        </p:txBody>
      </p:sp>
      <p:sp>
        <p:nvSpPr>
          <p:cNvPr id="534530" name="Rectangle 2"/>
          <p:cNvSpPr>
            <a:spLocks noGrp="1" noChangeArrowheads="1"/>
          </p:cNvSpPr>
          <p:nvPr>
            <p:ph type="title"/>
          </p:nvPr>
        </p:nvSpPr>
        <p:spPr/>
        <p:txBody>
          <a:bodyPr/>
          <a:lstStyle/>
          <a:p>
            <a:pPr eaLnBrk="1" hangingPunct="1">
              <a:spcBef>
                <a:spcPct val="20000"/>
              </a:spcBef>
              <a:defRPr/>
            </a:pPr>
            <a:r>
              <a:rPr lang="en-US" sz="3200" b="1">
                <a:latin typeface="Arial" charset="0"/>
              </a:rPr>
              <a:t>Wat is alfa-, beta- en gamma-</a:t>
            </a:r>
            <a:r>
              <a:rPr lang="en-US" sz="3200" b="1">
                <a:latin typeface="Arial" charset="0"/>
                <a:cs typeface="Arial" charset="0"/>
              </a:rPr>
              <a:t>straling?</a:t>
            </a:r>
            <a:br>
              <a:rPr lang="en-US" sz="3200" b="1">
                <a:latin typeface="Arial" charset="0"/>
                <a:cs typeface="Arial" charset="0"/>
              </a:rPr>
            </a:br>
            <a:r>
              <a:rPr lang="en-US" sz="2000" b="1">
                <a:effectLst/>
                <a:latin typeface="Arial" charset="0"/>
                <a:cs typeface="Arial" charset="0"/>
              </a:rPr>
              <a:t>andere soorten straling</a:t>
            </a:r>
            <a:endParaRPr lang="en-GB" sz="2000" b="1">
              <a:effectLst/>
              <a:latin typeface="Arial" charset="0"/>
              <a:cs typeface="Arial" charset="0"/>
            </a:endParaRPr>
          </a:p>
        </p:txBody>
      </p:sp>
      <p:sp>
        <p:nvSpPr>
          <p:cNvPr id="9222" name="Rectangle 3"/>
          <p:cNvSpPr>
            <a:spLocks noGrp="1" noChangeArrowheads="1"/>
          </p:cNvSpPr>
          <p:nvPr>
            <p:ph type="body" sz="half" idx="1"/>
          </p:nvPr>
        </p:nvSpPr>
        <p:spPr>
          <a:xfrm>
            <a:off x="685800" y="1916113"/>
            <a:ext cx="8062913" cy="4249737"/>
          </a:xfrm>
        </p:spPr>
        <p:txBody>
          <a:bodyPr/>
          <a:lstStyle/>
          <a:p>
            <a:pPr marL="432000" lvl="2" indent="0" defTabSz="216000" eaLnBrk="1" hangingPunct="1">
              <a:spcBef>
                <a:spcPts val="0"/>
              </a:spcBef>
              <a:buClr>
                <a:schemeClr val="tx2"/>
              </a:buClr>
              <a:buFont typeface="Wingdings" pitchFamily="2" charset="2"/>
              <a:buNone/>
            </a:pPr>
            <a:endParaRPr lang="en-US" sz="2000">
              <a:latin typeface="Arial" charset="0"/>
              <a:cs typeface="Arial" charset="0"/>
              <a:sym typeface="Symbol" pitchFamily="18" charset="2"/>
            </a:endParaRPr>
          </a:p>
          <a:p>
            <a:pPr marL="432000" lvl="2" indent="0" defTabSz="216000" eaLnBrk="1" hangingPunct="1">
              <a:spcBef>
                <a:spcPts val="0"/>
              </a:spcBef>
              <a:buClr>
                <a:schemeClr val="tx2"/>
              </a:buClr>
              <a:buFontTx/>
              <a:buNone/>
            </a:pPr>
            <a:r>
              <a:rPr lang="en-US" sz="2000">
                <a:latin typeface="Arial" charset="0"/>
                <a:cs typeface="Arial" charset="0"/>
                <a:sym typeface="Symbol" pitchFamily="18" charset="2"/>
              </a:rPr>
              <a:t>als elektronen worden gestopt in materie dan ontstaat  er straling</a:t>
            </a:r>
          </a:p>
          <a:p>
            <a:pPr marL="432000" lvl="2" indent="0" defTabSz="216000" eaLnBrk="1" hangingPunct="1">
              <a:spcBef>
                <a:spcPts val="0"/>
              </a:spcBef>
              <a:buClr>
                <a:schemeClr val="tx2"/>
              </a:buClr>
              <a:buFontTx/>
              <a:buNone/>
            </a:pPr>
            <a:r>
              <a:rPr lang="en-US" sz="2000">
                <a:latin typeface="Arial" charset="0"/>
                <a:cs typeface="Arial" charset="0"/>
                <a:sym typeface="Symbol" pitchFamily="18" charset="2"/>
              </a:rPr>
              <a:t>	dit heet </a:t>
            </a:r>
            <a:r>
              <a:rPr lang="en-US" sz="2000">
                <a:solidFill>
                  <a:srgbClr val="FF0000"/>
                </a:solidFill>
                <a:latin typeface="Arial" charset="0"/>
                <a:cs typeface="Arial" charset="0"/>
                <a:sym typeface="Symbol" pitchFamily="18" charset="2"/>
              </a:rPr>
              <a:t>remstraling</a:t>
            </a:r>
            <a:r>
              <a:rPr lang="en-US" sz="2000">
                <a:latin typeface="Arial" charset="0"/>
                <a:cs typeface="Arial" charset="0"/>
                <a:sym typeface="Symbol" pitchFamily="18" charset="2"/>
              </a:rPr>
              <a:t> ("licht")</a:t>
            </a:r>
          </a:p>
          <a:p>
            <a:pPr marL="432000" lvl="2" indent="0" defTabSz="216000" eaLnBrk="1" hangingPunct="1">
              <a:spcBef>
                <a:spcPts val="0"/>
              </a:spcBef>
              <a:buClr>
                <a:schemeClr val="tx2"/>
              </a:buClr>
              <a:buFontTx/>
              <a:buNone/>
            </a:pPr>
            <a:r>
              <a:rPr lang="en-US" sz="2000">
                <a:latin typeface="Arial" charset="0"/>
                <a:cs typeface="Arial" charset="0"/>
                <a:sym typeface="Symbol" pitchFamily="18" charset="2"/>
              </a:rPr>
              <a:t>	toegepast in de radiodiagnostiek</a:t>
            </a:r>
          </a:p>
          <a:p>
            <a:pPr marL="432000" lvl="2" indent="0" defTabSz="216000" eaLnBrk="1" hangingPunct="1">
              <a:spcBef>
                <a:spcPts val="0"/>
              </a:spcBef>
              <a:buClr>
                <a:schemeClr val="tx2"/>
              </a:buClr>
              <a:buFontTx/>
              <a:buNone/>
            </a:pPr>
            <a:r>
              <a:rPr lang="en-US" sz="2000">
                <a:latin typeface="Arial" charset="0"/>
                <a:cs typeface="Arial" charset="0"/>
                <a:sym typeface="Symbol" pitchFamily="18" charset="2"/>
              </a:rPr>
              <a:t>	</a:t>
            </a:r>
          </a:p>
          <a:p>
            <a:pPr marL="432000" lvl="2" indent="0" defTabSz="216000" eaLnBrk="1" hangingPunct="1">
              <a:spcBef>
                <a:spcPts val="0"/>
              </a:spcBef>
              <a:buClr>
                <a:schemeClr val="tx2"/>
              </a:buClr>
              <a:buFontTx/>
              <a:buNone/>
            </a:pPr>
            <a:r>
              <a:rPr lang="en-US" sz="2000">
                <a:latin typeface="Arial" charset="0"/>
                <a:cs typeface="Arial" charset="0"/>
                <a:sym typeface="Symbol" pitchFamily="18" charset="2"/>
              </a:rPr>
              <a:t>als	een positief en een negatief elektron versmelten dan ontstaat  er straling</a:t>
            </a:r>
          </a:p>
          <a:p>
            <a:pPr marL="432000" lvl="2" indent="0" defTabSz="216000" eaLnBrk="1" hangingPunct="1">
              <a:spcBef>
                <a:spcPts val="0"/>
              </a:spcBef>
              <a:buClr>
                <a:schemeClr val="tx2"/>
              </a:buClr>
              <a:buFontTx/>
              <a:buNone/>
            </a:pPr>
            <a:r>
              <a:rPr lang="en-US" sz="2000">
                <a:latin typeface="Arial" charset="0"/>
                <a:cs typeface="Arial" charset="0"/>
                <a:sym typeface="Symbol" pitchFamily="18" charset="2"/>
              </a:rPr>
              <a:t>	dit heet </a:t>
            </a:r>
            <a:r>
              <a:rPr lang="en-US" sz="2000">
                <a:solidFill>
                  <a:srgbClr val="FF0000"/>
                </a:solidFill>
                <a:latin typeface="Arial" charset="0"/>
                <a:cs typeface="Arial" charset="0"/>
                <a:sym typeface="Symbol" pitchFamily="18" charset="2"/>
              </a:rPr>
              <a:t>annihilatiestraling</a:t>
            </a:r>
            <a:r>
              <a:rPr lang="en-US" sz="2000">
                <a:latin typeface="Arial" charset="0"/>
                <a:cs typeface="Arial" charset="0"/>
                <a:sym typeface="Symbol" pitchFamily="18" charset="2"/>
              </a:rPr>
              <a:t> ("licht")</a:t>
            </a:r>
          </a:p>
          <a:p>
            <a:pPr marL="432000" lvl="2" indent="0" defTabSz="216000" eaLnBrk="1" hangingPunct="1">
              <a:spcBef>
                <a:spcPts val="0"/>
              </a:spcBef>
              <a:buClr>
                <a:schemeClr val="tx2"/>
              </a:buClr>
              <a:buFontTx/>
              <a:buNone/>
            </a:pPr>
            <a:r>
              <a:rPr lang="en-US" sz="2000">
                <a:latin typeface="Arial" charset="0"/>
                <a:cs typeface="Arial" charset="0"/>
                <a:sym typeface="Symbol" pitchFamily="18" charset="2"/>
              </a:rPr>
              <a:t>	toegepast in de PET-scanner</a:t>
            </a:r>
          </a:p>
          <a:p>
            <a:pPr marL="432000" lvl="2" indent="0" defTabSz="216000" eaLnBrk="1" hangingPunct="1">
              <a:spcBef>
                <a:spcPts val="0"/>
              </a:spcBef>
              <a:buClr>
                <a:schemeClr val="tx2"/>
              </a:buClr>
              <a:buFontTx/>
              <a:buNone/>
            </a:pPr>
            <a:endParaRPr lang="en-US" sz="2000">
              <a:latin typeface="Arial" charset="0"/>
              <a:cs typeface="Arial" charset="0"/>
              <a:sym typeface="Symbol" pitchFamily="18" charset="2"/>
            </a:endParaRPr>
          </a:p>
          <a:p>
            <a:pPr marL="432000" lvl="2" indent="0" defTabSz="216000" eaLnBrk="1" hangingPunct="1">
              <a:spcBef>
                <a:spcPts val="0"/>
              </a:spcBef>
              <a:buClr>
                <a:schemeClr val="tx2"/>
              </a:buClr>
              <a:buFontTx/>
              <a:buNone/>
            </a:pPr>
            <a:r>
              <a:rPr lang="en-US" sz="2000">
                <a:latin typeface="Arial" charset="0"/>
                <a:cs typeface="Arial" charset="0"/>
                <a:sym typeface="Symbol" pitchFamily="18" charset="2"/>
              </a:rPr>
              <a:t>gamma-straling, remstraling en annilatiestraling zijn vormen van electromagnetische straling; andere vormen zijn radiogolven, radargolven, infrarood  en ultraviolet licht, zichtbaar licht, ...</a:t>
            </a:r>
          </a:p>
        </p:txBody>
      </p:sp>
      <p:pic>
        <p:nvPicPr>
          <p:cNvPr id="7" name="Picture 6">
            <a:extLst>
              <a:ext uri="{FF2B5EF4-FFF2-40B4-BE49-F238E27FC236}">
                <a16:creationId xmlns:a16="http://schemas.microsoft.com/office/drawing/2014/main" id="{9808944D-AC1C-41BB-8AB7-CCDBBFF41D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Tree>
    <p:extLst>
      <p:ext uri="{BB962C8B-B14F-4D97-AF65-F5344CB8AC3E}">
        <p14:creationId xmlns:p14="http://schemas.microsoft.com/office/powerpoint/2010/main" val="2237053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04/03/2022</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10:11</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9</a:t>
            </a:fld>
            <a:endParaRPr lang="en-US">
              <a:latin typeface="Arial" pitchFamily="34" charset="0"/>
              <a:cs typeface="Arial" pitchFamily="34" charset="0"/>
            </a:endParaRPr>
          </a:p>
        </p:txBody>
      </p:sp>
      <p:sp>
        <p:nvSpPr>
          <p:cNvPr id="534530" name="Rectangle 2"/>
          <p:cNvSpPr>
            <a:spLocks noGrp="1" noChangeArrowheads="1"/>
          </p:cNvSpPr>
          <p:nvPr>
            <p:ph type="title"/>
          </p:nvPr>
        </p:nvSpPr>
        <p:spPr/>
        <p:txBody>
          <a:bodyPr/>
          <a:lstStyle/>
          <a:p>
            <a:pPr eaLnBrk="1" hangingPunct="1">
              <a:spcBef>
                <a:spcPct val="20000"/>
              </a:spcBef>
              <a:defRPr/>
            </a:pPr>
            <a:r>
              <a:rPr lang="en-US" sz="3200" b="1">
                <a:latin typeface="Arial" charset="0"/>
              </a:rPr>
              <a:t>Hoe worden bronnen toegepast?</a:t>
            </a:r>
            <a:br>
              <a:rPr lang="en-US" sz="3200" b="1">
                <a:latin typeface="Arial" charset="0"/>
                <a:cs typeface="Arial" charset="0"/>
              </a:rPr>
            </a:br>
            <a:r>
              <a:rPr lang="en-US" sz="2000" b="1">
                <a:effectLst/>
                <a:latin typeface="Arial" charset="0"/>
                <a:cs typeface="Arial" charset="0"/>
              </a:rPr>
              <a:t>definitie van bron</a:t>
            </a:r>
            <a:endParaRPr lang="en-GB" sz="2000" b="1">
              <a:effectLst/>
              <a:latin typeface="Arial" charset="0"/>
              <a:cs typeface="Arial" charset="0"/>
            </a:endParaRPr>
          </a:p>
        </p:txBody>
      </p:sp>
      <p:sp>
        <p:nvSpPr>
          <p:cNvPr id="9222" name="Rectangle 3"/>
          <p:cNvSpPr>
            <a:spLocks noGrp="1" noChangeArrowheads="1"/>
          </p:cNvSpPr>
          <p:nvPr>
            <p:ph type="body" sz="half" idx="1"/>
          </p:nvPr>
        </p:nvSpPr>
        <p:spPr>
          <a:xfrm>
            <a:off x="685801" y="1916113"/>
            <a:ext cx="7918648" cy="4249737"/>
          </a:xfrm>
        </p:spPr>
        <p:txBody>
          <a:bodyPr/>
          <a:lstStyle/>
          <a:p>
            <a:pPr marL="432000" lvl="2" indent="0" defTabSz="216000" eaLnBrk="1" hangingPunct="1">
              <a:spcBef>
                <a:spcPts val="0"/>
              </a:spcBef>
              <a:buClr>
                <a:schemeClr val="tx2"/>
              </a:buClr>
              <a:buFont typeface="Wingdings" pitchFamily="2" charset="2"/>
              <a:buNone/>
            </a:pPr>
            <a:endParaRPr lang="en-US" sz="2000">
              <a:latin typeface="Arial" charset="0"/>
              <a:cs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Definitie van ingekapselde bron:</a:t>
            </a:r>
            <a:endParaRPr lang="en-GB" sz="2000">
              <a:solidFill>
                <a:srgbClr val="FF0000"/>
              </a:solidFill>
              <a:latin typeface="Arial" charset="0"/>
              <a:sym typeface="Symbol" pitchFamily="18" charset="2"/>
            </a:endParaRPr>
          </a:p>
          <a:p>
            <a:pPr marL="863600" lvl="3" indent="0" defTabSz="215900" eaLnBrk="1" hangingPunct="1">
              <a:spcBef>
                <a:spcPct val="0"/>
              </a:spcBef>
              <a:buClr>
                <a:schemeClr val="tx2"/>
              </a:buClr>
              <a:buNone/>
            </a:pPr>
            <a:r>
              <a:rPr lang="nl-NL">
                <a:solidFill>
                  <a:srgbClr val="FF0000"/>
                </a:solidFill>
                <a:latin typeface="Arial" charset="0"/>
                <a:cs typeface="Arial" charset="0"/>
                <a:sym typeface="Symbol" pitchFamily="18" charset="2"/>
              </a:rPr>
              <a:t>Radioactieve bron waarvan het radioactieve materiaal permanent in een omhulsel is ingekapseld, dan wel gebonden is in vaste vorm teneinde onder normale gebruiksomstandigheden iedere verspreiding van radioactieve stoffen te voorkomen.</a:t>
            </a:r>
            <a:endParaRPr lang="en-US" sz="2000">
              <a:latin typeface="Arial" charset="0"/>
              <a:cs typeface="Arial" charset="0"/>
              <a:sym typeface="Symbol" pitchFamily="18" charset="2"/>
            </a:endParaRPr>
          </a:p>
        </p:txBody>
      </p:sp>
      <p:pic>
        <p:nvPicPr>
          <p:cNvPr id="7" name="Picture 6">
            <a:extLst>
              <a:ext uri="{FF2B5EF4-FFF2-40B4-BE49-F238E27FC236}">
                <a16:creationId xmlns:a16="http://schemas.microsoft.com/office/drawing/2014/main" id="{9808944D-AC1C-41BB-8AB7-CCDBBFF41D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Tree>
    <p:extLst>
      <p:ext uri="{BB962C8B-B14F-4D97-AF65-F5344CB8AC3E}">
        <p14:creationId xmlns:p14="http://schemas.microsoft.com/office/powerpoint/2010/main" val="3034755873"/>
      </p:ext>
    </p:extLst>
  </p:cSld>
  <p:clrMapOvr>
    <a:masterClrMapping/>
  </p:clrMapOvr>
</p:sld>
</file>

<file path=ppt/theme/theme1.xml><?xml version="1.0" encoding="utf-8"?>
<a:theme xmlns:a="http://schemas.openxmlformats.org/drawingml/2006/main" name="Vliegerdiagram">
  <a:themeElements>
    <a:clrScheme name="">
      <a:dk1>
        <a:srgbClr val="000066"/>
      </a:dk1>
      <a:lt1>
        <a:srgbClr val="FFFFFF"/>
      </a:lt1>
      <a:dk2>
        <a:srgbClr val="000066"/>
      </a:dk2>
      <a:lt2>
        <a:srgbClr val="CCECFF"/>
      </a:lt2>
      <a:accent1>
        <a:srgbClr val="6699FF"/>
      </a:accent1>
      <a:accent2>
        <a:srgbClr val="66CCFF"/>
      </a:accent2>
      <a:accent3>
        <a:srgbClr val="FFFFFF"/>
      </a:accent3>
      <a:accent4>
        <a:srgbClr val="000056"/>
      </a:accent4>
      <a:accent5>
        <a:srgbClr val="B8CAFF"/>
      </a:accent5>
      <a:accent6>
        <a:srgbClr val="5CB9E7"/>
      </a:accent6>
      <a:hlink>
        <a:srgbClr val="CC99FF"/>
      </a:hlink>
      <a:folHlink>
        <a:srgbClr val="00CCCC"/>
      </a:folHlink>
    </a:clrScheme>
    <a:fontScheme name="Vliegerdiagram">
      <a:majorFont>
        <a:latin typeface="AZGCaspariT"/>
        <a:ea typeface=""/>
        <a:cs typeface=""/>
      </a:majorFont>
      <a:minorFont>
        <a:latin typeface="AZGCaspari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chemeClr val="tx2"/>
          </a:buClr>
          <a:buSzPct val="80000"/>
          <a:buFont typeface="Wingdings" pitchFamily="2" charset="2"/>
          <a:buChar char="§"/>
          <a:tabLst/>
          <a:defRPr kumimoji="0" lang="en-GB" sz="3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chemeClr val="tx2"/>
          </a:buClr>
          <a:buSzPct val="80000"/>
          <a:buFont typeface="Wingdings" pitchFamily="2" charset="2"/>
          <a:buChar char="§"/>
          <a:tabLst/>
          <a:defRPr kumimoji="0" lang="en-GB" sz="3200" b="0" i="0" u="none" strike="noStrike" cap="none" normalizeH="0" baseline="0" smtClean="0">
            <a:ln>
              <a:noFill/>
            </a:ln>
            <a:solidFill>
              <a:schemeClr val="tx1"/>
            </a:solidFill>
            <a:effectLst/>
            <a:latin typeface="Arial" charset="0"/>
          </a:defRPr>
        </a:defPPr>
      </a:lstStyle>
    </a:lnDef>
  </a:objectDefaults>
  <a:extraClrSchemeLst>
    <a:extraClrScheme>
      <a:clrScheme name="Vliegerdiagram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Vliegerdiagram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Vliegerdiagram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Vliegerdiagram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Vliegerdiagram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Designs\Vliegerdiagram.pot</Template>
  <TotalTime>7188</TotalTime>
  <Words>1686</Words>
  <Application>Microsoft Office PowerPoint</Application>
  <PresentationFormat>On-screen Show (4:3)</PresentationFormat>
  <Paragraphs>300</Paragraphs>
  <Slides>22</Slides>
  <Notes>22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7" baseType="lpstr">
      <vt:lpstr>Arial</vt:lpstr>
      <vt:lpstr>AZGCaspariT</vt:lpstr>
      <vt:lpstr>Wingdings</vt:lpstr>
      <vt:lpstr>Vliegerdiagram</vt:lpstr>
      <vt:lpstr>Equation</vt:lpstr>
      <vt:lpstr>Stralingsveiligheid rond toepassingen van ingekapselde bronnen</vt:lpstr>
      <vt:lpstr>Indeling</vt:lpstr>
      <vt:lpstr>Wat is alfa-, beta- en gamma-straling? ontdekking</vt:lpstr>
      <vt:lpstr>Wat is alfa-, beta- en gamma-straling? atoom</vt:lpstr>
      <vt:lpstr>Wat is alfa-, beta- en gamma-straling? isotoop</vt:lpstr>
      <vt:lpstr>Wat is alfa-, beta- en gamma-straling? halveringstijd</vt:lpstr>
      <vt:lpstr>Wat is alfa-, beta- en gamma-straling? soorten straling</vt:lpstr>
      <vt:lpstr>Wat is alfa-, beta- en gamma-straling? andere soorten straling</vt:lpstr>
      <vt:lpstr>Hoe worden bronnen toegepast? definitie van bron</vt:lpstr>
      <vt:lpstr>Hoe worden bronnen toegepast? medische therapie</vt:lpstr>
      <vt:lpstr>Hoe worden bronnen toegepast? wetenschappelijk onderzoek</vt:lpstr>
      <vt:lpstr>Hoe worden bronnen toegepast? woonhuizen</vt:lpstr>
      <vt:lpstr>Hoe worden bronnen toegepast? industrie</vt:lpstr>
      <vt:lpstr>Hoe worden bronnen toegepast? industrie</vt:lpstr>
      <vt:lpstr>Indeling</vt:lpstr>
      <vt:lpstr>Dosisberekeningen uitwendige gamma-straling</vt:lpstr>
      <vt:lpstr>Dosisberekeningen uitwendige beta-straling</vt:lpstr>
      <vt:lpstr>Dosisberekeningen voorbeeld van uitwendige gamma-straling</vt:lpstr>
      <vt:lpstr>Dosisberekeningen voorbeeld van uitwendige gamma-straling</vt:lpstr>
      <vt:lpstr>Dosisberekeningen voorbeeld van uitwendige gamma-straling</vt:lpstr>
      <vt:lpstr>Dosisberekeningen voorbeeld van uitwendige bèta-straling</vt:lpstr>
      <vt:lpstr>Dosisberekeningen voorbeeld van uitwendige bèta-straling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radioactieve stoffen</dc:title>
  <dc:creator>Frits Pleiter</dc:creator>
  <cp:lastModifiedBy>Frits Pleiter</cp:lastModifiedBy>
  <cp:revision>236</cp:revision>
  <cp:lastPrinted>2004-03-11T09:09:12Z</cp:lastPrinted>
  <dcterms:created xsi:type="dcterms:W3CDTF">2003-02-28T15:24:51Z</dcterms:created>
  <dcterms:modified xsi:type="dcterms:W3CDTF">2022-03-04T09:12:14Z</dcterms:modified>
</cp:coreProperties>
</file>