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7"/>
  </p:notesMasterIdLst>
  <p:handoutMasterIdLst>
    <p:handoutMasterId r:id="rId28"/>
  </p:handoutMasterIdLst>
  <p:sldIdLst>
    <p:sldId id="268" r:id="rId2"/>
    <p:sldId id="257" r:id="rId3"/>
    <p:sldId id="269" r:id="rId4"/>
    <p:sldId id="272" r:id="rId5"/>
    <p:sldId id="325" r:id="rId6"/>
    <p:sldId id="329" r:id="rId7"/>
    <p:sldId id="323" r:id="rId8"/>
    <p:sldId id="340" r:id="rId9"/>
    <p:sldId id="324" r:id="rId10"/>
    <p:sldId id="273" r:id="rId11"/>
    <p:sldId id="293" r:id="rId12"/>
    <p:sldId id="339" r:id="rId13"/>
    <p:sldId id="274" r:id="rId14"/>
    <p:sldId id="326" r:id="rId15"/>
    <p:sldId id="328" r:id="rId16"/>
    <p:sldId id="271" r:id="rId17"/>
    <p:sldId id="331" r:id="rId18"/>
    <p:sldId id="337" r:id="rId19"/>
    <p:sldId id="332" r:id="rId20"/>
    <p:sldId id="333" r:id="rId21"/>
    <p:sldId id="336" r:id="rId22"/>
    <p:sldId id="334" r:id="rId23"/>
    <p:sldId id="330" r:id="rId24"/>
    <p:sldId id="338" r:id="rId25"/>
    <p:sldId id="335" r:id="rId26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3" autoAdjust="0"/>
    <p:restoredTop sz="94904" autoAdjust="0"/>
  </p:normalViewPr>
  <p:slideViewPr>
    <p:cSldViewPr>
      <p:cViewPr varScale="1">
        <p:scale>
          <a:sx n="79" d="100"/>
          <a:sy n="79" d="100"/>
        </p:scale>
        <p:origin x="1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699" y="1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72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699" y="9120172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8E9B40C4-9733-472F-8330-9B88553999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10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699" y="1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924" y="4560086"/>
            <a:ext cx="5365352" cy="4320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72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699" y="9120172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BB7646E6-A469-4452-B58B-81906BE876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252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9790D2B-AC2D-4817-8B56-BCD65ED9F890}" type="slidenum">
              <a:rPr lang="en-GB" sz="1300" smtClean="0">
                <a:latin typeface="AZGCaspariT" pitchFamily="2" charset="0"/>
              </a:rPr>
              <a:pPr eaLnBrk="1" hangingPunct="1"/>
              <a:t>1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A0C650-9536-4420-8238-707F4B6481B2}" type="slidenum">
              <a:rPr lang="en-GB" sz="1300" smtClean="0">
                <a:latin typeface="AZGCaspariT" pitchFamily="2" charset="0"/>
              </a:rPr>
              <a:pPr eaLnBrk="1" hangingPunct="1"/>
              <a:t>10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642D469A-FE3E-406E-9C86-6C05A22778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9ECFCF8-D1E0-41EC-BD39-34F9BB9E6128}" type="slidenum">
              <a:rPr lang="en-GB" altLang="en-US" sz="1200">
                <a:latin typeface="AZGCaspariT" pitchFamily="2" charset="0"/>
              </a:rPr>
              <a:pPr eaLnBrk="1" hangingPunct="1"/>
              <a:t>11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38C9411E-1D3A-47B1-98BB-2C7654C7F5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93C46554-8E66-4EB8-9925-19E365B465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E98E0B-88D1-48E3-A1FE-4858A34313E4}" type="slidenum">
              <a:rPr lang="en-GB" sz="1300" smtClean="0">
                <a:latin typeface="AZGCaspariT" pitchFamily="2" charset="0"/>
              </a:rPr>
              <a:pPr eaLnBrk="1" hangingPunct="1"/>
              <a:t>12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2080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04F9B3-0005-450C-B4FA-F01E246EF45A}" type="slidenum">
              <a:rPr lang="en-GB" sz="1300" smtClean="0">
                <a:latin typeface="AZGCaspariT" pitchFamily="2" charset="0"/>
              </a:rPr>
              <a:pPr eaLnBrk="1" hangingPunct="1"/>
              <a:t>13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04F9B3-0005-450C-B4FA-F01E246EF45A}" type="slidenum">
              <a:rPr lang="en-GB" sz="1300" smtClean="0">
                <a:latin typeface="AZGCaspariT" pitchFamily="2" charset="0"/>
              </a:rPr>
              <a:pPr eaLnBrk="1" hangingPunct="1"/>
              <a:t>14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1944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04F9B3-0005-450C-B4FA-F01E246EF45A}" type="slidenum">
              <a:rPr lang="en-GB" sz="1300" smtClean="0">
                <a:latin typeface="AZGCaspariT" pitchFamily="2" charset="0"/>
              </a:rPr>
              <a:pPr eaLnBrk="1" hangingPunct="1"/>
              <a:t>15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7935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3D851-82EA-431E-AE44-3FE036C891F3}" type="slidenum">
              <a:rPr lang="en-GB" sz="1300" smtClean="0">
                <a:latin typeface="AZGCaspariT" pitchFamily="2" charset="0"/>
              </a:rPr>
              <a:pPr eaLnBrk="1" hangingPunct="1"/>
              <a:t>16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3D851-82EA-431E-AE44-3FE036C891F3}" type="slidenum">
              <a:rPr lang="en-GB" sz="1300" smtClean="0">
                <a:latin typeface="AZGCaspariT" pitchFamily="2" charset="0"/>
              </a:rPr>
              <a:pPr eaLnBrk="1" hangingPunct="1"/>
              <a:t>17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0301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3D851-82EA-431E-AE44-3FE036C891F3}" type="slidenum">
              <a:rPr lang="en-GB" sz="1300" smtClean="0">
                <a:latin typeface="AZGCaspariT" pitchFamily="2" charset="0"/>
              </a:rPr>
              <a:pPr eaLnBrk="1" hangingPunct="1"/>
              <a:t>18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9509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3D851-82EA-431E-AE44-3FE036C891F3}" type="slidenum">
              <a:rPr lang="en-GB" sz="1300" smtClean="0">
                <a:latin typeface="AZGCaspariT" pitchFamily="2" charset="0"/>
              </a:rPr>
              <a:pPr eaLnBrk="1" hangingPunct="1"/>
              <a:t>19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55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E98E0B-88D1-48E3-A1FE-4858A34313E4}" type="slidenum">
              <a:rPr lang="en-GB" sz="1300" smtClean="0">
                <a:latin typeface="AZGCaspariT" pitchFamily="2" charset="0"/>
              </a:rPr>
              <a:pPr eaLnBrk="1" hangingPunct="1"/>
              <a:t>2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3D851-82EA-431E-AE44-3FE036C891F3}" type="slidenum">
              <a:rPr lang="en-GB" sz="1300" smtClean="0">
                <a:latin typeface="AZGCaspariT" pitchFamily="2" charset="0"/>
              </a:rPr>
              <a:pPr eaLnBrk="1" hangingPunct="1"/>
              <a:t>20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00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3D851-82EA-431E-AE44-3FE036C891F3}" type="slidenum">
              <a:rPr lang="en-GB" sz="1300" smtClean="0">
                <a:latin typeface="AZGCaspariT" pitchFamily="2" charset="0"/>
              </a:rPr>
              <a:pPr eaLnBrk="1" hangingPunct="1"/>
              <a:t>21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01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3D851-82EA-431E-AE44-3FE036C891F3}" type="slidenum">
              <a:rPr lang="en-GB" sz="1300" smtClean="0">
                <a:latin typeface="AZGCaspariT" pitchFamily="2" charset="0"/>
              </a:rPr>
              <a:pPr eaLnBrk="1" hangingPunct="1"/>
              <a:t>22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611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3D851-82EA-431E-AE44-3FE036C891F3}" type="slidenum">
              <a:rPr lang="en-GB" sz="1300" smtClean="0">
                <a:latin typeface="AZGCaspariT" pitchFamily="2" charset="0"/>
              </a:rPr>
              <a:pPr eaLnBrk="1" hangingPunct="1"/>
              <a:t>23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747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3D851-82EA-431E-AE44-3FE036C891F3}" type="slidenum">
              <a:rPr lang="en-GB" sz="1300" smtClean="0">
                <a:latin typeface="AZGCaspariT" pitchFamily="2" charset="0"/>
              </a:rPr>
              <a:pPr eaLnBrk="1" hangingPunct="1"/>
              <a:t>24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760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3D851-82EA-431E-AE44-3FE036C891F3}" type="slidenum">
              <a:rPr lang="en-GB" sz="1300" smtClean="0">
                <a:latin typeface="AZGCaspariT" pitchFamily="2" charset="0"/>
              </a:rPr>
              <a:pPr eaLnBrk="1" hangingPunct="1"/>
              <a:t>25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79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EFE61E-E95B-4959-BD91-9214F35D140E}" type="slidenum">
              <a:rPr lang="en-GB" sz="1300" smtClean="0">
                <a:latin typeface="AZGCaspariT" pitchFamily="2" charset="0"/>
              </a:rPr>
              <a:pPr eaLnBrk="1" hangingPunct="1"/>
              <a:t>3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558D3D-D6B7-4D24-85A1-4D1966B1FB34}" type="slidenum">
              <a:rPr lang="en-GB" sz="1300" smtClean="0">
                <a:latin typeface="AZGCaspariT" pitchFamily="2" charset="0"/>
              </a:rPr>
              <a:pPr eaLnBrk="1" hangingPunct="1"/>
              <a:t>4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558D3D-D6B7-4D24-85A1-4D1966B1FB34}" type="slidenum">
              <a:rPr lang="en-GB" sz="1300" smtClean="0">
                <a:latin typeface="AZGCaspariT" pitchFamily="2" charset="0"/>
              </a:rPr>
              <a:pPr eaLnBrk="1" hangingPunct="1"/>
              <a:t>5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26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558D3D-D6B7-4D24-85A1-4D1966B1FB34}" type="slidenum">
              <a:rPr lang="en-GB" sz="1300" smtClean="0">
                <a:latin typeface="AZGCaspariT" pitchFamily="2" charset="0"/>
              </a:rPr>
              <a:pPr eaLnBrk="1" hangingPunct="1"/>
              <a:t>6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032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92727F-A7C7-4FF5-80B1-0EB22106B3D7}" type="slidenum">
              <a:rPr lang="en-GB" sz="1300" smtClean="0">
                <a:latin typeface="AZGCaspariT" pitchFamily="2" charset="0"/>
              </a:rPr>
              <a:pPr eaLnBrk="1" hangingPunct="1"/>
              <a:t>7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AC213A6-3D2D-458A-8C91-5ED5F30AE12C}" type="slidenum">
              <a:rPr lang="en-GB" sz="1300" smtClean="0">
                <a:latin typeface="AZGCaspariT" pitchFamily="2" charset="0"/>
              </a:rPr>
              <a:pPr eaLnBrk="1" hangingPunct="1"/>
              <a:t>8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77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AC213A6-3D2D-458A-8C91-5ED5F30AE12C}" type="slidenum">
              <a:rPr lang="en-GB" sz="1300" smtClean="0">
                <a:latin typeface="AZGCaspariT" pitchFamily="2" charset="0"/>
              </a:rPr>
              <a:pPr eaLnBrk="1" hangingPunct="1"/>
              <a:t>9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F85F4-7600-4E2B-8E2E-4287B4381A5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12F35-3FCF-4F0D-8313-B787B05784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75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38E6D-C8ED-496F-A66C-E7FFD008595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63EF5-5387-4F17-AA5F-6F685660B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9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4FFBD-FFD2-4CEB-A6B5-5FE8D2FC9407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42468-0076-4F65-AEC1-FB9C3D383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74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FFBAF-105C-4D41-A5CE-B4C255980DF5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B1776-4B99-4A91-A32D-FCECB67F9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10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6862F-3D10-4D2E-8F12-D14C70482028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91ABC-CE50-4EE1-A46D-400E21ABB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93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64D34-17B6-4EF3-A599-5528613005E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B8730-189C-4F2B-96E6-983D3BC9D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FFCA4-4C96-4772-9EF4-05220ED0C30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60915-5ADA-401E-8F75-47C3B4BCF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26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9AF1B-29A0-40D0-8799-65DDAA9C2ACB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F9898-81CF-478E-83FB-15E0A448C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30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22D80-A641-4878-8385-23A285CD0E2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7BC17-4800-4A31-AD61-C5A91537F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8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B3D47-D2AB-47C4-A50A-0CD373640B8C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165F6-A5BD-43DB-81E2-7D3BA695B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34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FAEEF-665B-40EF-8555-E684F2C7A98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DA9B7-6571-4B03-A84D-04773CCF9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50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DD0FC-B447-4B9B-9F12-74F04B62D6F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7E3D9-04E1-415F-949C-6EE078635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00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AB379-F528-4EF6-A89E-03F746AAC70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0C086-DFA1-4A6A-927B-77CE9A41B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7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3DC5B30D-7DE1-4AF1-9F98-9AE3F6CBE59E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20F6E575-45AE-4541-8B3B-2FE7B9B578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de opmaakprofielen van de modeltekst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  <p:sldLayoutId id="2147484128" r:id="rId12"/>
    <p:sldLayoutId id="2147484129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A19BBBE-9DA3-417A-8016-70013564BFC3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6B9B0-FE15-417D-A175-DB44D07B37A2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7600" y="608400"/>
            <a:ext cx="7772400" cy="1143000"/>
          </a:xfrm>
        </p:spPr>
        <p:txBody>
          <a:bodyPr anchor="ctr"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endParaRPr lang="en-GB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endParaRPr lang="en-US" sz="2000" dirty="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 dirty="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 dirty="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sz="2000" dirty="0">
                <a:latin typeface="Arial" charset="0"/>
              </a:rPr>
              <a:t>RUG / </a:t>
            </a:r>
            <a:r>
              <a:rPr lang="en-US" sz="2000" dirty="0" err="1">
                <a:latin typeface="Arial" charset="0"/>
              </a:rPr>
              <a:t>GARP</a:t>
            </a:r>
            <a:endParaRPr lang="en-US" sz="2000" dirty="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 dirty="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sz="2000" dirty="0">
                <a:latin typeface="Arial" charset="0"/>
              </a:rPr>
              <a:t>Frits Pleiter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8380BE-139E-C544-D83C-580892914E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00" y="2259000"/>
            <a:ext cx="2340000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1BC01F4-3B37-49C9-8E10-FBEE03E29D8A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2A2E8-E6CA-4658-8908-6076849A80F7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10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kernreacties</a:t>
            </a:r>
            <a:endParaRPr lang="en-GB" sz="1200" b="1">
              <a:effectLst/>
              <a:latin typeface="Arial" charset="0"/>
            </a:endParaRP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90656" cy="4256088"/>
          </a:xfrm>
        </p:spPr>
        <p:txBody>
          <a:bodyPr/>
          <a:lstStyle/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bij kernreacties worden nieuwe nucliden gevormd</a:t>
            </a: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</a:t>
            </a:r>
            <a:r>
              <a:rPr lang="en-GB" sz="2000" spc="-1500" baseline="-25000">
                <a:latin typeface="Arial" charset="0"/>
                <a:sym typeface="Symbol" pitchFamily="18" charset="2"/>
              </a:rPr>
              <a:t>2</a:t>
            </a:r>
            <a:r>
              <a:rPr lang="en-GB" sz="2000" baseline="40000">
                <a:latin typeface="Arial" charset="0"/>
                <a:sym typeface="Symbol" pitchFamily="18" charset="2"/>
              </a:rPr>
              <a:t>4</a:t>
            </a:r>
            <a:r>
              <a:rPr lang="en-GB" sz="2000">
                <a:latin typeface="Arial" charset="0"/>
                <a:sym typeface="Symbol" pitchFamily="18" charset="2"/>
              </a:rPr>
              <a:t>He + </a:t>
            </a:r>
            <a:r>
              <a:rPr lang="en-GB" sz="2000" spc="-1500" baseline="-25000">
                <a:latin typeface="Arial" charset="0"/>
                <a:sym typeface="Symbol" pitchFamily="18" charset="2"/>
              </a:rPr>
              <a:t>4</a:t>
            </a:r>
            <a:r>
              <a:rPr lang="en-GB" sz="2000" baseline="40000">
                <a:latin typeface="Arial" charset="0"/>
                <a:sym typeface="Symbol" pitchFamily="18" charset="2"/>
              </a:rPr>
              <a:t>9</a:t>
            </a:r>
            <a:r>
              <a:rPr lang="en-GB" sz="2000">
                <a:latin typeface="Arial" charset="0"/>
                <a:sym typeface="Symbol" pitchFamily="18" charset="2"/>
              </a:rPr>
              <a:t>Be 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 </a:t>
            </a:r>
            <a:r>
              <a:rPr lang="en-GB" sz="2000" baseline="40000">
                <a:latin typeface="Arial" charset="0"/>
                <a:sym typeface="Symbol" pitchFamily="18" charset="2"/>
              </a:rPr>
              <a:t>1</a:t>
            </a:r>
            <a:r>
              <a:rPr lang="en-GB" sz="2000" spc="-1500" baseline="40000">
                <a:latin typeface="Arial" charset="0"/>
                <a:sym typeface="Symbol" pitchFamily="18" charset="2"/>
              </a:rPr>
              <a:t>2</a:t>
            </a:r>
            <a:r>
              <a:rPr lang="en-GB" sz="2000" baseline="-25000">
                <a:latin typeface="Arial" charset="0"/>
                <a:sym typeface="Symbol" pitchFamily="18" charset="2"/>
              </a:rPr>
              <a:t>6</a:t>
            </a:r>
            <a:r>
              <a:rPr lang="en-GB" sz="2000">
                <a:latin typeface="Arial" charset="0"/>
                <a:sym typeface="Symbol" pitchFamily="18" charset="2"/>
              </a:rPr>
              <a:t>C + </a:t>
            </a:r>
            <a:r>
              <a:rPr lang="en-GB" sz="2000" spc="-1500" baseline="-25000">
                <a:latin typeface="Arial" charset="0"/>
                <a:sym typeface="Symbol" pitchFamily="18" charset="2"/>
              </a:rPr>
              <a:t>0</a:t>
            </a:r>
            <a:r>
              <a:rPr lang="en-GB" sz="2000" baseline="40000">
                <a:latin typeface="Arial" charset="0"/>
                <a:sym typeface="Symbol" pitchFamily="18" charset="2"/>
              </a:rPr>
              <a:t>1</a:t>
            </a:r>
            <a:r>
              <a:rPr lang="en-GB" sz="2000">
                <a:latin typeface="Arial" charset="0"/>
                <a:sym typeface="Symbol" pitchFamily="18" charset="2"/>
              </a:rPr>
              <a:t>n		 lange notatie</a:t>
            </a:r>
          </a:p>
          <a:p>
            <a:pPr marL="432000" lvl="1" indent="0" defTabSz="215900" eaLnBrk="1" hangingPunct="1">
              <a:spcBef>
                <a:spcPts val="30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	</a:t>
            </a:r>
            <a:r>
              <a:rPr lang="en-GB" sz="2000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9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Be(</a:t>
            </a:r>
            <a:r>
              <a:rPr lang="el-GR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,n)</a:t>
            </a:r>
            <a:r>
              <a:rPr lang="en-GB" sz="2000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12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C							</a:t>
            </a:r>
            <a:r>
              <a:rPr lang="en-GB" sz="2000">
                <a:latin typeface="Arial" charset="0"/>
                <a:sym typeface="Symbol" pitchFamily="18" charset="2"/>
              </a:rPr>
              <a:t> korte notatie</a:t>
            </a:r>
            <a:endParaRPr lang="en-GB" sz="200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200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aantal protonen en neutronen verandert niet door kernreactie</a:t>
            </a: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bij </a:t>
            </a:r>
            <a:r>
              <a:rPr lang="en-GB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stralende neutronvangst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wordt geen deeltje maar een foton uitgezonden</a:t>
            </a: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200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None/>
            </a:pP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	</a:t>
            </a:r>
            <a:r>
              <a:rPr lang="en-GB" sz="2000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27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Al(n,</a:t>
            </a:r>
            <a:r>
              <a:rPr lang="el-GR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)</a:t>
            </a:r>
            <a:r>
              <a:rPr lang="en-GB" sz="2000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28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Al							</a:t>
            </a:r>
            <a:r>
              <a:rPr lang="en-GB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neutronactivering</a:t>
            </a: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200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>
            <a:extLst>
              <a:ext uri="{FF2B5EF4-FFF2-40B4-BE49-F238E27FC236}">
                <a16:creationId xmlns:a16="http://schemas.microsoft.com/office/drawing/2014/main" id="{13F02AC3-9295-478B-BEBD-92F7E83D888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A9DDA2F-EB2D-4F42-8EFF-AAE2DDE8B5D0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435" name="Slide Number Placeholder 5">
            <a:extLst>
              <a:ext uri="{FF2B5EF4-FFF2-40B4-BE49-F238E27FC236}">
                <a16:creationId xmlns:a16="http://schemas.microsoft.com/office/drawing/2014/main" id="{52E3A8C6-1C1C-4827-84C8-AA90B3840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59FEC47-A35A-4FF4-A5EF-23217D858E87}" type="slidenum">
              <a:rPr lang="en-US" altLang="en-US" sz="1400">
                <a:cs typeface="Arial" panose="020B0604020202020204" pitchFamily="34" charset="0"/>
              </a:rPr>
              <a:pPr eaLnBrk="1" hangingPunct="1"/>
              <a:t>11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A4743CC3-9185-4A9E-BFD6-22C4DFEA2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koffie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437" name="Rectangle 8">
            <a:extLst>
              <a:ext uri="{FF2B5EF4-FFF2-40B4-BE49-F238E27FC236}">
                <a16:creationId xmlns:a16="http://schemas.microsoft.com/office/drawing/2014/main" id="{671AB652-4B74-4B35-AE25-CE592A84B4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pic>
        <p:nvPicPr>
          <p:cNvPr id="18438" name="Picture 6">
            <a:extLst>
              <a:ext uri="{FF2B5EF4-FFF2-40B4-BE49-F238E27FC236}">
                <a16:creationId xmlns:a16="http://schemas.microsoft.com/office/drawing/2014/main" id="{4004A8E1-8EFB-4268-ACA3-CE4E82270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8797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E6E8ABE-8075-4F63-978B-280C35436733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2A9343-7573-443F-AB8F-EC613A80A998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12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indeling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rgbClr val="FF0000"/>
              </a:buClr>
              <a:buSzTx/>
              <a:buFont typeface="Wingdings" pitchFamily="2" charset="2"/>
              <a:buNone/>
              <a:defRPr/>
            </a:pPr>
            <a:r>
              <a:rPr lang="en-GB" sz="2000" b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wisselwerking</a:t>
            </a:r>
            <a:endParaRPr lang="en-GB" sz="2000" b="1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300"/>
              </a:spcBef>
              <a:buClr>
                <a:srgbClr val="FF0000"/>
              </a:buClr>
              <a:buSzTx/>
              <a:buNone/>
              <a:defRPr/>
            </a:pP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l-GR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-</a:t>
            </a: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deeltje</a:t>
            </a: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proton</a:t>
            </a: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elektron</a:t>
            </a: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elektromagnetische straling</a:t>
            </a:r>
          </a:p>
          <a:p>
            <a:pPr marL="1048050" lvl="2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16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rayleigh-verstrooiing</a:t>
            </a:r>
          </a:p>
          <a:p>
            <a:pPr marL="1048050" lvl="2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16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foto-elektrisch effect</a:t>
            </a:r>
          </a:p>
          <a:p>
            <a:pPr marL="1048050" lvl="2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16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compton-effect</a:t>
            </a:r>
          </a:p>
          <a:p>
            <a:pPr marL="1048050" lvl="2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16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paarvorming</a:t>
            </a:r>
            <a:endParaRPr lang="en-GB" sz="16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8620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30164DA-E439-4B08-8A47-597EAFD966F7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6050B7-A349-45AD-87A3-96B945B88566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-deeltje</a:t>
            </a:r>
            <a:endParaRPr lang="en-US" sz="2000" b="1">
              <a:effectLst/>
              <a:latin typeface="Arial" charset="0"/>
            </a:endParaRP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1" y="1989139"/>
            <a:ext cx="7920326" cy="4259262"/>
          </a:xfrm>
        </p:spPr>
        <p:txBody>
          <a:bodyPr/>
          <a:lstStyle/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typische energie			    5 MeV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dracht in lucht					30 mm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dracht in weefsel				30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µ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m</a:t>
            </a:r>
          </a:p>
          <a:p>
            <a:pPr marL="0" lvl="1" indent="0" defTabSz="2160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energieafgifte door botsingen met elektronen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recht spoor van excitaties en ionisaties (vglk kegelen)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uiteindelijk pikt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α-deeltje twee elektronen op en wordt helium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05BDD3D-F7C8-47F3-8A10-C405B030CD2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31333" y="2132856"/>
            <a:ext cx="3807516" cy="2687368"/>
            <a:chOff x="3154" y="2291"/>
            <a:chExt cx="3321" cy="2366"/>
          </a:xfrm>
        </p:grpSpPr>
        <p:sp>
          <p:nvSpPr>
            <p:cNvPr id="8" name="Arc 99">
              <a:extLst>
                <a:ext uri="{FF2B5EF4-FFF2-40B4-BE49-F238E27FC236}">
                  <a16:creationId xmlns:a16="http://schemas.microsoft.com/office/drawing/2014/main" id="{F6C4A8DC-C6C2-4283-92CB-869BC4C8E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4" y="3080"/>
              <a:ext cx="173" cy="17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9" name="Line 100">
              <a:extLst>
                <a:ext uri="{FF2B5EF4-FFF2-40B4-BE49-F238E27FC236}">
                  <a16:creationId xmlns:a16="http://schemas.microsoft.com/office/drawing/2014/main" id="{C13A8F46-E002-471D-9EC6-14AB35AF821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71" y="2554"/>
              <a:ext cx="1" cy="17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Line 101">
              <a:extLst>
                <a:ext uri="{FF2B5EF4-FFF2-40B4-BE49-F238E27FC236}">
                  <a16:creationId xmlns:a16="http://schemas.microsoft.com/office/drawing/2014/main" id="{A2989794-2559-4DF3-B2A2-CC8A0717047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71" y="4307"/>
              <a:ext cx="260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102">
              <a:extLst>
                <a:ext uri="{FF2B5EF4-FFF2-40B4-BE49-F238E27FC236}">
                  <a16:creationId xmlns:a16="http://schemas.microsoft.com/office/drawing/2014/main" id="{20005FAE-D8F3-402B-9F3F-0EE4DD0EEE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868" y="3255"/>
              <a:ext cx="1" cy="87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Arc 103">
              <a:extLst>
                <a:ext uri="{FF2B5EF4-FFF2-40B4-BE49-F238E27FC236}">
                  <a16:creationId xmlns:a16="http://schemas.microsoft.com/office/drawing/2014/main" id="{F007A2B0-C35B-4C9E-B571-AB30BCB86F37}"/>
                </a:ext>
              </a:extLst>
            </p:cNvPr>
            <p:cNvSpPr>
              <a:spLocks/>
            </p:cNvSpPr>
            <p:nvPr/>
          </p:nvSpPr>
          <p:spPr bwMode="auto">
            <a:xfrm rot="-10800000">
              <a:off x="5868" y="4132"/>
              <a:ext cx="173" cy="17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13" name="Line 104">
              <a:extLst>
                <a:ext uri="{FF2B5EF4-FFF2-40B4-BE49-F238E27FC236}">
                  <a16:creationId xmlns:a16="http://schemas.microsoft.com/office/drawing/2014/main" id="{D672D2FB-8CF4-41BB-A954-DD163E82659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871" y="3080"/>
              <a:ext cx="182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Text Box 105">
              <a:extLst>
                <a:ext uri="{FF2B5EF4-FFF2-40B4-BE49-F238E27FC236}">
                  <a16:creationId xmlns:a16="http://schemas.microsoft.com/office/drawing/2014/main" id="{31234D47-C5E6-4D69-8E9B-5BA0460837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4" y="2905"/>
              <a:ext cx="387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18000" tIns="18000" rIns="18000" bIns="18000" anchor="t" anchorCtr="0" upright="1">
              <a:noAutofit/>
            </a:bodyPr>
            <a:lstStyle/>
            <a:p>
              <a:pPr>
                <a:buNone/>
              </a:pPr>
              <a:r>
                <a:rPr lang="en-US" sz="14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1,0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 Box 106">
              <a:extLst>
                <a:ext uri="{FF2B5EF4-FFF2-40B4-BE49-F238E27FC236}">
                  <a16:creationId xmlns:a16="http://schemas.microsoft.com/office/drawing/2014/main" id="{F196B77B-CE94-42BE-B1B2-BBC33D4EDD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4" y="3518"/>
              <a:ext cx="386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18000" tIns="18000" rIns="18000" bIns="18000" anchor="t" anchorCtr="0" upright="1">
              <a:noAutofit/>
            </a:bodyPr>
            <a:lstStyle/>
            <a:p>
              <a:pPr>
                <a:buNone/>
              </a:pPr>
              <a:r>
                <a:rPr lang="en-US" sz="14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0,5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107">
              <a:extLst>
                <a:ext uri="{FF2B5EF4-FFF2-40B4-BE49-F238E27FC236}">
                  <a16:creationId xmlns:a16="http://schemas.microsoft.com/office/drawing/2014/main" id="{4029BE45-8F2C-4AB0-A255-41975CFF47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4" y="4132"/>
              <a:ext cx="387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18000" tIns="18000" rIns="18000" bIns="18000" anchor="t" anchorCtr="0" upright="1">
              <a:noAutofit/>
            </a:bodyPr>
            <a:lstStyle/>
            <a:p>
              <a:pPr>
                <a:buNone/>
              </a:pPr>
              <a:r>
                <a:rPr lang="en-US" sz="14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0,0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Line 108">
              <a:extLst>
                <a:ext uri="{FF2B5EF4-FFF2-40B4-BE49-F238E27FC236}">
                  <a16:creationId xmlns:a16="http://schemas.microsoft.com/office/drawing/2014/main" id="{8556F226-1821-4134-B607-BFC37448AA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71" y="3693"/>
              <a:ext cx="1997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Text Box 109">
              <a:extLst>
                <a:ext uri="{FF2B5EF4-FFF2-40B4-BE49-F238E27FC236}">
                  <a16:creationId xmlns:a16="http://schemas.microsoft.com/office/drawing/2014/main" id="{85906F4D-749C-43B5-91B4-C888B5F2FB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8" y="4395"/>
              <a:ext cx="174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18000" tIns="18000" rIns="18000" bIns="18000" anchor="t" anchorCtr="0" upright="1">
              <a:noAutofit/>
            </a:bodyPr>
            <a:lstStyle/>
            <a:p>
              <a:pPr>
                <a:buNone/>
              </a:pPr>
              <a:r>
                <a:rPr lang="en-US" sz="14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 Box 110">
              <a:extLst>
                <a:ext uri="{FF2B5EF4-FFF2-40B4-BE49-F238E27FC236}">
                  <a16:creationId xmlns:a16="http://schemas.microsoft.com/office/drawing/2014/main" id="{54F898FD-1344-4852-86EC-733AB52D01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4" y="2467"/>
              <a:ext cx="779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18000" tIns="18000" rIns="18000" bIns="18000" anchor="t" anchorCtr="0" upright="1">
              <a:noAutofit/>
            </a:bodyPr>
            <a:lstStyle/>
            <a:p>
              <a:pPr>
                <a:buNone/>
              </a:pPr>
              <a:r>
                <a:rPr lang="en-US" sz="14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N(x)/N(0</a:t>
              </a:r>
              <a:r>
                <a:rPr lang="en-US" sz="16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sz="18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2" name="Line 111">
              <a:extLst>
                <a:ext uri="{FF2B5EF4-FFF2-40B4-BE49-F238E27FC236}">
                  <a16:creationId xmlns:a16="http://schemas.microsoft.com/office/drawing/2014/main" id="{4F777D2F-7178-4D96-BF13-A9CE4D4373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868" y="2642"/>
              <a:ext cx="0" cy="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 Box 112">
              <a:extLst>
                <a:ext uri="{FF2B5EF4-FFF2-40B4-BE49-F238E27FC236}">
                  <a16:creationId xmlns:a16="http://schemas.microsoft.com/office/drawing/2014/main" id="{551559EF-26C5-44E7-ACF5-1057E2E53C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81" y="2291"/>
              <a:ext cx="173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18000" tIns="18000" rIns="18000" bIns="18000" anchor="t" anchorCtr="0" upright="1">
              <a:noAutofit/>
            </a:bodyPr>
            <a:lstStyle/>
            <a:p>
              <a:pPr>
                <a:buNone/>
              </a:pPr>
              <a:r>
                <a:rPr lang="en-US" sz="14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30164DA-E439-4B08-8A47-597EAFD966F7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6050B7-A349-45AD-87A3-96B945B88566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l-GR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-deeltje</a:t>
            </a:r>
            <a:endParaRPr lang="en-US" sz="2000" b="1">
              <a:effectLst/>
              <a:latin typeface="Arial" charset="0"/>
            </a:endParaRP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9"/>
            <a:ext cx="7848797" cy="2736005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sterk vereenvoudigde formule voor lineïeke dracht in lucht 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R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,lucht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0,3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3/2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				(cm; E in MeV)</a:t>
            </a:r>
            <a:endParaRPr lang="en-GB" altLang="en-US" sz="2000" baseline="30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door differentiëren volgt hieruit lineïeke energieverlies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1 / S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,lucht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0,45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1/2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		(MeV/cm)</a:t>
            </a:r>
            <a:endParaRPr lang="en-GB" altLang="en-US" sz="2000" baseline="30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BED9D5A-A182-4294-B933-E2284BF8EF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597" y="4725144"/>
            <a:ext cx="7848797" cy="12961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lucht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l-GR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,lucht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weefsel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l-GR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,weefsel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lucht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 0,001 g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GB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-3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weefsel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 1 g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GB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-3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en-US" altLang="en-US" sz="1800" baseline="-25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l-GR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,weefsel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/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l-GR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,lucht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 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lucht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/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weefsel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 0,001</a:t>
            </a:r>
            <a:endParaRPr lang="en-GB" altLang="en-US" sz="2000" kern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9667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30164DA-E439-4B08-8A47-597EAFD966F7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6050B7-A349-45AD-87A3-96B945B88566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15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proton</a:t>
            </a:r>
            <a:endParaRPr lang="en-US" sz="2000" b="1">
              <a:effectLst/>
              <a:latin typeface="Arial" charset="0"/>
            </a:endParaRP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9"/>
            <a:ext cx="7848797" cy="3960141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energieafgifte door botsingen met elektronen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recht spoor van excitaties en ionisaties (vglk kegelen)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sterk vereenvoudige formule voor de lineïeke dracht in lucht 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R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,lucht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					(cm; E in MeV)</a:t>
            </a:r>
            <a:endParaRPr lang="en-GB" altLang="en-US" sz="2000" baseline="30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door differentiëren volgt hieruit lineïeke energieverlies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1 / S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,lucht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2E				(MeV</a:t>
            </a:r>
            <a:r>
              <a:rPr lang="en-GB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en-GB" altLang="en-US" sz="2000" baseline="30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96851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92822-B2F0-42A4-8AC4-7A1A432BD1A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6A739-9DD0-424C-A6F9-028076E8E3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16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elektron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2400" cy="4256088"/>
          </a:xfrm>
        </p:spPr>
        <p:txBody>
          <a:bodyPr/>
          <a:lstStyle/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typische energie					1 MeV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max. dracht in lucht			5 m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max. dracht in weefsel		5 mm</a:t>
            </a:r>
          </a:p>
          <a:p>
            <a:pPr marL="0" lvl="1" indent="0" defTabSz="2160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energieafgifte door botsingen met elektronen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bij merendeel van de botsingen is energieafgifte &lt; 1 eV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grote variatie in dracht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grote divergentie van de bundel en dus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verstrooiing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(vglk biljarten)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Tx/>
              <a:buNone/>
            </a:pP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15" name="Canvas 98">
            <a:extLst>
              <a:ext uri="{FF2B5EF4-FFF2-40B4-BE49-F238E27FC236}">
                <a16:creationId xmlns:a16="http://schemas.microsoft.com/office/drawing/2014/main" id="{93FAE7D5-E7B8-41CF-9552-A4435EBD6CC0}"/>
              </a:ext>
            </a:extLst>
          </p:cNvPr>
          <p:cNvGrpSpPr>
            <a:grpSpLocks noChangeAspect="1"/>
          </p:cNvGrpSpPr>
          <p:nvPr/>
        </p:nvGrpSpPr>
        <p:grpSpPr>
          <a:xfrm>
            <a:off x="4860032" y="2113171"/>
            <a:ext cx="3960000" cy="2251933"/>
            <a:chOff x="0" y="0"/>
            <a:chExt cx="2926715" cy="166433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4B9D45A-F3C1-42E0-981B-7E8A92DAEE77}"/>
                </a:ext>
              </a:extLst>
            </p:cNvPr>
            <p:cNvSpPr/>
            <p:nvPr/>
          </p:nvSpPr>
          <p:spPr>
            <a:xfrm>
              <a:off x="0" y="0"/>
              <a:ext cx="2926715" cy="1664335"/>
            </a:xfrm>
            <a:prstGeom prst="rect">
              <a:avLst/>
            </a:prstGeom>
            <a:noFill/>
            <a:ln>
              <a:noFill/>
            </a:ln>
          </p:spPr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3F2DE79-259D-4091-B51F-329AE2D45E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570" y="172261"/>
              <a:ext cx="2574595" cy="1411507"/>
              <a:chOff x="2891" y="2467"/>
              <a:chExt cx="3895" cy="2155"/>
            </a:xfrm>
          </p:grpSpPr>
          <p:cxnSp>
            <p:nvCxnSpPr>
              <p:cNvPr id="18" name="Line 100">
                <a:extLst>
                  <a:ext uri="{FF2B5EF4-FFF2-40B4-BE49-F238E27FC236}">
                    <a16:creationId xmlns:a16="http://schemas.microsoft.com/office/drawing/2014/main" id="{9EC1A0A9-310F-410B-82C9-4FF85DA1C4A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871" y="2554"/>
                <a:ext cx="1" cy="175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" name="Line 101">
                <a:extLst>
                  <a:ext uri="{FF2B5EF4-FFF2-40B4-BE49-F238E27FC236}">
                    <a16:creationId xmlns:a16="http://schemas.microsoft.com/office/drawing/2014/main" id="{322E9E47-7CA7-4BF8-83F6-81BA9963379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871" y="4307"/>
                <a:ext cx="29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" name="Line 104">
                <a:extLst>
                  <a:ext uri="{FF2B5EF4-FFF2-40B4-BE49-F238E27FC236}">
                    <a16:creationId xmlns:a16="http://schemas.microsoft.com/office/drawing/2014/main" id="{E2AF332E-081F-4FC3-9C7F-4E9151DD994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871" y="3080"/>
                <a:ext cx="521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1" name="Text Box 105">
                <a:extLst>
                  <a:ext uri="{FF2B5EF4-FFF2-40B4-BE49-F238E27FC236}">
                    <a16:creationId xmlns:a16="http://schemas.microsoft.com/office/drawing/2014/main" id="{6203314B-8CE0-4AFD-B4FF-692D34EEEF8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4" y="2905"/>
                <a:ext cx="387" cy="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14400" rIns="0" bIns="14400" anchor="t" anchorCtr="0" upright="1">
                <a:noAutofit/>
              </a:bodyPr>
              <a:lstStyle/>
              <a:p>
                <a:pPr>
                  <a:buNone/>
                </a:pPr>
                <a:r>
                  <a:rPr lang="en-US" sz="14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1,0</a:t>
                </a:r>
                <a:endParaRPr lang="en-US" sz="160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Text Box 106">
                <a:extLst>
                  <a:ext uri="{FF2B5EF4-FFF2-40B4-BE49-F238E27FC236}">
                    <a16:creationId xmlns:a16="http://schemas.microsoft.com/office/drawing/2014/main" id="{FF1DD145-1CFF-446C-892D-F5665B271D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4" y="3518"/>
                <a:ext cx="386" cy="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14400" rIns="0" bIns="14400" anchor="t" anchorCtr="0" upright="1">
                <a:noAutofit/>
              </a:bodyPr>
              <a:lstStyle/>
              <a:p>
                <a:pPr>
                  <a:buNone/>
                </a:pPr>
                <a:r>
                  <a:rPr lang="en-US" sz="14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0,5</a:t>
                </a:r>
                <a:endParaRPr lang="en-US" sz="160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 Box 107">
                <a:extLst>
                  <a:ext uri="{FF2B5EF4-FFF2-40B4-BE49-F238E27FC236}">
                    <a16:creationId xmlns:a16="http://schemas.microsoft.com/office/drawing/2014/main" id="{89522682-46AA-4102-A316-1A1D2A5369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4" y="4132"/>
                <a:ext cx="387" cy="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14400" rIns="0" bIns="14400" anchor="t" anchorCtr="0" upright="1">
                <a:noAutofit/>
              </a:bodyPr>
              <a:lstStyle/>
              <a:p>
                <a:pPr>
                  <a:buNone/>
                </a:pPr>
                <a:r>
                  <a:rPr lang="en-US" sz="14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0,0</a:t>
                </a:r>
                <a:endParaRPr lang="en-US" sz="160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4" name="Line 108">
                <a:extLst>
                  <a:ext uri="{FF2B5EF4-FFF2-40B4-BE49-F238E27FC236}">
                    <a16:creationId xmlns:a16="http://schemas.microsoft.com/office/drawing/2014/main" id="{C923D73B-256D-4CEC-92C1-BF25E334B8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871" y="3693"/>
                <a:ext cx="1389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" name="Text Box 109">
                <a:extLst>
                  <a:ext uri="{FF2B5EF4-FFF2-40B4-BE49-F238E27FC236}">
                    <a16:creationId xmlns:a16="http://schemas.microsoft.com/office/drawing/2014/main" id="{5B54BC8F-17F5-49EA-8F25-EE69FE7E0B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74" y="4360"/>
                <a:ext cx="174" cy="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4400" tIns="14400" rIns="14400" bIns="14400" anchor="t" anchorCtr="0" upright="1">
                <a:noAutofit/>
              </a:bodyPr>
              <a:lstStyle/>
              <a:p>
                <a:pPr>
                  <a:buNone/>
                </a:pPr>
                <a:r>
                  <a:rPr lang="en-US" sz="14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US" sz="160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Text Box 110">
                <a:extLst>
                  <a:ext uri="{FF2B5EF4-FFF2-40B4-BE49-F238E27FC236}">
                    <a16:creationId xmlns:a16="http://schemas.microsoft.com/office/drawing/2014/main" id="{F38BEECE-072B-4164-AC0C-24333C82FD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1" y="2467"/>
                <a:ext cx="1127" cy="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4400" tIns="14400" rIns="14400" bIns="14400" anchor="t" anchorCtr="0" upright="1">
                <a:noAutofit/>
              </a:bodyPr>
              <a:lstStyle/>
              <a:p>
                <a:pPr>
                  <a:buNone/>
                </a:pPr>
                <a:r>
                  <a:rPr lang="en-US" sz="14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N(x)/N(0)</a:t>
                </a:r>
                <a:endParaRPr lang="en-US" sz="160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7" name="Line 111">
                <a:extLst>
                  <a:ext uri="{FF2B5EF4-FFF2-40B4-BE49-F238E27FC236}">
                    <a16:creationId xmlns:a16="http://schemas.microsoft.com/office/drawing/2014/main" id="{202856C7-A759-4129-AD2D-F616C02F581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260" y="3096"/>
                <a:ext cx="1" cy="3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" name="Text Box 112">
                <a:extLst>
                  <a:ext uri="{FF2B5EF4-FFF2-40B4-BE49-F238E27FC236}">
                    <a16:creationId xmlns:a16="http://schemas.microsoft.com/office/drawing/2014/main" id="{BA59B4B5-5C9A-4DE0-BFE6-0913152BC05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01" y="2614"/>
                <a:ext cx="948" cy="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buNone/>
                </a:pPr>
                <a:r>
                  <a:rPr lang="en-US" sz="14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1400" baseline="-250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e,gemiddeld</a:t>
                </a:r>
                <a:endParaRPr lang="en-US" sz="160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9" name="Line 115">
                <a:extLst>
                  <a:ext uri="{FF2B5EF4-FFF2-40B4-BE49-F238E27FC236}">
                    <a16:creationId xmlns:a16="http://schemas.microsoft.com/office/drawing/2014/main" id="{F52567D5-CB8B-47FB-AE3A-6C34DCC834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739" y="3256"/>
                <a:ext cx="950" cy="78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0" name="Freeform 120">
                <a:extLst>
                  <a:ext uri="{FF2B5EF4-FFF2-40B4-BE49-F238E27FC236}">
                    <a16:creationId xmlns:a16="http://schemas.microsoft.com/office/drawing/2014/main" id="{FB5EFA0B-BBB6-4364-A93D-A23EBAE0B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3082"/>
                <a:ext cx="323" cy="163"/>
              </a:xfrm>
              <a:custGeom>
                <a:avLst/>
                <a:gdLst>
                  <a:gd name="T0" fmla="*/ 0 w 420"/>
                  <a:gd name="T1" fmla="*/ 0 h 210"/>
                  <a:gd name="T2" fmla="*/ 90 w 420"/>
                  <a:gd name="T3" fmla="*/ 15 h 210"/>
                  <a:gd name="T4" fmla="*/ 210 w 420"/>
                  <a:gd name="T5" fmla="*/ 60 h 210"/>
                  <a:gd name="T6" fmla="*/ 315 w 420"/>
                  <a:gd name="T7" fmla="*/ 135 h 210"/>
                  <a:gd name="T8" fmla="*/ 420 w 420"/>
                  <a:gd name="T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0" h="210">
                    <a:moveTo>
                      <a:pt x="0" y="0"/>
                    </a:moveTo>
                    <a:cubicBezTo>
                      <a:pt x="27" y="2"/>
                      <a:pt x="55" y="5"/>
                      <a:pt x="90" y="15"/>
                    </a:cubicBezTo>
                    <a:cubicBezTo>
                      <a:pt x="125" y="25"/>
                      <a:pt x="173" y="40"/>
                      <a:pt x="210" y="60"/>
                    </a:cubicBezTo>
                    <a:cubicBezTo>
                      <a:pt x="247" y="80"/>
                      <a:pt x="280" y="110"/>
                      <a:pt x="315" y="135"/>
                    </a:cubicBezTo>
                    <a:cubicBezTo>
                      <a:pt x="350" y="160"/>
                      <a:pt x="385" y="185"/>
                      <a:pt x="420" y="210"/>
                    </a:cubicBez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1" name="Freeform 123">
                <a:extLst>
                  <a:ext uri="{FF2B5EF4-FFF2-40B4-BE49-F238E27FC236}">
                    <a16:creationId xmlns:a16="http://schemas.microsoft.com/office/drawing/2014/main" id="{C49CB6DF-F9C5-4108-8E17-F545AAC72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7" y="4047"/>
                <a:ext cx="553" cy="256"/>
              </a:xfrm>
              <a:custGeom>
                <a:avLst/>
                <a:gdLst>
                  <a:gd name="T0" fmla="*/ 0 w 720"/>
                  <a:gd name="T1" fmla="*/ 0 h 330"/>
                  <a:gd name="T2" fmla="*/ 135 w 720"/>
                  <a:gd name="T3" fmla="*/ 105 h 330"/>
                  <a:gd name="T4" fmla="*/ 255 w 720"/>
                  <a:gd name="T5" fmla="*/ 180 h 330"/>
                  <a:gd name="T6" fmla="*/ 405 w 720"/>
                  <a:gd name="T7" fmla="*/ 255 h 330"/>
                  <a:gd name="T8" fmla="*/ 540 w 720"/>
                  <a:gd name="T9" fmla="*/ 285 h 330"/>
                  <a:gd name="T10" fmla="*/ 720 w 720"/>
                  <a:gd name="T1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0" h="330">
                    <a:moveTo>
                      <a:pt x="0" y="0"/>
                    </a:moveTo>
                    <a:cubicBezTo>
                      <a:pt x="46" y="37"/>
                      <a:pt x="93" y="75"/>
                      <a:pt x="135" y="105"/>
                    </a:cubicBezTo>
                    <a:cubicBezTo>
                      <a:pt x="177" y="135"/>
                      <a:pt x="210" y="155"/>
                      <a:pt x="255" y="180"/>
                    </a:cubicBezTo>
                    <a:cubicBezTo>
                      <a:pt x="300" y="205"/>
                      <a:pt x="358" y="238"/>
                      <a:pt x="405" y="255"/>
                    </a:cubicBezTo>
                    <a:cubicBezTo>
                      <a:pt x="452" y="272"/>
                      <a:pt x="488" y="273"/>
                      <a:pt x="540" y="285"/>
                    </a:cubicBezTo>
                    <a:cubicBezTo>
                      <a:pt x="592" y="297"/>
                      <a:pt x="656" y="313"/>
                      <a:pt x="720" y="330"/>
                    </a:cubicBez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32" name="Line 124">
                <a:extLst>
                  <a:ext uri="{FF2B5EF4-FFF2-40B4-BE49-F238E27FC236}">
                    <a16:creationId xmlns:a16="http://schemas.microsoft.com/office/drawing/2014/main" id="{92712E67-BAA7-4ED8-AD1D-F43C541E3D7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6213" y="3746"/>
                <a:ext cx="2" cy="3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3" name="Text Box 125">
                <a:extLst>
                  <a:ext uri="{FF2B5EF4-FFF2-40B4-BE49-F238E27FC236}">
                    <a16:creationId xmlns:a16="http://schemas.microsoft.com/office/drawing/2014/main" id="{85683872-4FAB-4799-9D1A-000870F2B2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28" y="3344"/>
                <a:ext cx="608" cy="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buNone/>
                </a:pPr>
                <a:r>
                  <a:rPr lang="en-US" sz="14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1400" baseline="-250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e,max</a:t>
                </a:r>
                <a:endParaRPr lang="en-US" sz="160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92822-B2F0-42A4-8AC4-7A1A432BD1A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6A739-9DD0-424C-A6F9-028076E8E3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17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elektron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2400" cy="2599928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sterk vereenvoudigde formule voor de massieke dracht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e,max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0,5 E				(g</a:t>
            </a:r>
            <a:r>
              <a:rPr lang="en-GB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; E in MeV)</a:t>
            </a:r>
            <a:endParaRPr lang="en-GB" altLang="en-US" sz="2000" baseline="30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door differentiëren volgt hieruit massieke energieverlies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1 / S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0,5					(MeV per g</a:t>
            </a:r>
            <a:r>
              <a:rPr lang="en-GB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Tx/>
              <a:buNone/>
            </a:pP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7D95606-9EF1-4737-A297-29237760A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653136"/>
            <a:ext cx="4175818" cy="159526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INTERACTIE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= 1,7 MeV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wat is de lineïeke dracht in weefsel ?</a:t>
            </a: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46E6D577-A2B0-4CCA-AFE1-D2F0E225EF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1" y="4653136"/>
            <a:ext cx="3744219" cy="159526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Tx/>
              <a:buNone/>
            </a:pP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GB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e,max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0,5 × 1,7 = 0,85 g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GB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-2</a:t>
            </a: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GB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e,max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0,85 / 1 = 0,85 cm</a:t>
            </a:r>
          </a:p>
        </p:txBody>
      </p:sp>
    </p:spTree>
    <p:extLst>
      <p:ext uri="{BB962C8B-B14F-4D97-AF65-F5344CB8AC3E}">
        <p14:creationId xmlns:p14="http://schemas.microsoft.com/office/powerpoint/2010/main" val="355817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92822-B2F0-42A4-8AC4-7A1A432BD1A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6A739-9DD0-424C-A6F9-028076E8E3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18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elektromagnetische straling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2400" cy="4256088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rayleigh-verstrooiing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coherente verstrooiing bij zeer lage energie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ligt ten grondslag aan röntgendiffractie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grootste risico is dat een diffractiebundel de ooglens treft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(vergelijkbaar met risico van laser)</a:t>
            </a:r>
          </a:p>
        </p:txBody>
      </p:sp>
    </p:spTree>
    <p:extLst>
      <p:ext uri="{BB962C8B-B14F-4D97-AF65-F5344CB8AC3E}">
        <p14:creationId xmlns:p14="http://schemas.microsoft.com/office/powerpoint/2010/main" val="2014368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92822-B2F0-42A4-8AC4-7A1A432BD1A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6A739-9DD0-424C-A6F9-028076E8E3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19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elektromagnetische straling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750296" cy="4256088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foto-elektrisch effect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~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Z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/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alleen mogelijk als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&gt; bindingsenergie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volledige energieoverdracht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aan (gebonden) elektron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atoom wordt geïoniseerd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  r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öntgen-foton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auger-elektron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213018" name="Group 80">
            <a:extLst>
              <a:ext uri="{FF2B5EF4-FFF2-40B4-BE49-F238E27FC236}">
                <a16:creationId xmlns:a16="http://schemas.microsoft.com/office/drawing/2014/main" id="{030AC204-B211-42C1-A741-2E5E04F18905}"/>
              </a:ext>
            </a:extLst>
          </p:cNvPr>
          <p:cNvGrpSpPr>
            <a:grpSpLocks/>
          </p:cNvGrpSpPr>
          <p:nvPr/>
        </p:nvGrpSpPr>
        <p:grpSpPr bwMode="auto">
          <a:xfrm>
            <a:off x="4956174" y="2995388"/>
            <a:ext cx="3502026" cy="2809876"/>
            <a:chOff x="1732" y="7500"/>
            <a:chExt cx="5514" cy="4425"/>
          </a:xfrm>
        </p:grpSpPr>
        <p:sp>
          <p:nvSpPr>
            <p:cNvPr id="213019" name="Text Box 81">
              <a:extLst>
                <a:ext uri="{FF2B5EF4-FFF2-40B4-BE49-F238E27FC236}">
                  <a16:creationId xmlns:a16="http://schemas.microsoft.com/office/drawing/2014/main" id="{6BEBF020-D0C1-414D-9CCB-3609970F31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3" y="9512"/>
              <a:ext cx="722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000" tIns="180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kern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13020" name="Group 82">
              <a:extLst>
                <a:ext uri="{FF2B5EF4-FFF2-40B4-BE49-F238E27FC236}">
                  <a16:creationId xmlns:a16="http://schemas.microsoft.com/office/drawing/2014/main" id="{81B1039A-5F53-4E8C-BEF2-6ACD6C6118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3" y="7500"/>
              <a:ext cx="4633" cy="4425"/>
              <a:chOff x="3871" y="649"/>
              <a:chExt cx="3559" cy="3432"/>
            </a:xfrm>
          </p:grpSpPr>
          <p:sp>
            <p:nvSpPr>
              <p:cNvPr id="213076" name="Oval 83">
                <a:extLst>
                  <a:ext uri="{FF2B5EF4-FFF2-40B4-BE49-F238E27FC236}">
                    <a16:creationId xmlns:a16="http://schemas.microsoft.com/office/drawing/2014/main" id="{DC6A2E15-C4B1-4063-95AD-447AB03AD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0" y="2241"/>
                <a:ext cx="261" cy="26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13077" name="Group 84">
                <a:extLst>
                  <a:ext uri="{FF2B5EF4-FFF2-40B4-BE49-F238E27FC236}">
                    <a16:creationId xmlns:a16="http://schemas.microsoft.com/office/drawing/2014/main" id="{ED9F714E-F8E5-435E-8C9E-C2EFEF37E4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52" y="1452"/>
                <a:ext cx="1997" cy="1842"/>
                <a:chOff x="4652" y="1452"/>
                <a:chExt cx="1997" cy="1842"/>
              </a:xfrm>
            </p:grpSpPr>
            <p:sp>
              <p:nvSpPr>
                <p:cNvPr id="213088" name="Oval 85">
                  <a:extLst>
                    <a:ext uri="{FF2B5EF4-FFF2-40B4-BE49-F238E27FC236}">
                      <a16:creationId xmlns:a16="http://schemas.microsoft.com/office/drawing/2014/main" id="{457EAACB-8BAC-42AF-A353-2D4C616033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2" y="1452"/>
                  <a:ext cx="1997" cy="1841"/>
                </a:xfrm>
                <a:prstGeom prst="ellips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9" name="Oval 86">
                  <a:extLst>
                    <a:ext uri="{FF2B5EF4-FFF2-40B4-BE49-F238E27FC236}">
                      <a16:creationId xmlns:a16="http://schemas.microsoft.com/office/drawing/2014/main" id="{2F8F556A-02B1-4B7C-8DF0-8008819370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47" y="3205"/>
                  <a:ext cx="87" cy="8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90" name="Oval 87">
                  <a:extLst>
                    <a:ext uri="{FF2B5EF4-FFF2-40B4-BE49-F238E27FC236}">
                      <a16:creationId xmlns:a16="http://schemas.microsoft.com/office/drawing/2014/main" id="{2746126C-52F4-4306-8ACC-6501BF835D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68" y="1452"/>
                  <a:ext cx="87" cy="8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3078" name="Group 88">
                <a:extLst>
                  <a:ext uri="{FF2B5EF4-FFF2-40B4-BE49-F238E27FC236}">
                    <a16:creationId xmlns:a16="http://schemas.microsoft.com/office/drawing/2014/main" id="{F9150700-A213-496C-8EBB-B38B4D0A6D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71" y="649"/>
                <a:ext cx="3559" cy="3432"/>
                <a:chOff x="3871" y="649"/>
                <a:chExt cx="3559" cy="3432"/>
              </a:xfrm>
            </p:grpSpPr>
            <p:sp>
              <p:nvSpPr>
                <p:cNvPr id="213079" name="Oval 89">
                  <a:extLst>
                    <a:ext uri="{FF2B5EF4-FFF2-40B4-BE49-F238E27FC236}">
                      <a16:creationId xmlns:a16="http://schemas.microsoft.com/office/drawing/2014/main" id="{FFA8A4A9-1B72-43D7-962F-D3E85A58D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1" y="649"/>
                  <a:ext cx="3559" cy="3432"/>
                </a:xfrm>
                <a:prstGeom prst="ellips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0" name="Oval 90">
                  <a:extLst>
                    <a:ext uri="{FF2B5EF4-FFF2-40B4-BE49-F238E27FC236}">
                      <a16:creationId xmlns:a16="http://schemas.microsoft.com/office/drawing/2014/main" id="{355046B9-8C62-4547-ACE0-49EA668831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6" y="868"/>
                  <a:ext cx="88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1" name="Oval 91">
                  <a:extLst>
                    <a:ext uri="{FF2B5EF4-FFF2-40B4-BE49-F238E27FC236}">
                      <a16:creationId xmlns:a16="http://schemas.microsoft.com/office/drawing/2014/main" id="{3D06A2D8-F3B9-4F73-86DD-2EE2D2F492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6" y="657"/>
                  <a:ext cx="87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2" name="Oval 92">
                  <a:extLst>
                    <a:ext uri="{FF2B5EF4-FFF2-40B4-BE49-F238E27FC236}">
                      <a16:creationId xmlns:a16="http://schemas.microsoft.com/office/drawing/2014/main" id="{A0DBB9B9-5B38-492B-9AFA-D5520EF610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83" y="1870"/>
                  <a:ext cx="89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3" name="Oval 93">
                  <a:extLst>
                    <a:ext uri="{FF2B5EF4-FFF2-40B4-BE49-F238E27FC236}">
                      <a16:creationId xmlns:a16="http://schemas.microsoft.com/office/drawing/2014/main" id="{E7750A7C-B5FC-4034-84A9-7C2BF6638B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80" y="1509"/>
                  <a:ext cx="88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4" name="Oval 94">
                  <a:extLst>
                    <a:ext uri="{FF2B5EF4-FFF2-40B4-BE49-F238E27FC236}">
                      <a16:creationId xmlns:a16="http://schemas.microsoft.com/office/drawing/2014/main" id="{497B92B4-937E-4645-94F8-411AEF668E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04" y="3218"/>
                  <a:ext cx="88" cy="8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5" name="Oval 95">
                  <a:extLst>
                    <a:ext uri="{FF2B5EF4-FFF2-40B4-BE49-F238E27FC236}">
                      <a16:creationId xmlns:a16="http://schemas.microsoft.com/office/drawing/2014/main" id="{083112FC-C0C9-477B-923A-D8D7F0DDEE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2" y="3665"/>
                  <a:ext cx="87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6" name="Oval 96">
                  <a:extLst>
                    <a:ext uri="{FF2B5EF4-FFF2-40B4-BE49-F238E27FC236}">
                      <a16:creationId xmlns:a16="http://schemas.microsoft.com/office/drawing/2014/main" id="{C0148020-8D2F-440D-ADA1-C56B2E20D2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29" y="3964"/>
                  <a:ext cx="88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7" name="Oval 97">
                  <a:extLst>
                    <a:ext uri="{FF2B5EF4-FFF2-40B4-BE49-F238E27FC236}">
                      <a16:creationId xmlns:a16="http://schemas.microsoft.com/office/drawing/2014/main" id="{CA449A86-542D-4986-8E9F-01C7FA8691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95" y="2848"/>
                  <a:ext cx="88" cy="8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13021" name="Group 98">
              <a:extLst>
                <a:ext uri="{FF2B5EF4-FFF2-40B4-BE49-F238E27FC236}">
                  <a16:creationId xmlns:a16="http://schemas.microsoft.com/office/drawing/2014/main" id="{DCC420C6-9297-48FD-BEDD-6BBA6B19FE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2" y="9362"/>
              <a:ext cx="4367" cy="2128"/>
              <a:chOff x="3194" y="2093"/>
              <a:chExt cx="3355" cy="1651"/>
            </a:xfrm>
          </p:grpSpPr>
          <p:grpSp>
            <p:nvGrpSpPr>
              <p:cNvPr id="213022" name="Group 99">
                <a:extLst>
                  <a:ext uri="{FF2B5EF4-FFF2-40B4-BE49-F238E27FC236}">
                    <a16:creationId xmlns:a16="http://schemas.microsoft.com/office/drawing/2014/main" id="{17775CB8-B38B-4D39-A8EA-A5F552A43B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0800000">
                <a:off x="3581" y="2299"/>
                <a:ext cx="1795" cy="961"/>
                <a:chOff x="2977" y="2023"/>
                <a:chExt cx="2241" cy="1200"/>
              </a:xfrm>
            </p:grpSpPr>
            <p:grpSp>
              <p:nvGrpSpPr>
                <p:cNvPr id="213026" name="Group 100">
                  <a:extLst>
                    <a:ext uri="{FF2B5EF4-FFF2-40B4-BE49-F238E27FC236}">
                      <a16:creationId xmlns:a16="http://schemas.microsoft.com/office/drawing/2014/main" id="{EF8114A9-DBC1-411F-83FA-D8AFD13F296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94" y="2047"/>
                  <a:ext cx="2124" cy="1176"/>
                  <a:chOff x="3015" y="1948"/>
                  <a:chExt cx="2123" cy="1175"/>
                </a:xfrm>
              </p:grpSpPr>
              <p:sp>
                <p:nvSpPr>
                  <p:cNvPr id="213028" name="Freeform 101">
                    <a:extLst>
                      <a:ext uri="{FF2B5EF4-FFF2-40B4-BE49-F238E27FC236}">
                        <a16:creationId xmlns:a16="http://schemas.microsoft.com/office/drawing/2014/main" id="{17EC3A15-9964-4E40-B612-4E01326593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015" y="1948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29" name="Freeform 102">
                    <a:extLst>
                      <a:ext uri="{FF2B5EF4-FFF2-40B4-BE49-F238E27FC236}">
                        <a16:creationId xmlns:a16="http://schemas.microsoft.com/office/drawing/2014/main" id="{880CCAAE-FFD6-44A0-85B5-C9B102182D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033" y="2021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30" name="Freeform 103">
                    <a:extLst>
                      <a:ext uri="{FF2B5EF4-FFF2-40B4-BE49-F238E27FC236}">
                        <a16:creationId xmlns:a16="http://schemas.microsoft.com/office/drawing/2014/main" id="{1E258C64-908C-46B6-AA7B-3CDDDEA607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106" y="199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31" name="Freeform 104">
                    <a:extLst>
                      <a:ext uri="{FF2B5EF4-FFF2-40B4-BE49-F238E27FC236}">
                        <a16:creationId xmlns:a16="http://schemas.microsoft.com/office/drawing/2014/main" id="{8F8617D7-861D-46B6-8AFA-EC4879FC52A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124" y="2067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32" name="Freeform 105">
                    <a:extLst>
                      <a:ext uri="{FF2B5EF4-FFF2-40B4-BE49-F238E27FC236}">
                        <a16:creationId xmlns:a16="http://schemas.microsoft.com/office/drawing/2014/main" id="{90ACBA10-6477-4AFD-8F3E-09D3E166AC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193" y="2041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33" name="Freeform 106">
                    <a:extLst>
                      <a:ext uri="{FF2B5EF4-FFF2-40B4-BE49-F238E27FC236}">
                        <a16:creationId xmlns:a16="http://schemas.microsoft.com/office/drawing/2014/main" id="{B80D3CE1-4B0D-421E-9404-0113FC3487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212" y="2114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34" name="Freeform 107">
                    <a:extLst>
                      <a:ext uri="{FF2B5EF4-FFF2-40B4-BE49-F238E27FC236}">
                        <a16:creationId xmlns:a16="http://schemas.microsoft.com/office/drawing/2014/main" id="{7B6733E6-0D3C-4426-A463-B3353C1FC5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285" y="2087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35" name="Freeform 108">
                    <a:extLst>
                      <a:ext uri="{FF2B5EF4-FFF2-40B4-BE49-F238E27FC236}">
                        <a16:creationId xmlns:a16="http://schemas.microsoft.com/office/drawing/2014/main" id="{6C6E705F-801A-4BB4-BC5F-7ECFB495D6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303" y="2160"/>
                    <a:ext cx="55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36" name="Freeform 109">
                    <a:extLst>
                      <a:ext uri="{FF2B5EF4-FFF2-40B4-BE49-F238E27FC236}">
                        <a16:creationId xmlns:a16="http://schemas.microsoft.com/office/drawing/2014/main" id="{0E054963-279B-4251-BA95-74BC459660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378" y="2128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37" name="Freeform 110">
                    <a:extLst>
                      <a:ext uri="{FF2B5EF4-FFF2-40B4-BE49-F238E27FC236}">
                        <a16:creationId xmlns:a16="http://schemas.microsoft.com/office/drawing/2014/main" id="{35327AD2-7A9C-49D5-AD37-C2EA9610A4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396" y="2201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38" name="Freeform 111">
                    <a:extLst>
                      <a:ext uri="{FF2B5EF4-FFF2-40B4-BE49-F238E27FC236}">
                        <a16:creationId xmlns:a16="http://schemas.microsoft.com/office/drawing/2014/main" id="{B4CC8E5A-CCD9-4090-86FA-C018FD1855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469" y="217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39" name="Freeform 112">
                    <a:extLst>
                      <a:ext uri="{FF2B5EF4-FFF2-40B4-BE49-F238E27FC236}">
                        <a16:creationId xmlns:a16="http://schemas.microsoft.com/office/drawing/2014/main" id="{1D4518E9-E274-4B21-B933-22CABDA5F5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487" y="2247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40" name="Freeform 113">
                    <a:extLst>
                      <a:ext uri="{FF2B5EF4-FFF2-40B4-BE49-F238E27FC236}">
                        <a16:creationId xmlns:a16="http://schemas.microsoft.com/office/drawing/2014/main" id="{5B73B5AB-E00D-47BE-BECE-F2881D90F2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551" y="2215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41" name="Freeform 114">
                    <a:extLst>
                      <a:ext uri="{FF2B5EF4-FFF2-40B4-BE49-F238E27FC236}">
                        <a16:creationId xmlns:a16="http://schemas.microsoft.com/office/drawing/2014/main" id="{D24D62F7-BFCD-4EA6-8B29-01D43C2BF5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569" y="2289"/>
                    <a:ext cx="53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42" name="Freeform 115">
                    <a:extLst>
                      <a:ext uri="{FF2B5EF4-FFF2-40B4-BE49-F238E27FC236}">
                        <a16:creationId xmlns:a16="http://schemas.microsoft.com/office/drawing/2014/main" id="{004BC4AF-6A73-48EB-A860-C37C2AF984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642" y="2262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43" name="Freeform 116">
                    <a:extLst>
                      <a:ext uri="{FF2B5EF4-FFF2-40B4-BE49-F238E27FC236}">
                        <a16:creationId xmlns:a16="http://schemas.microsoft.com/office/drawing/2014/main" id="{A74198AA-02E7-415E-9BB5-AF2A688312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660" y="2334"/>
                    <a:ext cx="54" cy="57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44" name="Freeform 117">
                    <a:extLst>
                      <a:ext uri="{FF2B5EF4-FFF2-40B4-BE49-F238E27FC236}">
                        <a16:creationId xmlns:a16="http://schemas.microsoft.com/office/drawing/2014/main" id="{E9FE745D-2609-45F3-97D0-991B43CD96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723" y="2314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45" name="Freeform 118">
                    <a:extLst>
                      <a:ext uri="{FF2B5EF4-FFF2-40B4-BE49-F238E27FC236}">
                        <a16:creationId xmlns:a16="http://schemas.microsoft.com/office/drawing/2014/main" id="{BB4C85AF-C755-4321-A36D-2B4DDC6E78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741" y="2387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46" name="Freeform 119">
                    <a:extLst>
                      <a:ext uri="{FF2B5EF4-FFF2-40B4-BE49-F238E27FC236}">
                        <a16:creationId xmlns:a16="http://schemas.microsoft.com/office/drawing/2014/main" id="{31D42768-27DA-4F85-B0F3-D89907D29E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814" y="2360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47" name="Freeform 120">
                    <a:extLst>
                      <a:ext uri="{FF2B5EF4-FFF2-40B4-BE49-F238E27FC236}">
                        <a16:creationId xmlns:a16="http://schemas.microsoft.com/office/drawing/2014/main" id="{A4D8485D-3F38-40B7-AEBB-065E9CB85D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832" y="2433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48" name="Freeform 121">
                    <a:extLst>
                      <a:ext uri="{FF2B5EF4-FFF2-40B4-BE49-F238E27FC236}">
                        <a16:creationId xmlns:a16="http://schemas.microsoft.com/office/drawing/2014/main" id="{748A7A21-653C-41E0-9FD5-43140110BF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901" y="2407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49" name="Freeform 122">
                    <a:extLst>
                      <a:ext uri="{FF2B5EF4-FFF2-40B4-BE49-F238E27FC236}">
                        <a16:creationId xmlns:a16="http://schemas.microsoft.com/office/drawing/2014/main" id="{FAC6E37C-3063-4CC8-B4A2-340712C2A8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920" y="2480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50" name="Freeform 123">
                    <a:extLst>
                      <a:ext uri="{FF2B5EF4-FFF2-40B4-BE49-F238E27FC236}">
                        <a16:creationId xmlns:a16="http://schemas.microsoft.com/office/drawing/2014/main" id="{C5A8E30E-1ACF-4B4B-8A57-CD1136CAC8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993" y="2453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51" name="Freeform 124">
                    <a:extLst>
                      <a:ext uri="{FF2B5EF4-FFF2-40B4-BE49-F238E27FC236}">
                        <a16:creationId xmlns:a16="http://schemas.microsoft.com/office/drawing/2014/main" id="{3B0BDB94-71C6-4519-B7DF-436908137A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011" y="2526"/>
                    <a:ext cx="55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52" name="Freeform 125">
                    <a:extLst>
                      <a:ext uri="{FF2B5EF4-FFF2-40B4-BE49-F238E27FC236}">
                        <a16:creationId xmlns:a16="http://schemas.microsoft.com/office/drawing/2014/main" id="{EE946D67-DBE7-43F4-95DE-0C62B8C6C3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086" y="249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53" name="Freeform 126">
                    <a:extLst>
                      <a:ext uri="{FF2B5EF4-FFF2-40B4-BE49-F238E27FC236}">
                        <a16:creationId xmlns:a16="http://schemas.microsoft.com/office/drawing/2014/main" id="{75C0F1F0-F6E1-4CF0-9D17-B6CA81967D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105" y="2567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54" name="Freeform 127">
                    <a:extLst>
                      <a:ext uri="{FF2B5EF4-FFF2-40B4-BE49-F238E27FC236}">
                        <a16:creationId xmlns:a16="http://schemas.microsoft.com/office/drawing/2014/main" id="{89FCFE03-72D6-410F-8BF9-CF322082F1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178" y="2540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55" name="Freeform 128">
                    <a:extLst>
                      <a:ext uri="{FF2B5EF4-FFF2-40B4-BE49-F238E27FC236}">
                        <a16:creationId xmlns:a16="http://schemas.microsoft.com/office/drawing/2014/main" id="{9D04A4E0-42C7-44AB-9ACF-3105A866F3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196" y="2613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56" name="Freeform 129">
                    <a:extLst>
                      <a:ext uri="{FF2B5EF4-FFF2-40B4-BE49-F238E27FC236}">
                        <a16:creationId xmlns:a16="http://schemas.microsoft.com/office/drawing/2014/main" id="{0BB9A73D-700D-46BD-B71A-7A0207C444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260" y="2581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57" name="Freeform 130">
                    <a:extLst>
                      <a:ext uri="{FF2B5EF4-FFF2-40B4-BE49-F238E27FC236}">
                        <a16:creationId xmlns:a16="http://schemas.microsoft.com/office/drawing/2014/main" id="{9BEF0D60-F4AC-4F75-8BA0-3987A656D5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278" y="2655"/>
                    <a:ext cx="53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58" name="Freeform 131">
                    <a:extLst>
                      <a:ext uri="{FF2B5EF4-FFF2-40B4-BE49-F238E27FC236}">
                        <a16:creationId xmlns:a16="http://schemas.microsoft.com/office/drawing/2014/main" id="{ACCC2201-3CDE-4EF8-88B4-5B3FFC4492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351" y="2628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59" name="Freeform 132">
                    <a:extLst>
                      <a:ext uri="{FF2B5EF4-FFF2-40B4-BE49-F238E27FC236}">
                        <a16:creationId xmlns:a16="http://schemas.microsoft.com/office/drawing/2014/main" id="{5CF32671-88F4-4887-896D-6FAF736623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369" y="2700"/>
                    <a:ext cx="54" cy="57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60" name="Freeform 133">
                    <a:extLst>
                      <a:ext uri="{FF2B5EF4-FFF2-40B4-BE49-F238E27FC236}">
                        <a16:creationId xmlns:a16="http://schemas.microsoft.com/office/drawing/2014/main" id="{B9247F89-B66C-44AE-AD41-C84EFAB6C7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437" y="2681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61" name="Freeform 134">
                    <a:extLst>
                      <a:ext uri="{FF2B5EF4-FFF2-40B4-BE49-F238E27FC236}">
                        <a16:creationId xmlns:a16="http://schemas.microsoft.com/office/drawing/2014/main" id="{42BAA269-C1C4-438C-8137-3C151A7E7C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455" y="2754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62" name="Freeform 135">
                    <a:extLst>
                      <a:ext uri="{FF2B5EF4-FFF2-40B4-BE49-F238E27FC236}">
                        <a16:creationId xmlns:a16="http://schemas.microsoft.com/office/drawing/2014/main" id="{F86A4B33-A505-40F0-BA3E-97B6BAA188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528" y="2727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63" name="Freeform 136">
                    <a:extLst>
                      <a:ext uri="{FF2B5EF4-FFF2-40B4-BE49-F238E27FC236}">
                        <a16:creationId xmlns:a16="http://schemas.microsoft.com/office/drawing/2014/main" id="{C1777379-2D99-4F23-87FB-B091951661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546" y="2800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64" name="Freeform 137">
                    <a:extLst>
                      <a:ext uri="{FF2B5EF4-FFF2-40B4-BE49-F238E27FC236}">
                        <a16:creationId xmlns:a16="http://schemas.microsoft.com/office/drawing/2014/main" id="{CF23CD99-2CEF-424F-BA73-4CEFC94EF2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615" y="2774"/>
                    <a:ext cx="56" cy="54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65" name="Freeform 138">
                    <a:extLst>
                      <a:ext uri="{FF2B5EF4-FFF2-40B4-BE49-F238E27FC236}">
                        <a16:creationId xmlns:a16="http://schemas.microsoft.com/office/drawing/2014/main" id="{44D25D29-8165-41DA-B118-4DF62A9A42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635" y="2847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66" name="Freeform 139">
                    <a:extLst>
                      <a:ext uri="{FF2B5EF4-FFF2-40B4-BE49-F238E27FC236}">
                        <a16:creationId xmlns:a16="http://schemas.microsoft.com/office/drawing/2014/main" id="{C0FF9F02-A9D1-410C-A898-DC8ED22605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708" y="2820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67" name="Freeform 140">
                    <a:extLst>
                      <a:ext uri="{FF2B5EF4-FFF2-40B4-BE49-F238E27FC236}">
                        <a16:creationId xmlns:a16="http://schemas.microsoft.com/office/drawing/2014/main" id="{D7D153DC-6E1C-4BEB-9864-7A32D3220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726" y="2893"/>
                    <a:ext cx="55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68" name="Freeform 141">
                    <a:extLst>
                      <a:ext uri="{FF2B5EF4-FFF2-40B4-BE49-F238E27FC236}">
                        <a16:creationId xmlns:a16="http://schemas.microsoft.com/office/drawing/2014/main" id="{94CA6C67-67EB-46F3-B080-24FF525A77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801" y="2861"/>
                    <a:ext cx="55" cy="54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69" name="Freeform 142">
                    <a:extLst>
                      <a:ext uri="{FF2B5EF4-FFF2-40B4-BE49-F238E27FC236}">
                        <a16:creationId xmlns:a16="http://schemas.microsoft.com/office/drawing/2014/main" id="{5FAD95A0-5E0A-4F5D-B951-2B6632FF94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819" y="2934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70" name="Freeform 143">
                    <a:extLst>
                      <a:ext uri="{FF2B5EF4-FFF2-40B4-BE49-F238E27FC236}">
                        <a16:creationId xmlns:a16="http://schemas.microsoft.com/office/drawing/2014/main" id="{382CD41C-FFF8-408C-8DE4-F9A23B04279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892" y="2907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71" name="Freeform 144">
                    <a:extLst>
                      <a:ext uri="{FF2B5EF4-FFF2-40B4-BE49-F238E27FC236}">
                        <a16:creationId xmlns:a16="http://schemas.microsoft.com/office/drawing/2014/main" id="{C891FA46-3251-4DF5-9413-AD58866D24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910" y="2980"/>
                    <a:ext cx="54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72" name="Freeform 145">
                    <a:extLst>
                      <a:ext uri="{FF2B5EF4-FFF2-40B4-BE49-F238E27FC236}">
                        <a16:creationId xmlns:a16="http://schemas.microsoft.com/office/drawing/2014/main" id="{242C85CD-D515-4B7F-B003-590AC39AD4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974" y="2948"/>
                    <a:ext cx="56" cy="54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73" name="Freeform 146">
                    <a:extLst>
                      <a:ext uri="{FF2B5EF4-FFF2-40B4-BE49-F238E27FC236}">
                        <a16:creationId xmlns:a16="http://schemas.microsoft.com/office/drawing/2014/main" id="{53D0F81A-6F6C-4FCE-AAA8-9B89B04107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993" y="3021"/>
                    <a:ext cx="53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74" name="Freeform 147">
                    <a:extLst>
                      <a:ext uri="{FF2B5EF4-FFF2-40B4-BE49-F238E27FC236}">
                        <a16:creationId xmlns:a16="http://schemas.microsoft.com/office/drawing/2014/main" id="{68F0290D-EE9D-4290-8B73-12C7AB3AB0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5066" y="299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75" name="Freeform 148">
                    <a:extLst>
                      <a:ext uri="{FF2B5EF4-FFF2-40B4-BE49-F238E27FC236}">
                        <a16:creationId xmlns:a16="http://schemas.microsoft.com/office/drawing/2014/main" id="{9D6612B7-0BF7-4C5A-9A73-A3F329E0C3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5084" y="3066"/>
                    <a:ext cx="54" cy="57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3027" name="Line 149">
                  <a:extLst>
                    <a:ext uri="{FF2B5EF4-FFF2-40B4-BE49-F238E27FC236}">
                      <a16:creationId xmlns:a16="http://schemas.microsoft.com/office/drawing/2014/main" id="{8C5A4530-C914-4D28-8EE7-8C07B972E4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977" y="2023"/>
                  <a:ext cx="99" cy="5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023" name="Line 150">
                <a:extLst>
                  <a:ext uri="{FF2B5EF4-FFF2-40B4-BE49-F238E27FC236}">
                    <a16:creationId xmlns:a16="http://schemas.microsoft.com/office/drawing/2014/main" id="{E4A56DC1-7FCB-4424-A4E7-90DE9C4ADA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3" y="3267"/>
                <a:ext cx="956" cy="47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024" name="Text Box 151">
                <a:extLst>
                  <a:ext uri="{FF2B5EF4-FFF2-40B4-BE49-F238E27FC236}">
                    <a16:creationId xmlns:a16="http://schemas.microsoft.com/office/drawing/2014/main" id="{29E64E13-8555-4B87-B4C6-97F8E693074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4" y="2093"/>
                <a:ext cx="267" cy="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3025" name="Text Box 152">
                <a:extLst>
                  <a:ext uri="{FF2B5EF4-FFF2-40B4-BE49-F238E27FC236}">
                    <a16:creationId xmlns:a16="http://schemas.microsoft.com/office/drawing/2014/main" id="{1A9CE76F-8398-4A9F-BE0F-C67404DF7A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84" y="3408"/>
                <a:ext cx="265" cy="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e</a:t>
                </a:r>
                <a:r>
                  <a:rPr kumimoji="0" lang="en-US" altLang="en-US" sz="1400" b="0" i="0" u="none" strike="noStrike" cap="none" normalizeH="0" baseline="3000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5205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E6E8ABE-8075-4F63-978B-280C35436733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2A9343-7573-443F-AB8F-EC613A80A998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indeling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rgbClr val="FF0000"/>
              </a:buClr>
              <a:buSzTx/>
              <a:buFont typeface="Wingdings" pitchFamily="2" charset="2"/>
              <a:buNone/>
              <a:defRPr/>
            </a:pPr>
            <a:r>
              <a:rPr lang="en-GB" sz="2000" b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wisselwerking</a:t>
            </a:r>
            <a:endParaRPr lang="en-GB" sz="2000" b="1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300"/>
              </a:spcBef>
              <a:buClr>
                <a:srgbClr val="FF0000"/>
              </a:buClr>
              <a:buSzTx/>
              <a:buNone/>
              <a:defRPr/>
            </a:pPr>
            <a:endParaRPr lang="en-GB" sz="200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fluentie en flux</a:t>
            </a: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lineïeke en massieke eenheden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energieverlies van deeltjes met massa</a:t>
            </a: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verzwakking van fotonen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kernreacties</a:t>
            </a:r>
          </a:p>
        </p:txBody>
      </p:sp>
      <p:pic>
        <p:nvPicPr>
          <p:cNvPr id="512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437" y="4798094"/>
            <a:ext cx="7207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92822-B2F0-42A4-8AC4-7A1A432BD1A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6A739-9DD0-424C-A6F9-028076E8E3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20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elektromagnetische straling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750296" cy="4256088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compton-effect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~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onafhankelijk van Z en E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gedeeltelijk energieoverdracht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aan een (vrij) electron, maar voor grote E doen alle elektronen mee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atoom wordt geïoniseerd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  r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öntgen-foton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auger-elektron</a:t>
            </a: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2" name="Rectangle 112">
            <a:extLst>
              <a:ext uri="{FF2B5EF4-FFF2-40B4-BE49-F238E27FC236}">
                <a16:creationId xmlns:a16="http://schemas.microsoft.com/office/drawing/2014/main" id="{F84BE419-77FF-4A84-84D6-D62C8DDE7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6136" y="216826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3048" name="Rectangle 229">
            <a:extLst>
              <a:ext uri="{FF2B5EF4-FFF2-40B4-BE49-F238E27FC236}">
                <a16:creationId xmlns:a16="http://schemas.microsoft.com/office/drawing/2014/main" id="{32F9825F-3576-46BC-8B68-1526AE0CE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080" y="1970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13049" name="Group 118">
            <a:extLst>
              <a:ext uri="{FF2B5EF4-FFF2-40B4-BE49-F238E27FC236}">
                <a16:creationId xmlns:a16="http://schemas.microsoft.com/office/drawing/2014/main" id="{8C531FDB-F0F7-40CB-8C45-4244DFF62CF8}"/>
              </a:ext>
            </a:extLst>
          </p:cNvPr>
          <p:cNvGrpSpPr>
            <a:grpSpLocks/>
          </p:cNvGrpSpPr>
          <p:nvPr/>
        </p:nvGrpSpPr>
        <p:grpSpPr bwMode="auto">
          <a:xfrm>
            <a:off x="5436244" y="1874490"/>
            <a:ext cx="3024188" cy="3714750"/>
            <a:chOff x="2637" y="1756"/>
            <a:chExt cx="4762" cy="5849"/>
          </a:xfrm>
        </p:grpSpPr>
        <p:grpSp>
          <p:nvGrpSpPr>
            <p:cNvPr id="213050" name="Group 213">
              <a:extLst>
                <a:ext uri="{FF2B5EF4-FFF2-40B4-BE49-F238E27FC236}">
                  <a16:creationId xmlns:a16="http://schemas.microsoft.com/office/drawing/2014/main" id="{899E7B97-AE8D-411B-A3A7-112D72FD5B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7" y="3180"/>
              <a:ext cx="4633" cy="4425"/>
              <a:chOff x="3871" y="649"/>
              <a:chExt cx="3559" cy="3432"/>
            </a:xfrm>
          </p:grpSpPr>
          <p:sp>
            <p:nvSpPr>
              <p:cNvPr id="213145" name="Oval 228">
                <a:extLst>
                  <a:ext uri="{FF2B5EF4-FFF2-40B4-BE49-F238E27FC236}">
                    <a16:creationId xmlns:a16="http://schemas.microsoft.com/office/drawing/2014/main" id="{83FBC5D7-34FA-4268-8CFF-C5FBABF91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0" y="2241"/>
                <a:ext cx="261" cy="26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13146" name="Group 224">
                <a:extLst>
                  <a:ext uri="{FF2B5EF4-FFF2-40B4-BE49-F238E27FC236}">
                    <a16:creationId xmlns:a16="http://schemas.microsoft.com/office/drawing/2014/main" id="{2BBA3ACD-B7F9-4E89-A61D-62BD149E34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52" y="1452"/>
                <a:ext cx="1997" cy="1842"/>
                <a:chOff x="4652" y="1452"/>
                <a:chExt cx="1997" cy="1842"/>
              </a:xfrm>
            </p:grpSpPr>
            <p:sp>
              <p:nvSpPr>
                <p:cNvPr id="213157" name="Oval 227">
                  <a:extLst>
                    <a:ext uri="{FF2B5EF4-FFF2-40B4-BE49-F238E27FC236}">
                      <a16:creationId xmlns:a16="http://schemas.microsoft.com/office/drawing/2014/main" id="{5B97E6CC-DEEB-4C8F-819B-B91C1440C5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2" y="1452"/>
                  <a:ext cx="1997" cy="1841"/>
                </a:xfrm>
                <a:prstGeom prst="ellips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8" name="Oval 226">
                  <a:extLst>
                    <a:ext uri="{FF2B5EF4-FFF2-40B4-BE49-F238E27FC236}">
                      <a16:creationId xmlns:a16="http://schemas.microsoft.com/office/drawing/2014/main" id="{A8C995E1-4CCC-4279-B54A-50DF865394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47" y="3205"/>
                  <a:ext cx="87" cy="8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9" name="Oval 225">
                  <a:extLst>
                    <a:ext uri="{FF2B5EF4-FFF2-40B4-BE49-F238E27FC236}">
                      <a16:creationId xmlns:a16="http://schemas.microsoft.com/office/drawing/2014/main" id="{F1079FE5-8C29-4798-885C-84E8B6506E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68" y="1452"/>
                  <a:ext cx="87" cy="8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3147" name="Group 214">
                <a:extLst>
                  <a:ext uri="{FF2B5EF4-FFF2-40B4-BE49-F238E27FC236}">
                    <a16:creationId xmlns:a16="http://schemas.microsoft.com/office/drawing/2014/main" id="{547C941D-AF0C-4FF5-A726-6A85E19D3D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71" y="649"/>
                <a:ext cx="3559" cy="3432"/>
                <a:chOff x="3871" y="649"/>
                <a:chExt cx="3559" cy="3432"/>
              </a:xfrm>
            </p:grpSpPr>
            <p:sp>
              <p:nvSpPr>
                <p:cNvPr id="213148" name="Oval 223">
                  <a:extLst>
                    <a:ext uri="{FF2B5EF4-FFF2-40B4-BE49-F238E27FC236}">
                      <a16:creationId xmlns:a16="http://schemas.microsoft.com/office/drawing/2014/main" id="{56D19A5E-48D4-45F8-B644-41D34B9EF3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1" y="649"/>
                  <a:ext cx="3559" cy="3432"/>
                </a:xfrm>
                <a:prstGeom prst="ellips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49" name="Oval 222">
                  <a:extLst>
                    <a:ext uri="{FF2B5EF4-FFF2-40B4-BE49-F238E27FC236}">
                      <a16:creationId xmlns:a16="http://schemas.microsoft.com/office/drawing/2014/main" id="{C358BF61-B338-4E4A-B307-F01284087C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6" y="868"/>
                  <a:ext cx="88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0" name="Oval 221">
                  <a:extLst>
                    <a:ext uri="{FF2B5EF4-FFF2-40B4-BE49-F238E27FC236}">
                      <a16:creationId xmlns:a16="http://schemas.microsoft.com/office/drawing/2014/main" id="{37B5FADE-9F0B-49A8-B382-8588BBAD05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6" y="657"/>
                  <a:ext cx="87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1" name="Oval 220">
                  <a:extLst>
                    <a:ext uri="{FF2B5EF4-FFF2-40B4-BE49-F238E27FC236}">
                      <a16:creationId xmlns:a16="http://schemas.microsoft.com/office/drawing/2014/main" id="{FB3C7AEA-65DA-479C-ACD9-D93808298E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83" y="1870"/>
                  <a:ext cx="89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2" name="Oval 219">
                  <a:extLst>
                    <a:ext uri="{FF2B5EF4-FFF2-40B4-BE49-F238E27FC236}">
                      <a16:creationId xmlns:a16="http://schemas.microsoft.com/office/drawing/2014/main" id="{5F9AAFB4-5C19-430A-9A64-31704B8F42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80" y="1509"/>
                  <a:ext cx="88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3" name="Oval 218">
                  <a:extLst>
                    <a:ext uri="{FF2B5EF4-FFF2-40B4-BE49-F238E27FC236}">
                      <a16:creationId xmlns:a16="http://schemas.microsoft.com/office/drawing/2014/main" id="{FD2B4262-89AA-456E-BB68-CB4F21AF22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04" y="3218"/>
                  <a:ext cx="88" cy="8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4" name="Oval 217">
                  <a:extLst>
                    <a:ext uri="{FF2B5EF4-FFF2-40B4-BE49-F238E27FC236}">
                      <a16:creationId xmlns:a16="http://schemas.microsoft.com/office/drawing/2014/main" id="{33DD1FCB-425C-4DB4-A801-05278E35A7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2" y="3665"/>
                  <a:ext cx="87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5" name="Oval 216">
                  <a:extLst>
                    <a:ext uri="{FF2B5EF4-FFF2-40B4-BE49-F238E27FC236}">
                      <a16:creationId xmlns:a16="http://schemas.microsoft.com/office/drawing/2014/main" id="{5DF93A8F-52C6-41D6-A0E8-C26EE744FB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29" y="3964"/>
                  <a:ext cx="88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6" name="Oval 215">
                  <a:extLst>
                    <a:ext uri="{FF2B5EF4-FFF2-40B4-BE49-F238E27FC236}">
                      <a16:creationId xmlns:a16="http://schemas.microsoft.com/office/drawing/2014/main" id="{F6C20AD8-DBBA-42E0-8D8B-CCF83D7AAE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95" y="2848"/>
                  <a:ext cx="88" cy="8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13051" name="Text Box 212">
              <a:extLst>
                <a:ext uri="{FF2B5EF4-FFF2-40B4-BE49-F238E27FC236}">
                  <a16:creationId xmlns:a16="http://schemas.microsoft.com/office/drawing/2014/main" id="{9CC3D3F0-9814-465E-BC2A-51AD8FFE28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3" y="5192"/>
              <a:ext cx="722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000" tIns="180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kern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13052" name="Group 119">
              <a:extLst>
                <a:ext uri="{FF2B5EF4-FFF2-40B4-BE49-F238E27FC236}">
                  <a16:creationId xmlns:a16="http://schemas.microsoft.com/office/drawing/2014/main" id="{0C4B0F9A-F6FB-4436-8EE4-CFE9041811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4" y="1756"/>
              <a:ext cx="4665" cy="2535"/>
              <a:chOff x="3945" y="-455"/>
              <a:chExt cx="3584" cy="1966"/>
            </a:xfrm>
          </p:grpSpPr>
          <p:sp>
            <p:nvSpPr>
              <p:cNvPr id="213053" name="Arc 211">
                <a:extLst>
                  <a:ext uri="{FF2B5EF4-FFF2-40B4-BE49-F238E27FC236}">
                    <a16:creationId xmlns:a16="http://schemas.microsoft.com/office/drawing/2014/main" id="{1309B0DB-2473-4EA1-A54A-459735157D54}"/>
                  </a:ext>
                </a:extLst>
              </p:cNvPr>
              <p:cNvSpPr>
                <a:spLocks/>
              </p:cNvSpPr>
              <p:nvPr/>
            </p:nvSpPr>
            <p:spPr bwMode="auto">
              <a:xfrm rot="2603575">
                <a:off x="6511" y="526"/>
                <a:ext cx="348" cy="38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054" name="Line 210">
                <a:extLst>
                  <a:ext uri="{FF2B5EF4-FFF2-40B4-BE49-F238E27FC236}">
                    <a16:creationId xmlns:a16="http://schemas.microsoft.com/office/drawing/2014/main" id="{05C173FB-BCCC-49D9-AF2B-E2BEA6152B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1" y="743"/>
                <a:ext cx="381" cy="72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13055" name="Group 159">
                <a:extLst>
                  <a:ext uri="{FF2B5EF4-FFF2-40B4-BE49-F238E27FC236}">
                    <a16:creationId xmlns:a16="http://schemas.microsoft.com/office/drawing/2014/main" id="{E47FA25C-E807-457B-9F17-629A2713A5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 flipV="1">
                <a:off x="4297" y="-269"/>
                <a:ext cx="1794" cy="961"/>
                <a:chOff x="2977" y="2023"/>
                <a:chExt cx="2241" cy="1200"/>
              </a:xfrm>
            </p:grpSpPr>
            <p:grpSp>
              <p:nvGrpSpPr>
                <p:cNvPr id="213095" name="Group 161">
                  <a:extLst>
                    <a:ext uri="{FF2B5EF4-FFF2-40B4-BE49-F238E27FC236}">
                      <a16:creationId xmlns:a16="http://schemas.microsoft.com/office/drawing/2014/main" id="{C34984D6-E3AB-4909-8C41-8134E7CC53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94" y="2047"/>
                  <a:ext cx="2124" cy="1176"/>
                  <a:chOff x="3015" y="1948"/>
                  <a:chExt cx="2123" cy="1175"/>
                </a:xfrm>
              </p:grpSpPr>
              <p:sp>
                <p:nvSpPr>
                  <p:cNvPr id="213097" name="Freeform 209">
                    <a:extLst>
                      <a:ext uri="{FF2B5EF4-FFF2-40B4-BE49-F238E27FC236}">
                        <a16:creationId xmlns:a16="http://schemas.microsoft.com/office/drawing/2014/main" id="{8C9AA189-C5AF-4A73-A3FB-85A5E5CCFC9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015" y="1948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98" name="Freeform 208">
                    <a:extLst>
                      <a:ext uri="{FF2B5EF4-FFF2-40B4-BE49-F238E27FC236}">
                        <a16:creationId xmlns:a16="http://schemas.microsoft.com/office/drawing/2014/main" id="{64AF3389-5098-41A6-BF18-2288FEFD54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033" y="2021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099" name="Freeform 207">
                    <a:extLst>
                      <a:ext uri="{FF2B5EF4-FFF2-40B4-BE49-F238E27FC236}">
                        <a16:creationId xmlns:a16="http://schemas.microsoft.com/office/drawing/2014/main" id="{7B394232-5FB2-44DC-91BA-3CC49C134C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106" y="199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0" name="Freeform 206">
                    <a:extLst>
                      <a:ext uri="{FF2B5EF4-FFF2-40B4-BE49-F238E27FC236}">
                        <a16:creationId xmlns:a16="http://schemas.microsoft.com/office/drawing/2014/main" id="{7E0361F7-B5CA-43BF-BD50-98CF223F248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124" y="2067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1" name="Freeform 205">
                    <a:extLst>
                      <a:ext uri="{FF2B5EF4-FFF2-40B4-BE49-F238E27FC236}">
                        <a16:creationId xmlns:a16="http://schemas.microsoft.com/office/drawing/2014/main" id="{CBB0AD5F-EF7E-4EB5-83D4-A3C71BB593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193" y="2041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2" name="Freeform 204">
                    <a:extLst>
                      <a:ext uri="{FF2B5EF4-FFF2-40B4-BE49-F238E27FC236}">
                        <a16:creationId xmlns:a16="http://schemas.microsoft.com/office/drawing/2014/main" id="{FF4CAAC0-6FA7-48F6-96ED-9A05225E41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212" y="2114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3" name="Freeform 203">
                    <a:extLst>
                      <a:ext uri="{FF2B5EF4-FFF2-40B4-BE49-F238E27FC236}">
                        <a16:creationId xmlns:a16="http://schemas.microsoft.com/office/drawing/2014/main" id="{6387830A-D1A0-4FE3-A3DA-FE7100D074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285" y="2087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4" name="Freeform 202">
                    <a:extLst>
                      <a:ext uri="{FF2B5EF4-FFF2-40B4-BE49-F238E27FC236}">
                        <a16:creationId xmlns:a16="http://schemas.microsoft.com/office/drawing/2014/main" id="{5A63445F-B493-4BD6-98C5-9CD35397AA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303" y="2160"/>
                    <a:ext cx="55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5" name="Freeform 201">
                    <a:extLst>
                      <a:ext uri="{FF2B5EF4-FFF2-40B4-BE49-F238E27FC236}">
                        <a16:creationId xmlns:a16="http://schemas.microsoft.com/office/drawing/2014/main" id="{823093C4-CE91-49B4-ACB9-FD7EECA3E2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378" y="2128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6" name="Freeform 200">
                    <a:extLst>
                      <a:ext uri="{FF2B5EF4-FFF2-40B4-BE49-F238E27FC236}">
                        <a16:creationId xmlns:a16="http://schemas.microsoft.com/office/drawing/2014/main" id="{11EE13F0-7721-4E8E-B57C-CF41787D22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396" y="2201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7" name="Freeform 199">
                    <a:extLst>
                      <a:ext uri="{FF2B5EF4-FFF2-40B4-BE49-F238E27FC236}">
                        <a16:creationId xmlns:a16="http://schemas.microsoft.com/office/drawing/2014/main" id="{BC4662B6-71C3-4885-91F0-DDBCFCC00B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469" y="217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8" name="Freeform 198">
                    <a:extLst>
                      <a:ext uri="{FF2B5EF4-FFF2-40B4-BE49-F238E27FC236}">
                        <a16:creationId xmlns:a16="http://schemas.microsoft.com/office/drawing/2014/main" id="{05BEE208-253E-4BEF-AC69-D85B5C8109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487" y="2247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9" name="Freeform 197">
                    <a:extLst>
                      <a:ext uri="{FF2B5EF4-FFF2-40B4-BE49-F238E27FC236}">
                        <a16:creationId xmlns:a16="http://schemas.microsoft.com/office/drawing/2014/main" id="{28B58C85-94AD-40C0-87B8-8D5A3C540C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551" y="2215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0" name="Freeform 196">
                    <a:extLst>
                      <a:ext uri="{FF2B5EF4-FFF2-40B4-BE49-F238E27FC236}">
                        <a16:creationId xmlns:a16="http://schemas.microsoft.com/office/drawing/2014/main" id="{50DEF4D2-648A-4721-BA99-2A62B875CB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569" y="2289"/>
                    <a:ext cx="53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1" name="Freeform 195">
                    <a:extLst>
                      <a:ext uri="{FF2B5EF4-FFF2-40B4-BE49-F238E27FC236}">
                        <a16:creationId xmlns:a16="http://schemas.microsoft.com/office/drawing/2014/main" id="{CAF8D573-0370-4B02-8210-2CE3406E5B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642" y="2262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2" name="Freeform 194">
                    <a:extLst>
                      <a:ext uri="{FF2B5EF4-FFF2-40B4-BE49-F238E27FC236}">
                        <a16:creationId xmlns:a16="http://schemas.microsoft.com/office/drawing/2014/main" id="{BA955217-40A0-4B90-8034-5AF88A2ACA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660" y="2334"/>
                    <a:ext cx="54" cy="57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3" name="Freeform 193">
                    <a:extLst>
                      <a:ext uri="{FF2B5EF4-FFF2-40B4-BE49-F238E27FC236}">
                        <a16:creationId xmlns:a16="http://schemas.microsoft.com/office/drawing/2014/main" id="{83900277-354E-4B61-A0C0-57D0165160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723" y="2314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4" name="Freeform 192">
                    <a:extLst>
                      <a:ext uri="{FF2B5EF4-FFF2-40B4-BE49-F238E27FC236}">
                        <a16:creationId xmlns:a16="http://schemas.microsoft.com/office/drawing/2014/main" id="{404C82F9-9121-4E02-A163-9421AAFF13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741" y="2387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5" name="Freeform 191">
                    <a:extLst>
                      <a:ext uri="{FF2B5EF4-FFF2-40B4-BE49-F238E27FC236}">
                        <a16:creationId xmlns:a16="http://schemas.microsoft.com/office/drawing/2014/main" id="{2FE0D8E5-6FEA-41B0-9402-1A03C37FAB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814" y="2360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6" name="Freeform 190">
                    <a:extLst>
                      <a:ext uri="{FF2B5EF4-FFF2-40B4-BE49-F238E27FC236}">
                        <a16:creationId xmlns:a16="http://schemas.microsoft.com/office/drawing/2014/main" id="{066A99A1-2BCF-458C-B0E3-41E87781A0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832" y="2433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7" name="Freeform 189">
                    <a:extLst>
                      <a:ext uri="{FF2B5EF4-FFF2-40B4-BE49-F238E27FC236}">
                        <a16:creationId xmlns:a16="http://schemas.microsoft.com/office/drawing/2014/main" id="{576FF26F-6C66-43B0-ADA5-4886FA6752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901" y="2407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8" name="Freeform 188">
                    <a:extLst>
                      <a:ext uri="{FF2B5EF4-FFF2-40B4-BE49-F238E27FC236}">
                        <a16:creationId xmlns:a16="http://schemas.microsoft.com/office/drawing/2014/main" id="{72AB5B5D-C3D3-4B91-B961-38B27F3433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920" y="2480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9" name="Freeform 187">
                    <a:extLst>
                      <a:ext uri="{FF2B5EF4-FFF2-40B4-BE49-F238E27FC236}">
                        <a16:creationId xmlns:a16="http://schemas.microsoft.com/office/drawing/2014/main" id="{852B1D45-1DB9-4232-B37E-204F600217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993" y="2453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0" name="Freeform 186">
                    <a:extLst>
                      <a:ext uri="{FF2B5EF4-FFF2-40B4-BE49-F238E27FC236}">
                        <a16:creationId xmlns:a16="http://schemas.microsoft.com/office/drawing/2014/main" id="{4C1547AB-BA94-4B77-BB4F-0123205C15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011" y="2526"/>
                    <a:ext cx="55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1" name="Freeform 185">
                    <a:extLst>
                      <a:ext uri="{FF2B5EF4-FFF2-40B4-BE49-F238E27FC236}">
                        <a16:creationId xmlns:a16="http://schemas.microsoft.com/office/drawing/2014/main" id="{4744B218-FA63-478A-9AD9-4C61EF3B8D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086" y="249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2" name="Freeform 184">
                    <a:extLst>
                      <a:ext uri="{FF2B5EF4-FFF2-40B4-BE49-F238E27FC236}">
                        <a16:creationId xmlns:a16="http://schemas.microsoft.com/office/drawing/2014/main" id="{E2E3288F-181D-459D-8F78-9E3C8FB534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105" y="2567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3" name="Freeform 183">
                    <a:extLst>
                      <a:ext uri="{FF2B5EF4-FFF2-40B4-BE49-F238E27FC236}">
                        <a16:creationId xmlns:a16="http://schemas.microsoft.com/office/drawing/2014/main" id="{26F4A921-7F19-4C63-93EF-89AE638458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178" y="2540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4" name="Freeform 182">
                    <a:extLst>
                      <a:ext uri="{FF2B5EF4-FFF2-40B4-BE49-F238E27FC236}">
                        <a16:creationId xmlns:a16="http://schemas.microsoft.com/office/drawing/2014/main" id="{62381750-9168-4A86-BD53-30E5686D9F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196" y="2613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5" name="Freeform 181">
                    <a:extLst>
                      <a:ext uri="{FF2B5EF4-FFF2-40B4-BE49-F238E27FC236}">
                        <a16:creationId xmlns:a16="http://schemas.microsoft.com/office/drawing/2014/main" id="{499A585E-0827-43B4-BFC3-6E6BECD321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260" y="2581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6" name="Freeform 180">
                    <a:extLst>
                      <a:ext uri="{FF2B5EF4-FFF2-40B4-BE49-F238E27FC236}">
                        <a16:creationId xmlns:a16="http://schemas.microsoft.com/office/drawing/2014/main" id="{64A344DC-A4C9-4304-8322-7EC3153D40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278" y="2655"/>
                    <a:ext cx="53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7" name="Freeform 179">
                    <a:extLst>
                      <a:ext uri="{FF2B5EF4-FFF2-40B4-BE49-F238E27FC236}">
                        <a16:creationId xmlns:a16="http://schemas.microsoft.com/office/drawing/2014/main" id="{7F9AE963-E5DB-400F-B4E8-786F2616AA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351" y="2628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8" name="Freeform 178">
                    <a:extLst>
                      <a:ext uri="{FF2B5EF4-FFF2-40B4-BE49-F238E27FC236}">
                        <a16:creationId xmlns:a16="http://schemas.microsoft.com/office/drawing/2014/main" id="{F8D2AB4E-935F-42C4-B28F-C61317CC6D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369" y="2700"/>
                    <a:ext cx="54" cy="57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9" name="Freeform 177">
                    <a:extLst>
                      <a:ext uri="{FF2B5EF4-FFF2-40B4-BE49-F238E27FC236}">
                        <a16:creationId xmlns:a16="http://schemas.microsoft.com/office/drawing/2014/main" id="{C32E5BF8-CCCE-46E5-AEC5-4D1BAB77BD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437" y="2681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0" name="Freeform 176">
                    <a:extLst>
                      <a:ext uri="{FF2B5EF4-FFF2-40B4-BE49-F238E27FC236}">
                        <a16:creationId xmlns:a16="http://schemas.microsoft.com/office/drawing/2014/main" id="{C276CED2-2B67-4E9B-9AD5-601EA882AC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455" y="2754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1" name="Freeform 175">
                    <a:extLst>
                      <a:ext uri="{FF2B5EF4-FFF2-40B4-BE49-F238E27FC236}">
                        <a16:creationId xmlns:a16="http://schemas.microsoft.com/office/drawing/2014/main" id="{105A25C3-24D0-49DC-9469-D111D1AE68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528" y="2727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2" name="Freeform 174">
                    <a:extLst>
                      <a:ext uri="{FF2B5EF4-FFF2-40B4-BE49-F238E27FC236}">
                        <a16:creationId xmlns:a16="http://schemas.microsoft.com/office/drawing/2014/main" id="{282C1BFB-9A6F-42FA-BD94-B304F645DC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546" y="2800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3" name="Freeform 173">
                    <a:extLst>
                      <a:ext uri="{FF2B5EF4-FFF2-40B4-BE49-F238E27FC236}">
                        <a16:creationId xmlns:a16="http://schemas.microsoft.com/office/drawing/2014/main" id="{FD81CF98-FDD5-4BAA-8AF4-BD507743BC4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615" y="2774"/>
                    <a:ext cx="56" cy="54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4" name="Freeform 172">
                    <a:extLst>
                      <a:ext uri="{FF2B5EF4-FFF2-40B4-BE49-F238E27FC236}">
                        <a16:creationId xmlns:a16="http://schemas.microsoft.com/office/drawing/2014/main" id="{00D59C50-3FC6-42F2-A648-9F830DD336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635" y="2847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5" name="Freeform 171">
                    <a:extLst>
                      <a:ext uri="{FF2B5EF4-FFF2-40B4-BE49-F238E27FC236}">
                        <a16:creationId xmlns:a16="http://schemas.microsoft.com/office/drawing/2014/main" id="{7D5EA62E-828F-4A95-B109-5B2F1652AB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708" y="2820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6" name="Freeform 170">
                    <a:extLst>
                      <a:ext uri="{FF2B5EF4-FFF2-40B4-BE49-F238E27FC236}">
                        <a16:creationId xmlns:a16="http://schemas.microsoft.com/office/drawing/2014/main" id="{4467622B-E0A0-44D6-B567-510903B09C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726" y="2893"/>
                    <a:ext cx="55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7" name="Freeform 169">
                    <a:extLst>
                      <a:ext uri="{FF2B5EF4-FFF2-40B4-BE49-F238E27FC236}">
                        <a16:creationId xmlns:a16="http://schemas.microsoft.com/office/drawing/2014/main" id="{4837B5BD-4118-4E2E-8EFC-DCDDF09FDD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801" y="2861"/>
                    <a:ext cx="55" cy="54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8" name="Freeform 168">
                    <a:extLst>
                      <a:ext uri="{FF2B5EF4-FFF2-40B4-BE49-F238E27FC236}">
                        <a16:creationId xmlns:a16="http://schemas.microsoft.com/office/drawing/2014/main" id="{405F2540-4092-4873-894D-54B3233EF7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819" y="2934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9" name="Freeform 167">
                    <a:extLst>
                      <a:ext uri="{FF2B5EF4-FFF2-40B4-BE49-F238E27FC236}">
                        <a16:creationId xmlns:a16="http://schemas.microsoft.com/office/drawing/2014/main" id="{A292F5E5-1B4A-4103-9A58-7D10317E6F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892" y="2907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0" name="Freeform 166">
                    <a:extLst>
                      <a:ext uri="{FF2B5EF4-FFF2-40B4-BE49-F238E27FC236}">
                        <a16:creationId xmlns:a16="http://schemas.microsoft.com/office/drawing/2014/main" id="{FE58CF5C-2C26-4FD5-B0BD-91AEBEF627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910" y="2980"/>
                    <a:ext cx="54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1" name="Freeform 165">
                    <a:extLst>
                      <a:ext uri="{FF2B5EF4-FFF2-40B4-BE49-F238E27FC236}">
                        <a16:creationId xmlns:a16="http://schemas.microsoft.com/office/drawing/2014/main" id="{8D8CE8C0-A207-422B-9B17-E54849E9BB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974" y="2948"/>
                    <a:ext cx="56" cy="54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2" name="Freeform 164">
                    <a:extLst>
                      <a:ext uri="{FF2B5EF4-FFF2-40B4-BE49-F238E27FC236}">
                        <a16:creationId xmlns:a16="http://schemas.microsoft.com/office/drawing/2014/main" id="{EC6B82FD-B102-4ED4-A9BE-CE056255CE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993" y="3021"/>
                    <a:ext cx="53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3" name="Freeform 163">
                    <a:extLst>
                      <a:ext uri="{FF2B5EF4-FFF2-40B4-BE49-F238E27FC236}">
                        <a16:creationId xmlns:a16="http://schemas.microsoft.com/office/drawing/2014/main" id="{3F17D3B4-D862-41A6-AF03-A2A9C01478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5066" y="299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4" name="Freeform 162">
                    <a:extLst>
                      <a:ext uri="{FF2B5EF4-FFF2-40B4-BE49-F238E27FC236}">
                        <a16:creationId xmlns:a16="http://schemas.microsoft.com/office/drawing/2014/main" id="{FEAED82D-C65C-4443-8B52-62F48E395E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5084" y="3066"/>
                    <a:ext cx="54" cy="57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3096" name="Line 160">
                  <a:extLst>
                    <a:ext uri="{FF2B5EF4-FFF2-40B4-BE49-F238E27FC236}">
                      <a16:creationId xmlns:a16="http://schemas.microsoft.com/office/drawing/2014/main" id="{356E0B29-87AE-4F77-8A6C-2CE36C7D34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977" y="2023"/>
                  <a:ext cx="99" cy="5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3056" name="Group 125">
                <a:extLst>
                  <a:ext uri="{FF2B5EF4-FFF2-40B4-BE49-F238E27FC236}">
                    <a16:creationId xmlns:a16="http://schemas.microsoft.com/office/drawing/2014/main" id="{D977E7FA-54C7-46DB-AF30-EE3C2E24F2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 flipV="1">
                <a:off x="6163" y="9"/>
                <a:ext cx="1224" cy="669"/>
                <a:chOff x="6118" y="-642"/>
                <a:chExt cx="1222" cy="668"/>
              </a:xfrm>
            </p:grpSpPr>
            <p:sp>
              <p:nvSpPr>
                <p:cNvPr id="213062" name="Freeform 158">
                  <a:extLst>
                    <a:ext uri="{FF2B5EF4-FFF2-40B4-BE49-F238E27FC236}">
                      <a16:creationId xmlns:a16="http://schemas.microsoft.com/office/drawing/2014/main" id="{CC5619C5-24F2-4FE4-9ACD-551539AA49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212" y="-623"/>
                  <a:ext cx="44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63" name="Freeform 157">
                  <a:extLst>
                    <a:ext uri="{FF2B5EF4-FFF2-40B4-BE49-F238E27FC236}">
                      <a16:creationId xmlns:a16="http://schemas.microsoft.com/office/drawing/2014/main" id="{4F877B1E-8151-47EA-8766-01C3E9A7FC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6227" y="-565"/>
                  <a:ext cx="42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64" name="Freeform 156">
                  <a:extLst>
                    <a:ext uri="{FF2B5EF4-FFF2-40B4-BE49-F238E27FC236}">
                      <a16:creationId xmlns:a16="http://schemas.microsoft.com/office/drawing/2014/main" id="{7E087077-FBBD-4DAA-9227-D8CAB25C5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285" y="-586"/>
                  <a:ext cx="45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65" name="Freeform 155">
                  <a:extLst>
                    <a:ext uri="{FF2B5EF4-FFF2-40B4-BE49-F238E27FC236}">
                      <a16:creationId xmlns:a16="http://schemas.microsoft.com/office/drawing/2014/main" id="{EA479E29-0691-4C15-A8E9-55C8C70FC3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6300" y="-528"/>
                  <a:ext cx="43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66" name="Freeform 154">
                  <a:extLst>
                    <a:ext uri="{FF2B5EF4-FFF2-40B4-BE49-F238E27FC236}">
                      <a16:creationId xmlns:a16="http://schemas.microsoft.com/office/drawing/2014/main" id="{90A92054-EDE0-49C4-8B89-A1C12E5919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355" y="-549"/>
                  <a:ext cx="44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67" name="Freeform 153">
                  <a:extLst>
                    <a:ext uri="{FF2B5EF4-FFF2-40B4-BE49-F238E27FC236}">
                      <a16:creationId xmlns:a16="http://schemas.microsoft.com/office/drawing/2014/main" id="{D4931F8C-797A-4247-8335-27553AAB98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6369" y="-490"/>
                  <a:ext cx="43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68" name="Freeform 152">
                  <a:extLst>
                    <a:ext uri="{FF2B5EF4-FFF2-40B4-BE49-F238E27FC236}">
                      <a16:creationId xmlns:a16="http://schemas.microsoft.com/office/drawing/2014/main" id="{FC02D67C-F156-48F9-82E4-77149350E9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428" y="-511"/>
                  <a:ext cx="46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69" name="Freeform 151">
                  <a:extLst>
                    <a:ext uri="{FF2B5EF4-FFF2-40B4-BE49-F238E27FC236}">
                      <a16:creationId xmlns:a16="http://schemas.microsoft.com/office/drawing/2014/main" id="{35EEAD47-E429-43BF-8ADA-27CEC4D9A9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6442" y="-453"/>
                  <a:ext cx="45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70" name="Freeform 150">
                  <a:extLst>
                    <a:ext uri="{FF2B5EF4-FFF2-40B4-BE49-F238E27FC236}">
                      <a16:creationId xmlns:a16="http://schemas.microsoft.com/office/drawing/2014/main" id="{4FEB4A02-36FB-4686-8450-5717A768CC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502" y="-479"/>
                  <a:ext cx="45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71" name="Freeform 149">
                  <a:extLst>
                    <a:ext uri="{FF2B5EF4-FFF2-40B4-BE49-F238E27FC236}">
                      <a16:creationId xmlns:a16="http://schemas.microsoft.com/office/drawing/2014/main" id="{2B524FBF-C786-49AD-A82A-430C11D097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6517" y="-420"/>
                  <a:ext cx="42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72" name="Freeform 148">
                  <a:extLst>
                    <a:ext uri="{FF2B5EF4-FFF2-40B4-BE49-F238E27FC236}">
                      <a16:creationId xmlns:a16="http://schemas.microsoft.com/office/drawing/2014/main" id="{D4FF5A0D-5E51-4F4A-9D32-165DF37168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575" y="-442"/>
                  <a:ext cx="46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73" name="Freeform 147">
                  <a:extLst>
                    <a:ext uri="{FF2B5EF4-FFF2-40B4-BE49-F238E27FC236}">
                      <a16:creationId xmlns:a16="http://schemas.microsoft.com/office/drawing/2014/main" id="{90429095-DA1F-42EB-A8A9-552BB8C232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6590" y="-383"/>
                  <a:ext cx="43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74" name="Freeform 146">
                  <a:extLst>
                    <a:ext uri="{FF2B5EF4-FFF2-40B4-BE49-F238E27FC236}">
                      <a16:creationId xmlns:a16="http://schemas.microsoft.com/office/drawing/2014/main" id="{1A4D80FF-89DC-4B83-9780-1A6ABE3635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641" y="-409"/>
                  <a:ext cx="44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75" name="Freeform 145">
                  <a:extLst>
                    <a:ext uri="{FF2B5EF4-FFF2-40B4-BE49-F238E27FC236}">
                      <a16:creationId xmlns:a16="http://schemas.microsoft.com/office/drawing/2014/main" id="{06035A37-F8D3-4C17-9D86-B552E5AEC8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6655" y="-349"/>
                  <a:ext cx="43" cy="43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76" name="Freeform 144">
                  <a:extLst>
                    <a:ext uri="{FF2B5EF4-FFF2-40B4-BE49-F238E27FC236}">
                      <a16:creationId xmlns:a16="http://schemas.microsoft.com/office/drawing/2014/main" id="{F2CA07FA-2DF3-4E86-924F-B2C093FB57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714" y="-371"/>
                  <a:ext cx="45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77" name="Freeform 143">
                  <a:extLst>
                    <a:ext uri="{FF2B5EF4-FFF2-40B4-BE49-F238E27FC236}">
                      <a16:creationId xmlns:a16="http://schemas.microsoft.com/office/drawing/2014/main" id="{4830D32D-19ED-4271-ABFD-67793A593F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6728" y="-314"/>
                  <a:ext cx="44" cy="46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78" name="Freeform 142">
                  <a:extLst>
                    <a:ext uri="{FF2B5EF4-FFF2-40B4-BE49-F238E27FC236}">
                      <a16:creationId xmlns:a16="http://schemas.microsoft.com/office/drawing/2014/main" id="{42D4ECF3-B3F4-426B-A950-7E9074F557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779" y="-330"/>
                  <a:ext cx="44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79" name="Freeform 141">
                  <a:extLst>
                    <a:ext uri="{FF2B5EF4-FFF2-40B4-BE49-F238E27FC236}">
                      <a16:creationId xmlns:a16="http://schemas.microsoft.com/office/drawing/2014/main" id="{11EF8C13-DD5F-42D3-8753-5FD2742995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6794" y="-271"/>
                  <a:ext cx="42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0" name="Freeform 140">
                  <a:extLst>
                    <a:ext uri="{FF2B5EF4-FFF2-40B4-BE49-F238E27FC236}">
                      <a16:creationId xmlns:a16="http://schemas.microsoft.com/office/drawing/2014/main" id="{AB23D41B-0C0F-46E2-B645-2055C7C620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852" y="-293"/>
                  <a:ext cx="45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1" name="Freeform 139">
                  <a:extLst>
                    <a:ext uri="{FF2B5EF4-FFF2-40B4-BE49-F238E27FC236}">
                      <a16:creationId xmlns:a16="http://schemas.microsoft.com/office/drawing/2014/main" id="{4095E302-DB4E-4890-AE16-04CC0AB0B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6866" y="-234"/>
                  <a:ext cx="44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2" name="Freeform 138">
                  <a:extLst>
                    <a:ext uri="{FF2B5EF4-FFF2-40B4-BE49-F238E27FC236}">
                      <a16:creationId xmlns:a16="http://schemas.microsoft.com/office/drawing/2014/main" id="{45AB184A-03E9-486A-803D-04CA949256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922" y="-255"/>
                  <a:ext cx="44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3" name="Freeform 137">
                  <a:extLst>
                    <a:ext uri="{FF2B5EF4-FFF2-40B4-BE49-F238E27FC236}">
                      <a16:creationId xmlns:a16="http://schemas.microsoft.com/office/drawing/2014/main" id="{3236FA83-D2A2-4249-8AF8-42186B6CC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6936" y="-197"/>
                  <a:ext cx="43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4" name="Freeform 136">
                  <a:extLst>
                    <a:ext uri="{FF2B5EF4-FFF2-40B4-BE49-F238E27FC236}">
                      <a16:creationId xmlns:a16="http://schemas.microsoft.com/office/drawing/2014/main" id="{93BCF102-05C9-428C-9FAC-00A392E33F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6995" y="-218"/>
                  <a:ext cx="46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5" name="Freeform 135">
                  <a:extLst>
                    <a:ext uri="{FF2B5EF4-FFF2-40B4-BE49-F238E27FC236}">
                      <a16:creationId xmlns:a16="http://schemas.microsoft.com/office/drawing/2014/main" id="{4C2A9DD1-85D2-4F8C-AC32-A1069C15F8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7009" y="-159"/>
                  <a:ext cx="45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6" name="Freeform 134">
                  <a:extLst>
                    <a:ext uri="{FF2B5EF4-FFF2-40B4-BE49-F238E27FC236}">
                      <a16:creationId xmlns:a16="http://schemas.microsoft.com/office/drawing/2014/main" id="{7ADAF4A9-902C-4E28-855C-1822E00381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7069" y="-185"/>
                  <a:ext cx="46" cy="43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7" name="Freeform 133">
                  <a:extLst>
                    <a:ext uri="{FF2B5EF4-FFF2-40B4-BE49-F238E27FC236}">
                      <a16:creationId xmlns:a16="http://schemas.microsoft.com/office/drawing/2014/main" id="{3CEABBBD-0B6F-4EFE-ACC7-FC65D4B8E2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7085" y="-127"/>
                  <a:ext cx="42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8" name="Freeform 132">
                  <a:extLst>
                    <a:ext uri="{FF2B5EF4-FFF2-40B4-BE49-F238E27FC236}">
                      <a16:creationId xmlns:a16="http://schemas.microsoft.com/office/drawing/2014/main" id="{252F5BFD-6DB1-45EB-9651-85C38E1E00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7143" y="-149"/>
                  <a:ext cx="45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89" name="Freeform 131">
                  <a:extLst>
                    <a:ext uri="{FF2B5EF4-FFF2-40B4-BE49-F238E27FC236}">
                      <a16:creationId xmlns:a16="http://schemas.microsoft.com/office/drawing/2014/main" id="{33D3F8CB-3375-4D07-962C-6F774AF32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7158" y="-90"/>
                  <a:ext cx="43" cy="45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90" name="Freeform 130">
                  <a:extLst>
                    <a:ext uri="{FF2B5EF4-FFF2-40B4-BE49-F238E27FC236}">
                      <a16:creationId xmlns:a16="http://schemas.microsoft.com/office/drawing/2014/main" id="{6B3F0587-A977-4EAE-A196-8D473578C4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7209" y="-115"/>
                  <a:ext cx="44" cy="43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91" name="Freeform 129">
                  <a:extLst>
                    <a:ext uri="{FF2B5EF4-FFF2-40B4-BE49-F238E27FC236}">
                      <a16:creationId xmlns:a16="http://schemas.microsoft.com/office/drawing/2014/main" id="{84276035-0AAD-4CE8-8B63-8ECD2495B4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7224" y="-56"/>
                  <a:ext cx="42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92" name="Freeform 128">
                  <a:extLst>
                    <a:ext uri="{FF2B5EF4-FFF2-40B4-BE49-F238E27FC236}">
                      <a16:creationId xmlns:a16="http://schemas.microsoft.com/office/drawing/2014/main" id="{4E10B31E-41C6-4C05-9FD7-511261B49F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288123">
                  <a:off x="7282" y="-78"/>
                  <a:ext cx="45" cy="44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93" name="Freeform 127">
                  <a:extLst>
                    <a:ext uri="{FF2B5EF4-FFF2-40B4-BE49-F238E27FC236}">
                      <a16:creationId xmlns:a16="http://schemas.microsoft.com/office/drawing/2014/main" id="{BD1CCEAF-A8AF-4817-A7A0-9EE264FBA5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20088124">
                  <a:off x="7296" y="-20"/>
                  <a:ext cx="44" cy="46"/>
                </a:xfrm>
                <a:custGeom>
                  <a:avLst/>
                  <a:gdLst>
                    <a:gd name="T0" fmla="*/ 19 w 377"/>
                    <a:gd name="T1" fmla="*/ 0 h 245"/>
                    <a:gd name="T2" fmla="*/ 19 w 377"/>
                    <a:gd name="T3" fmla="*/ 113 h 245"/>
                    <a:gd name="T4" fmla="*/ 132 w 377"/>
                    <a:gd name="T5" fmla="*/ 226 h 245"/>
                    <a:gd name="T6" fmla="*/ 245 w 377"/>
                    <a:gd name="T7" fmla="*/ 226 h 245"/>
                    <a:gd name="T8" fmla="*/ 358 w 377"/>
                    <a:gd name="T9" fmla="*/ 113 h 245"/>
                    <a:gd name="T10" fmla="*/ 358 w 377"/>
                    <a:gd name="T11" fmla="*/ 0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45">
                      <a:moveTo>
                        <a:pt x="19" y="0"/>
                      </a:moveTo>
                      <a:cubicBezTo>
                        <a:pt x="9" y="37"/>
                        <a:pt x="0" y="75"/>
                        <a:pt x="19" y="113"/>
                      </a:cubicBezTo>
                      <a:cubicBezTo>
                        <a:pt x="38" y="151"/>
                        <a:pt x="94" y="207"/>
                        <a:pt x="132" y="226"/>
                      </a:cubicBezTo>
                      <a:cubicBezTo>
                        <a:pt x="170" y="245"/>
                        <a:pt x="207" y="245"/>
                        <a:pt x="245" y="226"/>
                      </a:cubicBezTo>
                      <a:cubicBezTo>
                        <a:pt x="283" y="207"/>
                        <a:pt x="339" y="151"/>
                        <a:pt x="358" y="113"/>
                      </a:cubicBezTo>
                      <a:cubicBezTo>
                        <a:pt x="377" y="75"/>
                        <a:pt x="358" y="19"/>
                        <a:pt x="358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94" name="Line 126">
                  <a:extLst>
                    <a:ext uri="{FF2B5EF4-FFF2-40B4-BE49-F238E27FC236}">
                      <a16:creationId xmlns:a16="http://schemas.microsoft.com/office/drawing/2014/main" id="{B971935D-AC1D-4F67-B893-92727F1D16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6118" y="-642"/>
                  <a:ext cx="79" cy="4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057" name="Text Box 124">
                <a:extLst>
                  <a:ext uri="{FF2B5EF4-FFF2-40B4-BE49-F238E27FC236}">
                    <a16:creationId xmlns:a16="http://schemas.microsoft.com/office/drawing/2014/main" id="{FD75F4E8-397D-4183-BB78-E8C1A55D22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5" y="-455"/>
                <a:ext cx="265" cy="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buNone/>
                </a:pPr>
                <a:endParaRPr lang="en-US"/>
              </a:p>
            </p:txBody>
          </p:sp>
          <p:sp>
            <p:nvSpPr>
              <p:cNvPr id="213058" name="Text Box 123">
                <a:extLst>
                  <a:ext uri="{FF2B5EF4-FFF2-40B4-BE49-F238E27FC236}">
                    <a16:creationId xmlns:a16="http://schemas.microsoft.com/office/drawing/2014/main" id="{6EA294E0-0D00-48DD-A64B-929DB255B7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15" y="1210"/>
                <a:ext cx="265" cy="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</a:t>
                </a:r>
                <a:r>
                  <a:rPr kumimoji="0" lang="en-US" altLang="en-US" sz="1400" b="0" i="0" u="none" strike="noStrike" cap="none" normalizeH="0" baseline="3000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3059" name="Text Box 122">
                <a:extLst>
                  <a:ext uri="{FF2B5EF4-FFF2-40B4-BE49-F238E27FC236}">
                    <a16:creationId xmlns:a16="http://schemas.microsoft.com/office/drawing/2014/main" id="{4F152706-582D-476C-9CB6-5FE72F4790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64" y="128"/>
                <a:ext cx="265" cy="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  <a:sym typeface="Symbol" panose="05050102010706020507" pitchFamily="18" charset="2"/>
                  </a:rPr>
                  <a:t></a:t>
                </a:r>
                <a:r>
                  <a:rPr kumimoji="0" lang="en-US" alt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'</a:t>
                </a:r>
                <a:endParaRPr kumimoji="0" lang="en-US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213060" name="Line 121">
                <a:extLst>
                  <a:ext uri="{FF2B5EF4-FFF2-40B4-BE49-F238E27FC236}">
                    <a16:creationId xmlns:a16="http://schemas.microsoft.com/office/drawing/2014/main" id="{E3EBBB36-DDF0-4FC8-85FE-271463D430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7" y="691"/>
                <a:ext cx="964" cy="5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061" name="Text Box 120">
                <a:extLst>
                  <a:ext uri="{FF2B5EF4-FFF2-40B4-BE49-F238E27FC236}">
                    <a16:creationId xmlns:a16="http://schemas.microsoft.com/office/drawing/2014/main" id="{BC7D2CB6-9226-49F0-9316-E30A9BACC8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32" y="510"/>
                <a:ext cx="265" cy="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  <a:sym typeface="Symbol" panose="05050102010706020507" pitchFamily="18" charset="2"/>
                  </a:rPr>
                  <a:t>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8386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92822-B2F0-42A4-8AC4-7A1A432BD1A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6A739-9DD0-424C-A6F9-028076E8E3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21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elektromagnetische straling</a:t>
            </a:r>
            <a:endParaRPr lang="en-GB" sz="2000" b="1"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318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685800" y="1981200"/>
                <a:ext cx="7772400" cy="2455909"/>
              </a:xfrm>
            </p:spPr>
            <p:txBody>
              <a:bodyPr/>
              <a:lstStyle/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anose="05000000000000000000" pitchFamily="2" charset="2"/>
                  <a:buNone/>
                </a:pPr>
                <a:endParaRPr lang="en-GB" altLang="en-US" sz="200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SzTx/>
                  <a:buFont typeface="Wingdings" panose="05000000000000000000" pitchFamily="2" charset="2"/>
                  <a:buNone/>
                </a:pPr>
                <a:r>
                  <a:rPr lang="en-US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compton-effect</a:t>
                </a:r>
              </a:p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anose="05000000000000000000" pitchFamily="2" charset="2"/>
                  <a:buNone/>
                </a:pPr>
                <a:endParaRPr lang="en-GB" altLang="en-US" sz="200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anose="05000000000000000000" pitchFamily="2" charset="2"/>
                  <a:buNone/>
                </a:pPr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energie E</a:t>
                </a:r>
                <a:r>
                  <a:rPr lang="el-GR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γ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' </a:t>
                </a:r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van verstrooide foton is</a:t>
                </a:r>
              </a:p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anose="05000000000000000000" pitchFamily="2" charset="2"/>
                  <a:buNone/>
                </a:pPr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anose="05000000000000000000" pitchFamily="2" charset="2"/>
                  <a:buNone/>
                </a:pPr>
                <a:r>
                  <a:rPr lang="en-GB" altLang="en-US" sz="2000">
                    <a:cs typeface="Arial" panose="020B0604020202020204" pitchFamily="34" charset="0"/>
                    <a:sym typeface="Symbol" panose="05050102010706020507" pitchFamily="18" charset="2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16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altLang="en-US" sz="1600" i="0" smtClean="0">
                            <a:latin typeface="Arial" panose="020B0604020202020204" pitchFamily="34" charset="0"/>
                            <a:ea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γ</m:t>
                        </m:r>
                      </m:sub>
                    </m:sSub>
                    <m:r>
                      <m:rPr>
                        <m:nor/>
                      </m:rPr>
                      <a:rPr lang="en-US" altLang="en-US" sz="1600" b="0" i="0" smtClean="0">
                        <a:latin typeface="Arial" panose="020B0604020202020204" pitchFamily="34" charset="0"/>
                        <a:cs typeface="Arial" panose="020B0604020202020204" pitchFamily="34" charset="0"/>
                        <a:sym typeface="Symbol" panose="05050102010706020507" pitchFamily="18" charset="2"/>
                      </a:rPr>
                      <m:t>′ = </m:t>
                    </m:r>
                    <m:f>
                      <m:fPr>
                        <m:ctrlPr>
                          <a:rPr lang="en-US" altLang="en-U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sz="1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en-US" sz="1600" b="0" i="0" smtClean="0">
                                <a:latin typeface="Arial" panose="020B0604020202020204" pitchFamily="34" charset="0"/>
                                <a:cs typeface="Arial" panose="020B0604020202020204" pitchFamily="34" charset="0"/>
                                <a:sym typeface="Symbol" panose="05050102010706020507" pitchFamily="18" charset="2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altLang="en-US" sz="1600" b="0" i="0" smtClean="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  <a:sym typeface="Symbol" panose="05050102010706020507" pitchFamily="18" charset="2"/>
                              </a:rPr>
                              <m:t>γ</m:t>
                            </m:r>
                          </m:sub>
                        </m:sSub>
                      </m:num>
                      <m:den>
                        <m:r>
                          <m:rPr>
                            <m:nor/>
                          </m:rPr>
                          <a:rPr lang="en-US" alt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1 +  </m:t>
                        </m:r>
                        <m:f>
                          <m:fPr>
                            <m:ctrlPr>
                              <a:rPr lang="en-US" altLang="en-US" sz="1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en-US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 altLang="en-US" sz="1600" b="0" i="0" smtClean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  <a:sym typeface="Symbol" panose="05050102010706020507" pitchFamily="18" charset="2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en-US" sz="1600" b="0" i="0" smtClean="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  <a:sym typeface="Symbol" panose="05050102010706020507" pitchFamily="18" charset="2"/>
                                  </a:rPr>
                                  <m:t>γ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nor/>
                              </m:rPr>
                              <a:rPr lang="en-US" altLang="en-US" sz="1600" b="0" i="0" smtClean="0">
                                <a:latin typeface="Arial" panose="020B0604020202020204" pitchFamily="34" charset="0"/>
                                <a:cs typeface="Arial" panose="020B0604020202020204" pitchFamily="34" charset="0"/>
                                <a:sym typeface="Symbol" panose="05050102010706020507" pitchFamily="18" charset="2"/>
                              </a:rPr>
                              <m:t>0,511</m:t>
                            </m:r>
                          </m:den>
                        </m:f>
                        <m:r>
                          <a:rPr lang="en-US" altLang="en-U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 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altLang="en-US" sz="1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altLang="en-US" sz="1600" b="0" i="0" smtClean="0">
                                <a:latin typeface="Arial" panose="020B0604020202020204" pitchFamily="34" charset="0"/>
                                <a:cs typeface="Arial" panose="020B0604020202020204" pitchFamily="34" charset="0"/>
                                <a:sym typeface="Symbol" panose="05050102010706020507" pitchFamily="18" charset="2"/>
                              </a:rPr>
                              <m:t>1 − </m:t>
                            </m:r>
                            <m:func>
                              <m:funcPr>
                                <m:ctrlPr>
                                  <a:rPr lang="en-US" altLang="en-US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Symbol" panose="05050102010706020507" pitchFamily="18" charset="2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nor/>
                                  </m:rPr>
                                  <a:rPr lang="en-US" altLang="en-US" sz="1600" b="0" i="0" smtClean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  <a:sym typeface="Symbol" panose="05050102010706020507" pitchFamily="18" charset="2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m:rPr>
                                    <m:nor/>
                                  </m:rPr>
                                  <a:rPr lang="en-US" altLang="en-US" sz="1600" b="0" i="0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Symbol" panose="05050102010706020507" pitchFamily="18" charset="2"/>
                                  </a:rPr>
                                  <m:t>(</m:t>
                                </m:r>
                                <m:r>
                                  <m:rPr>
                                    <m:nor/>
                                  </m:rPr>
                                  <a:rPr lang="en-US" altLang="en-US" sz="1600" b="0" i="0" smtClean="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  <a:sym typeface="Symbol" panose="05050102010706020507" pitchFamily="18" charset="2"/>
                                  </a:rPr>
                                  <m:t>θ</m:t>
                                </m:r>
                                <m:r>
                                  <m:rPr>
                                    <m:nor/>
                                  </m:rPr>
                                  <a:rPr lang="en-US" altLang="en-US" sz="1600" b="0" i="0" smtClean="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  <a:sym typeface="Symbol" panose="05050102010706020507" pitchFamily="18" charset="2"/>
                                  </a:rPr>
                                  <m:t>)</m:t>
                                </m:r>
                              </m:e>
                            </m:func>
                          </m:e>
                        </m:d>
                      </m:den>
                    </m:f>
                  </m:oMath>
                </a14:m>
                <a:endParaRPr lang="en-GB" altLang="en-US" sz="16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anose="05000000000000000000" pitchFamily="2" charset="2"/>
                  <a:buNone/>
                </a:pPr>
                <a:endParaRPr lang="en-GB" altLang="en-US" sz="200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anose="05000000000000000000" pitchFamily="2" charset="2"/>
                  <a:buNone/>
                </a:pPr>
                <a:endParaRPr lang="en-GB" altLang="en-US" sz="2000">
                  <a:latin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331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685800" y="1981200"/>
                <a:ext cx="7772400" cy="2455909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12">
            <a:extLst>
              <a:ext uri="{FF2B5EF4-FFF2-40B4-BE49-F238E27FC236}">
                <a16:creationId xmlns:a16="http://schemas.microsoft.com/office/drawing/2014/main" id="{F84BE419-77FF-4A84-84D6-D62C8DDE7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6136" y="216826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3048" name="Rectangle 229">
            <a:extLst>
              <a:ext uri="{FF2B5EF4-FFF2-40B4-BE49-F238E27FC236}">
                <a16:creationId xmlns:a16="http://schemas.microsoft.com/office/drawing/2014/main" id="{32F9825F-3576-46BC-8B68-1526AE0CE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080" y="1970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0" name="Rectangle 3">
            <a:extLst>
              <a:ext uri="{FF2B5EF4-FFF2-40B4-BE49-F238E27FC236}">
                <a16:creationId xmlns:a16="http://schemas.microsoft.com/office/drawing/2014/main" id="{BB77EE7B-C919-4C68-9289-663935E561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509120"/>
            <a:ext cx="4103811" cy="173928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INTERACTIE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l-GR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= 10 MeV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θ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180°</a:t>
            </a: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>
              <a:buClr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wat is de energie E</a:t>
            </a:r>
            <a:r>
              <a:rPr lang="el-GR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'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?</a:t>
            </a: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21" name="Rectangle 3">
            <a:extLst>
              <a:ext uri="{FF2B5EF4-FFF2-40B4-BE49-F238E27FC236}">
                <a16:creationId xmlns:a16="http://schemas.microsoft.com/office/drawing/2014/main" id="{E951E6B8-31B0-4A64-8A3A-AE931125FE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5" y="4509120"/>
            <a:ext cx="3816226" cy="173928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Tx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cos(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θ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= -1</a:t>
            </a: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l-GR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'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10 / [1 + 10 × 2 / 0,511]</a:t>
            </a:r>
          </a:p>
          <a:p>
            <a:pPr lvl="2" eaLnBrk="1" hangingPunct="1">
              <a:buClrTx/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  ≈ 0,25 MeV </a:t>
            </a:r>
          </a:p>
        </p:txBody>
      </p:sp>
    </p:spTree>
    <p:extLst>
      <p:ext uri="{BB962C8B-B14F-4D97-AF65-F5344CB8AC3E}">
        <p14:creationId xmlns:p14="http://schemas.microsoft.com/office/powerpoint/2010/main" val="125520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92822-B2F0-42A4-8AC4-7A1A432BD1A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6A739-9DD0-424C-A6F9-028076E8E3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22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elektromagnetische straling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750296" cy="4256088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paarvorming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~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Z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alleen mogelijk als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&gt; 2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0,511 = 1,022 MeV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gevolgd door annihilatie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+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+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 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  2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0,511 MeV</a:t>
            </a:r>
          </a:p>
        </p:txBody>
      </p:sp>
      <p:sp>
        <p:nvSpPr>
          <p:cNvPr id="213012" name="Rectangle 156">
            <a:extLst>
              <a:ext uri="{FF2B5EF4-FFF2-40B4-BE49-F238E27FC236}">
                <a16:creationId xmlns:a16="http://schemas.microsoft.com/office/drawing/2014/main" id="{60D84C26-1CD3-46FC-B5D7-8B37F97BA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3088" name="Rectangle 236">
            <a:extLst>
              <a:ext uri="{FF2B5EF4-FFF2-40B4-BE49-F238E27FC236}">
                <a16:creationId xmlns:a16="http://schemas.microsoft.com/office/drawing/2014/main" id="{CDD00EEF-2240-4F9F-9DEA-2E1579D56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064" y="229552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13089" name="Group 161">
            <a:extLst>
              <a:ext uri="{FF2B5EF4-FFF2-40B4-BE49-F238E27FC236}">
                <a16:creationId xmlns:a16="http://schemas.microsoft.com/office/drawing/2014/main" id="{9A00F6F5-D8EB-46F6-A104-F83E8F69B7BA}"/>
              </a:ext>
            </a:extLst>
          </p:cNvPr>
          <p:cNvGrpSpPr>
            <a:grpSpLocks/>
          </p:cNvGrpSpPr>
          <p:nvPr/>
        </p:nvGrpSpPr>
        <p:grpSpPr bwMode="auto">
          <a:xfrm>
            <a:off x="5255269" y="2348880"/>
            <a:ext cx="3205163" cy="2809875"/>
            <a:chOff x="2223" y="3180"/>
            <a:chExt cx="5047" cy="4425"/>
          </a:xfrm>
        </p:grpSpPr>
        <p:grpSp>
          <p:nvGrpSpPr>
            <p:cNvPr id="213090" name="Group 220">
              <a:extLst>
                <a:ext uri="{FF2B5EF4-FFF2-40B4-BE49-F238E27FC236}">
                  <a16:creationId xmlns:a16="http://schemas.microsoft.com/office/drawing/2014/main" id="{4C67FCDD-B320-4347-A3FD-DE3E7CF400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7" y="3180"/>
              <a:ext cx="4633" cy="4425"/>
              <a:chOff x="3871" y="649"/>
              <a:chExt cx="3559" cy="3432"/>
            </a:xfrm>
          </p:grpSpPr>
          <p:sp>
            <p:nvSpPr>
              <p:cNvPr id="213149" name="Oval 235">
                <a:extLst>
                  <a:ext uri="{FF2B5EF4-FFF2-40B4-BE49-F238E27FC236}">
                    <a16:creationId xmlns:a16="http://schemas.microsoft.com/office/drawing/2014/main" id="{FD0621B2-7FFB-44D6-AADD-9B48C321B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0" y="2241"/>
                <a:ext cx="261" cy="26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13150" name="Group 231">
                <a:extLst>
                  <a:ext uri="{FF2B5EF4-FFF2-40B4-BE49-F238E27FC236}">
                    <a16:creationId xmlns:a16="http://schemas.microsoft.com/office/drawing/2014/main" id="{A69360A8-C49F-478C-8DAB-1ABA5DC1B2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52" y="1452"/>
                <a:ext cx="1997" cy="1842"/>
                <a:chOff x="4652" y="1452"/>
                <a:chExt cx="1997" cy="1842"/>
              </a:xfrm>
            </p:grpSpPr>
            <p:sp>
              <p:nvSpPr>
                <p:cNvPr id="213161" name="Oval 234">
                  <a:extLst>
                    <a:ext uri="{FF2B5EF4-FFF2-40B4-BE49-F238E27FC236}">
                      <a16:creationId xmlns:a16="http://schemas.microsoft.com/office/drawing/2014/main" id="{AC23457D-7F90-47BA-A35C-F657021F15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2" y="1452"/>
                  <a:ext cx="1997" cy="1841"/>
                </a:xfrm>
                <a:prstGeom prst="ellips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62" name="Oval 233">
                  <a:extLst>
                    <a:ext uri="{FF2B5EF4-FFF2-40B4-BE49-F238E27FC236}">
                      <a16:creationId xmlns:a16="http://schemas.microsoft.com/office/drawing/2014/main" id="{8A506834-7A43-4474-A340-1914959C7E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47" y="3205"/>
                  <a:ext cx="87" cy="8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63" name="Oval 232">
                  <a:extLst>
                    <a:ext uri="{FF2B5EF4-FFF2-40B4-BE49-F238E27FC236}">
                      <a16:creationId xmlns:a16="http://schemas.microsoft.com/office/drawing/2014/main" id="{662E37EE-C57A-497F-B6C6-D71822278C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68" y="1452"/>
                  <a:ext cx="87" cy="8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3151" name="Group 221">
                <a:extLst>
                  <a:ext uri="{FF2B5EF4-FFF2-40B4-BE49-F238E27FC236}">
                    <a16:creationId xmlns:a16="http://schemas.microsoft.com/office/drawing/2014/main" id="{1E653D0A-893A-486B-8834-17CE9AB73B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71" y="649"/>
                <a:ext cx="3559" cy="3432"/>
                <a:chOff x="3871" y="649"/>
                <a:chExt cx="3559" cy="3432"/>
              </a:xfrm>
            </p:grpSpPr>
            <p:sp>
              <p:nvSpPr>
                <p:cNvPr id="213152" name="Oval 230">
                  <a:extLst>
                    <a:ext uri="{FF2B5EF4-FFF2-40B4-BE49-F238E27FC236}">
                      <a16:creationId xmlns:a16="http://schemas.microsoft.com/office/drawing/2014/main" id="{0301CCAC-45BC-4E18-9BBB-0FC138BC1D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1" y="649"/>
                  <a:ext cx="3559" cy="3432"/>
                </a:xfrm>
                <a:prstGeom prst="ellips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3" name="Oval 229">
                  <a:extLst>
                    <a:ext uri="{FF2B5EF4-FFF2-40B4-BE49-F238E27FC236}">
                      <a16:creationId xmlns:a16="http://schemas.microsoft.com/office/drawing/2014/main" id="{140C08A1-1897-4573-BF7C-A259472128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6" y="868"/>
                  <a:ext cx="88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4" name="Oval 228">
                  <a:extLst>
                    <a:ext uri="{FF2B5EF4-FFF2-40B4-BE49-F238E27FC236}">
                      <a16:creationId xmlns:a16="http://schemas.microsoft.com/office/drawing/2014/main" id="{A43F5259-F4C1-40B6-AA6B-826C1BE1E1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6" y="657"/>
                  <a:ext cx="87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5" name="Oval 227">
                  <a:extLst>
                    <a:ext uri="{FF2B5EF4-FFF2-40B4-BE49-F238E27FC236}">
                      <a16:creationId xmlns:a16="http://schemas.microsoft.com/office/drawing/2014/main" id="{859D910A-C3AF-411C-8E3D-6BD0EC3D10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83" y="1870"/>
                  <a:ext cx="89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6" name="Oval 226">
                  <a:extLst>
                    <a:ext uri="{FF2B5EF4-FFF2-40B4-BE49-F238E27FC236}">
                      <a16:creationId xmlns:a16="http://schemas.microsoft.com/office/drawing/2014/main" id="{54167480-304C-4EB9-B9F9-3D19CA4A55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80" y="1509"/>
                  <a:ext cx="88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7" name="Oval 225">
                  <a:extLst>
                    <a:ext uri="{FF2B5EF4-FFF2-40B4-BE49-F238E27FC236}">
                      <a16:creationId xmlns:a16="http://schemas.microsoft.com/office/drawing/2014/main" id="{E4978DD0-820D-4BDD-B956-00DF8CDCB6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04" y="3218"/>
                  <a:ext cx="88" cy="8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8" name="Oval 224">
                  <a:extLst>
                    <a:ext uri="{FF2B5EF4-FFF2-40B4-BE49-F238E27FC236}">
                      <a16:creationId xmlns:a16="http://schemas.microsoft.com/office/drawing/2014/main" id="{3D58E49F-BA49-47B7-87A9-E01F16D4FF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2" y="3665"/>
                  <a:ext cx="87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59" name="Oval 223">
                  <a:extLst>
                    <a:ext uri="{FF2B5EF4-FFF2-40B4-BE49-F238E27FC236}">
                      <a16:creationId xmlns:a16="http://schemas.microsoft.com/office/drawing/2014/main" id="{406D1A29-2E9E-4CA2-A4FA-16B4A0E0C2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29" y="3964"/>
                  <a:ext cx="88" cy="9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60" name="Oval 222">
                  <a:extLst>
                    <a:ext uri="{FF2B5EF4-FFF2-40B4-BE49-F238E27FC236}">
                      <a16:creationId xmlns:a16="http://schemas.microsoft.com/office/drawing/2014/main" id="{357DACEF-09C1-4610-87C9-6D6B4550AA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95" y="2848"/>
                  <a:ext cx="88" cy="8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13091" name="Text Box 219">
              <a:extLst>
                <a:ext uri="{FF2B5EF4-FFF2-40B4-BE49-F238E27FC236}">
                  <a16:creationId xmlns:a16="http://schemas.microsoft.com/office/drawing/2014/main" id="{2882FCC8-7288-496C-B76F-1A43C42E4B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3" y="5192"/>
              <a:ext cx="722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000" tIns="180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kern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13092" name="Group 162">
              <a:extLst>
                <a:ext uri="{FF2B5EF4-FFF2-40B4-BE49-F238E27FC236}">
                  <a16:creationId xmlns:a16="http://schemas.microsoft.com/office/drawing/2014/main" id="{940BD728-C637-4C37-9013-D13943290C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23" y="3618"/>
              <a:ext cx="3855" cy="2321"/>
              <a:chOff x="3553" y="989"/>
              <a:chExt cx="2961" cy="1800"/>
            </a:xfrm>
          </p:grpSpPr>
          <p:grpSp>
            <p:nvGrpSpPr>
              <p:cNvPr id="213093" name="Group 168">
                <a:extLst>
                  <a:ext uri="{FF2B5EF4-FFF2-40B4-BE49-F238E27FC236}">
                    <a16:creationId xmlns:a16="http://schemas.microsoft.com/office/drawing/2014/main" id="{CBE4ADBC-9003-4F42-BC2D-71F535FEB4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0800000">
                <a:off x="4042" y="1252"/>
                <a:ext cx="1795" cy="961"/>
                <a:chOff x="2977" y="2023"/>
                <a:chExt cx="2241" cy="1200"/>
              </a:xfrm>
            </p:grpSpPr>
            <p:grpSp>
              <p:nvGrpSpPr>
                <p:cNvPr id="213099" name="Group 170">
                  <a:extLst>
                    <a:ext uri="{FF2B5EF4-FFF2-40B4-BE49-F238E27FC236}">
                      <a16:creationId xmlns:a16="http://schemas.microsoft.com/office/drawing/2014/main" id="{2201C2A6-E693-4B32-92F1-F918643B9D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94" y="2047"/>
                  <a:ext cx="2124" cy="1176"/>
                  <a:chOff x="3015" y="1948"/>
                  <a:chExt cx="2123" cy="1175"/>
                </a:xfrm>
              </p:grpSpPr>
              <p:sp>
                <p:nvSpPr>
                  <p:cNvPr id="213101" name="Freeform 218">
                    <a:extLst>
                      <a:ext uri="{FF2B5EF4-FFF2-40B4-BE49-F238E27FC236}">
                        <a16:creationId xmlns:a16="http://schemas.microsoft.com/office/drawing/2014/main" id="{24C77C93-68A6-4A64-9416-A2D021B7CB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015" y="1948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2" name="Freeform 217">
                    <a:extLst>
                      <a:ext uri="{FF2B5EF4-FFF2-40B4-BE49-F238E27FC236}">
                        <a16:creationId xmlns:a16="http://schemas.microsoft.com/office/drawing/2014/main" id="{DE57477D-2FB9-48AB-998B-95CA979D14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033" y="2021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3" name="Freeform 216">
                    <a:extLst>
                      <a:ext uri="{FF2B5EF4-FFF2-40B4-BE49-F238E27FC236}">
                        <a16:creationId xmlns:a16="http://schemas.microsoft.com/office/drawing/2014/main" id="{60501876-B8D9-485E-A79A-BCA0910F52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106" y="199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4" name="Freeform 215">
                    <a:extLst>
                      <a:ext uri="{FF2B5EF4-FFF2-40B4-BE49-F238E27FC236}">
                        <a16:creationId xmlns:a16="http://schemas.microsoft.com/office/drawing/2014/main" id="{6B4EC8F0-E679-40A2-A36C-F1A671A2BB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124" y="2067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5" name="Freeform 214">
                    <a:extLst>
                      <a:ext uri="{FF2B5EF4-FFF2-40B4-BE49-F238E27FC236}">
                        <a16:creationId xmlns:a16="http://schemas.microsoft.com/office/drawing/2014/main" id="{9B1FE9BA-07E6-4563-87A3-0FEC4B22B9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193" y="2041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6" name="Freeform 213">
                    <a:extLst>
                      <a:ext uri="{FF2B5EF4-FFF2-40B4-BE49-F238E27FC236}">
                        <a16:creationId xmlns:a16="http://schemas.microsoft.com/office/drawing/2014/main" id="{65373BF7-51FF-4861-8B99-5321D76E5D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212" y="2114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7" name="Freeform 212">
                    <a:extLst>
                      <a:ext uri="{FF2B5EF4-FFF2-40B4-BE49-F238E27FC236}">
                        <a16:creationId xmlns:a16="http://schemas.microsoft.com/office/drawing/2014/main" id="{BBAC21FB-6BC0-4DBD-A4C3-D990CE6776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285" y="2087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8" name="Freeform 211">
                    <a:extLst>
                      <a:ext uri="{FF2B5EF4-FFF2-40B4-BE49-F238E27FC236}">
                        <a16:creationId xmlns:a16="http://schemas.microsoft.com/office/drawing/2014/main" id="{6B7D883C-B516-4D98-8FAB-4B3BC7683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303" y="2160"/>
                    <a:ext cx="55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09" name="Freeform 210">
                    <a:extLst>
                      <a:ext uri="{FF2B5EF4-FFF2-40B4-BE49-F238E27FC236}">
                        <a16:creationId xmlns:a16="http://schemas.microsoft.com/office/drawing/2014/main" id="{7148D167-F775-4083-923B-B24C801812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378" y="2128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0" name="Freeform 209">
                    <a:extLst>
                      <a:ext uri="{FF2B5EF4-FFF2-40B4-BE49-F238E27FC236}">
                        <a16:creationId xmlns:a16="http://schemas.microsoft.com/office/drawing/2014/main" id="{F7F13192-C865-4592-8F9A-61D6DC8A31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396" y="2201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1" name="Freeform 208">
                    <a:extLst>
                      <a:ext uri="{FF2B5EF4-FFF2-40B4-BE49-F238E27FC236}">
                        <a16:creationId xmlns:a16="http://schemas.microsoft.com/office/drawing/2014/main" id="{81FADCF8-0CFB-46A1-8369-7278DF8478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469" y="217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2" name="Freeform 207">
                    <a:extLst>
                      <a:ext uri="{FF2B5EF4-FFF2-40B4-BE49-F238E27FC236}">
                        <a16:creationId xmlns:a16="http://schemas.microsoft.com/office/drawing/2014/main" id="{EA3428BB-AC58-47BB-AE30-B3D3E443C17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487" y="2247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3" name="Freeform 206">
                    <a:extLst>
                      <a:ext uri="{FF2B5EF4-FFF2-40B4-BE49-F238E27FC236}">
                        <a16:creationId xmlns:a16="http://schemas.microsoft.com/office/drawing/2014/main" id="{FC793526-63CB-4E09-83AB-9DBD5603F87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551" y="2215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4" name="Freeform 205">
                    <a:extLst>
                      <a:ext uri="{FF2B5EF4-FFF2-40B4-BE49-F238E27FC236}">
                        <a16:creationId xmlns:a16="http://schemas.microsoft.com/office/drawing/2014/main" id="{3B8F6216-8135-4BB4-BEE1-5007995739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569" y="2289"/>
                    <a:ext cx="53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5" name="Freeform 204">
                    <a:extLst>
                      <a:ext uri="{FF2B5EF4-FFF2-40B4-BE49-F238E27FC236}">
                        <a16:creationId xmlns:a16="http://schemas.microsoft.com/office/drawing/2014/main" id="{EA37E534-6EC3-4402-A962-796EA0408D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642" y="2262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6" name="Freeform 203">
                    <a:extLst>
                      <a:ext uri="{FF2B5EF4-FFF2-40B4-BE49-F238E27FC236}">
                        <a16:creationId xmlns:a16="http://schemas.microsoft.com/office/drawing/2014/main" id="{AA728692-D8BD-4D53-9EBB-1E19903614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660" y="2334"/>
                    <a:ext cx="54" cy="57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7" name="Freeform 202">
                    <a:extLst>
                      <a:ext uri="{FF2B5EF4-FFF2-40B4-BE49-F238E27FC236}">
                        <a16:creationId xmlns:a16="http://schemas.microsoft.com/office/drawing/2014/main" id="{62E5ABCA-B933-4E01-9B06-067EA38B19F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723" y="2314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8" name="Freeform 201">
                    <a:extLst>
                      <a:ext uri="{FF2B5EF4-FFF2-40B4-BE49-F238E27FC236}">
                        <a16:creationId xmlns:a16="http://schemas.microsoft.com/office/drawing/2014/main" id="{BCEDAC18-C8AD-429D-B030-730D2D490B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741" y="2387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19" name="Freeform 200">
                    <a:extLst>
                      <a:ext uri="{FF2B5EF4-FFF2-40B4-BE49-F238E27FC236}">
                        <a16:creationId xmlns:a16="http://schemas.microsoft.com/office/drawing/2014/main" id="{6D5A1E5A-2850-4E36-938C-94153BAED1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814" y="2360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0" name="Freeform 199">
                    <a:extLst>
                      <a:ext uri="{FF2B5EF4-FFF2-40B4-BE49-F238E27FC236}">
                        <a16:creationId xmlns:a16="http://schemas.microsoft.com/office/drawing/2014/main" id="{9D8E4098-028E-4A1E-854C-EC7E450C4A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832" y="2433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1" name="Freeform 198">
                    <a:extLst>
                      <a:ext uri="{FF2B5EF4-FFF2-40B4-BE49-F238E27FC236}">
                        <a16:creationId xmlns:a16="http://schemas.microsoft.com/office/drawing/2014/main" id="{EDC17FD0-11DD-4137-8C15-AA4FC164A8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901" y="2407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2" name="Freeform 197">
                    <a:extLst>
                      <a:ext uri="{FF2B5EF4-FFF2-40B4-BE49-F238E27FC236}">
                        <a16:creationId xmlns:a16="http://schemas.microsoft.com/office/drawing/2014/main" id="{3C9A5FAC-F155-4A30-88EA-94BFD8631D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3920" y="2480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3" name="Freeform 196">
                    <a:extLst>
                      <a:ext uri="{FF2B5EF4-FFF2-40B4-BE49-F238E27FC236}">
                        <a16:creationId xmlns:a16="http://schemas.microsoft.com/office/drawing/2014/main" id="{5858223A-7DBD-4084-A3A1-2DA7D31D35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3993" y="2453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4" name="Freeform 195">
                    <a:extLst>
                      <a:ext uri="{FF2B5EF4-FFF2-40B4-BE49-F238E27FC236}">
                        <a16:creationId xmlns:a16="http://schemas.microsoft.com/office/drawing/2014/main" id="{FFBF085B-6621-450D-9CB3-ED0AC9BAE4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011" y="2526"/>
                    <a:ext cx="55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5" name="Freeform 194">
                    <a:extLst>
                      <a:ext uri="{FF2B5EF4-FFF2-40B4-BE49-F238E27FC236}">
                        <a16:creationId xmlns:a16="http://schemas.microsoft.com/office/drawing/2014/main" id="{5C44A0A4-8F04-44F9-9363-BCCAEA8033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086" y="249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6" name="Freeform 193">
                    <a:extLst>
                      <a:ext uri="{FF2B5EF4-FFF2-40B4-BE49-F238E27FC236}">
                        <a16:creationId xmlns:a16="http://schemas.microsoft.com/office/drawing/2014/main" id="{4F1EB575-5F9B-4318-9B12-D03A6F37BE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105" y="2567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7" name="Freeform 192">
                    <a:extLst>
                      <a:ext uri="{FF2B5EF4-FFF2-40B4-BE49-F238E27FC236}">
                        <a16:creationId xmlns:a16="http://schemas.microsoft.com/office/drawing/2014/main" id="{E7A157E6-FF69-460C-849F-BD0D6BBDAA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178" y="2540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8" name="Freeform 191">
                    <a:extLst>
                      <a:ext uri="{FF2B5EF4-FFF2-40B4-BE49-F238E27FC236}">
                        <a16:creationId xmlns:a16="http://schemas.microsoft.com/office/drawing/2014/main" id="{969BBDB0-032F-4927-AB41-EF6E16653D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196" y="2613"/>
                    <a:ext cx="54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29" name="Freeform 190">
                    <a:extLst>
                      <a:ext uri="{FF2B5EF4-FFF2-40B4-BE49-F238E27FC236}">
                        <a16:creationId xmlns:a16="http://schemas.microsoft.com/office/drawing/2014/main" id="{9D94A063-91A1-497D-A12E-55892D1B29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260" y="2581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0" name="Freeform 189">
                    <a:extLst>
                      <a:ext uri="{FF2B5EF4-FFF2-40B4-BE49-F238E27FC236}">
                        <a16:creationId xmlns:a16="http://schemas.microsoft.com/office/drawing/2014/main" id="{FF3F4E5F-01A5-425B-97A7-2324B6C096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278" y="2655"/>
                    <a:ext cx="53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1" name="Freeform 188">
                    <a:extLst>
                      <a:ext uri="{FF2B5EF4-FFF2-40B4-BE49-F238E27FC236}">
                        <a16:creationId xmlns:a16="http://schemas.microsoft.com/office/drawing/2014/main" id="{4AE35EA3-CF2E-4EC9-943E-D43B55CF25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351" y="2628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2" name="Freeform 187">
                    <a:extLst>
                      <a:ext uri="{FF2B5EF4-FFF2-40B4-BE49-F238E27FC236}">
                        <a16:creationId xmlns:a16="http://schemas.microsoft.com/office/drawing/2014/main" id="{3CF9E9D8-0F61-4AF5-B04C-15BE96A181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369" y="2700"/>
                    <a:ext cx="54" cy="57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3" name="Freeform 186">
                    <a:extLst>
                      <a:ext uri="{FF2B5EF4-FFF2-40B4-BE49-F238E27FC236}">
                        <a16:creationId xmlns:a16="http://schemas.microsoft.com/office/drawing/2014/main" id="{47BC1EC3-B3A5-4DE9-8A51-EC89AB6581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437" y="2681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4" name="Freeform 185">
                    <a:extLst>
                      <a:ext uri="{FF2B5EF4-FFF2-40B4-BE49-F238E27FC236}">
                        <a16:creationId xmlns:a16="http://schemas.microsoft.com/office/drawing/2014/main" id="{1B1EA32A-EABF-4F1E-91E6-99BEF9313A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455" y="2754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5" name="Freeform 184">
                    <a:extLst>
                      <a:ext uri="{FF2B5EF4-FFF2-40B4-BE49-F238E27FC236}">
                        <a16:creationId xmlns:a16="http://schemas.microsoft.com/office/drawing/2014/main" id="{01E46D92-41DE-429C-88B3-66C93059AB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528" y="2727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6" name="Freeform 183">
                    <a:extLst>
                      <a:ext uri="{FF2B5EF4-FFF2-40B4-BE49-F238E27FC236}">
                        <a16:creationId xmlns:a16="http://schemas.microsoft.com/office/drawing/2014/main" id="{10A36202-3302-4671-BC1D-A31712DCBE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546" y="2800"/>
                    <a:ext cx="55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7" name="Freeform 182">
                    <a:extLst>
                      <a:ext uri="{FF2B5EF4-FFF2-40B4-BE49-F238E27FC236}">
                        <a16:creationId xmlns:a16="http://schemas.microsoft.com/office/drawing/2014/main" id="{669A5F2E-3AE1-459D-9409-89EE5E0FBD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615" y="2774"/>
                    <a:ext cx="56" cy="54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8" name="Freeform 181">
                    <a:extLst>
                      <a:ext uri="{FF2B5EF4-FFF2-40B4-BE49-F238E27FC236}">
                        <a16:creationId xmlns:a16="http://schemas.microsoft.com/office/drawing/2014/main" id="{D12A1F4B-BEDF-478D-95F4-39D6BC53AB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635" y="2847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39" name="Freeform 180">
                    <a:extLst>
                      <a:ext uri="{FF2B5EF4-FFF2-40B4-BE49-F238E27FC236}">
                        <a16:creationId xmlns:a16="http://schemas.microsoft.com/office/drawing/2014/main" id="{29BDF855-740F-4481-824B-BDB2D40536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708" y="2820"/>
                    <a:ext cx="57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0" name="Freeform 179">
                    <a:extLst>
                      <a:ext uri="{FF2B5EF4-FFF2-40B4-BE49-F238E27FC236}">
                        <a16:creationId xmlns:a16="http://schemas.microsoft.com/office/drawing/2014/main" id="{FE41BB24-C42A-499E-93E7-970B5A1C84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726" y="2893"/>
                    <a:ext cx="55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1" name="Freeform 178">
                    <a:extLst>
                      <a:ext uri="{FF2B5EF4-FFF2-40B4-BE49-F238E27FC236}">
                        <a16:creationId xmlns:a16="http://schemas.microsoft.com/office/drawing/2014/main" id="{7B37CFD8-BAF9-4DC2-B3C6-93BF61BE88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801" y="2861"/>
                    <a:ext cx="55" cy="54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2" name="Freeform 177">
                    <a:extLst>
                      <a:ext uri="{FF2B5EF4-FFF2-40B4-BE49-F238E27FC236}">
                        <a16:creationId xmlns:a16="http://schemas.microsoft.com/office/drawing/2014/main" id="{BFF46D05-3547-4296-AD1A-0E42FD1F31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819" y="2934"/>
                    <a:ext cx="53" cy="56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3" name="Freeform 176">
                    <a:extLst>
                      <a:ext uri="{FF2B5EF4-FFF2-40B4-BE49-F238E27FC236}">
                        <a16:creationId xmlns:a16="http://schemas.microsoft.com/office/drawing/2014/main" id="{93AF0E8F-1225-40E2-8B5A-56DC6F2EF4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892" y="2907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4" name="Freeform 175">
                    <a:extLst>
                      <a:ext uri="{FF2B5EF4-FFF2-40B4-BE49-F238E27FC236}">
                        <a16:creationId xmlns:a16="http://schemas.microsoft.com/office/drawing/2014/main" id="{701A16A3-C4DD-46DC-B21C-F97072B613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910" y="2980"/>
                    <a:ext cx="54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5" name="Freeform 174">
                    <a:extLst>
                      <a:ext uri="{FF2B5EF4-FFF2-40B4-BE49-F238E27FC236}">
                        <a16:creationId xmlns:a16="http://schemas.microsoft.com/office/drawing/2014/main" id="{0CAC198D-A2F4-4DB0-81B1-CAB21F3F60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4974" y="2948"/>
                    <a:ext cx="56" cy="54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6" name="Freeform 173">
                    <a:extLst>
                      <a:ext uri="{FF2B5EF4-FFF2-40B4-BE49-F238E27FC236}">
                        <a16:creationId xmlns:a16="http://schemas.microsoft.com/office/drawing/2014/main" id="{5FA0853C-32C2-4B4A-8465-24400A09C1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4993" y="3021"/>
                    <a:ext cx="53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7" name="Freeform 172">
                    <a:extLst>
                      <a:ext uri="{FF2B5EF4-FFF2-40B4-BE49-F238E27FC236}">
                        <a16:creationId xmlns:a16="http://schemas.microsoft.com/office/drawing/2014/main" id="{A13C502F-BACF-4A9A-86B6-93F5E1767F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9288123">
                    <a:off x="5066" y="2994"/>
                    <a:ext cx="56" cy="55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148" name="Freeform 171">
                    <a:extLst>
                      <a:ext uri="{FF2B5EF4-FFF2-40B4-BE49-F238E27FC236}">
                        <a16:creationId xmlns:a16="http://schemas.microsoft.com/office/drawing/2014/main" id="{8325A353-E701-4CC1-8763-6D3A3EA5F0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20088124">
                    <a:off x="5084" y="3066"/>
                    <a:ext cx="54" cy="57"/>
                  </a:xfrm>
                  <a:custGeom>
                    <a:avLst/>
                    <a:gdLst>
                      <a:gd name="T0" fmla="*/ 19 w 377"/>
                      <a:gd name="T1" fmla="*/ 0 h 245"/>
                      <a:gd name="T2" fmla="*/ 19 w 377"/>
                      <a:gd name="T3" fmla="*/ 113 h 245"/>
                      <a:gd name="T4" fmla="*/ 132 w 377"/>
                      <a:gd name="T5" fmla="*/ 226 h 245"/>
                      <a:gd name="T6" fmla="*/ 245 w 377"/>
                      <a:gd name="T7" fmla="*/ 226 h 245"/>
                      <a:gd name="T8" fmla="*/ 358 w 377"/>
                      <a:gd name="T9" fmla="*/ 113 h 245"/>
                      <a:gd name="T10" fmla="*/ 358 w 377"/>
                      <a:gd name="T11" fmla="*/ 0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7" h="245">
                        <a:moveTo>
                          <a:pt x="19" y="0"/>
                        </a:moveTo>
                        <a:cubicBezTo>
                          <a:pt x="9" y="37"/>
                          <a:pt x="0" y="75"/>
                          <a:pt x="19" y="113"/>
                        </a:cubicBezTo>
                        <a:cubicBezTo>
                          <a:pt x="38" y="151"/>
                          <a:pt x="94" y="207"/>
                          <a:pt x="132" y="226"/>
                        </a:cubicBezTo>
                        <a:cubicBezTo>
                          <a:pt x="170" y="245"/>
                          <a:pt x="207" y="245"/>
                          <a:pt x="245" y="226"/>
                        </a:cubicBezTo>
                        <a:cubicBezTo>
                          <a:pt x="283" y="207"/>
                          <a:pt x="339" y="151"/>
                          <a:pt x="358" y="113"/>
                        </a:cubicBezTo>
                        <a:cubicBezTo>
                          <a:pt x="377" y="75"/>
                          <a:pt x="358" y="19"/>
                          <a:pt x="358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3100" name="Line 169">
                  <a:extLst>
                    <a:ext uri="{FF2B5EF4-FFF2-40B4-BE49-F238E27FC236}">
                      <a16:creationId xmlns:a16="http://schemas.microsoft.com/office/drawing/2014/main" id="{8B9FE4AE-7C43-4A65-82BB-7D399592DE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977" y="2023"/>
                  <a:ext cx="99" cy="5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094" name="Line 167">
                <a:extLst>
                  <a:ext uri="{FF2B5EF4-FFF2-40B4-BE49-F238E27FC236}">
                    <a16:creationId xmlns:a16="http://schemas.microsoft.com/office/drawing/2014/main" id="{17174E3B-1D7F-4811-B821-F13F4E6880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35" y="2220"/>
                <a:ext cx="103" cy="52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095" name="Line 166">
                <a:extLst>
                  <a:ext uri="{FF2B5EF4-FFF2-40B4-BE49-F238E27FC236}">
                    <a16:creationId xmlns:a16="http://schemas.microsoft.com/office/drawing/2014/main" id="{50545AC8-0F72-4FAF-92E9-28CD3236B0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46" y="2022"/>
                <a:ext cx="530" cy="1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096" name="Text Box 165">
                <a:extLst>
                  <a:ext uri="{FF2B5EF4-FFF2-40B4-BE49-F238E27FC236}">
                    <a16:creationId xmlns:a16="http://schemas.microsoft.com/office/drawing/2014/main" id="{A7FC42BF-B91A-4426-9DAE-3E1F0A63024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3" y="989"/>
                <a:ext cx="265" cy="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097" name="Text Box 164">
                <a:extLst>
                  <a:ext uri="{FF2B5EF4-FFF2-40B4-BE49-F238E27FC236}">
                    <a16:creationId xmlns:a16="http://schemas.microsoft.com/office/drawing/2014/main" id="{28048E96-F097-4A70-8558-8EC3C00C9F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49" y="2012"/>
                <a:ext cx="265" cy="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</a:t>
                </a:r>
                <a:r>
                  <a:rPr kumimoji="0" lang="en-US" altLang="en-US" sz="1400" b="0" i="0" u="none" strike="noStrike" cap="none" normalizeH="0" baseline="3000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3098" name="Text Box 163">
                <a:extLst>
                  <a:ext uri="{FF2B5EF4-FFF2-40B4-BE49-F238E27FC236}">
                    <a16:creationId xmlns:a16="http://schemas.microsoft.com/office/drawing/2014/main" id="{9577A773-5183-44A9-A9F0-52CEA4BB32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85" y="2489"/>
                <a:ext cx="265" cy="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000" tIns="18000" rIns="18000" bIns="180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</a:t>
                </a:r>
                <a:r>
                  <a:rPr kumimoji="0" lang="en-US" altLang="en-US" sz="1400" b="0" i="0" u="none" strike="noStrike" cap="none" normalizeH="0" baseline="3000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+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49838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92822-B2F0-42A4-8AC4-7A1A432BD1A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6A739-9DD0-424C-A6F9-028076E8E3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elektromagnetische straling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5778672"/>
            <a:ext cx="7772400" cy="458616"/>
          </a:xfrm>
        </p:spPr>
        <p:txBody>
          <a:bodyPr/>
          <a:lstStyle/>
          <a:p>
            <a:pPr marL="432000" lvl="1" indent="0" algn="ctr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6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het gordijn</a:t>
            </a: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 geeft de dominante vorm van wisselwerking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D31393-A886-4E54-A1E7-87EBE3EBFD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31640" y="2007234"/>
            <a:ext cx="6480000" cy="3771438"/>
            <a:chOff x="1418" y="1418"/>
            <a:chExt cx="7694" cy="4478"/>
          </a:xfrm>
        </p:grpSpPr>
        <p:pic>
          <p:nvPicPr>
            <p:cNvPr id="10" name="Chart 1">
              <a:extLst>
                <a:ext uri="{FF2B5EF4-FFF2-40B4-BE49-F238E27FC236}">
                  <a16:creationId xmlns:a16="http://schemas.microsoft.com/office/drawing/2014/main" id="{2E6DB02A-0435-4645-9B13-1ABC50B32FB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021" t="-7381" r="-2995" b="-6947"/>
            <a:stretch>
              <a:fillRect/>
            </a:stretch>
          </p:blipFill>
          <p:spPr bwMode="auto">
            <a:xfrm>
              <a:off x="1418" y="1418"/>
              <a:ext cx="7694" cy="4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134">
              <a:extLst>
                <a:ext uri="{FF2B5EF4-FFF2-40B4-BE49-F238E27FC236}">
                  <a16:creationId xmlns:a16="http://schemas.microsoft.com/office/drawing/2014/main" id="{DDAB27EF-D8CA-41D1-B8D2-F5C2706AC2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05" y="3030"/>
              <a:ext cx="1634" cy="5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18000" tIns="0" rIns="18000" bIns="0" anchor="t" anchorCtr="0" upright="1">
              <a:noAutofit/>
            </a:bodyPr>
            <a:lstStyle/>
            <a:p>
              <a:pPr algn="ctr">
                <a:buNone/>
              </a:pPr>
              <a:r>
                <a:rPr lang="en-US" sz="16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foto-elektrisch effect</a:t>
              </a:r>
              <a:endParaRPr lang="en-US" sz="16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135">
              <a:extLst>
                <a:ext uri="{FF2B5EF4-FFF2-40B4-BE49-F238E27FC236}">
                  <a16:creationId xmlns:a16="http://schemas.microsoft.com/office/drawing/2014/main" id="{C5587BDD-E116-4B9C-B54B-60D069EBC4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3" y="3040"/>
              <a:ext cx="1753" cy="3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18000" tIns="0" rIns="18000" bIns="0" anchor="t" anchorCtr="0" upright="1">
              <a:noAutofit/>
            </a:bodyPr>
            <a:lstStyle/>
            <a:p>
              <a:pPr algn="ctr">
                <a:buNone/>
              </a:pPr>
              <a:r>
                <a:rPr lang="en-US" sz="16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compton-effect</a:t>
              </a:r>
              <a:endParaRPr lang="en-US" sz="16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136">
              <a:extLst>
                <a:ext uri="{FF2B5EF4-FFF2-40B4-BE49-F238E27FC236}">
                  <a16:creationId xmlns:a16="http://schemas.microsoft.com/office/drawing/2014/main" id="{BB5BDF30-22BA-4B06-A693-12C5ABF6C8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22" y="3040"/>
              <a:ext cx="1437" cy="3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18000" tIns="0" rIns="18000" bIns="0" anchor="t" anchorCtr="0" upright="1">
              <a:noAutofit/>
            </a:bodyPr>
            <a:lstStyle/>
            <a:p>
              <a:pPr algn="ctr">
                <a:buNone/>
              </a:pPr>
              <a:r>
                <a:rPr lang="en-US" sz="16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paarvorming</a:t>
              </a:r>
              <a:endParaRPr lang="en-US" sz="16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75667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92822-B2F0-42A4-8AC4-7A1A432BD1A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6A739-9DD0-424C-A6F9-028076E8E3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elektromagnetische straling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026110" y="2636912"/>
            <a:ext cx="1728192" cy="3240360"/>
          </a:xfrm>
        </p:spPr>
        <p:txBody>
          <a:bodyPr/>
          <a:lstStyle/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6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sprong bij K- en L-absorptiekant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16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16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16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16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16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16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16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A rayleigh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B	foto-effect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C	compton</a:t>
            </a:r>
          </a:p>
          <a:p>
            <a:pPr marL="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D	paarvorming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D1DACF-648D-4AA1-9F95-EE3896F0A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698" y="1881328"/>
            <a:ext cx="3343958" cy="45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5507BAA-FD21-4C4E-8174-5DDC6DECD5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31" y="1882720"/>
            <a:ext cx="3356733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389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92822-B2F0-42A4-8AC4-7A1A432BD1A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6A739-9DD0-424C-A6F9-028076E8E35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25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elektromagnetische straling</a:t>
            </a:r>
            <a:endParaRPr lang="en-GB" sz="2000" b="1">
              <a:effectLst/>
              <a:latin typeface="Arial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2400" cy="4256088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foto-effect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+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compton-effect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+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paarvorming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strikt genomen geldt dit alleen voor een dunne laag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massieke verzwakkingscoëfficiënt van een samengesteld materiaal volgt uit de gewogen som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∑</a:t>
            </a:r>
            <a:r>
              <a:rPr lang="en-US" altLang="en-US" sz="2000" baseline="-3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f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</a:t>
            </a:r>
            <a:endParaRPr lang="en-GB" altLang="en-US" sz="2000" baseline="-25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, 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, 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, ... zijn de gewichtsfracties van de componenten</a:t>
            </a:r>
          </a:p>
        </p:txBody>
      </p:sp>
    </p:spTree>
    <p:extLst>
      <p:ext uri="{BB962C8B-B14F-4D97-AF65-F5344CB8AC3E}">
        <p14:creationId xmlns:p14="http://schemas.microsoft.com/office/powerpoint/2010/main" val="1560799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2C1754E-7D62-4FF6-8A32-6A3F8A5CC702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7675" y="6248400"/>
            <a:ext cx="1905000" cy="457200"/>
          </a:xfrm>
        </p:spPr>
        <p:txBody>
          <a:bodyPr/>
          <a:lstStyle/>
          <a:p>
            <a:pPr>
              <a:defRPr/>
            </a:pPr>
            <a:fld id="{992F87A1-F1E6-4162-B46D-47205C502A92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fluentie en flux</a:t>
            </a:r>
            <a:endParaRPr lang="en-GB" sz="2000" b="1"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0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685800" y="1981200"/>
                <a:ext cx="5542978" cy="4114800"/>
              </a:xfrm>
            </p:spPr>
            <p:txBody>
              <a:bodyPr/>
              <a:lstStyle/>
              <a:p>
                <a:pPr marL="4318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SzTx/>
                  <a:buFont typeface="Wingdings" pitchFamily="2" charset="2"/>
                  <a:buNone/>
                </a:pPr>
                <a:endParaRPr lang="en-GB" sz="2000" b="1">
                  <a:latin typeface="Arial" charset="0"/>
                  <a:sym typeface="Symbol" pitchFamily="18" charset="2"/>
                </a:endParaRPr>
              </a:p>
              <a:p>
                <a:pPr marL="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SzTx/>
                  <a:buFont typeface="Wingdings" pitchFamily="2" charset="2"/>
                  <a:buNone/>
                </a:pPr>
                <a:r>
                  <a:rPr lang="en-US" sz="2000">
                    <a:solidFill>
                      <a:srgbClr val="FF0000"/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fluentie</a:t>
                </a:r>
                <a:r>
                  <a:rPr lang="en-US" sz="2000">
                    <a:latin typeface="Arial" charset="0"/>
                    <a:cs typeface="Arial" charset="0"/>
                    <a:sym typeface="Symbol" pitchFamily="18" charset="2"/>
                  </a:rPr>
                  <a:t> = aantal per oppervlakte-eenheid (m</a:t>
                </a:r>
                <a:r>
                  <a:rPr lang="en-US" sz="2000" baseline="30000">
                    <a:latin typeface="Arial" charset="0"/>
                    <a:cs typeface="Arial" charset="0"/>
                    <a:sym typeface="Symbol" pitchFamily="18" charset="2"/>
                  </a:rPr>
                  <a:t>-2</a:t>
                </a:r>
                <a:r>
                  <a:rPr lang="en-US" sz="2000">
                    <a:latin typeface="Arial" charset="0"/>
                    <a:cs typeface="Arial" charset="0"/>
                    <a:sym typeface="Symbol" pitchFamily="18" charset="2"/>
                  </a:rPr>
                  <a:t>)</a:t>
                </a:r>
              </a:p>
              <a:p>
                <a:pPr marL="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SzTx/>
                  <a:buFont typeface="Wingdings" pitchFamily="2" charset="2"/>
                  <a:buNone/>
                </a:pPr>
                <a:endParaRPr lang="en-US" sz="2000">
                  <a:latin typeface="Arial" charset="0"/>
                  <a:cs typeface="Arial" charset="0"/>
                  <a:sym typeface="Symbol" pitchFamily="18" charset="2"/>
                </a:endParaRPr>
              </a:p>
              <a:p>
                <a:pPr marL="216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SzTx/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600" b="0" i="0" smtClean="0"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  <a:sym typeface="Symbol" pitchFamily="18" charset="2"/>
                      </a:rPr>
                      <m:t>Φ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Arial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R</m:t>
                        </m:r>
                      </m:e>
                    </m:d>
                    <m:r>
                      <m:rPr>
                        <m:nor/>
                      </m:rPr>
                      <a:rPr lang="en-US" sz="1600" b="0" i="0" smtClean="0">
                        <a:latin typeface="Arial" panose="020B0604020202020204" pitchFamily="34" charset="0"/>
                        <a:cs typeface="Arial" panose="020B0604020202020204" pitchFamily="34" charset="0"/>
                        <a:sym typeface="Symbol" pitchFamily="18" charset="2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Arial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N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ea typeface="Cambria Math" panose="02040503050406030204" pitchFamily="18" charset="0"/>
                            <a:cs typeface="Arial" panose="020B0604020202020204" pitchFamily="34" charset="0"/>
                            <a:sym typeface="Symbol" pitchFamily="18" charset="2"/>
                          </a:rPr>
                          <m:t>π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  <a:sym typeface="Symbol" pitchFamily="18" charset="2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1600" b="0" i="0" smtClean="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  <a:sym typeface="Symbol" pitchFamily="18" charset="2"/>
                              </a:rPr>
                              <m:t>R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1600" b="0" i="0" smtClean="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  <a:sym typeface="Symbol" pitchFamily="18" charset="2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8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	</a:t>
                </a:r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			</a:t>
                </a:r>
                <a:r>
                  <a:rPr 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kwadratenwet</a:t>
                </a:r>
              </a:p>
              <a:p>
                <a:pPr marL="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SzTx/>
                  <a:buFont typeface="Wingdings" pitchFamily="2" charset="2"/>
                  <a:buNone/>
                </a:pPr>
                <a:endParaRPr lang="en-US" sz="2000">
                  <a:latin typeface="Arial" charset="0"/>
                  <a:cs typeface="Arial" charset="0"/>
                  <a:sym typeface="Symbol" pitchFamily="18" charset="2"/>
                </a:endParaRPr>
              </a:p>
              <a:p>
                <a:pPr marL="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SzTx/>
                  <a:buFont typeface="Wingdings" pitchFamily="2" charset="2"/>
                  <a:buNone/>
                </a:pPr>
                <a:r>
                  <a:rPr lang="en-US" sz="2000">
                    <a:solidFill>
                      <a:srgbClr val="FF0000"/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flux</a:t>
                </a:r>
                <a:r>
                  <a:rPr lang="en-US" sz="2000">
                    <a:latin typeface="Arial" charset="0"/>
                    <a:cs typeface="Arial" charset="0"/>
                    <a:sym typeface="Symbol" pitchFamily="18" charset="2"/>
                  </a:rPr>
                  <a:t> = aantal per tijdseenheid (s</a:t>
                </a:r>
                <a:r>
                  <a:rPr lang="en-US" sz="2000" baseline="30000">
                    <a:latin typeface="Arial" charset="0"/>
                    <a:cs typeface="Arial" charset="0"/>
                    <a:sym typeface="Symbol" pitchFamily="18" charset="2"/>
                  </a:rPr>
                  <a:t>-1</a:t>
                </a:r>
                <a:r>
                  <a:rPr lang="en-US" sz="2000">
                    <a:latin typeface="Arial" charset="0"/>
                    <a:cs typeface="Arial" charset="0"/>
                    <a:sym typeface="Symbol" pitchFamily="18" charset="2"/>
                  </a:rPr>
                  <a:t>)</a:t>
                </a:r>
              </a:p>
              <a:p>
                <a:pPr marL="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SzTx/>
                  <a:buFont typeface="Wingdings" pitchFamily="2" charset="2"/>
                  <a:buNone/>
                </a:pPr>
                <a:endParaRPr lang="en-US" sz="2000">
                  <a:latin typeface="Arial" charset="0"/>
                  <a:cs typeface="Arial" charset="0"/>
                  <a:sym typeface="Symbol" pitchFamily="18" charset="2"/>
                </a:endParaRPr>
              </a:p>
              <a:p>
                <a:pPr marL="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SzTx/>
                  <a:buFont typeface="Wingdings" pitchFamily="2" charset="2"/>
                  <a:buNone/>
                </a:pPr>
                <a:r>
                  <a:rPr lang="en-US" sz="2000">
                    <a:latin typeface="Arial" charset="0"/>
                    <a:cs typeface="Arial" charset="0"/>
                    <a:sym typeface="Symbol" pitchFamily="18" charset="2"/>
                  </a:rPr>
                  <a:t>fluentietempo = fluxdichtheid (m</a:t>
                </a:r>
                <a:r>
                  <a:rPr lang="en-US" sz="2000" baseline="30000">
                    <a:latin typeface="Arial" charset="0"/>
                    <a:cs typeface="Arial" charset="0"/>
                    <a:sym typeface="Symbol" pitchFamily="18" charset="2"/>
                  </a:rPr>
                  <a:t>-2</a:t>
                </a:r>
                <a:r>
                  <a:rPr lang="en-US" sz="2000">
                    <a:latin typeface="Georgia" panose="02040502050405020303" pitchFamily="18" charset="0"/>
                    <a:cs typeface="Arial" charset="0"/>
                    <a:sym typeface="Symbol" pitchFamily="18" charset="2"/>
                  </a:rPr>
                  <a:t>·</a:t>
                </a:r>
                <a:r>
                  <a:rPr lang="en-US" sz="2000">
                    <a:latin typeface="Arial" charset="0"/>
                    <a:cs typeface="Arial" charset="0"/>
                    <a:sym typeface="Symbol" pitchFamily="18" charset="2"/>
                  </a:rPr>
                  <a:t>s</a:t>
                </a:r>
                <a:r>
                  <a:rPr lang="en-US" sz="2000" baseline="30000">
                    <a:latin typeface="Arial" charset="0"/>
                    <a:cs typeface="Arial" charset="0"/>
                    <a:sym typeface="Symbol" pitchFamily="18" charset="2"/>
                  </a:rPr>
                  <a:t>-1</a:t>
                </a:r>
                <a:r>
                  <a:rPr lang="en-US" sz="2000">
                    <a:latin typeface="Arial" charset="0"/>
                    <a:cs typeface="Arial" charset="0"/>
                    <a:sym typeface="Symbol" pitchFamily="18" charset="2"/>
                  </a:rPr>
                  <a:t>)</a:t>
                </a:r>
              </a:p>
            </p:txBody>
          </p:sp>
        </mc:Choice>
        <mc:Fallback xmlns="">
          <p:sp>
            <p:nvSpPr>
              <p:cNvPr id="6150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685800" y="1981200"/>
                <a:ext cx="5542978" cy="4114800"/>
              </a:xfrm>
              <a:blipFill>
                <a:blip r:embed="rId3"/>
                <a:stretch>
                  <a:fillRect l="-12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Canvas 236">
            <a:extLst>
              <a:ext uri="{FF2B5EF4-FFF2-40B4-BE49-F238E27FC236}">
                <a16:creationId xmlns:a16="http://schemas.microsoft.com/office/drawing/2014/main" id="{4756B902-B1CE-407D-ABA4-FD97FD102208}"/>
              </a:ext>
            </a:extLst>
          </p:cNvPr>
          <p:cNvGrpSpPr/>
          <p:nvPr/>
        </p:nvGrpSpPr>
        <p:grpSpPr>
          <a:xfrm>
            <a:off x="5652120" y="2132856"/>
            <a:ext cx="3300730" cy="3157220"/>
            <a:chOff x="0" y="0"/>
            <a:chExt cx="3300730" cy="315722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5A643D9-4124-4F70-852A-790DF3638D75}"/>
                </a:ext>
              </a:extLst>
            </p:cNvPr>
            <p:cNvSpPr/>
            <p:nvPr/>
          </p:nvSpPr>
          <p:spPr>
            <a:xfrm>
              <a:off x="0" y="0"/>
              <a:ext cx="3300730" cy="3157220"/>
            </a:xfrm>
            <a:prstGeom prst="rect">
              <a:avLst/>
            </a:prstGeom>
            <a:noFill/>
            <a:ln>
              <a:noFill/>
            </a:ln>
          </p:spPr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7EDC39A-1816-4168-8A04-D3423BDAA5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7771" y="71793"/>
              <a:ext cx="3091186" cy="2945968"/>
              <a:chOff x="2515" y="6779"/>
              <a:chExt cx="3747" cy="3570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D0434CB9-B7D4-4EBA-8477-3A052B4D2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5" y="6874"/>
                <a:ext cx="3498" cy="3475"/>
              </a:xfrm>
              <a:prstGeom prst="ellips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327FD4EE-1DCE-4DAB-8DCA-4334D3777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7996"/>
                <a:ext cx="3478" cy="1218"/>
              </a:xfrm>
              <a:prstGeom prst="ellips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" name="Freeform 245">
                <a:extLst>
                  <a:ext uri="{FF2B5EF4-FFF2-40B4-BE49-F238E27FC236}">
                    <a16:creationId xmlns:a16="http://schemas.microsoft.com/office/drawing/2014/main" id="{7BB4D540-A0F6-40E4-8CF5-21A1665B8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" y="7477"/>
                <a:ext cx="469" cy="466"/>
              </a:xfrm>
              <a:custGeom>
                <a:avLst/>
                <a:gdLst>
                  <a:gd name="T0" fmla="*/ 0 w 609"/>
                  <a:gd name="T1" fmla="*/ 0 h 606"/>
                  <a:gd name="T2" fmla="*/ 54 w 609"/>
                  <a:gd name="T3" fmla="*/ 15 h 606"/>
                  <a:gd name="T4" fmla="*/ 87 w 609"/>
                  <a:gd name="T5" fmla="*/ 27 h 606"/>
                  <a:gd name="T6" fmla="*/ 132 w 609"/>
                  <a:gd name="T7" fmla="*/ 42 h 606"/>
                  <a:gd name="T8" fmla="*/ 162 w 609"/>
                  <a:gd name="T9" fmla="*/ 51 h 606"/>
                  <a:gd name="T10" fmla="*/ 201 w 609"/>
                  <a:gd name="T11" fmla="*/ 66 h 606"/>
                  <a:gd name="T12" fmla="*/ 234 w 609"/>
                  <a:gd name="T13" fmla="*/ 78 h 606"/>
                  <a:gd name="T14" fmla="*/ 270 w 609"/>
                  <a:gd name="T15" fmla="*/ 93 h 606"/>
                  <a:gd name="T16" fmla="*/ 294 w 609"/>
                  <a:gd name="T17" fmla="*/ 102 h 606"/>
                  <a:gd name="T18" fmla="*/ 330 w 609"/>
                  <a:gd name="T19" fmla="*/ 120 h 606"/>
                  <a:gd name="T20" fmla="*/ 357 w 609"/>
                  <a:gd name="T21" fmla="*/ 129 h 606"/>
                  <a:gd name="T22" fmla="*/ 390 w 609"/>
                  <a:gd name="T23" fmla="*/ 147 h 606"/>
                  <a:gd name="T24" fmla="*/ 417 w 609"/>
                  <a:gd name="T25" fmla="*/ 156 h 606"/>
                  <a:gd name="T26" fmla="*/ 456 w 609"/>
                  <a:gd name="T27" fmla="*/ 201 h 606"/>
                  <a:gd name="T28" fmla="*/ 468 w 609"/>
                  <a:gd name="T29" fmla="*/ 231 h 606"/>
                  <a:gd name="T30" fmla="*/ 480 w 609"/>
                  <a:gd name="T31" fmla="*/ 261 h 606"/>
                  <a:gd name="T32" fmla="*/ 498 w 609"/>
                  <a:gd name="T33" fmla="*/ 297 h 606"/>
                  <a:gd name="T34" fmla="*/ 519 w 609"/>
                  <a:gd name="T35" fmla="*/ 345 h 606"/>
                  <a:gd name="T36" fmla="*/ 540 w 609"/>
                  <a:gd name="T37" fmla="*/ 399 h 606"/>
                  <a:gd name="T38" fmla="*/ 561 w 609"/>
                  <a:gd name="T39" fmla="*/ 453 h 606"/>
                  <a:gd name="T40" fmla="*/ 573 w 609"/>
                  <a:gd name="T41" fmla="*/ 486 h 606"/>
                  <a:gd name="T42" fmla="*/ 588 w 609"/>
                  <a:gd name="T43" fmla="*/ 531 h 606"/>
                  <a:gd name="T44" fmla="*/ 597 w 609"/>
                  <a:gd name="T45" fmla="*/ 561 h 606"/>
                  <a:gd name="T46" fmla="*/ 603 w 609"/>
                  <a:gd name="T47" fmla="*/ 582 h 606"/>
                  <a:gd name="T48" fmla="*/ 609 w 609"/>
                  <a:gd name="T49" fmla="*/ 606 h 606"/>
                  <a:gd name="T50" fmla="*/ 552 w 609"/>
                  <a:gd name="T51" fmla="*/ 582 h 606"/>
                  <a:gd name="T52" fmla="*/ 522 w 609"/>
                  <a:gd name="T53" fmla="*/ 570 h 606"/>
                  <a:gd name="T54" fmla="*/ 480 w 609"/>
                  <a:gd name="T55" fmla="*/ 549 h 606"/>
                  <a:gd name="T56" fmla="*/ 441 w 609"/>
                  <a:gd name="T57" fmla="*/ 537 h 606"/>
                  <a:gd name="T58" fmla="*/ 402 w 609"/>
                  <a:gd name="T59" fmla="*/ 525 h 606"/>
                  <a:gd name="T60" fmla="*/ 360 w 609"/>
                  <a:gd name="T61" fmla="*/ 510 h 606"/>
                  <a:gd name="T62" fmla="*/ 306 w 609"/>
                  <a:gd name="T63" fmla="*/ 495 h 606"/>
                  <a:gd name="T64" fmla="*/ 264 w 609"/>
                  <a:gd name="T65" fmla="*/ 483 h 606"/>
                  <a:gd name="T66" fmla="*/ 216 w 609"/>
                  <a:gd name="T67" fmla="*/ 471 h 606"/>
                  <a:gd name="T68" fmla="*/ 177 w 609"/>
                  <a:gd name="T69" fmla="*/ 459 h 606"/>
                  <a:gd name="T70" fmla="*/ 159 w 609"/>
                  <a:gd name="T71" fmla="*/ 450 h 606"/>
                  <a:gd name="T72" fmla="*/ 141 w 609"/>
                  <a:gd name="T73" fmla="*/ 408 h 606"/>
                  <a:gd name="T74" fmla="*/ 135 w 609"/>
                  <a:gd name="T75" fmla="*/ 384 h 606"/>
                  <a:gd name="T76" fmla="*/ 117 w 609"/>
                  <a:gd name="T77" fmla="*/ 318 h 606"/>
                  <a:gd name="T78" fmla="*/ 99 w 609"/>
                  <a:gd name="T79" fmla="*/ 246 h 606"/>
                  <a:gd name="T80" fmla="*/ 75 w 609"/>
                  <a:gd name="T81" fmla="*/ 180 h 606"/>
                  <a:gd name="T82" fmla="*/ 57 w 609"/>
                  <a:gd name="T83" fmla="*/ 132 h 606"/>
                  <a:gd name="T84" fmla="*/ 42 w 609"/>
                  <a:gd name="T85" fmla="*/ 93 h 606"/>
                  <a:gd name="T86" fmla="*/ 18 w 609"/>
                  <a:gd name="T87" fmla="*/ 42 h 606"/>
                  <a:gd name="T88" fmla="*/ 9 w 609"/>
                  <a:gd name="T89" fmla="*/ 18 h 606"/>
                  <a:gd name="T90" fmla="*/ 0 w 609"/>
                  <a:gd name="T91" fmla="*/ 0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09" h="606">
                    <a:moveTo>
                      <a:pt x="0" y="0"/>
                    </a:moveTo>
                    <a:lnTo>
                      <a:pt x="54" y="15"/>
                    </a:lnTo>
                    <a:lnTo>
                      <a:pt x="87" y="27"/>
                    </a:lnTo>
                    <a:lnTo>
                      <a:pt x="132" y="42"/>
                    </a:lnTo>
                    <a:lnTo>
                      <a:pt x="162" y="51"/>
                    </a:lnTo>
                    <a:lnTo>
                      <a:pt x="201" y="66"/>
                    </a:lnTo>
                    <a:lnTo>
                      <a:pt x="234" y="78"/>
                    </a:lnTo>
                    <a:lnTo>
                      <a:pt x="270" y="93"/>
                    </a:lnTo>
                    <a:lnTo>
                      <a:pt x="294" y="102"/>
                    </a:lnTo>
                    <a:lnTo>
                      <a:pt x="330" y="120"/>
                    </a:lnTo>
                    <a:lnTo>
                      <a:pt x="357" y="129"/>
                    </a:lnTo>
                    <a:lnTo>
                      <a:pt x="390" y="147"/>
                    </a:lnTo>
                    <a:lnTo>
                      <a:pt x="417" y="156"/>
                    </a:lnTo>
                    <a:lnTo>
                      <a:pt x="456" y="201"/>
                    </a:lnTo>
                    <a:lnTo>
                      <a:pt x="468" y="231"/>
                    </a:lnTo>
                    <a:lnTo>
                      <a:pt x="480" y="261"/>
                    </a:lnTo>
                    <a:lnTo>
                      <a:pt x="498" y="297"/>
                    </a:lnTo>
                    <a:lnTo>
                      <a:pt x="519" y="345"/>
                    </a:lnTo>
                    <a:lnTo>
                      <a:pt x="540" y="399"/>
                    </a:lnTo>
                    <a:lnTo>
                      <a:pt x="561" y="453"/>
                    </a:lnTo>
                    <a:lnTo>
                      <a:pt x="573" y="486"/>
                    </a:lnTo>
                    <a:lnTo>
                      <a:pt x="588" y="531"/>
                    </a:lnTo>
                    <a:lnTo>
                      <a:pt x="597" y="561"/>
                    </a:lnTo>
                    <a:lnTo>
                      <a:pt x="603" y="582"/>
                    </a:lnTo>
                    <a:lnTo>
                      <a:pt x="609" y="606"/>
                    </a:lnTo>
                    <a:lnTo>
                      <a:pt x="552" y="582"/>
                    </a:lnTo>
                    <a:lnTo>
                      <a:pt x="522" y="570"/>
                    </a:lnTo>
                    <a:lnTo>
                      <a:pt x="480" y="549"/>
                    </a:lnTo>
                    <a:lnTo>
                      <a:pt x="441" y="537"/>
                    </a:lnTo>
                    <a:lnTo>
                      <a:pt x="402" y="525"/>
                    </a:lnTo>
                    <a:lnTo>
                      <a:pt x="360" y="510"/>
                    </a:lnTo>
                    <a:lnTo>
                      <a:pt x="306" y="495"/>
                    </a:lnTo>
                    <a:lnTo>
                      <a:pt x="264" y="483"/>
                    </a:lnTo>
                    <a:lnTo>
                      <a:pt x="216" y="471"/>
                    </a:lnTo>
                    <a:lnTo>
                      <a:pt x="177" y="459"/>
                    </a:lnTo>
                    <a:lnTo>
                      <a:pt x="159" y="450"/>
                    </a:lnTo>
                    <a:lnTo>
                      <a:pt x="141" y="408"/>
                    </a:lnTo>
                    <a:lnTo>
                      <a:pt x="135" y="384"/>
                    </a:lnTo>
                    <a:lnTo>
                      <a:pt x="117" y="318"/>
                    </a:lnTo>
                    <a:lnTo>
                      <a:pt x="99" y="246"/>
                    </a:lnTo>
                    <a:lnTo>
                      <a:pt x="75" y="180"/>
                    </a:lnTo>
                    <a:lnTo>
                      <a:pt x="57" y="132"/>
                    </a:lnTo>
                    <a:lnTo>
                      <a:pt x="42" y="93"/>
                    </a:lnTo>
                    <a:lnTo>
                      <a:pt x="18" y="42"/>
                    </a:lnTo>
                    <a:lnTo>
                      <a:pt x="9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A4799358-6B8F-4CBF-A60A-97C6184E9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7" y="7996"/>
                <a:ext cx="3410" cy="1159"/>
              </a:xfrm>
              <a:prstGeom prst="ellipse">
                <a:avLst/>
              </a:prstGeom>
              <a:noFill/>
              <a:ln w="5715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26" name="Line 247">
                <a:extLst>
                  <a:ext uri="{FF2B5EF4-FFF2-40B4-BE49-F238E27FC236}">
                    <a16:creationId xmlns:a16="http://schemas.microsoft.com/office/drawing/2014/main" id="{117F81FE-58FA-425A-AD4D-47248FDA328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154" y="7127"/>
                <a:ext cx="586" cy="59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51">
                <a:extLst>
                  <a:ext uri="{FF2B5EF4-FFF2-40B4-BE49-F238E27FC236}">
                    <a16:creationId xmlns:a16="http://schemas.microsoft.com/office/drawing/2014/main" id="{BFF3DD4B-5EE6-4E05-AF08-7117229B429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4236" y="7817"/>
                <a:ext cx="796" cy="79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DB22325-0BEE-414B-93B6-65B93FC6B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0" y="8587"/>
                <a:ext cx="45" cy="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" name="Text Box 258">
                <a:extLst>
                  <a:ext uri="{FF2B5EF4-FFF2-40B4-BE49-F238E27FC236}">
                    <a16:creationId xmlns:a16="http://schemas.microsoft.com/office/drawing/2014/main" id="{E779FDCB-A36F-41A4-B1AB-A6B8C1DA5D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34" y="8544"/>
                <a:ext cx="1159" cy="4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8000" tIns="18000" rIns="18000" bIns="18000" anchor="t" anchorCtr="0" upright="1">
                <a:noAutofit/>
              </a:bodyPr>
              <a:lstStyle/>
              <a:p>
                <a:pPr>
                  <a:buNone/>
                </a:pPr>
                <a:r>
                  <a:rPr lang="en-US" sz="16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puntbron</a:t>
                </a:r>
                <a:endParaRPr lang="en-US" sz="160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Text Box 259">
                <a:extLst>
                  <a:ext uri="{FF2B5EF4-FFF2-40B4-BE49-F238E27FC236}">
                    <a16:creationId xmlns:a16="http://schemas.microsoft.com/office/drawing/2014/main" id="{268A2425-7CDD-4575-B59D-200F9A217B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32" y="7826"/>
                <a:ext cx="185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8000" tIns="18000" rIns="18000" bIns="18000" anchor="t" anchorCtr="0" upright="1">
                <a:noAutofit/>
              </a:bodyPr>
              <a:lstStyle/>
              <a:p>
                <a:pPr>
                  <a:buNone/>
                </a:pPr>
                <a:r>
                  <a:rPr lang="en-US" sz="16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endParaRPr lang="en-US" sz="160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Text Box 295">
                <a:extLst>
                  <a:ext uri="{FF2B5EF4-FFF2-40B4-BE49-F238E27FC236}">
                    <a16:creationId xmlns:a16="http://schemas.microsoft.com/office/drawing/2014/main" id="{E67B58F3-E5DE-405E-ABB6-756768927A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76" y="6779"/>
                <a:ext cx="586" cy="4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8000" tIns="18000" rIns="18000" bIns="18000" anchor="t" anchorCtr="0" upright="1">
                <a:noAutofit/>
              </a:bodyPr>
              <a:lstStyle/>
              <a:p>
                <a:pPr>
                  <a:buNone/>
                </a:pPr>
                <a:r>
                  <a:rPr lang="el-GR" sz="16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  <a:sym typeface="Symbol" panose="05050102010706020507" pitchFamily="18" charset="2"/>
                  </a:rPr>
                  <a:t>Φ</a:t>
                </a:r>
                <a:r>
                  <a:rPr lang="en-US" sz="16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(R)</a:t>
                </a:r>
                <a:endParaRPr lang="en-US" sz="1600">
                  <a:effectLst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0E7DD2A-CEFB-464E-B66F-4F0361DF5CBA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5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16F366-072C-4CE9-A4F4-866092F4AF7A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lineïeke en massieke eenheden</a:t>
            </a:r>
            <a:endParaRPr lang="en-GB" sz="2000" b="1">
              <a:latin typeface="Arial" charset="0"/>
            </a:endParaRPr>
          </a:p>
        </p:txBody>
      </p:sp>
      <p:sp>
        <p:nvSpPr>
          <p:cNvPr id="58" name="Rectangle 3">
            <a:extLst>
              <a:ext uri="{FF2B5EF4-FFF2-40B4-BE49-F238E27FC236}">
                <a16:creationId xmlns:a16="http://schemas.microsoft.com/office/drawing/2014/main" id="{C8D21438-14A9-4945-AC88-E0411C20D51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2400" cy="1375792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2000" b="1">
              <a:latin typeface="Arial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vaak zorgen botsingen met elektronen voor energieoverdracht</a:t>
            </a: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de lengte wordt daarom vaak in kg per m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2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 (massieke eenheid) en niet in m (lineïeke eenheid) uitgedrukt</a:t>
            </a:r>
          </a:p>
        </p:txBody>
      </p:sp>
      <p:sp>
        <p:nvSpPr>
          <p:cNvPr id="59" name="Rectangle 3">
            <a:extLst>
              <a:ext uri="{FF2B5EF4-FFF2-40B4-BE49-F238E27FC236}">
                <a16:creationId xmlns:a16="http://schemas.microsoft.com/office/drawing/2014/main" id="{CD7B76B4-186F-4458-84A5-4D2BC3C41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032" y="3421360"/>
            <a:ext cx="7772400" cy="282704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1800" b="1" kern="0">
              <a:latin typeface="Arial" charset="0"/>
              <a:sym typeface="Symbol" pitchFamily="18" charset="2"/>
            </a:endParaRPr>
          </a:p>
          <a:p>
            <a:pPr marL="648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 sz="1800" kern="0">
                <a:latin typeface="Arial" charset="0"/>
                <a:cs typeface="Arial" charset="0"/>
                <a:sym typeface="Symbol" pitchFamily="18" charset="2"/>
              </a:rPr>
              <a:t>beschouw volume V m</a:t>
            </a:r>
            <a:r>
              <a:rPr lang="en-US" sz="1800" kern="0" baseline="30000">
                <a:latin typeface="Arial" charset="0"/>
                <a:cs typeface="Arial" charset="0"/>
                <a:sym typeface="Symbol" pitchFamily="18" charset="2"/>
              </a:rPr>
              <a:t>3</a:t>
            </a:r>
            <a:r>
              <a:rPr lang="en-US" sz="1800" kern="0">
                <a:latin typeface="Arial" charset="0"/>
                <a:cs typeface="Arial" charset="0"/>
                <a:sym typeface="Symbol" pitchFamily="18" charset="2"/>
              </a:rPr>
              <a:t> van een element met atoomnummer Z, massagetal A en soortelijke massa </a:t>
            </a:r>
            <a:r>
              <a:rPr lang="el-GR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US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800" kern="0">
                <a:latin typeface="Arial" charset="0"/>
                <a:cs typeface="Arial" charset="0"/>
                <a:sym typeface="Symbol" pitchFamily="18" charset="2"/>
              </a:rPr>
              <a:t>kg per m</a:t>
            </a:r>
            <a:r>
              <a:rPr lang="en-US" sz="1800" kern="0" baseline="30000">
                <a:latin typeface="Arial" charset="0"/>
                <a:cs typeface="Arial" charset="0"/>
                <a:sym typeface="Symbol" pitchFamily="18" charset="2"/>
              </a:rPr>
              <a:t>3</a:t>
            </a:r>
            <a:endParaRPr lang="en-US" sz="1800" kern="0">
              <a:latin typeface="Arial" charset="0"/>
              <a:cs typeface="Arial" charset="0"/>
              <a:sym typeface="Symbol" pitchFamily="18" charset="2"/>
            </a:endParaRPr>
          </a:p>
          <a:p>
            <a:pPr marL="648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 sz="1800" kern="0">
                <a:latin typeface="Arial" charset="0"/>
                <a:cs typeface="Arial" charset="0"/>
                <a:sym typeface="Symbol" pitchFamily="18" charset="2"/>
              </a:rPr>
              <a:t>massa van V is </a:t>
            </a:r>
            <a:r>
              <a:rPr lang="el-GR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US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V kg = </a:t>
            </a:r>
            <a:r>
              <a:rPr lang="el-GR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US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V/A mol</a:t>
            </a:r>
          </a:p>
          <a:p>
            <a:pPr marL="648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aantal elektronen in V is N</a:t>
            </a:r>
            <a:r>
              <a:rPr lang="en-US" sz="1800" kern="0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Avogadro</a:t>
            </a:r>
            <a:r>
              <a:rPr lang="en-US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× </a:t>
            </a:r>
            <a:r>
              <a:rPr lang="el-GR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US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V/A × Z</a:t>
            </a:r>
          </a:p>
          <a:p>
            <a:pPr marL="648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Z / A varieert van 0,5 voor lichte tot 0,4  voor zware elementen</a:t>
            </a:r>
          </a:p>
          <a:p>
            <a:pPr marL="648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l-GR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</a:t>
            </a:r>
            <a:r>
              <a:rPr lang="el-GR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US" sz="1800" ker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V bevat voor elk material ongeveer hetzelfde aantal elektronen</a:t>
            </a:r>
          </a:p>
          <a:p>
            <a:pPr marL="648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US" sz="1800" kern="0">
              <a:latin typeface="Arial" charset="0"/>
              <a:cs typeface="Arial" charset="0"/>
              <a:sym typeface="Symbol" pitchFamily="18" charset="2"/>
            </a:endParaRPr>
          </a:p>
          <a:p>
            <a:pPr marL="648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 sz="1800" kern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let op: voor waterstof is Z / A = 1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0E7DD2A-CEFB-464E-B66F-4F0361DF5CBA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5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16F366-072C-4CE9-A4F4-866092F4AF7A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5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energieverlies van deeltjes met massa</a:t>
            </a:r>
            <a:endParaRPr lang="en-GB" sz="2000" b="1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3">
                <a:extLst>
                  <a:ext uri="{FF2B5EF4-FFF2-40B4-BE49-F238E27FC236}">
                    <a16:creationId xmlns:a16="http://schemas.microsoft.com/office/drawing/2014/main" id="{C8D21438-14A9-4945-AC88-E0411C20D51A}"/>
                  </a:ext>
                </a:extLst>
              </p:cNvPr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685800" y="1981200"/>
                <a:ext cx="7772400" cy="4112096"/>
              </a:xfrm>
            </p:spPr>
            <p:txBody>
              <a:bodyPr/>
              <a:lstStyle/>
              <a:p>
                <a:pPr marL="432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:endParaRPr lang="en-GB" sz="2000">
                  <a:latin typeface="Arial" charset="0"/>
                  <a:sym typeface="Symbol" pitchFamily="18" charset="2"/>
                </a:endParaRPr>
              </a:p>
              <a:p>
                <a:pPr marL="432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:r>
                  <a:rPr lang="en-GB" sz="2000">
                    <a:solidFill>
                      <a:srgbClr val="FF0000"/>
                    </a:solidFill>
                    <a:latin typeface="Arial" charset="0"/>
                    <a:sym typeface="Symbol" pitchFamily="18" charset="2"/>
                  </a:rPr>
                  <a:t>lineïeke energieverlies</a:t>
                </a:r>
                <a:r>
                  <a:rPr lang="en-GB" sz="2000">
                    <a:latin typeface="Arial" charset="0"/>
                    <a:sym typeface="Symbol" pitchFamily="18" charset="2"/>
                  </a:rPr>
                  <a:t> = energieoverdracht per lengte-eenheid</a:t>
                </a:r>
              </a:p>
              <a:p>
                <a:pPr marL="432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:r>
                  <a:rPr lang="en-GB" sz="2000">
                    <a:latin typeface="Arial" charset="0"/>
                    <a:sym typeface="Symbol" pitchFamily="18" charset="2"/>
                  </a:rPr>
                  <a:t>(Engels: stopping power)</a:t>
                </a:r>
              </a:p>
              <a:p>
                <a:pPr marL="432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:endParaRPr lang="en-GB" sz="2000">
                  <a:latin typeface="Arial" charset="0"/>
                  <a:sym typeface="Symbol" pitchFamily="18" charset="2"/>
                </a:endParaRPr>
              </a:p>
              <a:p>
                <a:pPr marL="648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b="0" i="0" smtClean="0">
                        <a:latin typeface="Arial" panose="020B0604020202020204" pitchFamily="34" charset="0"/>
                        <a:cs typeface="Arial" panose="020B0604020202020204" pitchFamily="34" charset="0"/>
                        <a:sym typeface="Symbol" pitchFamily="18" charset="2"/>
                      </a:rPr>
                      <m:t>S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E</m:t>
                        </m:r>
                      </m:e>
                    </m:d>
                    <m:r>
                      <m:rPr>
                        <m:nor/>
                      </m:rPr>
                      <a:rPr lang="en-US" sz="1600" b="0" i="0" smtClean="0">
                        <a:latin typeface="Arial" panose="020B0604020202020204" pitchFamily="34" charset="0"/>
                        <a:cs typeface="Arial" panose="020B0604020202020204" pitchFamily="34" charset="0"/>
                        <a:sym typeface="Symbol" pitchFamily="18" charset="2"/>
                      </a:rPr>
                      <m:t>= −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dx</m:t>
                        </m:r>
                      </m:den>
                    </m:f>
                  </m:oMath>
                </a14:m>
                <a:r>
                  <a:rPr lang="en-GB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			(in MeV</a:t>
                </a:r>
                <a:r>
                  <a:rPr lang="en-GB" sz="2000">
                    <a:latin typeface="Georgia" panose="02040502050405020303" pitchFamily="18" charset="0"/>
                    <a:cs typeface="Arial" panose="020B0604020202020204" pitchFamily="34" charset="0"/>
                    <a:sym typeface="Symbol" pitchFamily="18" charset="2"/>
                  </a:rPr>
                  <a:t>·</a:t>
                </a:r>
                <a:r>
                  <a:rPr lang="en-GB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m</a:t>
                </a:r>
                <a:r>
                  <a:rPr lang="en-GB" sz="2000" baseline="30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-1</a:t>
                </a:r>
                <a:r>
                  <a:rPr lang="en-GB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)</a:t>
                </a:r>
              </a:p>
              <a:p>
                <a:pPr marL="432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:endParaRPr lang="en-GB" sz="2000">
                  <a:latin typeface="Arial" charset="0"/>
                  <a:sym typeface="Symbol" pitchFamily="18" charset="2"/>
                </a:endParaRPr>
              </a:p>
              <a:p>
                <a:pPr marL="432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:r>
                  <a:rPr lang="en-GB" sz="2000">
                    <a:solidFill>
                      <a:srgbClr val="FF0000"/>
                    </a:solidFill>
                    <a:latin typeface="Arial" charset="0"/>
                    <a:sym typeface="Symbol" pitchFamily="18" charset="2"/>
                  </a:rPr>
                  <a:t>massieke energieoverdracht</a:t>
                </a:r>
                <a:r>
                  <a:rPr lang="en-GB" sz="2000">
                    <a:latin typeface="Arial" charset="0"/>
                    <a:sym typeface="Symbol" pitchFamily="18" charset="2"/>
                  </a:rPr>
                  <a:t> = </a:t>
                </a:r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S/</a:t>
                </a:r>
                <a:r>
                  <a:rPr lang="el-GR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ρ </a:t>
                </a:r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		(in MeV per kg</a:t>
                </a:r>
                <a:r>
                  <a:rPr lang="en-US" sz="2000">
                    <a:latin typeface="Georgia" panose="02040502050405020303" pitchFamily="18" charset="0"/>
                    <a:cs typeface="Arial" panose="020B0604020202020204" pitchFamily="34" charset="0"/>
                    <a:sym typeface="Symbol" pitchFamily="18" charset="2"/>
                  </a:rPr>
                  <a:t>·</a:t>
                </a:r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m</a:t>
                </a:r>
                <a:r>
                  <a:rPr lang="en-US" sz="2000" baseline="30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-2</a:t>
                </a:r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)</a:t>
                </a:r>
              </a:p>
              <a:p>
                <a:pPr marL="432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:endParaRPr lang="en-US" sz="2000">
                  <a:latin typeface="Arial" panose="020B0604020202020204" pitchFamily="34" charset="0"/>
                  <a:cs typeface="Arial" panose="020B0604020202020204" pitchFamily="34" charset="0"/>
                  <a:sym typeface="Symbol" pitchFamily="18" charset="2"/>
                </a:endParaRPr>
              </a:p>
              <a:p>
                <a:pPr marL="432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:r>
                  <a:rPr 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lineïeke dracht</a:t>
                </a:r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 = R = ∫</a:t>
                </a:r>
                <a:r>
                  <a:rPr lang="en-US" sz="2000" spc="-15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o</a:t>
                </a:r>
                <a:r>
                  <a:rPr lang="en-US" sz="2000" baseline="80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R</a:t>
                </a:r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 dx = ∫</a:t>
                </a:r>
                <a:r>
                  <a:rPr lang="en-US" sz="2000" spc="-15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o</a:t>
                </a:r>
                <a:r>
                  <a:rPr lang="en-US" sz="2000" baseline="80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R</a:t>
                </a:r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dE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 			(in m)</a:t>
                </a:r>
              </a:p>
              <a:p>
                <a:pPr marL="432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:r>
                  <a:rPr lang="en-GB" sz="2000">
                    <a:solidFill>
                      <a:srgbClr val="FF0000"/>
                    </a:solidFill>
                    <a:latin typeface="Arial" charset="0"/>
                    <a:sym typeface="Symbol" pitchFamily="18" charset="2"/>
                  </a:rPr>
                  <a:t>massieke dracht</a:t>
                </a:r>
                <a:r>
                  <a:rPr lang="en-GB" sz="2000">
                    <a:latin typeface="Arial" charset="0"/>
                    <a:sym typeface="Symbol" pitchFamily="18" charset="2"/>
                  </a:rPr>
                  <a:t> = </a:t>
                </a:r>
                <a:r>
                  <a:rPr lang="el-GR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ρ</a:t>
                </a:r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R									(in kg</a:t>
                </a:r>
                <a:r>
                  <a:rPr lang="en-US" sz="2000">
                    <a:latin typeface="Georgia" panose="02040502050405020303" pitchFamily="18" charset="0"/>
                    <a:cs typeface="Arial" panose="020B0604020202020204" pitchFamily="34" charset="0"/>
                    <a:sym typeface="Symbol" pitchFamily="18" charset="2"/>
                  </a:rPr>
                  <a:t>·</a:t>
                </a:r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m</a:t>
                </a:r>
                <a:r>
                  <a:rPr lang="en-US" sz="2000" baseline="30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-2</a:t>
                </a:r>
                <a:r>
                  <a:rPr 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)</a:t>
                </a:r>
                <a:endParaRPr lang="en-GB" sz="2000">
                  <a:latin typeface="Arial" charset="0"/>
                  <a:sym typeface="Symbol" pitchFamily="18" charset="2"/>
                </a:endParaRPr>
              </a:p>
              <a:p>
                <a:pPr marL="432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:endParaRPr lang="en-GB" sz="2000">
                  <a:latin typeface="Arial" charset="0"/>
                  <a:sym typeface="Symbol" pitchFamily="18" charset="2"/>
                </a:endParaRPr>
              </a:p>
              <a:p>
                <a:pPr marL="432000" lvl="1" indent="0" defTabSz="215900" eaLnBrk="1" hangingPunct="1">
                  <a:spcBef>
                    <a:spcPct val="0"/>
                  </a:spcBef>
                  <a:buClr>
                    <a:schemeClr val="tx2"/>
                  </a:buClr>
                  <a:buFont typeface="Wingdings" pitchFamily="2" charset="2"/>
                  <a:buNone/>
                </a:pPr>
                <a:r>
                  <a:rPr lang="en-US" sz="2000" b="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→</a:t>
                </a:r>
                <a:r>
                  <a:rPr lang="en-US" sz="2400" b="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S</m:t>
                        </m:r>
                      </m:den>
                    </m:f>
                    <m:r>
                      <m:rPr>
                        <m:nor/>
                      </m:rPr>
                      <a:rPr lang="en-US" sz="1600" b="0" i="0" smtClean="0">
                        <a:latin typeface="Arial" panose="020B0604020202020204" pitchFamily="34" charset="0"/>
                        <a:cs typeface="Arial" panose="020B0604020202020204" pitchFamily="34" charset="0"/>
                        <a:sym typeface="Symbol" pitchFamily="18" charset="2"/>
                      </a:rPr>
                      <m:t>=</m:t>
                    </m:r>
                    <m:f>
                      <m:fPr>
                        <m:ctrlPr>
                          <a:rPr lang="en-GB" sz="160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dR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6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dE</m:t>
                        </m:r>
                      </m:den>
                    </m:f>
                  </m:oMath>
                </a14:m>
                <a:r>
                  <a:rPr lang="en-US" sz="2000">
                    <a:latin typeface="Arial" charset="0"/>
                    <a:cs typeface="Arial" charset="0"/>
                    <a:sym typeface="Symbol" pitchFamily="18" charset="2"/>
                  </a:rPr>
                  <a:t> </a:t>
                </a:r>
              </a:p>
            </p:txBody>
          </p:sp>
        </mc:Choice>
        <mc:Fallback xmlns="">
          <p:sp>
            <p:nvSpPr>
              <p:cNvPr id="58" name="Rectangle 3">
                <a:extLst>
                  <a:ext uri="{FF2B5EF4-FFF2-40B4-BE49-F238E27FC236}">
                    <a16:creationId xmlns:a16="http://schemas.microsoft.com/office/drawing/2014/main" id="{C8D21438-14A9-4945-AC88-E0411C20D5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685800" y="1981200"/>
                <a:ext cx="7772400" cy="411209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4636598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0E7DD2A-CEFB-464E-B66F-4F0361DF5CBA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5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16F366-072C-4CE9-A4F4-866092F4AF7A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6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energieverlies van deeltjes met massa</a:t>
            </a:r>
            <a:endParaRPr lang="en-GB" sz="2000" b="1">
              <a:latin typeface="Arial" charset="0"/>
            </a:endParaRPr>
          </a:p>
        </p:txBody>
      </p:sp>
      <p:sp>
        <p:nvSpPr>
          <p:cNvPr id="58" name="Rectangle 3">
            <a:extLst>
              <a:ext uri="{FF2B5EF4-FFF2-40B4-BE49-F238E27FC236}">
                <a16:creationId xmlns:a16="http://schemas.microsoft.com/office/drawing/2014/main" id="{C8D21438-14A9-4945-AC88-E0411C20D51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799" y="1981200"/>
            <a:ext cx="3782291" cy="4112096"/>
          </a:xfrm>
        </p:spPr>
        <p:txBody>
          <a:bodyPr/>
          <a:lstStyle/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voor deeltjes die zwaarder zijn dan elektronen wordt energieverlies S groter naarmate energie afneemt, om nul te worden aan het eind van de baan</a:t>
            </a: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het maximum heet de </a:t>
            </a: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Bragg-piek</a:t>
            </a: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3DBCDC7-3580-4BE8-A823-CAB33262BFF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10526" y="2324617"/>
            <a:ext cx="4320000" cy="2544543"/>
            <a:chOff x="2733" y="1418"/>
            <a:chExt cx="6717" cy="3958"/>
          </a:xfrm>
        </p:grpSpPr>
        <p:pic>
          <p:nvPicPr>
            <p:cNvPr id="9" name="Chart 1">
              <a:extLst>
                <a:ext uri="{FF2B5EF4-FFF2-40B4-BE49-F238E27FC236}">
                  <a16:creationId xmlns:a16="http://schemas.microsoft.com/office/drawing/2014/main" id="{D4861315-6482-4CE3-9DA6-6CDEED1313B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217" t="-6261" r="-2837" b="-11844"/>
            <a:stretch>
              <a:fillRect/>
            </a:stretch>
          </p:blipFill>
          <p:spPr bwMode="auto">
            <a:xfrm>
              <a:off x="2733" y="1418"/>
              <a:ext cx="6717" cy="3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101">
              <a:extLst>
                <a:ext uri="{FF2B5EF4-FFF2-40B4-BE49-F238E27FC236}">
                  <a16:creationId xmlns:a16="http://schemas.microsoft.com/office/drawing/2014/main" id="{04775B21-E0DB-44C9-B517-F61B9B252C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3" y="2588"/>
              <a:ext cx="2697" cy="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buNone/>
              </a:pPr>
              <a:r>
                <a:rPr lang="en-US" sz="14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 MeV </a:t>
              </a:r>
              <a:r>
                <a:rPr lang="en-US" sz="14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</a:t>
              </a:r>
              <a:r>
                <a:rPr lang="en-US" sz="14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-deeltjes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102">
              <a:extLst>
                <a:ext uri="{FF2B5EF4-FFF2-40B4-BE49-F238E27FC236}">
                  <a16:creationId xmlns:a16="http://schemas.microsoft.com/office/drawing/2014/main" id="{98B25E5E-0801-419B-B781-062650E31D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1" y="3625"/>
              <a:ext cx="2422" cy="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buNone/>
              </a:pPr>
              <a:r>
                <a:rPr lang="en-US" sz="14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200 MeV protonen</a:t>
              </a:r>
              <a:endParaRPr lang="en-US" sz="140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7680264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922CEF3-38A6-4CE5-B992-5433F47C887D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6D394-95A6-4D0B-B8AD-7F61BAFFF452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7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energieverlies van deeltjes met massa</a:t>
            </a:r>
            <a:endParaRPr lang="en-GB" sz="1200" b="1"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4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685800" y="1981200"/>
                <a:ext cx="7918648" cy="1735828"/>
              </a:xfrm>
            </p:spPr>
            <p:txBody>
              <a:bodyPr/>
              <a:lstStyle/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itchFamily="2" charset="2"/>
                  <a:buNone/>
                  <a:defRPr/>
                </a:pPr>
                <a:endParaRPr lang="en-GB" sz="2000">
                  <a:latin typeface="Arial" charset="0"/>
                  <a:sym typeface="Symbol" pitchFamily="18" charset="2"/>
                </a:endParaRPr>
              </a:p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itchFamily="2" charset="2"/>
                  <a:buNone/>
                  <a:defRPr/>
                </a:pPr>
                <a:r>
                  <a:rPr lang="en-GB" sz="2000">
                    <a:latin typeface="Arial" charset="0"/>
                    <a:sym typeface="Symbol" pitchFamily="18" charset="2"/>
                  </a:rPr>
                  <a:t>elektronen verliezen ook energie door uitzending van </a:t>
                </a:r>
                <a:r>
                  <a:rPr lang="en-GB" sz="2000">
                    <a:solidFill>
                      <a:srgbClr val="FF0000"/>
                    </a:solidFill>
                    <a:latin typeface="Arial" charset="0"/>
                    <a:sym typeface="Symbol" pitchFamily="18" charset="2"/>
                  </a:rPr>
                  <a:t>remstraling</a:t>
                </a:r>
                <a:endParaRPr lang="en-GB" sz="2000">
                  <a:latin typeface="Arial" charset="0"/>
                  <a:sym typeface="Symbol" pitchFamily="18" charset="2"/>
                </a:endParaRPr>
              </a:p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itchFamily="2" charset="2"/>
                  <a:buNone/>
                  <a:defRPr/>
                </a:pPr>
                <a:r>
                  <a:rPr lang="en-GB" sz="2000">
                    <a:latin typeface="Arial" charset="0"/>
                    <a:sym typeface="Symbol" pitchFamily="18" charset="2"/>
                  </a:rPr>
                  <a:t>dit wordt ook röntgenstraling genoemd</a:t>
                </a:r>
              </a:p>
              <a:p>
                <a:pPr marL="432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itchFamily="2" charset="2"/>
                  <a:buNone/>
                  <a:defRPr/>
                </a:pPr>
                <a:endParaRPr lang="en-GB" sz="2000">
                  <a:latin typeface="Arial" charset="0"/>
                  <a:sym typeface="Symbol" pitchFamily="18" charset="2"/>
                </a:endParaRPr>
              </a:p>
              <a:p>
                <a:pPr marL="648000" lvl="1" indent="0" defTabSz="216000" eaLnBrk="1" hangingPunct="1">
                  <a:spcBef>
                    <a:spcPts val="0"/>
                  </a:spcBef>
                  <a:buClr>
                    <a:schemeClr val="tx2"/>
                  </a:buClr>
                  <a:buFont typeface="Wingdings" pitchFamily="2" charset="2"/>
                  <a:buNone/>
                  <a:defRPr/>
                </a:pPr>
                <a:r>
                  <a:rPr lang="en-GB" sz="2000">
                    <a:latin typeface="Arial" charset="0"/>
                    <a:sym typeface="Symbol" pitchFamily="18" charset="2"/>
                  </a:rPr>
                  <a:t>(S/</a:t>
                </a:r>
                <a:r>
                  <a:rPr lang="en-GB" sz="2000">
                    <a:latin typeface="Arial" charset="0"/>
                    <a:cs typeface="Arial" panose="020B0604020202020204" pitchFamily="34" charset="0"/>
                    <a:sym typeface="Symbol" pitchFamily="18" charset="2"/>
                  </a:rPr>
                  <a:t>ρ)</a:t>
                </a:r>
                <a:r>
                  <a:rPr lang="en-GB" sz="2000" baseline="-25000">
                    <a:latin typeface="Arial" charset="0"/>
                    <a:cs typeface="Arial" panose="020B0604020202020204" pitchFamily="34" charset="0"/>
                    <a:sym typeface="Symbol" pitchFamily="18" charset="2"/>
                  </a:rPr>
                  <a:t>remstraling</a:t>
                </a:r>
                <a:r>
                  <a:rPr lang="en-GB" sz="2000">
                    <a:latin typeface="Arial" charset="0"/>
                    <a:cs typeface="Arial" panose="020B0604020202020204" pitchFamily="34" charset="0"/>
                    <a:sym typeface="Symbol" pitchFamily="18" charset="2"/>
                  </a:rPr>
                  <a:t> </a:t>
                </a:r>
                <a:r>
                  <a:rPr lang="en-GB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/ </a:t>
                </a:r>
                <a:r>
                  <a:rPr lang="en-GB" sz="2000">
                    <a:latin typeface="Arial" charset="0"/>
                    <a:sym typeface="Symbol" pitchFamily="18" charset="2"/>
                  </a:rPr>
                  <a:t>(S/</a:t>
                </a:r>
                <a:r>
                  <a:rPr lang="en-GB" sz="2000">
                    <a:latin typeface="Arial" charset="0"/>
                    <a:cs typeface="Arial" panose="020B0604020202020204" pitchFamily="34" charset="0"/>
                    <a:sym typeface="Symbol" pitchFamily="18" charset="2"/>
                  </a:rPr>
                  <a:t>ρ)</a:t>
                </a:r>
                <a:r>
                  <a:rPr lang="en-GB" sz="2000" baseline="-25000">
                    <a:latin typeface="Arial" charset="0"/>
                    <a:cs typeface="Arial" panose="020B0604020202020204" pitchFamily="34" charset="0"/>
                    <a:sym typeface="Symbol" pitchFamily="18" charset="2"/>
                  </a:rPr>
                  <a:t>botsingen</a:t>
                </a:r>
                <a:r>
                  <a:rPr lang="en-GB" sz="2000">
                    <a:latin typeface="Arial" charset="0"/>
                    <a:cs typeface="Arial" panose="020B0604020202020204" pitchFamily="34" charset="0"/>
                    <a:sym typeface="Symbol" pitchFamily="18" charset="2"/>
                  </a:rPr>
                  <a:t>	</a:t>
                </a:r>
                <a:r>
                  <a:rPr lang="en-GB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≈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EZ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  <a:sym typeface="Symbol" pitchFamily="18" charset="2"/>
                          </a:rPr>
                          <m:t>800</m:t>
                        </m:r>
                      </m:den>
                    </m:f>
                  </m:oMath>
                </a14:m>
                <a:r>
                  <a:rPr lang="en-GB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 </a:t>
                </a:r>
                <a:r>
                  <a:rPr lang="en-GB" sz="2000">
                    <a:latin typeface="Arial" charset="0"/>
                    <a:cs typeface="Arial" panose="020B0604020202020204" pitchFamily="34" charset="0"/>
                    <a:sym typeface="Symbol" pitchFamily="18" charset="2"/>
                  </a:rPr>
                  <a:t>		(E in MeV)</a:t>
                </a:r>
              </a:p>
            </p:txBody>
          </p:sp>
        </mc:Choice>
        <mc:Fallback xmlns="">
          <p:sp>
            <p:nvSpPr>
              <p:cNvPr id="12294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685800" y="1981200"/>
                <a:ext cx="7918648" cy="1735828"/>
              </a:xfrm>
              <a:blipFill>
                <a:blip r:embed="rId3"/>
                <a:stretch>
                  <a:fillRect r="-770" b="-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4D606850-FEE5-44A3-898F-9F1F8EDDE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4077073"/>
            <a:ext cx="7632848" cy="208822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64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1800" kern="0">
                <a:latin typeface="Arial" charset="0"/>
                <a:sym typeface="Symbol" pitchFamily="18" charset="2"/>
              </a:rPr>
              <a:t>								EZ / 800</a:t>
            </a:r>
          </a:p>
          <a:p>
            <a:pPr marL="864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1800" kern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E (MeV)			Z=8					Z=80</a:t>
            </a:r>
          </a:p>
          <a:p>
            <a:pPr marL="864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1800" kern="0">
                <a:latin typeface="Arial" charset="0"/>
                <a:sym typeface="Symbol" pitchFamily="18" charset="2"/>
              </a:rPr>
              <a:t>0,5					0,005				0,05</a:t>
            </a:r>
          </a:p>
          <a:p>
            <a:pPr marL="864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1800" kern="0">
                <a:latin typeface="Arial" charset="0"/>
                <a:sym typeface="Symbol" pitchFamily="18" charset="2"/>
              </a:rPr>
              <a:t>1,0					0,010				0,10</a:t>
            </a:r>
          </a:p>
          <a:p>
            <a:pPr marL="864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1800" kern="0">
                <a:latin typeface="Arial" charset="0"/>
                <a:sym typeface="Symbol" pitchFamily="18" charset="2"/>
              </a:rPr>
              <a:t>2						0,025				0,20</a:t>
            </a:r>
          </a:p>
          <a:p>
            <a:pPr marL="864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1800" kern="0">
                <a:latin typeface="Arial" charset="0"/>
                <a:sym typeface="Symbol" pitchFamily="18" charset="2"/>
              </a:rPr>
              <a:t>5						0,050				0,50</a:t>
            </a:r>
          </a:p>
          <a:p>
            <a:pPr marL="864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1800" kern="0">
                <a:latin typeface="Arial" charset="0"/>
                <a:sym typeface="Symbol" pitchFamily="18" charset="2"/>
              </a:rPr>
              <a:t>10					0,1					1					</a:t>
            </a:r>
            <a:r>
              <a:rPr lang="en-GB" sz="1800" kern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elektromagnetische cascade</a:t>
            </a:r>
            <a:endParaRPr lang="en-GB" sz="1800" kern="0">
              <a:latin typeface="Arial" charset="0"/>
              <a:sym typeface="Symbol" pitchFamily="18" charset="2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216000">
              <a:defRPr/>
            </a:pPr>
            <a:fld id="{F9DE8F1B-25A1-4A85-98A3-A63BA5840352}" type="datetime1">
              <a:rPr lang="en-GB">
                <a:latin typeface="Arial" pitchFamily="34" charset="0"/>
                <a:cs typeface="Arial" pitchFamily="34" charset="0"/>
              </a:rPr>
              <a:pPr defTabSz="216000"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153150"/>
            <a:ext cx="28956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16000">
              <a:defRPr/>
            </a:pPr>
            <a:fld id="{12715380-F96C-4E72-8D87-A2CD600B66B0}" type="slidenum">
              <a:rPr lang="en-US">
                <a:latin typeface="Arial" pitchFamily="34" charset="0"/>
                <a:cs typeface="Arial" pitchFamily="34" charset="0"/>
              </a:rPr>
              <a:pPr defTabSz="216000">
                <a:defRPr/>
              </a:pPr>
              <a:t>8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energieverlies van deeltjes met massa</a:t>
            </a:r>
            <a:endParaRPr lang="en-US" sz="1200" b="1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3960366" cy="4164012"/>
          </a:xfrm>
          <a:noFill/>
        </p:spPr>
        <p:txBody>
          <a:bodyPr/>
          <a:lstStyle/>
          <a:p>
            <a:pPr marL="431800" lvl="1" indent="0" defTabSz="2160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lvl="1" indent="0" defTabSz="21600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Čerenkov-straling</a:t>
            </a:r>
          </a:p>
          <a:p>
            <a:pPr lvl="1" indent="0" defTabSz="216000" eaLnBrk="1" hangingPunct="1">
              <a:buClr>
                <a:schemeClr val="tx2"/>
              </a:buClr>
              <a:buFontTx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defTabSz="21600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als de snelheid van een geladen deeltje groter is dan de lichtsnelheid, dan ontstaat blauw licht</a:t>
            </a:r>
          </a:p>
          <a:p>
            <a:pPr lvl="1" indent="0" defTabSz="216000" eaLnBrk="1" hangingPunct="1">
              <a:buClr>
                <a:schemeClr val="tx2"/>
              </a:buClr>
              <a:buFontTx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defTabSz="21600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soms gebruikt bij detectie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2FC055-B8C8-4442-9D3D-F728BA8FB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712" y="2532864"/>
            <a:ext cx="3566160" cy="262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053581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216000">
              <a:defRPr/>
            </a:pPr>
            <a:fld id="{F9DE8F1B-25A1-4A85-98A3-A63BA5840352}" type="datetime1">
              <a:rPr lang="en-GB">
                <a:latin typeface="Arial" pitchFamily="34" charset="0"/>
                <a:cs typeface="Arial" pitchFamily="34" charset="0"/>
              </a:rPr>
              <a:pPr defTabSz="216000"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153150"/>
            <a:ext cx="28956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wisselwerking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16000">
              <a:defRPr/>
            </a:pPr>
            <a:fld id="{12715380-F96C-4E72-8D87-A2CD600B66B0}" type="slidenum">
              <a:rPr lang="en-US">
                <a:latin typeface="Arial" pitchFamily="34" charset="0"/>
                <a:cs typeface="Arial" pitchFamily="34" charset="0"/>
              </a:rPr>
              <a:pPr defTabSz="216000">
                <a:defRPr/>
              </a:pPr>
              <a:t>9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Wisselwerking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verzwakking van fotonen</a:t>
            </a:r>
            <a:endParaRPr lang="en-US" sz="1200" b="1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8064500" cy="4164012"/>
          </a:xfrm>
          <a:noFill/>
        </p:spPr>
        <p:txBody>
          <a:bodyPr/>
          <a:lstStyle/>
          <a:p>
            <a:pPr marL="431800" lvl="1" indent="0" defTabSz="2160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lvl="1" indent="0" defTabSz="21600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GB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dikte die helft van fotonen absorbeert</a:t>
            </a:r>
          </a:p>
          <a:p>
            <a:pPr lvl="1" indent="0" defTabSz="216000" eaLnBrk="1" hangingPunct="1">
              <a:buClr>
                <a:schemeClr val="tx2"/>
              </a:buClr>
              <a:buFontTx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lineïeke verzwakkingscoëfficiënt</a:t>
            </a:r>
          </a:p>
          <a:p>
            <a:pPr lvl="1" indent="0" defTabSz="216000" eaLnBrk="1" hangingPunct="1">
              <a:buClr>
                <a:schemeClr val="tx2"/>
              </a:buClr>
              <a:buFontTx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massieke verzwakkingscoëfficiënt</a:t>
            </a:r>
          </a:p>
          <a:p>
            <a:pPr lvl="1" indent="0" defTabSz="21600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aantal absorpties is evenredig met aantal opvallende fotonen</a:t>
            </a:r>
          </a:p>
          <a:p>
            <a:pPr lvl="1" indent="0" defTabSz="21600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aantal absorpties is evenredig met de dikte</a:t>
            </a:r>
          </a:p>
          <a:p>
            <a:pPr lvl="1" indent="0" defTabSz="21600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defTabSz="21600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dN =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N dx</a:t>
            </a:r>
          </a:p>
          <a:p>
            <a:pPr lvl="1" indent="0" defTabSz="21600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N(x) = N(0) e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x</a:t>
            </a:r>
          </a:p>
          <a:p>
            <a:pPr lvl="1" indent="0" defTabSz="21600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N(d</a:t>
            </a:r>
            <a:r>
              <a:rPr lang="en-GB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= N(0)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GB" altLang="en-US" sz="2000" baseline="1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N(0) / 2</a:t>
            </a:r>
            <a:endParaRPr lang="en-GB" altLang="en-US" sz="2000" baseline="20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defTabSz="21600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d</a:t>
            </a:r>
            <a:r>
              <a:rPr lang="en-GB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ln(2) /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halveringsdikte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6957</TotalTime>
  <Words>1584</Words>
  <Application>Microsoft Office PowerPoint</Application>
  <PresentationFormat>On-screen Show (4:3)</PresentationFormat>
  <Paragraphs>396</Paragraphs>
  <Slides>25</Slides>
  <Notes>25</Notes>
  <HiddenSlides>3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AZGCaspariT</vt:lpstr>
      <vt:lpstr>Cambria Math</vt:lpstr>
      <vt:lpstr>Georgia</vt:lpstr>
      <vt:lpstr>Wingdings</vt:lpstr>
      <vt:lpstr>Vliegerdiagram</vt:lpstr>
      <vt:lpstr>Wisselwerking</vt:lpstr>
      <vt:lpstr>Wisselwerking indeling</vt:lpstr>
      <vt:lpstr>Wisselwerking fluentie en flux</vt:lpstr>
      <vt:lpstr>Wisselwerking lineïeke en massieke eenheden</vt:lpstr>
      <vt:lpstr>Wisselwerking energieverlies van deeltjes met massa</vt:lpstr>
      <vt:lpstr>Wisselwerking energieverlies van deeltjes met massa</vt:lpstr>
      <vt:lpstr>Wisselwerking energieverlies van deeltjes met massa</vt:lpstr>
      <vt:lpstr>Wisselwerking energieverlies van deeltjes met massa</vt:lpstr>
      <vt:lpstr>Wisselwerking verzwakking van fotonen</vt:lpstr>
      <vt:lpstr>Wisselwerking kernreacties</vt:lpstr>
      <vt:lpstr>Wisselwerking koffie</vt:lpstr>
      <vt:lpstr>Wisselwerking indeling</vt:lpstr>
      <vt:lpstr>Wisselwerking α-deeltje</vt:lpstr>
      <vt:lpstr>Wisselwerking α-deeltje</vt:lpstr>
      <vt:lpstr>Wisselwerking proton</vt:lpstr>
      <vt:lpstr>Wisselwerking elektron</vt:lpstr>
      <vt:lpstr>Wisselwerking elektron</vt:lpstr>
      <vt:lpstr>Wisselwerking elektromagnetische straling</vt:lpstr>
      <vt:lpstr>Wisselwerking elektromagnetische straling</vt:lpstr>
      <vt:lpstr>Wisselwerking elektromagnetische straling</vt:lpstr>
      <vt:lpstr>Wisselwerking elektromagnetische straling</vt:lpstr>
      <vt:lpstr>Wisselwerking elektromagnetische straling</vt:lpstr>
      <vt:lpstr>Wisselwerking elektromagnetische straling</vt:lpstr>
      <vt:lpstr>Wisselwerking elektromagnetische straling</vt:lpstr>
      <vt:lpstr>Wisselwerking elektromagnetische straling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Wisselwerking</dc:title>
  <dc:creator>OEM</dc:creator>
  <cp:lastModifiedBy>Frits Pleiter</cp:lastModifiedBy>
  <cp:revision>317</cp:revision>
  <cp:lastPrinted>2020-01-06T19:54:29Z</cp:lastPrinted>
  <dcterms:created xsi:type="dcterms:W3CDTF">2003-02-28T15:24:51Z</dcterms:created>
  <dcterms:modified xsi:type="dcterms:W3CDTF">2024-02-22T10:49:56Z</dcterms:modified>
</cp:coreProperties>
</file>