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75"/>
  </p:notesMasterIdLst>
  <p:sldIdLst>
    <p:sldId id="321" r:id="rId2"/>
    <p:sldId id="256" r:id="rId3"/>
    <p:sldId id="305" r:id="rId4"/>
    <p:sldId id="266" r:id="rId5"/>
    <p:sldId id="267" r:id="rId6"/>
    <p:sldId id="257" r:id="rId7"/>
    <p:sldId id="306" r:id="rId8"/>
    <p:sldId id="268" r:id="rId9"/>
    <p:sldId id="269" r:id="rId10"/>
    <p:sldId id="324" r:id="rId11"/>
    <p:sldId id="258" r:id="rId12"/>
    <p:sldId id="270" r:id="rId13"/>
    <p:sldId id="271" r:id="rId14"/>
    <p:sldId id="319" r:id="rId15"/>
    <p:sldId id="259" r:id="rId16"/>
    <p:sldId id="272" r:id="rId17"/>
    <p:sldId id="273" r:id="rId18"/>
    <p:sldId id="260" r:id="rId19"/>
    <p:sldId id="274" r:id="rId20"/>
    <p:sldId id="325" r:id="rId21"/>
    <p:sldId id="275" r:id="rId22"/>
    <p:sldId id="276" r:id="rId23"/>
    <p:sldId id="262" r:id="rId24"/>
    <p:sldId id="326" r:id="rId25"/>
    <p:sldId id="277" r:id="rId26"/>
    <p:sldId id="263" r:id="rId27"/>
    <p:sldId id="307" r:id="rId28"/>
    <p:sldId id="278" r:id="rId29"/>
    <p:sldId id="322" r:id="rId30"/>
    <p:sldId id="264" r:id="rId31"/>
    <p:sldId id="308" r:id="rId32"/>
    <p:sldId id="309" r:id="rId33"/>
    <p:sldId id="265" r:id="rId34"/>
    <p:sldId id="323" r:id="rId35"/>
    <p:sldId id="280" r:id="rId36"/>
    <p:sldId id="281" r:id="rId37"/>
    <p:sldId id="286" r:id="rId38"/>
    <p:sldId id="287" r:id="rId39"/>
    <p:sldId id="288" r:id="rId40"/>
    <p:sldId id="282" r:id="rId41"/>
    <p:sldId id="310" r:id="rId42"/>
    <p:sldId id="329" r:id="rId43"/>
    <p:sldId id="283" r:id="rId44"/>
    <p:sldId id="289" r:id="rId45"/>
    <p:sldId id="311" r:id="rId46"/>
    <p:sldId id="284" r:id="rId47"/>
    <p:sldId id="312" r:id="rId48"/>
    <p:sldId id="290" r:id="rId49"/>
    <p:sldId id="330" r:id="rId50"/>
    <p:sldId id="285" r:id="rId51"/>
    <p:sldId id="313" r:id="rId52"/>
    <p:sldId id="291" r:id="rId53"/>
    <p:sldId id="292" r:id="rId54"/>
    <p:sldId id="314" r:id="rId55"/>
    <p:sldId id="293" r:id="rId56"/>
    <p:sldId id="315" r:id="rId57"/>
    <p:sldId id="316" r:id="rId58"/>
    <p:sldId id="294" r:id="rId59"/>
    <p:sldId id="299" r:id="rId60"/>
    <p:sldId id="295" r:id="rId61"/>
    <p:sldId id="300" r:id="rId62"/>
    <p:sldId id="301" r:id="rId63"/>
    <p:sldId id="317" r:id="rId64"/>
    <p:sldId id="320" r:id="rId65"/>
    <p:sldId id="327" r:id="rId66"/>
    <p:sldId id="296" r:id="rId67"/>
    <p:sldId id="302" r:id="rId68"/>
    <p:sldId id="328" r:id="rId69"/>
    <p:sldId id="297" r:id="rId70"/>
    <p:sldId id="303" r:id="rId71"/>
    <p:sldId id="298" r:id="rId72"/>
    <p:sldId id="318" r:id="rId73"/>
    <p:sldId id="304" r:id="rId7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4683" autoAdjust="0"/>
  </p:normalViewPr>
  <p:slideViewPr>
    <p:cSldViewPr>
      <p:cViewPr varScale="1">
        <p:scale>
          <a:sx n="79" d="100"/>
          <a:sy n="79" d="100"/>
        </p:scale>
        <p:origin x="197" y="67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594" y="-8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CDB430AF-0BC0-F6A2-8EED-AB390CD019F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BE67F6CB-4F9C-BC16-2336-9A54EA9C6F0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2" name="Rectangle 4">
            <a:extLst>
              <a:ext uri="{FF2B5EF4-FFF2-40B4-BE49-F238E27FC236}">
                <a16:creationId xmlns:a16="http://schemas.microsoft.com/office/drawing/2014/main" id="{2AB20044-BE8E-012A-5B50-05D9468ED91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85C37973-D909-FBA0-C543-662AD352F723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>
            <a:extLst>
              <a:ext uri="{FF2B5EF4-FFF2-40B4-BE49-F238E27FC236}">
                <a16:creationId xmlns:a16="http://schemas.microsoft.com/office/drawing/2014/main" id="{EC8A4979-9F41-A199-22F0-9050D36AFF9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>
            <a:extLst>
              <a:ext uri="{FF2B5EF4-FFF2-40B4-BE49-F238E27FC236}">
                <a16:creationId xmlns:a16="http://schemas.microsoft.com/office/drawing/2014/main" id="{B4EED649-EFEF-8F99-661D-EB579E85F13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B1B6CB83-A014-4E11-8930-91415B71F3E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>
            <a:extLst>
              <a:ext uri="{FF2B5EF4-FFF2-40B4-BE49-F238E27FC236}">
                <a16:creationId xmlns:a16="http://schemas.microsoft.com/office/drawing/2014/main" id="{076EAEF2-C577-EA1C-43AD-9D37EE337F6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084A82F-94D9-4A96-8E30-8C41A627E13A}" type="slidenum">
              <a:rPr lang="en-US" altLang="en-US" sz="1200">
                <a:latin typeface="Times New Roman" panose="02020603050405020304" pitchFamily="18" charset="0"/>
              </a:rPr>
              <a:pPr/>
              <a:t>1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69635" name="Rectangle 1026">
            <a:extLst>
              <a:ext uri="{FF2B5EF4-FFF2-40B4-BE49-F238E27FC236}">
                <a16:creationId xmlns:a16="http://schemas.microsoft.com/office/drawing/2014/main" id="{1FDAB919-99F7-34FE-B4E7-8CD8349114C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1027">
            <a:extLst>
              <a:ext uri="{FF2B5EF4-FFF2-40B4-BE49-F238E27FC236}">
                <a16:creationId xmlns:a16="http://schemas.microsoft.com/office/drawing/2014/main" id="{F3EE97E2-6E68-7A07-B395-3BB1913A68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37685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>
            <a:extLst>
              <a:ext uri="{FF2B5EF4-FFF2-40B4-BE49-F238E27FC236}">
                <a16:creationId xmlns:a16="http://schemas.microsoft.com/office/drawing/2014/main" id="{75C5F059-2EF9-041A-639D-D9525703EC6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D5C2BEE-C161-44DF-900D-6505C1643D74}" type="slidenum">
              <a:rPr lang="en-US" altLang="en-US" sz="1200">
                <a:latin typeface="Times New Roman" panose="02020603050405020304" pitchFamily="18" charset="0"/>
              </a:rPr>
              <a:pPr/>
              <a:t>10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77827" name="Rectangle 2">
            <a:extLst>
              <a:ext uri="{FF2B5EF4-FFF2-40B4-BE49-F238E27FC236}">
                <a16:creationId xmlns:a16="http://schemas.microsoft.com/office/drawing/2014/main" id="{4B68F57C-5178-AC6F-D5D0-4142B7DE726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>
            <a:extLst>
              <a:ext uri="{FF2B5EF4-FFF2-40B4-BE49-F238E27FC236}">
                <a16:creationId xmlns:a16="http://schemas.microsoft.com/office/drawing/2014/main" id="{55C48565-8F87-F96D-1ECE-6E4B42CBC8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84488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>
            <a:extLst>
              <a:ext uri="{FF2B5EF4-FFF2-40B4-BE49-F238E27FC236}">
                <a16:creationId xmlns:a16="http://schemas.microsoft.com/office/drawing/2014/main" id="{75C5F059-2EF9-041A-639D-D9525703EC6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D5C2BEE-C161-44DF-900D-6505C1643D74}" type="slidenum">
              <a:rPr lang="en-US" altLang="en-US" sz="1200">
                <a:latin typeface="Times New Roman" panose="02020603050405020304" pitchFamily="18" charset="0"/>
              </a:rPr>
              <a:pPr/>
              <a:t>11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77827" name="Rectangle 2">
            <a:extLst>
              <a:ext uri="{FF2B5EF4-FFF2-40B4-BE49-F238E27FC236}">
                <a16:creationId xmlns:a16="http://schemas.microsoft.com/office/drawing/2014/main" id="{4B68F57C-5178-AC6F-D5D0-4142B7DE726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>
            <a:extLst>
              <a:ext uri="{FF2B5EF4-FFF2-40B4-BE49-F238E27FC236}">
                <a16:creationId xmlns:a16="http://schemas.microsoft.com/office/drawing/2014/main" id="{55C48565-8F87-F96D-1ECE-6E4B42CBC8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>
            <a:extLst>
              <a:ext uri="{FF2B5EF4-FFF2-40B4-BE49-F238E27FC236}">
                <a16:creationId xmlns:a16="http://schemas.microsoft.com/office/drawing/2014/main" id="{D62FD5F4-29FD-9528-885A-4D55CDBA3C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FAEF4EB-FA30-4D25-AE0C-3A2584A18EB6}" type="slidenum">
              <a:rPr lang="en-US" altLang="en-US" sz="1200">
                <a:latin typeface="Times New Roman" panose="02020603050405020304" pitchFamily="18" charset="0"/>
              </a:rPr>
              <a:pPr/>
              <a:t>12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78851" name="Rectangle 2">
            <a:extLst>
              <a:ext uri="{FF2B5EF4-FFF2-40B4-BE49-F238E27FC236}">
                <a16:creationId xmlns:a16="http://schemas.microsoft.com/office/drawing/2014/main" id="{2AF1B94D-3620-5A5E-EB28-3E89B65A915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>
            <a:extLst>
              <a:ext uri="{FF2B5EF4-FFF2-40B4-BE49-F238E27FC236}">
                <a16:creationId xmlns:a16="http://schemas.microsoft.com/office/drawing/2014/main" id="{A2303E85-0495-1B7C-7138-AD69AD28F6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>
            <a:extLst>
              <a:ext uri="{FF2B5EF4-FFF2-40B4-BE49-F238E27FC236}">
                <a16:creationId xmlns:a16="http://schemas.microsoft.com/office/drawing/2014/main" id="{285DA215-61F7-F176-7841-DB467543EC9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DC0E294-0E76-4504-9971-E9C0CF27F729}" type="slidenum">
              <a:rPr lang="en-US" altLang="en-US" sz="1200">
                <a:latin typeface="Times New Roman" panose="02020603050405020304" pitchFamily="18" charset="0"/>
              </a:rPr>
              <a:pPr/>
              <a:t>13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79875" name="Rectangle 2">
            <a:extLst>
              <a:ext uri="{FF2B5EF4-FFF2-40B4-BE49-F238E27FC236}">
                <a16:creationId xmlns:a16="http://schemas.microsoft.com/office/drawing/2014/main" id="{F79DED52-016D-AAD6-0A42-E1D43D889BD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>
            <a:extLst>
              <a:ext uri="{FF2B5EF4-FFF2-40B4-BE49-F238E27FC236}">
                <a16:creationId xmlns:a16="http://schemas.microsoft.com/office/drawing/2014/main" id="{3353EE07-0A9D-4EC9-F528-032E9E872E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>
            <a:extLst>
              <a:ext uri="{FF2B5EF4-FFF2-40B4-BE49-F238E27FC236}">
                <a16:creationId xmlns:a16="http://schemas.microsoft.com/office/drawing/2014/main" id="{99A143A3-40C9-6579-E330-1E53D2512AD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55CA00F-7E16-4BBC-BA74-7C62C2841F1F}" type="slidenum">
              <a:rPr lang="en-US" altLang="en-US" sz="1200">
                <a:latin typeface="Times New Roman" panose="02020603050405020304" pitchFamily="18" charset="0"/>
              </a:rPr>
              <a:pPr/>
              <a:t>14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80899" name="Rectangle 2">
            <a:extLst>
              <a:ext uri="{FF2B5EF4-FFF2-40B4-BE49-F238E27FC236}">
                <a16:creationId xmlns:a16="http://schemas.microsoft.com/office/drawing/2014/main" id="{59303313-02DF-48C6-6599-1CFC3B62A8E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>
            <a:extLst>
              <a:ext uri="{FF2B5EF4-FFF2-40B4-BE49-F238E27FC236}">
                <a16:creationId xmlns:a16="http://schemas.microsoft.com/office/drawing/2014/main" id="{B89FC6FB-0163-C302-BEDE-CC613C28065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>
            <a:extLst>
              <a:ext uri="{FF2B5EF4-FFF2-40B4-BE49-F238E27FC236}">
                <a16:creationId xmlns:a16="http://schemas.microsoft.com/office/drawing/2014/main" id="{951BA2F0-B415-12E3-9028-D6BC83FA07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4D8CEE4-7470-4F5C-A313-AF6031D5F4D7}" type="slidenum">
              <a:rPr lang="en-US" altLang="en-US" sz="1200">
                <a:latin typeface="Times New Roman" panose="02020603050405020304" pitchFamily="18" charset="0"/>
              </a:rPr>
              <a:pPr/>
              <a:t>15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81923" name="Rectangle 2">
            <a:extLst>
              <a:ext uri="{FF2B5EF4-FFF2-40B4-BE49-F238E27FC236}">
                <a16:creationId xmlns:a16="http://schemas.microsoft.com/office/drawing/2014/main" id="{F5261661-38CF-6CB4-C698-7A1E0456E93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>
            <a:extLst>
              <a:ext uri="{FF2B5EF4-FFF2-40B4-BE49-F238E27FC236}">
                <a16:creationId xmlns:a16="http://schemas.microsoft.com/office/drawing/2014/main" id="{D57A24D3-06F0-4D64-C302-1E00165F35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>
            <a:extLst>
              <a:ext uri="{FF2B5EF4-FFF2-40B4-BE49-F238E27FC236}">
                <a16:creationId xmlns:a16="http://schemas.microsoft.com/office/drawing/2014/main" id="{1E2437B9-01EB-34B6-17F6-B2825617C01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E917915-2797-4D33-BE65-4C5816F92DD2}" type="slidenum">
              <a:rPr lang="en-US" altLang="en-US" sz="1200">
                <a:latin typeface="Times New Roman" panose="02020603050405020304" pitchFamily="18" charset="0"/>
              </a:rPr>
              <a:pPr/>
              <a:t>16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82947" name="Rectangle 2">
            <a:extLst>
              <a:ext uri="{FF2B5EF4-FFF2-40B4-BE49-F238E27FC236}">
                <a16:creationId xmlns:a16="http://schemas.microsoft.com/office/drawing/2014/main" id="{3DE8D6DA-36C9-9B4E-8271-4431886D7FE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>
            <a:extLst>
              <a:ext uri="{FF2B5EF4-FFF2-40B4-BE49-F238E27FC236}">
                <a16:creationId xmlns:a16="http://schemas.microsoft.com/office/drawing/2014/main" id="{226D4C4C-066F-3585-AEBA-DD23B7DD46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>
            <a:extLst>
              <a:ext uri="{FF2B5EF4-FFF2-40B4-BE49-F238E27FC236}">
                <a16:creationId xmlns:a16="http://schemas.microsoft.com/office/drawing/2014/main" id="{2567BADF-BF94-D733-8A0B-1C77B04930C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9BE5FF0-D512-4732-A1AB-65653D1D2909}" type="slidenum">
              <a:rPr lang="en-US" altLang="en-US" sz="1200">
                <a:latin typeface="Times New Roman" panose="02020603050405020304" pitchFamily="18" charset="0"/>
              </a:rPr>
              <a:pPr/>
              <a:t>17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83971" name="Rectangle 2">
            <a:extLst>
              <a:ext uri="{FF2B5EF4-FFF2-40B4-BE49-F238E27FC236}">
                <a16:creationId xmlns:a16="http://schemas.microsoft.com/office/drawing/2014/main" id="{19B90B34-03D5-21E5-75E4-AA902DC85F0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>
            <a:extLst>
              <a:ext uri="{FF2B5EF4-FFF2-40B4-BE49-F238E27FC236}">
                <a16:creationId xmlns:a16="http://schemas.microsoft.com/office/drawing/2014/main" id="{ABE4318C-AEB2-0F23-AE53-CE4711A0D20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>
            <a:extLst>
              <a:ext uri="{FF2B5EF4-FFF2-40B4-BE49-F238E27FC236}">
                <a16:creationId xmlns:a16="http://schemas.microsoft.com/office/drawing/2014/main" id="{36DD1EEE-BA7C-522F-EDEE-108D9D69C7D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8E0761E-22C7-4B3D-ACD4-6855C4406D6A}" type="slidenum">
              <a:rPr lang="en-US" altLang="en-US" sz="1200">
                <a:latin typeface="Times New Roman" panose="02020603050405020304" pitchFamily="18" charset="0"/>
              </a:rPr>
              <a:pPr/>
              <a:t>18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84995" name="Rectangle 2">
            <a:extLst>
              <a:ext uri="{FF2B5EF4-FFF2-40B4-BE49-F238E27FC236}">
                <a16:creationId xmlns:a16="http://schemas.microsoft.com/office/drawing/2014/main" id="{CCB04AC1-44C1-A73D-4ACA-E7161E4BAC4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>
            <a:extLst>
              <a:ext uri="{FF2B5EF4-FFF2-40B4-BE49-F238E27FC236}">
                <a16:creationId xmlns:a16="http://schemas.microsoft.com/office/drawing/2014/main" id="{DE81CDB1-948B-3FC5-5701-62FE2B8BBA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>
            <a:extLst>
              <a:ext uri="{FF2B5EF4-FFF2-40B4-BE49-F238E27FC236}">
                <a16:creationId xmlns:a16="http://schemas.microsoft.com/office/drawing/2014/main" id="{62E99C5C-4178-A831-7E67-A8BEB270F0E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AC798EA-D1BF-439E-9902-232C003277C7}" type="slidenum">
              <a:rPr lang="en-US" altLang="en-US" sz="1200">
                <a:latin typeface="Times New Roman" panose="02020603050405020304" pitchFamily="18" charset="0"/>
              </a:rPr>
              <a:pPr/>
              <a:t>19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86019" name="Rectangle 2">
            <a:extLst>
              <a:ext uri="{FF2B5EF4-FFF2-40B4-BE49-F238E27FC236}">
                <a16:creationId xmlns:a16="http://schemas.microsoft.com/office/drawing/2014/main" id="{5A08321E-2FA7-B1AD-2F31-58AA289A45F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>
            <a:extLst>
              <a:ext uri="{FF2B5EF4-FFF2-40B4-BE49-F238E27FC236}">
                <a16:creationId xmlns:a16="http://schemas.microsoft.com/office/drawing/2014/main" id="{7F01D206-E7D2-D8CC-CFA5-13CD847EAF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>
            <a:extLst>
              <a:ext uri="{FF2B5EF4-FFF2-40B4-BE49-F238E27FC236}">
                <a16:creationId xmlns:a16="http://schemas.microsoft.com/office/drawing/2014/main" id="{076EAEF2-C577-EA1C-43AD-9D37EE337F6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084A82F-94D9-4A96-8E30-8C41A627E13A}" type="slidenum">
              <a:rPr lang="en-US" altLang="en-US" sz="1200">
                <a:latin typeface="Times New Roman" panose="02020603050405020304" pitchFamily="18" charset="0"/>
              </a:rPr>
              <a:pPr/>
              <a:t>2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69635" name="Rectangle 1026">
            <a:extLst>
              <a:ext uri="{FF2B5EF4-FFF2-40B4-BE49-F238E27FC236}">
                <a16:creationId xmlns:a16="http://schemas.microsoft.com/office/drawing/2014/main" id="{1FDAB919-99F7-34FE-B4E7-8CD8349114C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1027">
            <a:extLst>
              <a:ext uri="{FF2B5EF4-FFF2-40B4-BE49-F238E27FC236}">
                <a16:creationId xmlns:a16="http://schemas.microsoft.com/office/drawing/2014/main" id="{F3EE97E2-6E68-7A07-B395-3BB1913A68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>
            <a:extLst>
              <a:ext uri="{FF2B5EF4-FFF2-40B4-BE49-F238E27FC236}">
                <a16:creationId xmlns:a16="http://schemas.microsoft.com/office/drawing/2014/main" id="{D7FE7924-2A14-9F03-FBC8-8034A2660F6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68D2422-E7A9-48FB-BD32-4394E9C1C416}" type="slidenum">
              <a:rPr lang="en-US" altLang="en-US" sz="1200">
                <a:latin typeface="Times New Roman" panose="02020603050405020304" pitchFamily="18" charset="0"/>
              </a:rPr>
              <a:pPr/>
              <a:t>20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87043" name="Rectangle 2">
            <a:extLst>
              <a:ext uri="{FF2B5EF4-FFF2-40B4-BE49-F238E27FC236}">
                <a16:creationId xmlns:a16="http://schemas.microsoft.com/office/drawing/2014/main" id="{A681B951-14D3-9EAA-F26D-8CA18AF2BF2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>
            <a:extLst>
              <a:ext uri="{FF2B5EF4-FFF2-40B4-BE49-F238E27FC236}">
                <a16:creationId xmlns:a16="http://schemas.microsoft.com/office/drawing/2014/main" id="{0FA9C9B4-67B3-B4DB-CAA0-620F66108D6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16610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>
            <a:extLst>
              <a:ext uri="{FF2B5EF4-FFF2-40B4-BE49-F238E27FC236}">
                <a16:creationId xmlns:a16="http://schemas.microsoft.com/office/drawing/2014/main" id="{10ADB2BB-B4FE-AF4D-7DAF-3CD5A9B50D5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AAAE7BC-A66C-4A08-B9C0-9681EED2E83E}" type="slidenum">
              <a:rPr lang="en-US" altLang="en-US" sz="1200">
                <a:latin typeface="Times New Roman" panose="02020603050405020304" pitchFamily="18" charset="0"/>
              </a:rPr>
              <a:pPr/>
              <a:t>21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88067" name="Rectangle 2">
            <a:extLst>
              <a:ext uri="{FF2B5EF4-FFF2-40B4-BE49-F238E27FC236}">
                <a16:creationId xmlns:a16="http://schemas.microsoft.com/office/drawing/2014/main" id="{043E148F-8968-C946-13DD-31DC4642EFB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>
            <a:extLst>
              <a:ext uri="{FF2B5EF4-FFF2-40B4-BE49-F238E27FC236}">
                <a16:creationId xmlns:a16="http://schemas.microsoft.com/office/drawing/2014/main" id="{4CE3CE0A-6123-2024-C3AA-44C58D438C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>
            <a:extLst>
              <a:ext uri="{FF2B5EF4-FFF2-40B4-BE49-F238E27FC236}">
                <a16:creationId xmlns:a16="http://schemas.microsoft.com/office/drawing/2014/main" id="{82C6FFFD-14C3-A746-7598-FD4ED13D9D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93B5671-5673-443B-A724-8AB2378CD1C7}" type="slidenum">
              <a:rPr lang="en-US" altLang="en-US" sz="1200">
                <a:latin typeface="Times New Roman" panose="02020603050405020304" pitchFamily="18" charset="0"/>
              </a:rPr>
              <a:pPr/>
              <a:t>22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89091" name="Rectangle 2">
            <a:extLst>
              <a:ext uri="{FF2B5EF4-FFF2-40B4-BE49-F238E27FC236}">
                <a16:creationId xmlns:a16="http://schemas.microsoft.com/office/drawing/2014/main" id="{87242EFE-3CA1-5447-6E2A-114E5E9AD52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>
            <a:extLst>
              <a:ext uri="{FF2B5EF4-FFF2-40B4-BE49-F238E27FC236}">
                <a16:creationId xmlns:a16="http://schemas.microsoft.com/office/drawing/2014/main" id="{F8938B4E-7643-5404-633E-5B9EBF9A72C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>
            <a:extLst>
              <a:ext uri="{FF2B5EF4-FFF2-40B4-BE49-F238E27FC236}">
                <a16:creationId xmlns:a16="http://schemas.microsoft.com/office/drawing/2014/main" id="{C4749A54-675E-1149-8616-D4C49A84214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9113F69-31CB-4F58-9246-062F272D3FE7}" type="slidenum">
              <a:rPr lang="en-US" altLang="en-US" sz="1200">
                <a:latin typeface="Times New Roman" panose="02020603050405020304" pitchFamily="18" charset="0"/>
              </a:rPr>
              <a:pPr/>
              <a:t>23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90115" name="Rectangle 2">
            <a:extLst>
              <a:ext uri="{FF2B5EF4-FFF2-40B4-BE49-F238E27FC236}">
                <a16:creationId xmlns:a16="http://schemas.microsoft.com/office/drawing/2014/main" id="{2489E18A-B7A6-ED3E-DADD-31C7F88C577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>
            <a:extLst>
              <a:ext uri="{FF2B5EF4-FFF2-40B4-BE49-F238E27FC236}">
                <a16:creationId xmlns:a16="http://schemas.microsoft.com/office/drawing/2014/main" id="{F9918B28-9DA6-52AA-1AD1-12FCD5FE61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>
            <a:extLst>
              <a:ext uri="{FF2B5EF4-FFF2-40B4-BE49-F238E27FC236}">
                <a16:creationId xmlns:a16="http://schemas.microsoft.com/office/drawing/2014/main" id="{A2C782CA-D878-E975-80D9-7C17C5A805C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916631A-01CB-42C5-A818-151C222F42FF}" type="slidenum">
              <a:rPr lang="en-US" altLang="en-US" sz="1200">
                <a:latin typeface="Times New Roman" panose="02020603050405020304" pitchFamily="18" charset="0"/>
              </a:rPr>
              <a:pPr/>
              <a:t>24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91139" name="Rectangle 2">
            <a:extLst>
              <a:ext uri="{FF2B5EF4-FFF2-40B4-BE49-F238E27FC236}">
                <a16:creationId xmlns:a16="http://schemas.microsoft.com/office/drawing/2014/main" id="{A15B4E26-161F-42E7-DD49-48B7FCA935E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>
            <a:extLst>
              <a:ext uri="{FF2B5EF4-FFF2-40B4-BE49-F238E27FC236}">
                <a16:creationId xmlns:a16="http://schemas.microsoft.com/office/drawing/2014/main" id="{79443C84-C331-9517-5292-4B76BA9C0CA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09128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>
            <a:extLst>
              <a:ext uri="{FF2B5EF4-FFF2-40B4-BE49-F238E27FC236}">
                <a16:creationId xmlns:a16="http://schemas.microsoft.com/office/drawing/2014/main" id="{A2C782CA-D878-E975-80D9-7C17C5A805C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916631A-01CB-42C5-A818-151C222F42FF}" type="slidenum">
              <a:rPr lang="en-US" altLang="en-US" sz="1200">
                <a:latin typeface="Times New Roman" panose="02020603050405020304" pitchFamily="18" charset="0"/>
              </a:rPr>
              <a:pPr/>
              <a:t>25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91139" name="Rectangle 2">
            <a:extLst>
              <a:ext uri="{FF2B5EF4-FFF2-40B4-BE49-F238E27FC236}">
                <a16:creationId xmlns:a16="http://schemas.microsoft.com/office/drawing/2014/main" id="{A15B4E26-161F-42E7-DD49-48B7FCA935E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>
            <a:extLst>
              <a:ext uri="{FF2B5EF4-FFF2-40B4-BE49-F238E27FC236}">
                <a16:creationId xmlns:a16="http://schemas.microsoft.com/office/drawing/2014/main" id="{79443C84-C331-9517-5292-4B76BA9C0CA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>
            <a:extLst>
              <a:ext uri="{FF2B5EF4-FFF2-40B4-BE49-F238E27FC236}">
                <a16:creationId xmlns:a16="http://schemas.microsoft.com/office/drawing/2014/main" id="{EC52CA38-2C17-74CA-EE04-CCA132E7B23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DE0621C-FED7-4C21-AC6C-CBA3AB5A4DA7}" type="slidenum">
              <a:rPr lang="en-US" altLang="en-US" sz="1200">
                <a:latin typeface="Times New Roman" panose="02020603050405020304" pitchFamily="18" charset="0"/>
              </a:rPr>
              <a:pPr/>
              <a:t>26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92163" name="Rectangle 2">
            <a:extLst>
              <a:ext uri="{FF2B5EF4-FFF2-40B4-BE49-F238E27FC236}">
                <a16:creationId xmlns:a16="http://schemas.microsoft.com/office/drawing/2014/main" id="{B5C832E5-9496-D1E6-5964-528096970A7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>
            <a:extLst>
              <a:ext uri="{FF2B5EF4-FFF2-40B4-BE49-F238E27FC236}">
                <a16:creationId xmlns:a16="http://schemas.microsoft.com/office/drawing/2014/main" id="{83CAC36D-3DC1-BF15-B6AF-6B9A7A9D29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>
            <a:extLst>
              <a:ext uri="{FF2B5EF4-FFF2-40B4-BE49-F238E27FC236}">
                <a16:creationId xmlns:a16="http://schemas.microsoft.com/office/drawing/2014/main" id="{36FE6313-CE57-D04D-EF64-5F6DF1011C1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E9E1DC0-74B8-464D-9428-EDABD909084E}" type="slidenum">
              <a:rPr lang="en-US" altLang="en-US" sz="1200">
                <a:latin typeface="Times New Roman" panose="02020603050405020304" pitchFamily="18" charset="0"/>
              </a:rPr>
              <a:pPr/>
              <a:t>27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93187" name="Rectangle 2">
            <a:extLst>
              <a:ext uri="{FF2B5EF4-FFF2-40B4-BE49-F238E27FC236}">
                <a16:creationId xmlns:a16="http://schemas.microsoft.com/office/drawing/2014/main" id="{FE089D0D-E2E4-DCED-E2A2-16AC16F8C81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>
            <a:extLst>
              <a:ext uri="{FF2B5EF4-FFF2-40B4-BE49-F238E27FC236}">
                <a16:creationId xmlns:a16="http://schemas.microsoft.com/office/drawing/2014/main" id="{19125334-4AEE-23C4-10E3-40ECCE1145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>
            <a:extLst>
              <a:ext uri="{FF2B5EF4-FFF2-40B4-BE49-F238E27FC236}">
                <a16:creationId xmlns:a16="http://schemas.microsoft.com/office/drawing/2014/main" id="{E5EF1147-7CA1-B910-CD18-F5CFD4C97F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C200005-160A-43F5-9B45-4F1ADE046266}" type="slidenum">
              <a:rPr lang="en-US" altLang="en-US" sz="1200">
                <a:latin typeface="Times New Roman" panose="02020603050405020304" pitchFamily="18" charset="0"/>
              </a:rPr>
              <a:pPr/>
              <a:t>28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94211" name="Rectangle 2">
            <a:extLst>
              <a:ext uri="{FF2B5EF4-FFF2-40B4-BE49-F238E27FC236}">
                <a16:creationId xmlns:a16="http://schemas.microsoft.com/office/drawing/2014/main" id="{EDA89799-5886-A383-B660-AF5276187F5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>
            <a:extLst>
              <a:ext uri="{FF2B5EF4-FFF2-40B4-BE49-F238E27FC236}">
                <a16:creationId xmlns:a16="http://schemas.microsoft.com/office/drawing/2014/main" id="{58FD6313-1A4B-3502-0E9B-540B89370B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>
            <a:extLst>
              <a:ext uri="{FF2B5EF4-FFF2-40B4-BE49-F238E27FC236}">
                <a16:creationId xmlns:a16="http://schemas.microsoft.com/office/drawing/2014/main" id="{7B058175-5CB8-BA1D-E424-98AE643751A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EC47C8E-03BE-4512-87FE-09EE11139A82}" type="slidenum">
              <a:rPr lang="en-US" altLang="en-US" sz="1200">
                <a:latin typeface="Times New Roman" panose="02020603050405020304" pitchFamily="18" charset="0"/>
              </a:rPr>
              <a:pPr/>
              <a:t>29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95235" name="Rectangle 2">
            <a:extLst>
              <a:ext uri="{FF2B5EF4-FFF2-40B4-BE49-F238E27FC236}">
                <a16:creationId xmlns:a16="http://schemas.microsoft.com/office/drawing/2014/main" id="{4ECFDA17-2025-9CAC-C5C2-51EBA3DB9A5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>
            <a:extLst>
              <a:ext uri="{FF2B5EF4-FFF2-40B4-BE49-F238E27FC236}">
                <a16:creationId xmlns:a16="http://schemas.microsoft.com/office/drawing/2014/main" id="{426112E9-B273-32D4-CDCB-CFC4CBF210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6424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>
            <a:extLst>
              <a:ext uri="{FF2B5EF4-FFF2-40B4-BE49-F238E27FC236}">
                <a16:creationId xmlns:a16="http://schemas.microsoft.com/office/drawing/2014/main" id="{2DE7D27D-C5C8-C4E5-1FA1-6B4E7AA1942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BE3240F-8510-4BB6-BE72-0A515A787223}" type="slidenum">
              <a:rPr lang="en-US" altLang="en-US" sz="1200">
                <a:latin typeface="Times New Roman" panose="02020603050405020304" pitchFamily="18" charset="0"/>
              </a:rPr>
              <a:pPr/>
              <a:t>3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70659" name="Rectangle 2">
            <a:extLst>
              <a:ext uri="{FF2B5EF4-FFF2-40B4-BE49-F238E27FC236}">
                <a16:creationId xmlns:a16="http://schemas.microsoft.com/office/drawing/2014/main" id="{0B1478F2-8079-F270-CCC5-5245EB0B5A4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>
            <a:extLst>
              <a:ext uri="{FF2B5EF4-FFF2-40B4-BE49-F238E27FC236}">
                <a16:creationId xmlns:a16="http://schemas.microsoft.com/office/drawing/2014/main" id="{BB42E82A-5ACF-AC2B-7A09-7BF0223B4C6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>
            <a:extLst>
              <a:ext uri="{FF2B5EF4-FFF2-40B4-BE49-F238E27FC236}">
                <a16:creationId xmlns:a16="http://schemas.microsoft.com/office/drawing/2014/main" id="{7B058175-5CB8-BA1D-E424-98AE643751A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EC47C8E-03BE-4512-87FE-09EE11139A82}" type="slidenum">
              <a:rPr lang="en-US" altLang="en-US" sz="1200">
                <a:latin typeface="Times New Roman" panose="02020603050405020304" pitchFamily="18" charset="0"/>
              </a:rPr>
              <a:pPr/>
              <a:t>30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95235" name="Rectangle 2">
            <a:extLst>
              <a:ext uri="{FF2B5EF4-FFF2-40B4-BE49-F238E27FC236}">
                <a16:creationId xmlns:a16="http://schemas.microsoft.com/office/drawing/2014/main" id="{4ECFDA17-2025-9CAC-C5C2-51EBA3DB9A5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>
            <a:extLst>
              <a:ext uri="{FF2B5EF4-FFF2-40B4-BE49-F238E27FC236}">
                <a16:creationId xmlns:a16="http://schemas.microsoft.com/office/drawing/2014/main" id="{426112E9-B273-32D4-CDCB-CFC4CBF210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>
            <a:extLst>
              <a:ext uri="{FF2B5EF4-FFF2-40B4-BE49-F238E27FC236}">
                <a16:creationId xmlns:a16="http://schemas.microsoft.com/office/drawing/2014/main" id="{04A51727-BD49-020C-ECC5-4592A4DAFBB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D63081E-D536-4ACA-8F5B-82A2490128F0}" type="slidenum">
              <a:rPr lang="en-US" altLang="en-US" sz="1200">
                <a:latin typeface="Times New Roman" panose="02020603050405020304" pitchFamily="18" charset="0"/>
              </a:rPr>
              <a:pPr/>
              <a:t>31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96259" name="Rectangle 2">
            <a:extLst>
              <a:ext uri="{FF2B5EF4-FFF2-40B4-BE49-F238E27FC236}">
                <a16:creationId xmlns:a16="http://schemas.microsoft.com/office/drawing/2014/main" id="{D93E326C-EB96-DBD7-4E00-98FDE2B0D01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>
            <a:extLst>
              <a:ext uri="{FF2B5EF4-FFF2-40B4-BE49-F238E27FC236}">
                <a16:creationId xmlns:a16="http://schemas.microsoft.com/office/drawing/2014/main" id="{B213605D-C2A2-EB26-BB75-0E7DCD8744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id="{E2C73B91-A4C7-00F4-C0AF-2C16C25E2E5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F8A6AEB-23E0-4ED8-9084-7BE07C90D059}" type="slidenum">
              <a:rPr lang="en-US" altLang="en-US" sz="1200">
                <a:latin typeface="Times New Roman" panose="02020603050405020304" pitchFamily="18" charset="0"/>
              </a:rPr>
              <a:pPr/>
              <a:t>32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97283" name="Rectangle 2">
            <a:extLst>
              <a:ext uri="{FF2B5EF4-FFF2-40B4-BE49-F238E27FC236}">
                <a16:creationId xmlns:a16="http://schemas.microsoft.com/office/drawing/2014/main" id="{B48031AA-E31A-9A94-15EF-B2A0E5715E6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>
            <a:extLst>
              <a:ext uri="{FF2B5EF4-FFF2-40B4-BE49-F238E27FC236}">
                <a16:creationId xmlns:a16="http://schemas.microsoft.com/office/drawing/2014/main" id="{411EAED9-670D-48FF-F0B5-A950ACC4C1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>
            <a:extLst>
              <a:ext uri="{FF2B5EF4-FFF2-40B4-BE49-F238E27FC236}">
                <a16:creationId xmlns:a16="http://schemas.microsoft.com/office/drawing/2014/main" id="{08BD2BCB-03A2-A799-0642-48A9F39E068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5721788-DE07-4EBB-ADC0-6825C65B3A3F}" type="slidenum">
              <a:rPr lang="en-US" altLang="en-US" sz="1200">
                <a:latin typeface="Times New Roman" panose="02020603050405020304" pitchFamily="18" charset="0"/>
              </a:rPr>
              <a:pPr/>
              <a:t>33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98307" name="Rectangle 2">
            <a:extLst>
              <a:ext uri="{FF2B5EF4-FFF2-40B4-BE49-F238E27FC236}">
                <a16:creationId xmlns:a16="http://schemas.microsoft.com/office/drawing/2014/main" id="{A26B10D6-E709-1768-54D7-D558AF732DA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>
            <a:extLst>
              <a:ext uri="{FF2B5EF4-FFF2-40B4-BE49-F238E27FC236}">
                <a16:creationId xmlns:a16="http://schemas.microsoft.com/office/drawing/2014/main" id="{60E743FE-D9E9-6FD3-B094-786713F3E9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>
            <a:extLst>
              <a:ext uri="{FF2B5EF4-FFF2-40B4-BE49-F238E27FC236}">
                <a16:creationId xmlns:a16="http://schemas.microsoft.com/office/drawing/2014/main" id="{08BD2BCB-03A2-A799-0642-48A9F39E068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5721788-DE07-4EBB-ADC0-6825C65B3A3F}" type="slidenum">
              <a:rPr lang="en-US" altLang="en-US" sz="1200">
                <a:latin typeface="Times New Roman" panose="02020603050405020304" pitchFamily="18" charset="0"/>
              </a:rPr>
              <a:pPr/>
              <a:t>34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98307" name="Rectangle 2">
            <a:extLst>
              <a:ext uri="{FF2B5EF4-FFF2-40B4-BE49-F238E27FC236}">
                <a16:creationId xmlns:a16="http://schemas.microsoft.com/office/drawing/2014/main" id="{A26B10D6-E709-1768-54D7-D558AF732DA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>
            <a:extLst>
              <a:ext uri="{FF2B5EF4-FFF2-40B4-BE49-F238E27FC236}">
                <a16:creationId xmlns:a16="http://schemas.microsoft.com/office/drawing/2014/main" id="{60E743FE-D9E9-6FD3-B094-786713F3E9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473991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>
            <a:extLst>
              <a:ext uri="{FF2B5EF4-FFF2-40B4-BE49-F238E27FC236}">
                <a16:creationId xmlns:a16="http://schemas.microsoft.com/office/drawing/2014/main" id="{7B56C4C4-EBA9-8BD4-F5DA-7E4124A620C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7FC413B-201D-42F3-A6EC-F2A396AFFB5D}" type="slidenum">
              <a:rPr lang="en-US" altLang="en-US" sz="1200">
                <a:latin typeface="Times New Roman" panose="02020603050405020304" pitchFamily="18" charset="0"/>
              </a:rPr>
              <a:pPr/>
              <a:t>35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99331" name="Rectangle 2">
            <a:extLst>
              <a:ext uri="{FF2B5EF4-FFF2-40B4-BE49-F238E27FC236}">
                <a16:creationId xmlns:a16="http://schemas.microsoft.com/office/drawing/2014/main" id="{287CE525-1219-8612-C568-9E1A54CD35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>
            <a:extLst>
              <a:ext uri="{FF2B5EF4-FFF2-40B4-BE49-F238E27FC236}">
                <a16:creationId xmlns:a16="http://schemas.microsoft.com/office/drawing/2014/main" id="{EBFDD147-3F65-D9BB-FC2C-39745D1DF1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>
            <a:extLst>
              <a:ext uri="{FF2B5EF4-FFF2-40B4-BE49-F238E27FC236}">
                <a16:creationId xmlns:a16="http://schemas.microsoft.com/office/drawing/2014/main" id="{701606D0-4FED-11C1-1F7B-FD9BDB102EC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ECF0A9C-9331-4C35-9D62-3BAB66395075}" type="slidenum">
              <a:rPr lang="en-US" altLang="en-US" sz="1200">
                <a:latin typeface="Times New Roman" panose="02020603050405020304" pitchFamily="18" charset="0"/>
              </a:rPr>
              <a:pPr/>
              <a:t>36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00355" name="Rectangle 2">
            <a:extLst>
              <a:ext uri="{FF2B5EF4-FFF2-40B4-BE49-F238E27FC236}">
                <a16:creationId xmlns:a16="http://schemas.microsoft.com/office/drawing/2014/main" id="{130BB405-BF17-76D4-6B72-52C6FA81A3E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>
            <a:extLst>
              <a:ext uri="{FF2B5EF4-FFF2-40B4-BE49-F238E27FC236}">
                <a16:creationId xmlns:a16="http://schemas.microsoft.com/office/drawing/2014/main" id="{8D5FEC1D-31BA-36A9-1F2F-16F9134280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>
            <a:extLst>
              <a:ext uri="{FF2B5EF4-FFF2-40B4-BE49-F238E27FC236}">
                <a16:creationId xmlns:a16="http://schemas.microsoft.com/office/drawing/2014/main" id="{38622EA2-EBA9-C268-4BE9-F5A0305EA3B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6CA7CAF-A287-4AA2-8B5A-55C10BFA4BDC}" type="slidenum">
              <a:rPr lang="en-US" altLang="en-US" sz="1200">
                <a:latin typeface="Times New Roman" panose="02020603050405020304" pitchFamily="18" charset="0"/>
              </a:rPr>
              <a:pPr/>
              <a:t>37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01379" name="Rectangle 2">
            <a:extLst>
              <a:ext uri="{FF2B5EF4-FFF2-40B4-BE49-F238E27FC236}">
                <a16:creationId xmlns:a16="http://schemas.microsoft.com/office/drawing/2014/main" id="{83F53A6B-EAB5-1130-4C5A-F56ACCF456A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>
            <a:extLst>
              <a:ext uri="{FF2B5EF4-FFF2-40B4-BE49-F238E27FC236}">
                <a16:creationId xmlns:a16="http://schemas.microsoft.com/office/drawing/2014/main" id="{AF7FCF67-51B1-E030-742D-079059E9D8B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>
            <a:extLst>
              <a:ext uri="{FF2B5EF4-FFF2-40B4-BE49-F238E27FC236}">
                <a16:creationId xmlns:a16="http://schemas.microsoft.com/office/drawing/2014/main" id="{281D2823-6938-1AB3-C347-1795AC3A471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C757134-C9AD-4C62-8DB3-4C7AE8636B91}" type="slidenum">
              <a:rPr lang="en-US" altLang="en-US" sz="1200">
                <a:latin typeface="Times New Roman" panose="02020603050405020304" pitchFamily="18" charset="0"/>
              </a:rPr>
              <a:pPr/>
              <a:t>38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02403" name="Rectangle 1026">
            <a:extLst>
              <a:ext uri="{FF2B5EF4-FFF2-40B4-BE49-F238E27FC236}">
                <a16:creationId xmlns:a16="http://schemas.microsoft.com/office/drawing/2014/main" id="{54AA1051-0A72-CE6A-3A57-DB679EEADE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1027">
            <a:extLst>
              <a:ext uri="{FF2B5EF4-FFF2-40B4-BE49-F238E27FC236}">
                <a16:creationId xmlns:a16="http://schemas.microsoft.com/office/drawing/2014/main" id="{D705FCA3-045C-E4B9-15B4-7B8AC8DFEB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>
            <a:extLst>
              <a:ext uri="{FF2B5EF4-FFF2-40B4-BE49-F238E27FC236}">
                <a16:creationId xmlns:a16="http://schemas.microsoft.com/office/drawing/2014/main" id="{20FE999A-4B23-7ED1-AE83-906EBF90387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1A0EC5F-5F30-435C-8BF4-62E20CD68197}" type="slidenum">
              <a:rPr lang="en-US" altLang="en-US" sz="1200">
                <a:latin typeface="Times New Roman" panose="02020603050405020304" pitchFamily="18" charset="0"/>
              </a:rPr>
              <a:pPr/>
              <a:t>39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03427" name="Rectangle 1026">
            <a:extLst>
              <a:ext uri="{FF2B5EF4-FFF2-40B4-BE49-F238E27FC236}">
                <a16:creationId xmlns:a16="http://schemas.microsoft.com/office/drawing/2014/main" id="{632B2991-4979-9620-DECE-3AD0470FB42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1027">
            <a:extLst>
              <a:ext uri="{FF2B5EF4-FFF2-40B4-BE49-F238E27FC236}">
                <a16:creationId xmlns:a16="http://schemas.microsoft.com/office/drawing/2014/main" id="{E8C248F6-8C29-E02B-F91E-4A611302FD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>
            <a:extLst>
              <a:ext uri="{FF2B5EF4-FFF2-40B4-BE49-F238E27FC236}">
                <a16:creationId xmlns:a16="http://schemas.microsoft.com/office/drawing/2014/main" id="{11F67821-D5FB-15A0-E856-497E9C23349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0149748-727F-45CB-B38A-50AFD253FE05}" type="slidenum">
              <a:rPr lang="en-US" altLang="en-US" sz="1200">
                <a:latin typeface="Times New Roman" panose="02020603050405020304" pitchFamily="18" charset="0"/>
              </a:rPr>
              <a:pPr/>
              <a:t>4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71683" name="Rectangle 2">
            <a:extLst>
              <a:ext uri="{FF2B5EF4-FFF2-40B4-BE49-F238E27FC236}">
                <a16:creationId xmlns:a16="http://schemas.microsoft.com/office/drawing/2014/main" id="{B2211F81-42E8-35DF-CB70-7443F9C94C8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>
            <a:extLst>
              <a:ext uri="{FF2B5EF4-FFF2-40B4-BE49-F238E27FC236}">
                <a16:creationId xmlns:a16="http://schemas.microsoft.com/office/drawing/2014/main" id="{9EC475C2-32D3-A711-245C-94D2A8577DB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>
            <a:extLst>
              <a:ext uri="{FF2B5EF4-FFF2-40B4-BE49-F238E27FC236}">
                <a16:creationId xmlns:a16="http://schemas.microsoft.com/office/drawing/2014/main" id="{3930FDCA-0C82-C80D-FA39-C23AD178971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0A79EE8-08C7-4EED-BA23-DC0460F8CADC}" type="slidenum">
              <a:rPr lang="en-US" altLang="en-US" sz="1200">
                <a:latin typeface="Times New Roman" panose="02020603050405020304" pitchFamily="18" charset="0"/>
              </a:rPr>
              <a:pPr/>
              <a:t>40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04451" name="Rectangle 2">
            <a:extLst>
              <a:ext uri="{FF2B5EF4-FFF2-40B4-BE49-F238E27FC236}">
                <a16:creationId xmlns:a16="http://schemas.microsoft.com/office/drawing/2014/main" id="{4B70997B-DC6C-AA03-A77A-068B83ACE32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>
            <a:extLst>
              <a:ext uri="{FF2B5EF4-FFF2-40B4-BE49-F238E27FC236}">
                <a16:creationId xmlns:a16="http://schemas.microsoft.com/office/drawing/2014/main" id="{8D78A3BB-1C12-A310-5A50-87B2703305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>
            <a:extLst>
              <a:ext uri="{FF2B5EF4-FFF2-40B4-BE49-F238E27FC236}">
                <a16:creationId xmlns:a16="http://schemas.microsoft.com/office/drawing/2014/main" id="{3CC6CECD-7C0B-846F-C89F-A44505B998B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A6B763C-C4EC-47FF-AC0F-E211866DB6EB}" type="slidenum">
              <a:rPr lang="en-US" altLang="en-US" sz="1200">
                <a:latin typeface="Times New Roman" panose="02020603050405020304" pitchFamily="18" charset="0"/>
              </a:rPr>
              <a:pPr/>
              <a:t>41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05475" name="Rectangle 2">
            <a:extLst>
              <a:ext uri="{FF2B5EF4-FFF2-40B4-BE49-F238E27FC236}">
                <a16:creationId xmlns:a16="http://schemas.microsoft.com/office/drawing/2014/main" id="{0AAACA5F-C729-BDF8-DB12-582636C6D8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>
            <a:extLst>
              <a:ext uri="{FF2B5EF4-FFF2-40B4-BE49-F238E27FC236}">
                <a16:creationId xmlns:a16="http://schemas.microsoft.com/office/drawing/2014/main" id="{812D96FF-9287-35D8-2493-2A5E2A00D1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>
            <a:extLst>
              <a:ext uri="{FF2B5EF4-FFF2-40B4-BE49-F238E27FC236}">
                <a16:creationId xmlns:a16="http://schemas.microsoft.com/office/drawing/2014/main" id="{3CC6CECD-7C0B-846F-C89F-A44505B998B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A6B763C-C4EC-47FF-AC0F-E211866DB6EB}" type="slidenum">
              <a:rPr lang="en-US" altLang="en-US" sz="1200">
                <a:latin typeface="Times New Roman" panose="02020603050405020304" pitchFamily="18" charset="0"/>
              </a:rPr>
              <a:pPr/>
              <a:t>42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05475" name="Rectangle 2">
            <a:extLst>
              <a:ext uri="{FF2B5EF4-FFF2-40B4-BE49-F238E27FC236}">
                <a16:creationId xmlns:a16="http://schemas.microsoft.com/office/drawing/2014/main" id="{0AAACA5F-C729-BDF8-DB12-582636C6D8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>
            <a:extLst>
              <a:ext uri="{FF2B5EF4-FFF2-40B4-BE49-F238E27FC236}">
                <a16:creationId xmlns:a16="http://schemas.microsoft.com/office/drawing/2014/main" id="{812D96FF-9287-35D8-2493-2A5E2A00D1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130872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>
            <a:extLst>
              <a:ext uri="{FF2B5EF4-FFF2-40B4-BE49-F238E27FC236}">
                <a16:creationId xmlns:a16="http://schemas.microsoft.com/office/drawing/2014/main" id="{5CBE4B9A-C49C-F4F0-9CAE-625014C5BE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512AC5-FB6B-41E4-9B6A-8666C418C235}" type="slidenum">
              <a:rPr lang="en-US" altLang="en-US" sz="1200">
                <a:latin typeface="Times New Roman" panose="02020603050405020304" pitchFamily="18" charset="0"/>
              </a:rPr>
              <a:pPr/>
              <a:t>43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06499" name="Rectangle 2">
            <a:extLst>
              <a:ext uri="{FF2B5EF4-FFF2-40B4-BE49-F238E27FC236}">
                <a16:creationId xmlns:a16="http://schemas.microsoft.com/office/drawing/2014/main" id="{7DF4FEC8-7F2D-5D49-DD55-9B4EEF5C3D7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>
            <a:extLst>
              <a:ext uri="{FF2B5EF4-FFF2-40B4-BE49-F238E27FC236}">
                <a16:creationId xmlns:a16="http://schemas.microsoft.com/office/drawing/2014/main" id="{AF957C06-BDD9-FFC8-920B-EA34F2E385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>
            <a:extLst>
              <a:ext uri="{FF2B5EF4-FFF2-40B4-BE49-F238E27FC236}">
                <a16:creationId xmlns:a16="http://schemas.microsoft.com/office/drawing/2014/main" id="{C49DACE0-1961-D962-6EF5-05F60F70A87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7679A5B-2DEE-4F2C-8647-34EFA25DAC69}" type="slidenum">
              <a:rPr lang="en-US" altLang="en-US" sz="1200">
                <a:latin typeface="Times New Roman" panose="02020603050405020304" pitchFamily="18" charset="0"/>
              </a:rPr>
              <a:pPr/>
              <a:t>44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07523" name="Rectangle 1026">
            <a:extLst>
              <a:ext uri="{FF2B5EF4-FFF2-40B4-BE49-F238E27FC236}">
                <a16:creationId xmlns:a16="http://schemas.microsoft.com/office/drawing/2014/main" id="{8CF84B0C-98BC-8B66-F6AD-D0F69735919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1027">
            <a:extLst>
              <a:ext uri="{FF2B5EF4-FFF2-40B4-BE49-F238E27FC236}">
                <a16:creationId xmlns:a16="http://schemas.microsoft.com/office/drawing/2014/main" id="{F05905BE-9F06-816C-5658-951DD5D688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>
            <a:extLst>
              <a:ext uri="{FF2B5EF4-FFF2-40B4-BE49-F238E27FC236}">
                <a16:creationId xmlns:a16="http://schemas.microsoft.com/office/drawing/2014/main" id="{BD99BBCF-64E7-A903-879D-86F478B58E4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53E26AB-5C64-4DC5-B3B5-7F22F3FD8D46}" type="slidenum">
              <a:rPr lang="en-US" altLang="en-US" sz="1200">
                <a:latin typeface="Times New Roman" panose="02020603050405020304" pitchFamily="18" charset="0"/>
              </a:rPr>
              <a:pPr/>
              <a:t>45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08547" name="Rectangle 2">
            <a:extLst>
              <a:ext uri="{FF2B5EF4-FFF2-40B4-BE49-F238E27FC236}">
                <a16:creationId xmlns:a16="http://schemas.microsoft.com/office/drawing/2014/main" id="{90B45E8B-90DF-8E3C-C3A8-15350AA84D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>
            <a:extLst>
              <a:ext uri="{FF2B5EF4-FFF2-40B4-BE49-F238E27FC236}">
                <a16:creationId xmlns:a16="http://schemas.microsoft.com/office/drawing/2014/main" id="{D212F34F-DED7-51B6-3778-2DC2762556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>
            <a:extLst>
              <a:ext uri="{FF2B5EF4-FFF2-40B4-BE49-F238E27FC236}">
                <a16:creationId xmlns:a16="http://schemas.microsoft.com/office/drawing/2014/main" id="{76F97BAA-4237-6020-186F-3ADEDF0253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9FC1EB2-3EBE-4BC2-8FC8-20FF3B465A22}" type="slidenum">
              <a:rPr lang="en-US" altLang="en-US" sz="1200">
                <a:latin typeface="Times New Roman" panose="02020603050405020304" pitchFamily="18" charset="0"/>
              </a:rPr>
              <a:pPr/>
              <a:t>46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09571" name="Rectangle 2">
            <a:extLst>
              <a:ext uri="{FF2B5EF4-FFF2-40B4-BE49-F238E27FC236}">
                <a16:creationId xmlns:a16="http://schemas.microsoft.com/office/drawing/2014/main" id="{15B22268-7501-EE8B-2653-3F8A275EF6F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>
            <a:extLst>
              <a:ext uri="{FF2B5EF4-FFF2-40B4-BE49-F238E27FC236}">
                <a16:creationId xmlns:a16="http://schemas.microsoft.com/office/drawing/2014/main" id="{2A60F9CD-89D8-FADF-914F-21E55A7394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>
            <a:extLst>
              <a:ext uri="{FF2B5EF4-FFF2-40B4-BE49-F238E27FC236}">
                <a16:creationId xmlns:a16="http://schemas.microsoft.com/office/drawing/2014/main" id="{E7E2857C-2E83-786C-346C-B1796D35F18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CD9CC69-9E12-4B91-83DD-27D82AEC7C58}" type="slidenum">
              <a:rPr lang="en-US" altLang="en-US" sz="1200">
                <a:latin typeface="Times New Roman" panose="02020603050405020304" pitchFamily="18" charset="0"/>
              </a:rPr>
              <a:pPr/>
              <a:t>47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10595" name="Rectangle 2">
            <a:extLst>
              <a:ext uri="{FF2B5EF4-FFF2-40B4-BE49-F238E27FC236}">
                <a16:creationId xmlns:a16="http://schemas.microsoft.com/office/drawing/2014/main" id="{8C7399BE-E5EC-B305-49A0-667FA9E3A94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>
            <a:extLst>
              <a:ext uri="{FF2B5EF4-FFF2-40B4-BE49-F238E27FC236}">
                <a16:creationId xmlns:a16="http://schemas.microsoft.com/office/drawing/2014/main" id="{A5A6F1F6-37C2-4130-CF7A-406FA542C2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>
            <a:extLst>
              <a:ext uri="{FF2B5EF4-FFF2-40B4-BE49-F238E27FC236}">
                <a16:creationId xmlns:a16="http://schemas.microsoft.com/office/drawing/2014/main" id="{3F4BB3AA-65B6-B0EA-DAB9-EBE3C754D97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393208A-326E-40EC-81E2-02B12F5D2F67}" type="slidenum">
              <a:rPr lang="en-US" altLang="en-US" sz="1200">
                <a:latin typeface="Times New Roman" panose="02020603050405020304" pitchFamily="18" charset="0"/>
              </a:rPr>
              <a:pPr/>
              <a:t>48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11619" name="Rectangle 1026">
            <a:extLst>
              <a:ext uri="{FF2B5EF4-FFF2-40B4-BE49-F238E27FC236}">
                <a16:creationId xmlns:a16="http://schemas.microsoft.com/office/drawing/2014/main" id="{54EE80DF-3332-A033-8B17-197F870DE63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1027">
            <a:extLst>
              <a:ext uri="{FF2B5EF4-FFF2-40B4-BE49-F238E27FC236}">
                <a16:creationId xmlns:a16="http://schemas.microsoft.com/office/drawing/2014/main" id="{F5F71ED2-7C21-6F5C-7DD3-B4025585BC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>
            <a:extLst>
              <a:ext uri="{FF2B5EF4-FFF2-40B4-BE49-F238E27FC236}">
                <a16:creationId xmlns:a16="http://schemas.microsoft.com/office/drawing/2014/main" id="{3F4BB3AA-65B6-B0EA-DAB9-EBE3C754D97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393208A-326E-40EC-81E2-02B12F5D2F67}" type="slidenum">
              <a:rPr lang="en-US" altLang="en-US" sz="1200">
                <a:latin typeface="Times New Roman" panose="02020603050405020304" pitchFamily="18" charset="0"/>
              </a:rPr>
              <a:pPr/>
              <a:t>49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11619" name="Rectangle 1026">
            <a:extLst>
              <a:ext uri="{FF2B5EF4-FFF2-40B4-BE49-F238E27FC236}">
                <a16:creationId xmlns:a16="http://schemas.microsoft.com/office/drawing/2014/main" id="{54EE80DF-3332-A033-8B17-197F870DE63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1027">
            <a:extLst>
              <a:ext uri="{FF2B5EF4-FFF2-40B4-BE49-F238E27FC236}">
                <a16:creationId xmlns:a16="http://schemas.microsoft.com/office/drawing/2014/main" id="{F5F71ED2-7C21-6F5C-7DD3-B4025585BC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34229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>
            <a:extLst>
              <a:ext uri="{FF2B5EF4-FFF2-40B4-BE49-F238E27FC236}">
                <a16:creationId xmlns:a16="http://schemas.microsoft.com/office/drawing/2014/main" id="{D576B685-FF41-3D39-8640-C2EA1840700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01452EA-4A8E-4138-8A50-1B1CC86F0488}" type="slidenum">
              <a:rPr lang="en-US" altLang="en-US" sz="1200">
                <a:latin typeface="Times New Roman" panose="02020603050405020304" pitchFamily="18" charset="0"/>
              </a:rPr>
              <a:pPr/>
              <a:t>5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72707" name="Rectangle 2">
            <a:extLst>
              <a:ext uri="{FF2B5EF4-FFF2-40B4-BE49-F238E27FC236}">
                <a16:creationId xmlns:a16="http://schemas.microsoft.com/office/drawing/2014/main" id="{E52B3DAA-9CD4-F46E-AB73-DA58F46EDD8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>
            <a:extLst>
              <a:ext uri="{FF2B5EF4-FFF2-40B4-BE49-F238E27FC236}">
                <a16:creationId xmlns:a16="http://schemas.microsoft.com/office/drawing/2014/main" id="{FBA1A5CA-4575-F280-3416-EED72DA091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>
            <a:extLst>
              <a:ext uri="{FF2B5EF4-FFF2-40B4-BE49-F238E27FC236}">
                <a16:creationId xmlns:a16="http://schemas.microsoft.com/office/drawing/2014/main" id="{2EDF23B0-9492-7412-6C9F-AD81B914BB4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70FC294-6CB3-4788-A657-4D4362330B41}" type="slidenum">
              <a:rPr lang="en-US" altLang="en-US" sz="1200">
                <a:latin typeface="Times New Roman" panose="02020603050405020304" pitchFamily="18" charset="0"/>
              </a:rPr>
              <a:pPr/>
              <a:t>50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12643" name="Rectangle 2">
            <a:extLst>
              <a:ext uri="{FF2B5EF4-FFF2-40B4-BE49-F238E27FC236}">
                <a16:creationId xmlns:a16="http://schemas.microsoft.com/office/drawing/2014/main" id="{EED0312D-EEC0-145F-5A11-75A8689C27A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>
            <a:extLst>
              <a:ext uri="{FF2B5EF4-FFF2-40B4-BE49-F238E27FC236}">
                <a16:creationId xmlns:a16="http://schemas.microsoft.com/office/drawing/2014/main" id="{84F36AEF-7390-CA38-9370-32B68D66D3C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>
            <a:extLst>
              <a:ext uri="{FF2B5EF4-FFF2-40B4-BE49-F238E27FC236}">
                <a16:creationId xmlns:a16="http://schemas.microsoft.com/office/drawing/2014/main" id="{C3A6A637-4908-420E-6A72-8BBDCF8A954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7FF2371-F3D4-45D0-AE26-BF41F8AB8BBC}" type="slidenum">
              <a:rPr lang="en-US" altLang="en-US" sz="1200">
                <a:latin typeface="Times New Roman" panose="02020603050405020304" pitchFamily="18" charset="0"/>
              </a:rPr>
              <a:pPr/>
              <a:t>51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13667" name="Rectangle 2">
            <a:extLst>
              <a:ext uri="{FF2B5EF4-FFF2-40B4-BE49-F238E27FC236}">
                <a16:creationId xmlns:a16="http://schemas.microsoft.com/office/drawing/2014/main" id="{A6B9629C-C4DB-EC27-5387-464D9A44AA6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>
            <a:extLst>
              <a:ext uri="{FF2B5EF4-FFF2-40B4-BE49-F238E27FC236}">
                <a16:creationId xmlns:a16="http://schemas.microsoft.com/office/drawing/2014/main" id="{B6B158D7-6E98-21D8-8BE9-2B613485DC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>
            <a:extLst>
              <a:ext uri="{FF2B5EF4-FFF2-40B4-BE49-F238E27FC236}">
                <a16:creationId xmlns:a16="http://schemas.microsoft.com/office/drawing/2014/main" id="{5FA05E5E-EDDB-74B1-2D7C-7BE84ACEF2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240F884-7955-4D0F-86A8-C16536C28031}" type="slidenum">
              <a:rPr lang="en-US" altLang="en-US" sz="1200">
                <a:latin typeface="Times New Roman" panose="02020603050405020304" pitchFamily="18" charset="0"/>
              </a:rPr>
              <a:pPr/>
              <a:t>52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14691" name="Rectangle 1026">
            <a:extLst>
              <a:ext uri="{FF2B5EF4-FFF2-40B4-BE49-F238E27FC236}">
                <a16:creationId xmlns:a16="http://schemas.microsoft.com/office/drawing/2014/main" id="{AD0353DE-B0E2-0673-BB67-729E0DA7D0B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1027">
            <a:extLst>
              <a:ext uri="{FF2B5EF4-FFF2-40B4-BE49-F238E27FC236}">
                <a16:creationId xmlns:a16="http://schemas.microsoft.com/office/drawing/2014/main" id="{09DF27BC-38D1-D5DC-93CD-EAFC55A067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>
            <a:extLst>
              <a:ext uri="{FF2B5EF4-FFF2-40B4-BE49-F238E27FC236}">
                <a16:creationId xmlns:a16="http://schemas.microsoft.com/office/drawing/2014/main" id="{4AE6EAAF-D18D-8F40-6334-E963F32D79E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ACE23D4-F45F-4B44-91D2-5410259E56FC}" type="slidenum">
              <a:rPr lang="en-US" altLang="en-US" sz="1200">
                <a:latin typeface="Times New Roman" panose="02020603050405020304" pitchFamily="18" charset="0"/>
              </a:rPr>
              <a:pPr/>
              <a:t>53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15715" name="Rectangle 1026">
            <a:extLst>
              <a:ext uri="{FF2B5EF4-FFF2-40B4-BE49-F238E27FC236}">
                <a16:creationId xmlns:a16="http://schemas.microsoft.com/office/drawing/2014/main" id="{4B32484B-1922-47E9-14D8-3195DDE3260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1027">
            <a:extLst>
              <a:ext uri="{FF2B5EF4-FFF2-40B4-BE49-F238E27FC236}">
                <a16:creationId xmlns:a16="http://schemas.microsoft.com/office/drawing/2014/main" id="{856AA43A-5C55-8F95-6845-DBBFD7D032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>
            <a:extLst>
              <a:ext uri="{FF2B5EF4-FFF2-40B4-BE49-F238E27FC236}">
                <a16:creationId xmlns:a16="http://schemas.microsoft.com/office/drawing/2014/main" id="{1FA16150-BD0C-3B93-68C9-CD6E640479A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71C9E8B-28FB-44E1-B07E-FA045E3D66D6}" type="slidenum">
              <a:rPr lang="en-US" altLang="en-US" sz="1200">
                <a:latin typeface="Times New Roman" panose="02020603050405020304" pitchFamily="18" charset="0"/>
              </a:rPr>
              <a:pPr/>
              <a:t>54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16739" name="Rectangle 2">
            <a:extLst>
              <a:ext uri="{FF2B5EF4-FFF2-40B4-BE49-F238E27FC236}">
                <a16:creationId xmlns:a16="http://schemas.microsoft.com/office/drawing/2014/main" id="{2347CC68-450D-405E-79F7-86B210BFDAE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>
            <a:extLst>
              <a:ext uri="{FF2B5EF4-FFF2-40B4-BE49-F238E27FC236}">
                <a16:creationId xmlns:a16="http://schemas.microsoft.com/office/drawing/2014/main" id="{9A2B71DE-297F-BB5F-6733-753AB16264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>
            <a:extLst>
              <a:ext uri="{FF2B5EF4-FFF2-40B4-BE49-F238E27FC236}">
                <a16:creationId xmlns:a16="http://schemas.microsoft.com/office/drawing/2014/main" id="{9DA9D50B-0C8F-4419-C080-BE6D97D888E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CCE7898-9C5A-428E-B4FF-4A4E10E886B0}" type="slidenum">
              <a:rPr lang="en-US" altLang="en-US" sz="1200">
                <a:latin typeface="Times New Roman" panose="02020603050405020304" pitchFamily="18" charset="0"/>
              </a:rPr>
              <a:pPr/>
              <a:t>55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17763" name="Rectangle 1026">
            <a:extLst>
              <a:ext uri="{FF2B5EF4-FFF2-40B4-BE49-F238E27FC236}">
                <a16:creationId xmlns:a16="http://schemas.microsoft.com/office/drawing/2014/main" id="{B3363B86-7BD2-7EB6-2531-ADDD0C3AC56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1027">
            <a:extLst>
              <a:ext uri="{FF2B5EF4-FFF2-40B4-BE49-F238E27FC236}">
                <a16:creationId xmlns:a16="http://schemas.microsoft.com/office/drawing/2014/main" id="{44B50F32-0980-01D8-3144-9C1954CA371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>
            <a:extLst>
              <a:ext uri="{FF2B5EF4-FFF2-40B4-BE49-F238E27FC236}">
                <a16:creationId xmlns:a16="http://schemas.microsoft.com/office/drawing/2014/main" id="{654B9791-9922-1E17-1909-279833FA8D9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EB0AAE3-01DB-4F20-B969-350C3588A398}" type="slidenum">
              <a:rPr lang="en-US" altLang="en-US" sz="1200">
                <a:latin typeface="Times New Roman" panose="02020603050405020304" pitchFamily="18" charset="0"/>
              </a:rPr>
              <a:pPr/>
              <a:t>56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18787" name="Rectangle 2">
            <a:extLst>
              <a:ext uri="{FF2B5EF4-FFF2-40B4-BE49-F238E27FC236}">
                <a16:creationId xmlns:a16="http://schemas.microsoft.com/office/drawing/2014/main" id="{0467CEBB-8E6A-AE15-AF4E-3A52014251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>
            <a:extLst>
              <a:ext uri="{FF2B5EF4-FFF2-40B4-BE49-F238E27FC236}">
                <a16:creationId xmlns:a16="http://schemas.microsoft.com/office/drawing/2014/main" id="{BC169AEF-10E1-A4E8-B846-730D305342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>
            <a:extLst>
              <a:ext uri="{FF2B5EF4-FFF2-40B4-BE49-F238E27FC236}">
                <a16:creationId xmlns:a16="http://schemas.microsoft.com/office/drawing/2014/main" id="{D16A2988-3AC4-A18C-1603-9E9B959E4A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823DA3A-620B-4549-89E7-FD2FD8CA856C}" type="slidenum">
              <a:rPr lang="en-US" altLang="en-US" sz="1200">
                <a:latin typeface="Times New Roman" panose="02020603050405020304" pitchFamily="18" charset="0"/>
              </a:rPr>
              <a:pPr/>
              <a:t>57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19811" name="Rectangle 2">
            <a:extLst>
              <a:ext uri="{FF2B5EF4-FFF2-40B4-BE49-F238E27FC236}">
                <a16:creationId xmlns:a16="http://schemas.microsoft.com/office/drawing/2014/main" id="{DF9E7943-1F7A-2E90-F9BE-765385D7F24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>
            <a:extLst>
              <a:ext uri="{FF2B5EF4-FFF2-40B4-BE49-F238E27FC236}">
                <a16:creationId xmlns:a16="http://schemas.microsoft.com/office/drawing/2014/main" id="{D79B4FFE-2EB1-4A8C-A1E0-53384BF7FF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>
            <a:extLst>
              <a:ext uri="{FF2B5EF4-FFF2-40B4-BE49-F238E27FC236}">
                <a16:creationId xmlns:a16="http://schemas.microsoft.com/office/drawing/2014/main" id="{A980ED72-EE39-A0EF-E0EE-CFA2C8785C0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C375B62-7B42-4EC7-AA08-2D1A2CADC8B8}" type="slidenum">
              <a:rPr lang="en-US" altLang="en-US" sz="1200">
                <a:latin typeface="Times New Roman" panose="02020603050405020304" pitchFamily="18" charset="0"/>
              </a:rPr>
              <a:pPr/>
              <a:t>58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20835" name="Rectangle 1026">
            <a:extLst>
              <a:ext uri="{FF2B5EF4-FFF2-40B4-BE49-F238E27FC236}">
                <a16:creationId xmlns:a16="http://schemas.microsoft.com/office/drawing/2014/main" id="{B7B0848C-9166-D33D-8EC0-24386274A3C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1027">
            <a:extLst>
              <a:ext uri="{FF2B5EF4-FFF2-40B4-BE49-F238E27FC236}">
                <a16:creationId xmlns:a16="http://schemas.microsoft.com/office/drawing/2014/main" id="{EA203947-3718-A79D-5643-E27E5F6B3F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>
            <a:extLst>
              <a:ext uri="{FF2B5EF4-FFF2-40B4-BE49-F238E27FC236}">
                <a16:creationId xmlns:a16="http://schemas.microsoft.com/office/drawing/2014/main" id="{C59CA70F-6F5D-054B-73A9-9E46BC89626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895A26D-8DF8-41BD-8D83-4CAE3F1E5AB2}" type="slidenum">
              <a:rPr lang="en-US" altLang="en-US" sz="1200">
                <a:latin typeface="Times New Roman" panose="02020603050405020304" pitchFamily="18" charset="0"/>
              </a:rPr>
              <a:pPr/>
              <a:t>59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21859" name="Rectangle 1026">
            <a:extLst>
              <a:ext uri="{FF2B5EF4-FFF2-40B4-BE49-F238E27FC236}">
                <a16:creationId xmlns:a16="http://schemas.microsoft.com/office/drawing/2014/main" id="{2C1D8BA4-6116-C4D4-0B4D-3E02B2ED8C9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1027">
            <a:extLst>
              <a:ext uri="{FF2B5EF4-FFF2-40B4-BE49-F238E27FC236}">
                <a16:creationId xmlns:a16="http://schemas.microsoft.com/office/drawing/2014/main" id="{D744AAEA-9A2E-B9CA-6818-CA529C2DFBB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>
            <a:extLst>
              <a:ext uri="{FF2B5EF4-FFF2-40B4-BE49-F238E27FC236}">
                <a16:creationId xmlns:a16="http://schemas.microsoft.com/office/drawing/2014/main" id="{D416E4A7-A714-9B52-32FE-9D2B050325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1CC3148-FA8E-4089-B9B9-F4B8A7A70395}" type="slidenum">
              <a:rPr lang="en-US" altLang="en-US" sz="1200">
                <a:latin typeface="Times New Roman" panose="02020603050405020304" pitchFamily="18" charset="0"/>
              </a:rPr>
              <a:pPr/>
              <a:t>6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73731" name="Rectangle 2">
            <a:extLst>
              <a:ext uri="{FF2B5EF4-FFF2-40B4-BE49-F238E27FC236}">
                <a16:creationId xmlns:a16="http://schemas.microsoft.com/office/drawing/2014/main" id="{31731053-4518-713B-6258-4A7A3C58A91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>
            <a:extLst>
              <a:ext uri="{FF2B5EF4-FFF2-40B4-BE49-F238E27FC236}">
                <a16:creationId xmlns:a16="http://schemas.microsoft.com/office/drawing/2014/main" id="{73E2DBE2-2671-407A-1A2F-34F79B79766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>
            <a:extLst>
              <a:ext uri="{FF2B5EF4-FFF2-40B4-BE49-F238E27FC236}">
                <a16:creationId xmlns:a16="http://schemas.microsoft.com/office/drawing/2014/main" id="{4F6B9FA7-BF9C-ABB8-0F54-D53BE3278B2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7FF6B6D-8255-4B38-81D6-4B62EA4FF520}" type="slidenum">
              <a:rPr lang="en-US" altLang="en-US" sz="1200">
                <a:latin typeface="Times New Roman" panose="02020603050405020304" pitchFamily="18" charset="0"/>
              </a:rPr>
              <a:pPr/>
              <a:t>60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22883" name="Rectangle 2">
            <a:extLst>
              <a:ext uri="{FF2B5EF4-FFF2-40B4-BE49-F238E27FC236}">
                <a16:creationId xmlns:a16="http://schemas.microsoft.com/office/drawing/2014/main" id="{29997C57-AB3E-BE9F-4DA7-3FFC76DFB05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>
            <a:extLst>
              <a:ext uri="{FF2B5EF4-FFF2-40B4-BE49-F238E27FC236}">
                <a16:creationId xmlns:a16="http://schemas.microsoft.com/office/drawing/2014/main" id="{7371FA02-F152-CB28-D4E1-1721A24947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>
            <a:extLst>
              <a:ext uri="{FF2B5EF4-FFF2-40B4-BE49-F238E27FC236}">
                <a16:creationId xmlns:a16="http://schemas.microsoft.com/office/drawing/2014/main" id="{B631BE57-AAA8-CC12-95C0-73A5B47423B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0D5C349-53A3-411C-AE60-9C18D679DEA0}" type="slidenum">
              <a:rPr lang="en-US" altLang="en-US" sz="1200">
                <a:latin typeface="Times New Roman" panose="02020603050405020304" pitchFamily="18" charset="0"/>
              </a:rPr>
              <a:pPr/>
              <a:t>61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23907" name="Rectangle 1026">
            <a:extLst>
              <a:ext uri="{FF2B5EF4-FFF2-40B4-BE49-F238E27FC236}">
                <a16:creationId xmlns:a16="http://schemas.microsoft.com/office/drawing/2014/main" id="{1C55B593-D671-EE29-CEB4-CDD08FC5043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1027">
            <a:extLst>
              <a:ext uri="{FF2B5EF4-FFF2-40B4-BE49-F238E27FC236}">
                <a16:creationId xmlns:a16="http://schemas.microsoft.com/office/drawing/2014/main" id="{C1E4033E-5B34-C499-F08F-8E9FEEC5A1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>
            <a:extLst>
              <a:ext uri="{FF2B5EF4-FFF2-40B4-BE49-F238E27FC236}">
                <a16:creationId xmlns:a16="http://schemas.microsoft.com/office/drawing/2014/main" id="{7DA8F5C3-4935-1828-A56A-F29B1FAD364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C04EB5F-2660-4200-8469-B81863EF2992}" type="slidenum">
              <a:rPr lang="en-US" altLang="en-US" sz="1200">
                <a:latin typeface="Times New Roman" panose="02020603050405020304" pitchFamily="18" charset="0"/>
              </a:rPr>
              <a:pPr/>
              <a:t>62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24931" name="Rectangle 2">
            <a:extLst>
              <a:ext uri="{FF2B5EF4-FFF2-40B4-BE49-F238E27FC236}">
                <a16:creationId xmlns:a16="http://schemas.microsoft.com/office/drawing/2014/main" id="{2C483706-3A20-2001-3B20-2B0A257F9A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>
            <a:extLst>
              <a:ext uri="{FF2B5EF4-FFF2-40B4-BE49-F238E27FC236}">
                <a16:creationId xmlns:a16="http://schemas.microsoft.com/office/drawing/2014/main" id="{7F747036-3F5E-AC64-6D43-A614245579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>
            <a:extLst>
              <a:ext uri="{FF2B5EF4-FFF2-40B4-BE49-F238E27FC236}">
                <a16:creationId xmlns:a16="http://schemas.microsoft.com/office/drawing/2014/main" id="{BD336A2F-A7B1-351C-59C0-B87CCA6C4AB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CD35537-B7CB-468A-ABBC-8125701695CC}" type="slidenum">
              <a:rPr lang="en-US" altLang="en-US" sz="1200">
                <a:latin typeface="Times New Roman" panose="02020603050405020304" pitchFamily="18" charset="0"/>
              </a:rPr>
              <a:pPr/>
              <a:t>63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25955" name="Rectangle 2">
            <a:extLst>
              <a:ext uri="{FF2B5EF4-FFF2-40B4-BE49-F238E27FC236}">
                <a16:creationId xmlns:a16="http://schemas.microsoft.com/office/drawing/2014/main" id="{D474F248-6049-782F-065B-B518581A287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>
            <a:extLst>
              <a:ext uri="{FF2B5EF4-FFF2-40B4-BE49-F238E27FC236}">
                <a16:creationId xmlns:a16="http://schemas.microsoft.com/office/drawing/2014/main" id="{3E5061E0-F5DD-DDE9-0A63-FC72CC3229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>
            <a:extLst>
              <a:ext uri="{FF2B5EF4-FFF2-40B4-BE49-F238E27FC236}">
                <a16:creationId xmlns:a16="http://schemas.microsoft.com/office/drawing/2014/main" id="{A474E8E0-DE1B-0543-9ED9-AA7BBF3BA2D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0A04CDF-2BE6-4CEF-B5A8-8EB9095CE376}" type="slidenum">
              <a:rPr lang="en-US" altLang="en-US" sz="1200">
                <a:latin typeface="Times New Roman" panose="02020603050405020304" pitchFamily="18" charset="0"/>
              </a:rPr>
              <a:pPr/>
              <a:t>64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26979" name="Rectangle 2">
            <a:extLst>
              <a:ext uri="{FF2B5EF4-FFF2-40B4-BE49-F238E27FC236}">
                <a16:creationId xmlns:a16="http://schemas.microsoft.com/office/drawing/2014/main" id="{B05ADE0C-0B15-51CD-2DFB-5C40620E226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>
            <a:extLst>
              <a:ext uri="{FF2B5EF4-FFF2-40B4-BE49-F238E27FC236}">
                <a16:creationId xmlns:a16="http://schemas.microsoft.com/office/drawing/2014/main" id="{05CB85F4-76DA-24FD-33D5-3C12EFDCFE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>
            <a:extLst>
              <a:ext uri="{FF2B5EF4-FFF2-40B4-BE49-F238E27FC236}">
                <a16:creationId xmlns:a16="http://schemas.microsoft.com/office/drawing/2014/main" id="{2F29D294-5752-4F4A-6260-72D2C9BE43F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13CF1D1-C4A3-40CC-B750-4E72E0D9D822}" type="slidenum">
              <a:rPr lang="en-US" altLang="en-US" sz="1200">
                <a:latin typeface="Times New Roman" panose="02020603050405020304" pitchFamily="18" charset="0"/>
              </a:rPr>
              <a:pPr/>
              <a:t>65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28003" name="Rectangle 1026">
            <a:extLst>
              <a:ext uri="{FF2B5EF4-FFF2-40B4-BE49-F238E27FC236}">
                <a16:creationId xmlns:a16="http://schemas.microsoft.com/office/drawing/2014/main" id="{82809649-E08C-DBFC-4646-A2547A97616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1027">
            <a:extLst>
              <a:ext uri="{FF2B5EF4-FFF2-40B4-BE49-F238E27FC236}">
                <a16:creationId xmlns:a16="http://schemas.microsoft.com/office/drawing/2014/main" id="{A1554FEB-85D5-4781-FB4D-8AD28901B96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9089800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>
            <a:extLst>
              <a:ext uri="{FF2B5EF4-FFF2-40B4-BE49-F238E27FC236}">
                <a16:creationId xmlns:a16="http://schemas.microsoft.com/office/drawing/2014/main" id="{2F29D294-5752-4F4A-6260-72D2C9BE43F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13CF1D1-C4A3-40CC-B750-4E72E0D9D822}" type="slidenum">
              <a:rPr lang="en-US" altLang="en-US" sz="1200">
                <a:latin typeface="Times New Roman" panose="02020603050405020304" pitchFamily="18" charset="0"/>
              </a:rPr>
              <a:pPr/>
              <a:t>66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28003" name="Rectangle 1026">
            <a:extLst>
              <a:ext uri="{FF2B5EF4-FFF2-40B4-BE49-F238E27FC236}">
                <a16:creationId xmlns:a16="http://schemas.microsoft.com/office/drawing/2014/main" id="{82809649-E08C-DBFC-4646-A2547A97616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1027">
            <a:extLst>
              <a:ext uri="{FF2B5EF4-FFF2-40B4-BE49-F238E27FC236}">
                <a16:creationId xmlns:a16="http://schemas.microsoft.com/office/drawing/2014/main" id="{A1554FEB-85D5-4781-FB4D-8AD28901B96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>
            <a:extLst>
              <a:ext uri="{FF2B5EF4-FFF2-40B4-BE49-F238E27FC236}">
                <a16:creationId xmlns:a16="http://schemas.microsoft.com/office/drawing/2014/main" id="{880DF152-3859-290F-1C7F-2E3F2784BAA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99F06B0-2194-414F-A063-B8663A97706A}" type="slidenum">
              <a:rPr lang="en-US" altLang="en-US" sz="1200">
                <a:latin typeface="Times New Roman" panose="02020603050405020304" pitchFamily="18" charset="0"/>
              </a:rPr>
              <a:pPr/>
              <a:t>67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29027" name="Rectangle 2">
            <a:extLst>
              <a:ext uri="{FF2B5EF4-FFF2-40B4-BE49-F238E27FC236}">
                <a16:creationId xmlns:a16="http://schemas.microsoft.com/office/drawing/2014/main" id="{DD9D6732-8930-4F49-7371-68B3D9B8630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>
            <a:extLst>
              <a:ext uri="{FF2B5EF4-FFF2-40B4-BE49-F238E27FC236}">
                <a16:creationId xmlns:a16="http://schemas.microsoft.com/office/drawing/2014/main" id="{E1CB46D1-70D4-1228-C7A9-BA5AF83ECD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>
            <a:extLst>
              <a:ext uri="{FF2B5EF4-FFF2-40B4-BE49-F238E27FC236}">
                <a16:creationId xmlns:a16="http://schemas.microsoft.com/office/drawing/2014/main" id="{5C45AAA6-F6C6-D7A1-D79E-4442E9CA4E3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E3DF9F1-7931-49E9-9133-9070CDDD5B47}" type="slidenum">
              <a:rPr lang="en-US" altLang="en-US" sz="1200">
                <a:latin typeface="Times New Roman" panose="02020603050405020304" pitchFamily="18" charset="0"/>
              </a:rPr>
              <a:pPr/>
              <a:t>68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30051" name="Rectangle 1026">
            <a:extLst>
              <a:ext uri="{FF2B5EF4-FFF2-40B4-BE49-F238E27FC236}">
                <a16:creationId xmlns:a16="http://schemas.microsoft.com/office/drawing/2014/main" id="{354CB435-DF58-2CF7-0D42-F3EA31BEE1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1027">
            <a:extLst>
              <a:ext uri="{FF2B5EF4-FFF2-40B4-BE49-F238E27FC236}">
                <a16:creationId xmlns:a16="http://schemas.microsoft.com/office/drawing/2014/main" id="{0F733E20-2F5B-4C00-4395-0D84581AE4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5044194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>
            <a:extLst>
              <a:ext uri="{FF2B5EF4-FFF2-40B4-BE49-F238E27FC236}">
                <a16:creationId xmlns:a16="http://schemas.microsoft.com/office/drawing/2014/main" id="{5C45AAA6-F6C6-D7A1-D79E-4442E9CA4E3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E3DF9F1-7931-49E9-9133-9070CDDD5B47}" type="slidenum">
              <a:rPr lang="en-US" altLang="en-US" sz="1200">
                <a:latin typeface="Times New Roman" panose="02020603050405020304" pitchFamily="18" charset="0"/>
              </a:rPr>
              <a:pPr/>
              <a:t>69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30051" name="Rectangle 1026">
            <a:extLst>
              <a:ext uri="{FF2B5EF4-FFF2-40B4-BE49-F238E27FC236}">
                <a16:creationId xmlns:a16="http://schemas.microsoft.com/office/drawing/2014/main" id="{354CB435-DF58-2CF7-0D42-F3EA31BEE1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1027">
            <a:extLst>
              <a:ext uri="{FF2B5EF4-FFF2-40B4-BE49-F238E27FC236}">
                <a16:creationId xmlns:a16="http://schemas.microsoft.com/office/drawing/2014/main" id="{0F733E20-2F5B-4C00-4395-0D84581AE4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:a16="http://schemas.microsoft.com/office/drawing/2014/main" id="{AD4ABD20-CED7-07A5-600C-492EE282718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B6BA3A9-27F7-4F07-A3E9-8C8359FC4C71}" type="slidenum">
              <a:rPr lang="en-US" altLang="en-US" sz="1200">
                <a:latin typeface="Times New Roman" panose="02020603050405020304" pitchFamily="18" charset="0"/>
              </a:rPr>
              <a:pPr/>
              <a:t>7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C643CF1E-B11B-258C-3014-7591C2B1FCF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0A0267DF-1228-BA04-5E31-5DD6E22F268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>
            <a:extLst>
              <a:ext uri="{FF2B5EF4-FFF2-40B4-BE49-F238E27FC236}">
                <a16:creationId xmlns:a16="http://schemas.microsoft.com/office/drawing/2014/main" id="{38474496-43A5-9181-CA3C-E57F154D74E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648867A-7FC8-4D74-B385-88FA6547FAB0}" type="slidenum">
              <a:rPr lang="en-US" altLang="en-US" sz="1200">
                <a:latin typeface="Times New Roman" panose="02020603050405020304" pitchFamily="18" charset="0"/>
              </a:rPr>
              <a:pPr/>
              <a:t>70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31075" name="Rectangle 2">
            <a:extLst>
              <a:ext uri="{FF2B5EF4-FFF2-40B4-BE49-F238E27FC236}">
                <a16:creationId xmlns:a16="http://schemas.microsoft.com/office/drawing/2014/main" id="{3AAC28B7-157F-DB8D-B7AA-AD77E9B3E13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>
            <a:extLst>
              <a:ext uri="{FF2B5EF4-FFF2-40B4-BE49-F238E27FC236}">
                <a16:creationId xmlns:a16="http://schemas.microsoft.com/office/drawing/2014/main" id="{AC77425F-7E8F-C7B6-964C-15F979E216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>
            <a:extLst>
              <a:ext uri="{FF2B5EF4-FFF2-40B4-BE49-F238E27FC236}">
                <a16:creationId xmlns:a16="http://schemas.microsoft.com/office/drawing/2014/main" id="{499398CB-CE04-13AE-7DB0-40FDB58EF26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EEE888C-58C4-4ED7-A242-09941D74694E}" type="slidenum">
              <a:rPr lang="en-US" altLang="en-US" sz="1200">
                <a:latin typeface="Times New Roman" panose="02020603050405020304" pitchFamily="18" charset="0"/>
              </a:rPr>
              <a:pPr/>
              <a:t>71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32099" name="Rectangle 1026">
            <a:extLst>
              <a:ext uri="{FF2B5EF4-FFF2-40B4-BE49-F238E27FC236}">
                <a16:creationId xmlns:a16="http://schemas.microsoft.com/office/drawing/2014/main" id="{43A0B54D-2E48-36D6-725A-0FD590BEC2B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00" name="Rectangle 1027">
            <a:extLst>
              <a:ext uri="{FF2B5EF4-FFF2-40B4-BE49-F238E27FC236}">
                <a16:creationId xmlns:a16="http://schemas.microsoft.com/office/drawing/2014/main" id="{05B95114-51F7-69B5-921F-A21148780C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>
            <a:extLst>
              <a:ext uri="{FF2B5EF4-FFF2-40B4-BE49-F238E27FC236}">
                <a16:creationId xmlns:a16="http://schemas.microsoft.com/office/drawing/2014/main" id="{68B30CD8-1D55-D8FA-8E99-49365C197A8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FE08E91-D625-4016-906D-902143851496}" type="slidenum">
              <a:rPr lang="en-US" altLang="en-US" sz="1200">
                <a:latin typeface="Times New Roman" panose="02020603050405020304" pitchFamily="18" charset="0"/>
              </a:rPr>
              <a:pPr/>
              <a:t>72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33123" name="Rectangle 2">
            <a:extLst>
              <a:ext uri="{FF2B5EF4-FFF2-40B4-BE49-F238E27FC236}">
                <a16:creationId xmlns:a16="http://schemas.microsoft.com/office/drawing/2014/main" id="{E14FF9E4-FA65-94AC-3AB2-F7287DB040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4" name="Rectangle 3">
            <a:extLst>
              <a:ext uri="{FF2B5EF4-FFF2-40B4-BE49-F238E27FC236}">
                <a16:creationId xmlns:a16="http://schemas.microsoft.com/office/drawing/2014/main" id="{DC3FEF46-7C76-EC28-7FE3-11F6776689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>
            <a:extLst>
              <a:ext uri="{FF2B5EF4-FFF2-40B4-BE49-F238E27FC236}">
                <a16:creationId xmlns:a16="http://schemas.microsoft.com/office/drawing/2014/main" id="{A0A298B2-B8B6-288A-61DB-5A23F263F3F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8FDBCC2-EA2F-48A6-A4E0-95A1296DB6E4}" type="slidenum">
              <a:rPr lang="en-US" altLang="en-US" sz="1200">
                <a:latin typeface="Times New Roman" panose="02020603050405020304" pitchFamily="18" charset="0"/>
              </a:rPr>
              <a:pPr/>
              <a:t>73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34147" name="Rectangle 2">
            <a:extLst>
              <a:ext uri="{FF2B5EF4-FFF2-40B4-BE49-F238E27FC236}">
                <a16:creationId xmlns:a16="http://schemas.microsoft.com/office/drawing/2014/main" id="{830C8263-3B92-ECF3-9B15-67494B5AC4D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>
            <a:extLst>
              <a:ext uri="{FF2B5EF4-FFF2-40B4-BE49-F238E27FC236}">
                <a16:creationId xmlns:a16="http://schemas.microsoft.com/office/drawing/2014/main" id="{CC6706CA-EB32-E533-593A-545C07A342A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>
            <a:extLst>
              <a:ext uri="{FF2B5EF4-FFF2-40B4-BE49-F238E27FC236}">
                <a16:creationId xmlns:a16="http://schemas.microsoft.com/office/drawing/2014/main" id="{D9E6C61C-4B64-A2A8-C3B3-D795177B580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14CCA3C-17A0-45ED-AC48-6D74D46F4695}" type="slidenum">
              <a:rPr lang="en-US" altLang="en-US" sz="1200">
                <a:latin typeface="Times New Roman" panose="02020603050405020304" pitchFamily="18" charset="0"/>
              </a:rPr>
              <a:pPr/>
              <a:t>8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75779" name="Rectangle 2">
            <a:extLst>
              <a:ext uri="{FF2B5EF4-FFF2-40B4-BE49-F238E27FC236}">
                <a16:creationId xmlns:a16="http://schemas.microsoft.com/office/drawing/2014/main" id="{5651FED4-47F6-5BB7-DDC7-68D99C6FE6D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>
            <a:extLst>
              <a:ext uri="{FF2B5EF4-FFF2-40B4-BE49-F238E27FC236}">
                <a16:creationId xmlns:a16="http://schemas.microsoft.com/office/drawing/2014/main" id="{03CF68D5-904F-794E-6F26-0B3C95A9DE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>
            <a:extLst>
              <a:ext uri="{FF2B5EF4-FFF2-40B4-BE49-F238E27FC236}">
                <a16:creationId xmlns:a16="http://schemas.microsoft.com/office/drawing/2014/main" id="{3B9D4A0E-E70C-2714-95EA-395531EC7C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2674BC1-DC87-4FE8-8635-04B70890E51C}" type="slidenum">
              <a:rPr lang="en-US" altLang="en-US" sz="1200">
                <a:latin typeface="Times New Roman" panose="02020603050405020304" pitchFamily="18" charset="0"/>
              </a:rPr>
              <a:pPr/>
              <a:t>9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76803" name="Rectangle 2">
            <a:extLst>
              <a:ext uri="{FF2B5EF4-FFF2-40B4-BE49-F238E27FC236}">
                <a16:creationId xmlns:a16="http://schemas.microsoft.com/office/drawing/2014/main" id="{C71D6AA3-006C-EFD4-F0EA-D92DD1C19E5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>
            <a:extLst>
              <a:ext uri="{FF2B5EF4-FFF2-40B4-BE49-F238E27FC236}">
                <a16:creationId xmlns:a16="http://schemas.microsoft.com/office/drawing/2014/main" id="{FD8DE64F-45A2-0C4A-66D4-CDE0D671DB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paint">
            <a:extLst>
              <a:ext uri="{FF2B5EF4-FFF2-40B4-BE49-F238E27FC236}">
                <a16:creationId xmlns:a16="http://schemas.microsoft.com/office/drawing/2014/main" id="{1D6ED1EE-9296-843D-A3A4-54677D17C3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886200"/>
            <a:ext cx="6400800" cy="177165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 sz="2000">
                <a:latin typeface="Arial Black" pitchFamily="34" charset="0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07C319-C416-4C1E-B7B8-F844FEF1A43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711200" y="6229350"/>
            <a:ext cx="19304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fld id="{C01BF100-A61E-41A4-9DFD-3465D10BEC30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85BE2C-CEAE-D4A1-6E1A-B998F869B48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49600" y="6229350"/>
            <a:ext cx="2844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r>
              <a:rPr lang="en-US"/>
              <a:t>MEET niveau 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0553AF-979F-CE39-09E4-C03376269CA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04000" y="6229350"/>
            <a:ext cx="1828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fld id="{FC062D6A-2B52-4315-8CFB-624F0047CE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5449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E777A02-C179-A6E1-D1AA-BE5BB2A19E2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CD0C32-F245-4F36-B28E-4435DAA27A52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118AA86-842E-2899-E5B3-4647B201EDD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831380E-C811-A257-2D7F-844CEC285A4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D02C35-CDB5-4638-AA5E-4E13F203F5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6949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228600"/>
            <a:ext cx="2057400" cy="5467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228600"/>
            <a:ext cx="6019800" cy="5467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F612609-DC46-861F-5354-8DF1BCF0A6A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F30E3-D2BF-4710-94A3-2E038D8A076C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EAB8CF6-B841-49D9-083D-131CFCFA190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DF804A3-7C38-1B49-1162-9211F8FD5D8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D8A9B8-5C62-4B59-8CBA-F070749DA2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0296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BDB1D2F-0796-C837-E604-654263E55F5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15D1B2-7EEC-4C9B-8FA0-72F407816C2D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8681F85-ABBC-7A88-EF8E-428D05E5318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B173613-794F-D6BE-E4A9-3753510C0FB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12FBBE-E919-41E4-BE77-1900CEC46C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1777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25E8FC5-25DA-72DB-B821-4E6ED1AE9C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38E93E-4AAB-400B-BD30-DD4610C59C77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97B8CAD-F890-02E4-A7F8-A696925FF51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B7CCB69-5963-8CEB-B359-8EFB74240CC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7973CB-9450-4905-8CEB-31E1DFC56C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2746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52400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C6858EF-108B-5000-C281-A863EAC4172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7B70F0-85F4-49AF-A21E-F5960B4E9B0C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8079477-6422-BF9E-4128-900E50CB955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448197-4132-A7A0-2B91-D8F9121A61E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DD1E16-AB75-41A0-90BA-EE96470A0F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0233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BFE2FBF-4A74-B315-8A94-5373481EC11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4F90EA-9442-4FB5-8CFE-92237EEB5D3D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890CEFD5-12A9-4C2A-731E-0FD0FE2A0B0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76EE992-E5F6-2D7E-1AE9-0B484B29BD9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F21D41-B8FC-4657-9E2F-5682A877B43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3647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45559214-69BC-DFE9-65B5-53A7C4C04B9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BCAF5D-CFB7-49D9-9400-92D80222F4DF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A3194E6C-AFD3-3325-B4A4-21B24CFAD4F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782C813-8774-032A-0066-183DAAB6ACD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650171-477A-4106-9440-EF002970744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5066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1548E4F4-6C10-2816-D7E6-26282411BE1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6E8551-0B63-4DEE-96C1-52FF1A2B6CE5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ECDA3ED5-F6C7-C771-30D2-FF162740270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2FAB284-3F30-50D9-6BBB-A8085A82878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73500D-2E5E-4BF8-B26D-D99011785F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9456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9B4E124-AEA9-11C1-4B94-70E23D8BC99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46528-ACE0-4289-8A74-105A6A771338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A908B2E-A724-8C3C-304B-B704DCDF0A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B32076-EF48-5F15-F91C-0BA8B3E0CA6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F82C09-12DB-4E2B-930C-5A2F6A9B89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8973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CF71C17-85D6-BDEF-3607-361D4DBA3CA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D4C73-2A97-41C9-8767-9A86904D98F6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38E9E8-4EC4-8DB9-CD8E-FCF291715F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067589-1294-6F8F-A440-D94DE0D9456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2B9DDA-4BBE-4433-A161-005E483E26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8121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4E510CC3-2B8C-B6B8-7002-AAE42AC268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228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BE8E2148-B6D3-EBFB-D238-480B7AFC050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24000"/>
            <a:ext cx="8178800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F46E424A-17A0-DCC5-0E5B-0F98F810063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fld id="{6680B875-E3E0-4E5A-907A-DAEA524467D3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D692D9C3-3C71-A799-1046-A11330875A8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2935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49B680D2-7D3A-1454-4F4E-428809F89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1000" y="62293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bg2"/>
                </a:solidFill>
              </a:defRPr>
            </a:lvl1pPr>
          </a:lstStyle>
          <a:p>
            <a:fld id="{75B68942-A71D-44FE-B5E2-A840E3A2F742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31" name="Picture 7" descr="paint">
            <a:extLst>
              <a:ext uri="{FF2B5EF4-FFF2-40B4-BE49-F238E27FC236}">
                <a16:creationId xmlns:a16="http://schemas.microsoft.com/office/drawing/2014/main" id="{B81F78C4-D3FD-930B-EC95-FD4E221DDB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0668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 Black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 Black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 Black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 Black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z"/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y"/>
        <a:defRPr kumimoji="1"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x"/>
        <a:defRPr kumimoji="1"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3.xml"/><Relationship Id="rId13" Type="http://schemas.openxmlformats.org/officeDocument/2006/relationships/slide" Target="slide20.xml"/><Relationship Id="rId18" Type="http://schemas.openxmlformats.org/officeDocument/2006/relationships/slide" Target="slide65.xml"/><Relationship Id="rId3" Type="http://schemas.openxmlformats.org/officeDocument/2006/relationships/slide" Target="slide3.xml"/><Relationship Id="rId21" Type="http://schemas.openxmlformats.org/officeDocument/2006/relationships/slide" Target="slide33.xml"/><Relationship Id="rId7" Type="http://schemas.openxmlformats.org/officeDocument/2006/relationships/slide" Target="slide10.xml"/><Relationship Id="rId12" Type="http://schemas.openxmlformats.org/officeDocument/2006/relationships/slide" Target="slide50.xml"/><Relationship Id="rId17" Type="http://schemas.openxmlformats.org/officeDocument/2006/relationships/slide" Target="slide26.xml"/><Relationship Id="rId2" Type="http://schemas.openxmlformats.org/officeDocument/2006/relationships/notesSlide" Target="../notesSlides/notesSlide2.xml"/><Relationship Id="rId16" Type="http://schemas.openxmlformats.org/officeDocument/2006/relationships/slide" Target="slide60.xml"/><Relationship Id="rId20" Type="http://schemas.openxmlformats.org/officeDocument/2006/relationships/slide" Target="slide6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0.xml"/><Relationship Id="rId11" Type="http://schemas.openxmlformats.org/officeDocument/2006/relationships/slide" Target="slide18.xml"/><Relationship Id="rId5" Type="http://schemas.openxmlformats.org/officeDocument/2006/relationships/slide" Target="slide6.xml"/><Relationship Id="rId15" Type="http://schemas.openxmlformats.org/officeDocument/2006/relationships/slide" Target="slide23.xml"/><Relationship Id="rId10" Type="http://schemas.openxmlformats.org/officeDocument/2006/relationships/slide" Target="slide46.xml"/><Relationship Id="rId19" Type="http://schemas.openxmlformats.org/officeDocument/2006/relationships/slide" Target="slide29.xml"/><Relationship Id="rId4" Type="http://schemas.openxmlformats.org/officeDocument/2006/relationships/slide" Target="slide36.xml"/><Relationship Id="rId9" Type="http://schemas.openxmlformats.org/officeDocument/2006/relationships/slide" Target="slide15.xml"/><Relationship Id="rId14" Type="http://schemas.openxmlformats.org/officeDocument/2006/relationships/slide" Target="slide58.xml"/><Relationship Id="rId22" Type="http://schemas.openxmlformats.org/officeDocument/2006/relationships/slide" Target="slide7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tif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ti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tif"/><Relationship Id="rId4" Type="http://schemas.openxmlformats.org/officeDocument/2006/relationships/image" Target="../media/image5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tif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>
            <a:extLst>
              <a:ext uri="{FF2B5EF4-FFF2-40B4-BE49-F238E27FC236}">
                <a16:creationId xmlns:a16="http://schemas.microsoft.com/office/drawing/2014/main" id="{9216B88D-0881-AB3D-AE08-744F3984A562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6F5D8D6-AC81-4D1F-AD6E-055ABA161F82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075" name="Rectangle 5">
            <a:extLst>
              <a:ext uri="{FF2B5EF4-FFF2-40B4-BE49-F238E27FC236}">
                <a16:creationId xmlns:a16="http://schemas.microsoft.com/office/drawing/2014/main" id="{DF5AAEC3-A9FB-AA0F-E47F-F96F60E944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3076" name="Rectangle 6">
            <a:extLst>
              <a:ext uri="{FF2B5EF4-FFF2-40B4-BE49-F238E27FC236}">
                <a16:creationId xmlns:a16="http://schemas.microsoft.com/office/drawing/2014/main" id="{B96BB4D4-969F-3694-09FF-E249A39A4E2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77A5172-B0F5-4971-ACA5-2504B46D4013}" type="slidenum">
              <a:rPr lang="en-US" altLang="en-US" sz="1400">
                <a:solidFill>
                  <a:srgbClr val="5E574E"/>
                </a:solidFill>
              </a:rPr>
              <a:pPr/>
              <a:t>1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077" name="Rectangle 2">
            <a:extLst>
              <a:ext uri="{FF2B5EF4-FFF2-40B4-BE49-F238E27FC236}">
                <a16:creationId xmlns:a16="http://schemas.microsoft.com/office/drawing/2014/main" id="{CFF5C98C-F2BD-A983-F88A-60C14F5EE5E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200000" cy="609600"/>
          </a:xfrm>
        </p:spPr>
        <p:txBody>
          <a:bodyPr/>
          <a:lstStyle/>
          <a:p>
            <a:pPr algn="ctr">
              <a:defRPr/>
            </a:pPr>
            <a:r>
              <a:rPr lang="en-GB" sz="3600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Metingen aan radioactiviteit</a:t>
            </a:r>
            <a:endParaRPr lang="en-US" sz="3600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E4E3544-1230-A4EE-B959-A6ADF48D3B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3451200"/>
            <a:ext cx="2340000" cy="234000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98E425DB-345B-624D-D3B7-F7939010816A}"/>
              </a:ext>
            </a:extLst>
          </p:cNvPr>
          <p:cNvGrpSpPr/>
          <p:nvPr/>
        </p:nvGrpSpPr>
        <p:grpSpPr>
          <a:xfrm>
            <a:off x="2412000" y="2441408"/>
            <a:ext cx="4405674" cy="884907"/>
            <a:chOff x="2412000" y="2441408"/>
            <a:chExt cx="4405674" cy="88490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4ECF5A3-0803-C6A3-140B-158EE0EC6A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2000" y="2808000"/>
              <a:ext cx="4405674" cy="518315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A809C1A-DF34-7F05-3A9C-DB56D6F775E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2000" y="2441408"/>
              <a:ext cx="4404742" cy="5182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860423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>
            <a:extLst>
              <a:ext uri="{FF2B5EF4-FFF2-40B4-BE49-F238E27FC236}">
                <a16:creationId xmlns:a16="http://schemas.microsoft.com/office/drawing/2014/main" id="{1AB746C4-8FDD-C809-7916-1D5E90F80C6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D833275-6E84-4C8A-9036-26BE6E165797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1267" name="Rectangle 5">
            <a:extLst>
              <a:ext uri="{FF2B5EF4-FFF2-40B4-BE49-F238E27FC236}">
                <a16:creationId xmlns:a16="http://schemas.microsoft.com/office/drawing/2014/main" id="{3E7838B0-5335-9D54-B9D8-EC6E011926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11268" name="Rectangle 6">
            <a:extLst>
              <a:ext uri="{FF2B5EF4-FFF2-40B4-BE49-F238E27FC236}">
                <a16:creationId xmlns:a16="http://schemas.microsoft.com/office/drawing/2014/main" id="{CEE5AFA8-4797-47CB-7983-78BC0E6A654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0081024-3AC2-44E2-BB06-35E200850FD6}" type="slidenum">
              <a:rPr lang="en-US" altLang="en-US" sz="1400">
                <a:solidFill>
                  <a:srgbClr val="5E574E"/>
                </a:solidFill>
              </a:rPr>
              <a:pPr/>
              <a:t>10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1269" name="Rectangle 2">
            <a:extLst>
              <a:ext uri="{FF2B5EF4-FFF2-40B4-BE49-F238E27FC236}">
                <a16:creationId xmlns:a16="http://schemas.microsoft.com/office/drawing/2014/main" id="{30588678-B483-B945-20F5-618C8B2FA1C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	Meting van 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Symbol" pitchFamily="18" charset="2"/>
              </a:rPr>
              <a:t>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en 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Symbol" pitchFamily="18" charset="2"/>
              </a:rPr>
              <a:t>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-activiteit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(1987-2-4)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626925D-6679-22BE-4A47-FFF5B3DD009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252113" y="2572200"/>
            <a:ext cx="4639773" cy="3600000"/>
            <a:chOff x="2941" y="2707"/>
            <a:chExt cx="3876" cy="3038"/>
          </a:xfrm>
        </p:grpSpPr>
        <p:cxnSp>
          <p:nvCxnSpPr>
            <p:cNvPr id="4" name="Line 4">
              <a:extLst>
                <a:ext uri="{FF2B5EF4-FFF2-40B4-BE49-F238E27FC236}">
                  <a16:creationId xmlns:a16="http://schemas.microsoft.com/office/drawing/2014/main" id="{F070B82C-429F-C9DE-D69C-79742C9BF12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3288" y="2707"/>
              <a:ext cx="1" cy="262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" name="Line 5">
              <a:extLst>
                <a:ext uri="{FF2B5EF4-FFF2-40B4-BE49-F238E27FC236}">
                  <a16:creationId xmlns:a16="http://schemas.microsoft.com/office/drawing/2014/main" id="{7A72B047-201E-AB05-6894-D50EEE2B8F1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288" y="5336"/>
              <a:ext cx="3473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" name="Arc 7">
              <a:extLst>
                <a:ext uri="{FF2B5EF4-FFF2-40B4-BE49-F238E27FC236}">
                  <a16:creationId xmlns:a16="http://schemas.microsoft.com/office/drawing/2014/main" id="{5E54C553-F63A-50B9-B4F0-ECFB525E7C8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3722" y="5248"/>
              <a:ext cx="86" cy="8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7" name="Arc 9">
              <a:extLst>
                <a:ext uri="{FF2B5EF4-FFF2-40B4-BE49-F238E27FC236}">
                  <a16:creationId xmlns:a16="http://schemas.microsoft.com/office/drawing/2014/main" id="{AEFEAC96-B809-6973-2356-FE0E34D90D8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023" y="5249"/>
              <a:ext cx="89" cy="88"/>
            </a:xfrm>
            <a:custGeom>
              <a:avLst/>
              <a:gdLst>
                <a:gd name="G0" fmla="+- 1 0 0"/>
                <a:gd name="G1" fmla="+- 21600 0 0"/>
                <a:gd name="G2" fmla="+- 21600 0 0"/>
                <a:gd name="T0" fmla="*/ 0 w 21601"/>
                <a:gd name="T1" fmla="*/ 0 h 21600"/>
                <a:gd name="T2" fmla="*/ 21601 w 21601"/>
                <a:gd name="T3" fmla="*/ 21600 h 21600"/>
                <a:gd name="T4" fmla="*/ 1 w 21601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1" h="21600" fill="none" extrusionOk="0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1930" y="0"/>
                    <a:pt x="21601" y="9670"/>
                    <a:pt x="21601" y="21600"/>
                  </a:cubicBezTo>
                </a:path>
                <a:path w="21601" h="21600" stroke="0" extrusionOk="0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1930" y="0"/>
                    <a:pt x="21601" y="9670"/>
                    <a:pt x="21601" y="21600"/>
                  </a:cubicBezTo>
                  <a:lnTo>
                    <a:pt x="1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cxnSp>
          <p:nvCxnSpPr>
            <p:cNvPr id="8" name="Line 10">
              <a:extLst>
                <a:ext uri="{FF2B5EF4-FFF2-40B4-BE49-F238E27FC236}">
                  <a16:creationId xmlns:a16="http://schemas.microsoft.com/office/drawing/2014/main" id="{97D87E15-88CB-8E25-C4F0-DDB31512EE4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3809" y="4372"/>
              <a:ext cx="0" cy="87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" name="Arc 11">
              <a:extLst>
                <a:ext uri="{FF2B5EF4-FFF2-40B4-BE49-F238E27FC236}">
                  <a16:creationId xmlns:a16="http://schemas.microsoft.com/office/drawing/2014/main" id="{BC352B4D-9F55-E8A6-4587-095131A546E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808" y="4285"/>
              <a:ext cx="87" cy="8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0" name="Arc 12">
              <a:extLst>
                <a:ext uri="{FF2B5EF4-FFF2-40B4-BE49-F238E27FC236}">
                  <a16:creationId xmlns:a16="http://schemas.microsoft.com/office/drawing/2014/main" id="{18297EDB-EB09-13F5-C01A-6D90AB302042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5111" y="4284"/>
              <a:ext cx="86" cy="8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cxnSp>
          <p:nvCxnSpPr>
            <p:cNvPr id="11" name="Line 13">
              <a:extLst>
                <a:ext uri="{FF2B5EF4-FFF2-40B4-BE49-F238E27FC236}">
                  <a16:creationId xmlns:a16="http://schemas.microsoft.com/office/drawing/2014/main" id="{6355AADA-41A8-469A-B171-7E32C9A6F1B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5111" y="4372"/>
              <a:ext cx="0" cy="87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" name="Arc 14">
              <a:extLst>
                <a:ext uri="{FF2B5EF4-FFF2-40B4-BE49-F238E27FC236}">
                  <a16:creationId xmlns:a16="http://schemas.microsoft.com/office/drawing/2014/main" id="{A2A9464B-B2AB-789D-CD87-3C999EDB05C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805" y="4022"/>
              <a:ext cx="88" cy="8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3" name="Arc 15">
              <a:extLst>
                <a:ext uri="{FF2B5EF4-FFF2-40B4-BE49-F238E27FC236}">
                  <a16:creationId xmlns:a16="http://schemas.microsoft.com/office/drawing/2014/main" id="{9544E070-8FA9-33F2-E2FE-EC5EFA46443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066" y="4109"/>
              <a:ext cx="85" cy="8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cxnSp>
          <p:nvCxnSpPr>
            <p:cNvPr id="14" name="Line 16">
              <a:extLst>
                <a:ext uri="{FF2B5EF4-FFF2-40B4-BE49-F238E27FC236}">
                  <a16:creationId xmlns:a16="http://schemas.microsoft.com/office/drawing/2014/main" id="{7001C65C-9B06-F786-3A29-9CF0758E9B5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3896" y="4109"/>
              <a:ext cx="1910" cy="17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Line 17">
              <a:extLst>
                <a:ext uri="{FF2B5EF4-FFF2-40B4-BE49-F238E27FC236}">
                  <a16:creationId xmlns:a16="http://schemas.microsoft.com/office/drawing/2014/main" id="{F4CF80FE-DB4A-F16B-80EE-B8B6A8D674E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5198" y="4197"/>
              <a:ext cx="868" cy="87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Line 18">
              <a:extLst>
                <a:ext uri="{FF2B5EF4-FFF2-40B4-BE49-F238E27FC236}">
                  <a16:creationId xmlns:a16="http://schemas.microsoft.com/office/drawing/2014/main" id="{500F4EBA-72A1-D39E-A4D9-584B84B6009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5893" y="3233"/>
              <a:ext cx="173" cy="78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Line 19">
              <a:extLst>
                <a:ext uri="{FF2B5EF4-FFF2-40B4-BE49-F238E27FC236}">
                  <a16:creationId xmlns:a16="http://schemas.microsoft.com/office/drawing/2014/main" id="{5BCFF685-CBCE-3740-6015-591B8E36AC5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6153" y="3320"/>
              <a:ext cx="173" cy="78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Line 21">
              <a:extLst>
                <a:ext uri="{FF2B5EF4-FFF2-40B4-BE49-F238E27FC236}">
                  <a16:creationId xmlns:a16="http://schemas.microsoft.com/office/drawing/2014/main" id="{4B722800-F2FA-8473-5A88-6C0B0A803C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5111" y="3233"/>
              <a:ext cx="0" cy="87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" name="Arc 22">
              <a:extLst>
                <a:ext uri="{FF2B5EF4-FFF2-40B4-BE49-F238E27FC236}">
                  <a16:creationId xmlns:a16="http://schemas.microsoft.com/office/drawing/2014/main" id="{F334888F-1D40-0DE6-3A0F-9846E0240C0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5111" y="3145"/>
              <a:ext cx="86" cy="8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cxnSp>
          <p:nvCxnSpPr>
            <p:cNvPr id="20" name="Line 23">
              <a:extLst>
                <a:ext uri="{FF2B5EF4-FFF2-40B4-BE49-F238E27FC236}">
                  <a16:creationId xmlns:a16="http://schemas.microsoft.com/office/drawing/2014/main" id="{75A777E6-FBDF-8715-E9B4-925913FE9E9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5198" y="3057"/>
              <a:ext cx="608" cy="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" name="Arc 24">
              <a:extLst>
                <a:ext uri="{FF2B5EF4-FFF2-40B4-BE49-F238E27FC236}">
                  <a16:creationId xmlns:a16="http://schemas.microsoft.com/office/drawing/2014/main" id="{26FE5CB9-682B-1FF7-FDE1-D23E88857FB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805" y="2971"/>
              <a:ext cx="88" cy="8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22" name="Text Box 26">
              <a:extLst>
                <a:ext uri="{FF2B5EF4-FFF2-40B4-BE49-F238E27FC236}">
                  <a16:creationId xmlns:a16="http://schemas.microsoft.com/office/drawing/2014/main" id="{256A139C-43E0-F347-0880-4EA07DD580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8" y="4372"/>
              <a:ext cx="174" cy="2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r>
                <a:rPr lang="en-US" sz="1800">
                  <a:effectLst/>
                  <a:ea typeface="Times New Roman" panose="02020603050405020304" pitchFamily="18" charset="0"/>
                  <a:cs typeface="Arial" panose="020B0604020202020204" pitchFamily="34" charset="0"/>
                  <a:sym typeface="Symbol" panose="05050102010706020507" pitchFamily="18" charset="2"/>
                </a:rPr>
                <a:t></a:t>
              </a:r>
              <a:endParaRPr lang="en-US" sz="180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Text Box 27">
              <a:extLst>
                <a:ext uri="{FF2B5EF4-FFF2-40B4-BE49-F238E27FC236}">
                  <a16:creationId xmlns:a16="http://schemas.microsoft.com/office/drawing/2014/main" id="{A4CB2881-C432-2851-592C-B0087AC750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89" y="4369"/>
              <a:ext cx="174" cy="26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r>
                <a:rPr lang="en-US" sz="1800">
                  <a:effectLst/>
                  <a:ea typeface="Times New Roman" panose="02020603050405020304" pitchFamily="18" charset="0"/>
                  <a:cs typeface="Arial" panose="020B0604020202020204" pitchFamily="34" charset="0"/>
                  <a:sym typeface="Symbol" panose="05050102010706020507" pitchFamily="18" charset="2"/>
                </a:rPr>
                <a:t></a:t>
              </a:r>
              <a:endParaRPr lang="en-US" sz="180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Text Box 28">
              <a:extLst>
                <a:ext uri="{FF2B5EF4-FFF2-40B4-BE49-F238E27FC236}">
                  <a16:creationId xmlns:a16="http://schemas.microsoft.com/office/drawing/2014/main" id="{1A1E2245-15C3-FE71-8858-9B1B12683C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35" y="3233"/>
              <a:ext cx="436" cy="2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r>
                <a:rPr lang="en-US" sz="1800">
                  <a:effectLst/>
                  <a:ea typeface="Times New Roman" panose="02020603050405020304" pitchFamily="18" charset="0"/>
                  <a:cs typeface="Arial" panose="020B0604020202020204" pitchFamily="34" charset="0"/>
                  <a:sym typeface="Symbol" panose="05050102010706020507" pitchFamily="18" charset="2"/>
                </a:rPr>
                <a:t></a:t>
              </a:r>
              <a:r>
                <a:rPr lang="en-US" sz="18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sz="1800">
                  <a:effectLst/>
                  <a:ea typeface="Times New Roman" panose="02020603050405020304" pitchFamily="18" charset="0"/>
                  <a:cs typeface="Arial" panose="020B0604020202020204" pitchFamily="34" charset="0"/>
                  <a:sym typeface="Symbol" panose="05050102010706020507" pitchFamily="18" charset="2"/>
                </a:rPr>
                <a:t></a:t>
              </a:r>
              <a:endParaRPr lang="en-US" sz="180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Text Box 30">
              <a:extLst>
                <a:ext uri="{FF2B5EF4-FFF2-40B4-BE49-F238E27FC236}">
                  <a16:creationId xmlns:a16="http://schemas.microsoft.com/office/drawing/2014/main" id="{72D9EFB2-7501-7812-11D3-63CF6A6097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42" y="5424"/>
              <a:ext cx="975" cy="32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r>
                <a:rPr lang="en-US" sz="18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spanning</a:t>
              </a:r>
              <a:endParaRPr lang="en-US" sz="180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 Box 34">
              <a:extLst>
                <a:ext uri="{FF2B5EF4-FFF2-40B4-BE49-F238E27FC236}">
                  <a16:creationId xmlns:a16="http://schemas.microsoft.com/office/drawing/2014/main" id="{5D6D446B-9F6E-CCD8-71AA-20CEAFC912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41" y="2970"/>
              <a:ext cx="260" cy="8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vert270" wrap="square" lIns="0" tIns="0" rIns="0" bIns="0" anchor="t" anchorCtr="0" upright="1">
              <a:noAutofit/>
            </a:bodyPr>
            <a:lstStyle/>
            <a:p>
              <a:r>
                <a:rPr lang="en-US" sz="18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teltempo</a:t>
              </a:r>
              <a:endParaRPr lang="en-US" sz="180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 Box 38">
              <a:extLst>
                <a:ext uri="{FF2B5EF4-FFF2-40B4-BE49-F238E27FC236}">
                  <a16:creationId xmlns:a16="http://schemas.microsoft.com/office/drawing/2014/main" id="{61EBF261-C7F9-0DEF-6A7E-844ED7EF98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09" y="5417"/>
              <a:ext cx="260" cy="26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r>
                <a:rPr lang="en-US" sz="18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  <a:r>
                <a:rPr lang="en-US" sz="1800" baseline="-250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US" sz="180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 Box 39">
              <a:extLst>
                <a:ext uri="{FF2B5EF4-FFF2-40B4-BE49-F238E27FC236}">
                  <a16:creationId xmlns:a16="http://schemas.microsoft.com/office/drawing/2014/main" id="{73AF0441-6259-C3C9-EF07-1AD8ADB184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00" y="5417"/>
              <a:ext cx="260" cy="26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r>
                <a:rPr lang="en-US" sz="18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  <a:r>
                <a:rPr lang="en-US" sz="1800" baseline="-250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US" sz="180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9" name="Line 42">
              <a:extLst>
                <a:ext uri="{FF2B5EF4-FFF2-40B4-BE49-F238E27FC236}">
                  <a16:creationId xmlns:a16="http://schemas.microsoft.com/office/drawing/2014/main" id="{F0B43DD8-5EF5-7388-F16C-7F3B11CF7BB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4217" y="3996"/>
              <a:ext cx="0" cy="131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Line 43">
              <a:extLst>
                <a:ext uri="{FF2B5EF4-FFF2-40B4-BE49-F238E27FC236}">
                  <a16:creationId xmlns:a16="http://schemas.microsoft.com/office/drawing/2014/main" id="{33BC1C86-1854-4F6D-B910-FDAB6F0FA8E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5409" y="2903"/>
              <a:ext cx="1" cy="240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461267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>
            <a:extLst>
              <a:ext uri="{FF2B5EF4-FFF2-40B4-BE49-F238E27FC236}">
                <a16:creationId xmlns:a16="http://schemas.microsoft.com/office/drawing/2014/main" id="{1AB746C4-8FDD-C809-7916-1D5E90F80C6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D833275-6E84-4C8A-9036-26BE6E165797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1267" name="Rectangle 5">
            <a:extLst>
              <a:ext uri="{FF2B5EF4-FFF2-40B4-BE49-F238E27FC236}">
                <a16:creationId xmlns:a16="http://schemas.microsoft.com/office/drawing/2014/main" id="{3E7838B0-5335-9D54-B9D8-EC6E011926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11268" name="Rectangle 6">
            <a:extLst>
              <a:ext uri="{FF2B5EF4-FFF2-40B4-BE49-F238E27FC236}">
                <a16:creationId xmlns:a16="http://schemas.microsoft.com/office/drawing/2014/main" id="{CEE5AFA8-4797-47CB-7983-78BC0E6A654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0081024-3AC2-44E2-BB06-35E200850FD6}" type="slidenum">
              <a:rPr lang="en-US" altLang="en-US" sz="1400">
                <a:solidFill>
                  <a:srgbClr val="5E574E"/>
                </a:solidFill>
              </a:rPr>
              <a:pPr/>
              <a:t>11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1269" name="Rectangle 2">
            <a:extLst>
              <a:ext uri="{FF2B5EF4-FFF2-40B4-BE49-F238E27FC236}">
                <a16:creationId xmlns:a16="http://schemas.microsoft.com/office/drawing/2014/main" id="{30588678-B483-B945-20F5-618C8B2FA1C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	Meting van 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Symbol" pitchFamily="18" charset="2"/>
              </a:rPr>
              <a:t>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en 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Symbol" pitchFamily="18" charset="2"/>
              </a:rPr>
              <a:t>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-activiteit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(1987-2-4)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70" name="Rectangle 3">
            <a:extLst>
              <a:ext uri="{FF2B5EF4-FFF2-40B4-BE49-F238E27FC236}">
                <a16:creationId xmlns:a16="http://schemas.microsoft.com/office/drawing/2014/main" id="{13F786AF-1758-30B0-6951-43B4F022D6F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9624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</a:t>
            </a:r>
            <a:r>
              <a:rPr lang="el-GR">
                <a:solidFill>
                  <a:srgbClr val="FF0000"/>
                </a:solidFill>
                <a:latin typeface="Arial" charset="0"/>
              </a:rPr>
              <a:t>α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-kanaal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meettijd = 40 min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60 s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min</a:t>
            </a:r>
            <a:r>
              <a:rPr lang="en-GB" baseline="30000">
                <a:latin typeface="Arial" charset="0"/>
                <a:sym typeface="Symbol" pitchFamily="18" charset="2"/>
              </a:rPr>
              <a:t>-1</a:t>
            </a:r>
            <a:r>
              <a:rPr lang="en-GB">
                <a:latin typeface="Arial" charset="0"/>
                <a:sym typeface="Symbol" pitchFamily="18" charset="2"/>
              </a:rPr>
              <a:t> = 2400 s</a:t>
            </a:r>
            <a:r>
              <a:rPr lang="en-GB">
                <a:latin typeface="Arial" charset="0"/>
              </a:rPr>
              <a:t>	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</a:t>
            </a:r>
            <a:r>
              <a:rPr lang="en-GB" baseline="-25000">
                <a:latin typeface="Arial" charset="0"/>
                <a:sym typeface="Symbol" pitchFamily="18" charset="2"/>
              </a:rPr>
              <a:t></a:t>
            </a:r>
            <a:r>
              <a:rPr lang="en-GB">
                <a:latin typeface="Arial" charset="0"/>
              </a:rPr>
              <a:t>(U</a:t>
            </a:r>
            <a:r>
              <a:rPr lang="en-GB" baseline="-25000">
                <a:latin typeface="Arial" charset="0"/>
              </a:rPr>
              <a:t>1</a:t>
            </a:r>
            <a:r>
              <a:rPr lang="en-GB">
                <a:latin typeface="Arial" charset="0"/>
              </a:rPr>
              <a:t>) = T</a:t>
            </a:r>
            <a:r>
              <a:rPr lang="en-GB" baseline="-25000">
                <a:latin typeface="Arial" charset="0"/>
              </a:rPr>
              <a:t>bruto</a:t>
            </a:r>
            <a:r>
              <a:rPr lang="en-GB">
                <a:latin typeface="Arial" charset="0"/>
              </a:rPr>
              <a:t>(U</a:t>
            </a:r>
            <a:r>
              <a:rPr lang="en-GB" baseline="-25000">
                <a:latin typeface="Arial" charset="0"/>
              </a:rPr>
              <a:t>1</a:t>
            </a:r>
            <a:r>
              <a:rPr lang="en-GB">
                <a:latin typeface="Arial" charset="0"/>
              </a:rPr>
              <a:t>) - T</a:t>
            </a:r>
            <a:r>
              <a:rPr lang="en-GB" baseline="-25000">
                <a:latin typeface="Arial" charset="0"/>
              </a:rPr>
              <a:t>nul</a:t>
            </a:r>
            <a:r>
              <a:rPr lang="en-GB">
                <a:latin typeface="Arial" charset="0"/>
              </a:rPr>
              <a:t>(U</a:t>
            </a:r>
            <a:r>
              <a:rPr lang="en-GB" baseline="-25000">
                <a:latin typeface="Arial" charset="0"/>
              </a:rPr>
              <a:t>1</a:t>
            </a:r>
            <a:r>
              <a:rPr lang="en-GB">
                <a:latin typeface="Arial" charset="0"/>
              </a:rPr>
              <a:t>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  = (400 / 40 min) - 0,2 tpm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  = 10,0 tpm - 0,2 tpm = 9,8 tpm = 0,163 tps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σ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α</a:t>
            </a:r>
            <a:r>
              <a:rPr lang="en-GB">
                <a:latin typeface="Arial" charset="0"/>
              </a:rPr>
              <a:t> =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>
                <a:latin typeface="Arial" charset="0"/>
              </a:rPr>
              <a:t>[T</a:t>
            </a:r>
            <a:r>
              <a:rPr lang="en-GB" baseline="-25000">
                <a:latin typeface="Arial" charset="0"/>
              </a:rPr>
              <a:t>bruto</a:t>
            </a:r>
            <a:r>
              <a:rPr lang="en-GB">
                <a:latin typeface="Arial" charset="0"/>
              </a:rPr>
              <a:t>(U</a:t>
            </a:r>
            <a:r>
              <a:rPr lang="en-GB" baseline="-25000">
                <a:latin typeface="Arial" charset="0"/>
              </a:rPr>
              <a:t>1</a:t>
            </a:r>
            <a:r>
              <a:rPr lang="en-GB">
                <a:latin typeface="Arial" charset="0"/>
              </a:rPr>
              <a:t>) / t</a:t>
            </a:r>
            <a:r>
              <a:rPr lang="en-GB" baseline="-25000">
                <a:latin typeface="Arial" charset="0"/>
              </a:rPr>
              <a:t>bruto</a:t>
            </a:r>
            <a:r>
              <a:rPr lang="en-GB">
                <a:latin typeface="Arial" charset="0"/>
              </a:rPr>
              <a:t>(U</a:t>
            </a:r>
            <a:r>
              <a:rPr lang="en-GB" baseline="-25000">
                <a:latin typeface="Arial" charset="0"/>
              </a:rPr>
              <a:t>1</a:t>
            </a:r>
            <a:r>
              <a:rPr lang="en-GB">
                <a:latin typeface="Arial" charset="0"/>
              </a:rPr>
              <a:t>) + T</a:t>
            </a:r>
            <a:r>
              <a:rPr lang="en-GB" baseline="-25000">
                <a:latin typeface="Arial" charset="0"/>
              </a:rPr>
              <a:t>nul</a:t>
            </a:r>
            <a:r>
              <a:rPr lang="en-GB">
                <a:latin typeface="Arial" charset="0"/>
              </a:rPr>
              <a:t>(U</a:t>
            </a:r>
            <a:r>
              <a:rPr lang="en-GB" baseline="-25000">
                <a:latin typeface="Arial" charset="0"/>
              </a:rPr>
              <a:t>1</a:t>
            </a:r>
            <a:r>
              <a:rPr lang="en-GB">
                <a:latin typeface="Arial" charset="0"/>
              </a:rPr>
              <a:t>) / t</a:t>
            </a:r>
            <a:r>
              <a:rPr lang="en-GB" baseline="-25000">
                <a:latin typeface="Arial" charset="0"/>
              </a:rPr>
              <a:t>nul</a:t>
            </a:r>
            <a:r>
              <a:rPr lang="en-GB">
                <a:latin typeface="Arial" charset="0"/>
              </a:rPr>
              <a:t>(U</a:t>
            </a:r>
            <a:r>
              <a:rPr lang="en-GB" baseline="-25000">
                <a:latin typeface="Arial" charset="0"/>
              </a:rPr>
              <a:t>1</a:t>
            </a:r>
            <a:r>
              <a:rPr lang="en-GB">
                <a:latin typeface="Arial" charset="0"/>
              </a:rPr>
              <a:t>)]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     =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>
                <a:latin typeface="Arial" charset="0"/>
                <a:sym typeface="Symbol" pitchFamily="18" charset="2"/>
              </a:rPr>
              <a:t>[</a:t>
            </a:r>
            <a:r>
              <a:rPr lang="en-GB">
                <a:latin typeface="Arial" charset="0"/>
              </a:rPr>
              <a:t>(10,0 tpm + 0,2 tpm) / 40 min]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  = 0,505 tpm = 0,008 tps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rendement		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ε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α</a:t>
            </a:r>
            <a:r>
              <a:rPr lang="en-GB">
                <a:latin typeface="Arial" charset="0"/>
              </a:rPr>
              <a:t>(U</a:t>
            </a:r>
            <a:r>
              <a:rPr lang="en-GB" baseline="-25000">
                <a:latin typeface="Arial" charset="0"/>
              </a:rPr>
              <a:t>1</a:t>
            </a:r>
            <a:r>
              <a:rPr lang="en-GB">
                <a:latin typeface="Arial" charset="0"/>
              </a:rPr>
              <a:t>) = 0,25 tps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α</a:t>
            </a:r>
            <a:r>
              <a:rPr lang="en-GB">
                <a:latin typeface="Arial" charset="0"/>
              </a:rPr>
              <a:t>-activiteit		A</a:t>
            </a:r>
            <a:r>
              <a:rPr lang="en-GB" baseline="-25000">
                <a:latin typeface="Arial" charset="0"/>
                <a:sym typeface="Symbol" pitchFamily="18" charset="2"/>
              </a:rPr>
              <a:t></a:t>
            </a:r>
            <a:r>
              <a:rPr lang="en-GB">
                <a:latin typeface="Arial" charset="0"/>
              </a:rPr>
              <a:t> = T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α</a:t>
            </a:r>
            <a:r>
              <a:rPr lang="en-GB">
                <a:latin typeface="Arial" charset="0"/>
              </a:rPr>
              <a:t>(U</a:t>
            </a:r>
            <a:r>
              <a:rPr lang="en-GB" baseline="-25000">
                <a:latin typeface="Arial" charset="0"/>
              </a:rPr>
              <a:t>1</a:t>
            </a:r>
            <a:r>
              <a:rPr lang="en-GB">
                <a:latin typeface="Arial" charset="0"/>
              </a:rPr>
              <a:t>)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/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ε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α</a:t>
            </a:r>
            <a:r>
              <a:rPr lang="en-GB">
                <a:latin typeface="Arial" charset="0"/>
              </a:rPr>
              <a:t>(U</a:t>
            </a:r>
            <a:r>
              <a:rPr lang="en-GB" baseline="-25000">
                <a:latin typeface="Arial" charset="0"/>
              </a:rPr>
              <a:t>1</a:t>
            </a:r>
            <a:r>
              <a:rPr lang="en-GB">
                <a:latin typeface="Arial" charset="0"/>
              </a:rPr>
              <a:t>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  = (0,163±0,008) tps / 0,25 tps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 baseline="30000">
                <a:latin typeface="Arial" charset="0"/>
              </a:rPr>
              <a:t>								</a:t>
            </a:r>
            <a:r>
              <a:rPr lang="en-GB">
                <a:latin typeface="Arial" charset="0"/>
              </a:rPr>
              <a:t>  = 0,65±0,03 Bq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>
            <a:extLst>
              <a:ext uri="{FF2B5EF4-FFF2-40B4-BE49-F238E27FC236}">
                <a16:creationId xmlns:a16="http://schemas.microsoft.com/office/drawing/2014/main" id="{531CB489-0699-3713-0F6A-CDCF8659B6C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E797235-7B80-461B-978A-7957201FE4DC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2291" name="Rectangle 5">
            <a:extLst>
              <a:ext uri="{FF2B5EF4-FFF2-40B4-BE49-F238E27FC236}">
                <a16:creationId xmlns:a16="http://schemas.microsoft.com/office/drawing/2014/main" id="{94D26424-57CA-1849-A4AD-94D8F87876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12292" name="Rectangle 6">
            <a:extLst>
              <a:ext uri="{FF2B5EF4-FFF2-40B4-BE49-F238E27FC236}">
                <a16:creationId xmlns:a16="http://schemas.microsoft.com/office/drawing/2014/main" id="{7890A113-B15A-4189-20E5-32282F6B67B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3C0F2AE-AEA5-441D-881B-FDFED0BE68DB}" type="slidenum">
              <a:rPr lang="en-US" altLang="en-US" sz="1400">
                <a:solidFill>
                  <a:srgbClr val="5E574E"/>
                </a:solidFill>
              </a:rPr>
              <a:pPr/>
              <a:t>12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2293" name="Rectangle 2">
            <a:extLst>
              <a:ext uri="{FF2B5EF4-FFF2-40B4-BE49-F238E27FC236}">
                <a16:creationId xmlns:a16="http://schemas.microsoft.com/office/drawing/2014/main" id="{71F09604-725F-8B73-4050-82720151048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	Meting van 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sym typeface="Symbol" pitchFamily="18" charset="2"/>
              </a:rPr>
              <a:t>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- en 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sym typeface="Symbol" pitchFamily="18" charset="2"/>
              </a:rPr>
              <a:t>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-activiteit</a:t>
            </a:r>
            <a:r>
              <a:rPr lang="en-GB">
                <a:solidFill>
                  <a:srgbClr val="3333FF"/>
                </a:solidFill>
                <a:latin typeface="+mn-lt"/>
              </a:rPr>
              <a:t> (1987-2-4)</a:t>
            </a:r>
            <a:endParaRPr lang="en-US">
              <a:solidFill>
                <a:srgbClr val="3333FF"/>
              </a:solidFill>
              <a:latin typeface="+mn-lt"/>
            </a:endParaRPr>
          </a:p>
        </p:txBody>
      </p:sp>
      <p:sp>
        <p:nvSpPr>
          <p:cNvPr id="12294" name="Rectangle 3">
            <a:extLst>
              <a:ext uri="{FF2B5EF4-FFF2-40B4-BE49-F238E27FC236}">
                <a16:creationId xmlns:a16="http://schemas.microsoft.com/office/drawing/2014/main" id="{9A3B44C8-39EB-DBB9-5F0A-767BF506FAE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9624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</a:t>
            </a:r>
            <a:r>
              <a:rPr lang="en-GB">
                <a:solidFill>
                  <a:srgbClr val="FF0000"/>
                </a:solidFill>
                <a:latin typeface="Arial" charset="0"/>
                <a:sym typeface="Symbol" pitchFamily="18" charset="2"/>
              </a:rPr>
              <a:t>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-kanaal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bijdrage A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α</a:t>
            </a:r>
            <a:r>
              <a:rPr lang="en-GB">
                <a:latin typeface="Arial" charset="0"/>
              </a:rPr>
              <a:t> evenredig met rendement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α</a:t>
            </a:r>
            <a:r>
              <a:rPr lang="en-GB">
                <a:latin typeface="Arial" charset="0"/>
              </a:rPr>
              <a:t>(U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) = 9,8 tpm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(0,30 / 0,25) = 11,8 tpm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</a:rPr>
              <a:t>(U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) = T</a:t>
            </a:r>
            <a:r>
              <a:rPr lang="en-GB" baseline="-25000">
                <a:latin typeface="Arial" charset="0"/>
              </a:rPr>
              <a:t>bruto</a:t>
            </a:r>
            <a:r>
              <a:rPr lang="en-GB">
                <a:latin typeface="Arial" charset="0"/>
              </a:rPr>
              <a:t>(U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) - T</a:t>
            </a:r>
            <a:r>
              <a:rPr lang="en-GB" baseline="-25000">
                <a:latin typeface="Arial" charset="0"/>
              </a:rPr>
              <a:t>nul</a:t>
            </a:r>
            <a:r>
              <a:rPr lang="en-GB">
                <a:latin typeface="Arial" charset="0"/>
              </a:rPr>
              <a:t>(U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) - T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α</a:t>
            </a:r>
            <a:r>
              <a:rPr lang="en-GB">
                <a:latin typeface="Arial" charset="0"/>
              </a:rPr>
              <a:t>(U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  = (700 / 40 min) - 1,0 tpm - 11,8 tpm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  = 17,5 tpm - 1,0 tpm - 11,8 tpm = 4,7 tpm = 0,078 tps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σ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</a:rPr>
              <a:t> =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>
                <a:latin typeface="Arial" charset="0"/>
                <a:sym typeface="Symbol" pitchFamily="18" charset="2"/>
              </a:rPr>
              <a:t>[(</a:t>
            </a:r>
            <a:r>
              <a:rPr lang="en-GB">
                <a:latin typeface="Arial" charset="0"/>
              </a:rPr>
              <a:t>17,5 tpm + 1,0 tpm + 11,8 tpm) / 40 min]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  = 0,87 tpm = 0,015 tps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rendement		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ε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</a:rPr>
              <a:t>(U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) = 0,40 tps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</a:t>
            </a:r>
            <a:r>
              <a:rPr lang="en-GB">
                <a:latin typeface="Arial" charset="0"/>
              </a:rPr>
              <a:t>-activiteit		A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</a:rPr>
              <a:t> = T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α</a:t>
            </a:r>
            <a:r>
              <a:rPr lang="en-GB">
                <a:latin typeface="Arial" charset="0"/>
              </a:rPr>
              <a:t>(U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)</a:t>
            </a:r>
            <a:r>
              <a:rPr lang="en-GB" baseline="-25000">
                <a:latin typeface="Arial" charset="0"/>
              </a:rPr>
              <a:t> </a:t>
            </a:r>
            <a:r>
              <a:rPr lang="en-GB">
                <a:latin typeface="Arial" charset="0"/>
              </a:rPr>
              <a:t>/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ε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</a:rPr>
              <a:t>(U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  = (0,078±0,015) tps / 0,40 tps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  = 0,20±0,04 Bq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>
            <a:extLst>
              <a:ext uri="{FF2B5EF4-FFF2-40B4-BE49-F238E27FC236}">
                <a16:creationId xmlns:a16="http://schemas.microsoft.com/office/drawing/2014/main" id="{F120F15D-B9C9-0CAB-3C03-5E2CB53208B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72EB9F2-FBDC-4DF0-8588-180964DD81F2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3315" name="Rectangle 5">
            <a:extLst>
              <a:ext uri="{FF2B5EF4-FFF2-40B4-BE49-F238E27FC236}">
                <a16:creationId xmlns:a16="http://schemas.microsoft.com/office/drawing/2014/main" id="{57DFC47A-5749-A20B-7A2C-85294CF0CAB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13316" name="Rectangle 6">
            <a:extLst>
              <a:ext uri="{FF2B5EF4-FFF2-40B4-BE49-F238E27FC236}">
                <a16:creationId xmlns:a16="http://schemas.microsoft.com/office/drawing/2014/main" id="{88088060-7C6E-C836-1F5D-2938A82D7D4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43E1F9E-7DBA-4950-8FFA-18500BC1016B}" type="slidenum">
              <a:rPr lang="en-US" altLang="en-US" sz="1400">
                <a:solidFill>
                  <a:srgbClr val="5E574E"/>
                </a:solidFill>
              </a:rPr>
              <a:pPr/>
              <a:t>13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3317" name="Rectangle 2">
            <a:extLst>
              <a:ext uri="{FF2B5EF4-FFF2-40B4-BE49-F238E27FC236}">
                <a16:creationId xmlns:a16="http://schemas.microsoft.com/office/drawing/2014/main" id="{2F2E5CFD-15BB-FE7E-73D8-379ABF6BB0F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	Meting van 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Symbol" pitchFamily="18" charset="2"/>
              </a:rPr>
              <a:t>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en 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Symbol" pitchFamily="18" charset="2"/>
              </a:rPr>
              <a:t>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-activiteit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(1987-2-4)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18" name="Rectangle 3">
            <a:extLst>
              <a:ext uri="{FF2B5EF4-FFF2-40B4-BE49-F238E27FC236}">
                <a16:creationId xmlns:a16="http://schemas.microsoft.com/office/drawing/2014/main" id="{B170E445-DFFE-83B7-3B48-39FABA54D94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9624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netto-teltempo in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α</a:t>
            </a:r>
            <a:r>
              <a:rPr lang="en-GB">
                <a:latin typeface="Arial" charset="0"/>
              </a:rPr>
              <a:t>-kanaal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T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α</a:t>
            </a:r>
            <a:r>
              <a:rPr lang="en-GB">
                <a:latin typeface="Arial" charset="0"/>
              </a:rPr>
              <a:t>(U</a:t>
            </a:r>
            <a:r>
              <a:rPr lang="en-GB" baseline="-25000">
                <a:latin typeface="Arial" charset="0"/>
              </a:rPr>
              <a:t>1</a:t>
            </a:r>
            <a:r>
              <a:rPr lang="en-GB">
                <a:latin typeface="Arial" charset="0"/>
              </a:rPr>
              <a:t>) = (500 / 40 min) - 0,2 tpm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  = 12,5 tpm - 0,2 tpm = 12,3 tpm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bijdrage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α</a:t>
            </a:r>
            <a:r>
              <a:rPr lang="en-GB">
                <a:latin typeface="Arial" charset="0"/>
              </a:rPr>
              <a:t>-activiteit tot </a:t>
            </a:r>
            <a:r>
              <a:rPr lang="el-GR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</a:rPr>
              <a:t>-kanaal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T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α</a:t>
            </a:r>
            <a:r>
              <a:rPr lang="en-GB">
                <a:latin typeface="Arial" charset="0"/>
              </a:rPr>
              <a:t>(U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) = 12,3 tpm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(0,30 / 0,25) = 14,8 tpm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teltempo bij U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zonder </a:t>
            </a:r>
            <a:r>
              <a:rPr lang="en-GB">
                <a:latin typeface="Arial" charset="0"/>
                <a:sym typeface="Symbol" pitchFamily="18" charset="2"/>
              </a:rPr>
              <a:t></a:t>
            </a:r>
            <a:r>
              <a:rPr lang="en-GB">
                <a:latin typeface="Arial" charset="0"/>
              </a:rPr>
              <a:t>-activiteit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T</a:t>
            </a:r>
            <a:r>
              <a:rPr lang="en-GB" baseline="-25000">
                <a:latin typeface="Arial" charset="0"/>
              </a:rPr>
              <a:t>bruto,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 baseline="-25000">
                <a:latin typeface="Arial" charset="0"/>
              </a:rPr>
              <a:t>=0</a:t>
            </a:r>
            <a:r>
              <a:rPr lang="en-GB">
                <a:latin typeface="Arial" charset="0"/>
              </a:rPr>
              <a:t>(U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) = T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α</a:t>
            </a:r>
            <a:r>
              <a:rPr lang="en-GB">
                <a:latin typeface="Arial" charset="0"/>
              </a:rPr>
              <a:t>(U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) + T</a:t>
            </a:r>
            <a:r>
              <a:rPr lang="en-GB" baseline="-25000">
                <a:latin typeface="Arial" charset="0"/>
              </a:rPr>
              <a:t>nul</a:t>
            </a:r>
            <a:r>
              <a:rPr lang="en-GB">
                <a:latin typeface="Arial" charset="0"/>
              </a:rPr>
              <a:t>(U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 = 14,8 tpm + 1,0 tpm = 15,8 tpm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σ</a:t>
            </a:r>
            <a:r>
              <a:rPr lang="en-GB" baseline="-25000">
                <a:latin typeface="Arial" charset="0"/>
              </a:rPr>
              <a:t>bruto,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 baseline="-25000">
                <a:latin typeface="Arial" charset="0"/>
              </a:rPr>
              <a:t>=0</a:t>
            </a:r>
            <a:r>
              <a:rPr lang="en-GB">
                <a:latin typeface="Arial" charset="0"/>
              </a:rPr>
              <a:t>(U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) =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>
                <a:latin typeface="Arial" charset="0"/>
                <a:sym typeface="Symbol" pitchFamily="18" charset="2"/>
              </a:rPr>
              <a:t>[</a:t>
            </a:r>
            <a:r>
              <a:rPr lang="en-GB">
                <a:latin typeface="Arial" charset="0"/>
              </a:rPr>
              <a:t>(14,8 tpm + 1,0 tpm) / 40 min]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 = 0,63 tpm = 0,011 tps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>
            <a:extLst>
              <a:ext uri="{FF2B5EF4-FFF2-40B4-BE49-F238E27FC236}">
                <a16:creationId xmlns:a16="http://schemas.microsoft.com/office/drawing/2014/main" id="{A7E485B0-380B-CD78-5EE1-A134CA2FF5D5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5FA562F-8024-4173-B577-5C059BB76AA3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4339" name="Rectangle 5">
            <a:extLst>
              <a:ext uri="{FF2B5EF4-FFF2-40B4-BE49-F238E27FC236}">
                <a16:creationId xmlns:a16="http://schemas.microsoft.com/office/drawing/2014/main" id="{5EA691B9-CF2F-3B37-D3DD-359D51ACBB1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14340" name="Rectangle 6">
            <a:extLst>
              <a:ext uri="{FF2B5EF4-FFF2-40B4-BE49-F238E27FC236}">
                <a16:creationId xmlns:a16="http://schemas.microsoft.com/office/drawing/2014/main" id="{B1BC9D94-3863-4C1E-124F-E93105EBF25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7F7D255-7233-459C-AC65-E6E9BC63B628}" type="slidenum">
              <a:rPr lang="en-US" altLang="en-US" sz="1400">
                <a:solidFill>
                  <a:srgbClr val="5E574E"/>
                </a:solidFill>
              </a:rPr>
              <a:pPr/>
              <a:t>14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3317" name="Rectangle 2">
            <a:extLst>
              <a:ext uri="{FF2B5EF4-FFF2-40B4-BE49-F238E27FC236}">
                <a16:creationId xmlns:a16="http://schemas.microsoft.com/office/drawing/2014/main" id="{CB6C6CE9-2C5D-2C18-8557-C11272910F4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	Meting van 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Symbol" pitchFamily="18" charset="2"/>
              </a:rPr>
              <a:t>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en 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Symbol" pitchFamily="18" charset="2"/>
              </a:rPr>
              <a:t>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-activiteit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(1987-2-4)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42" name="Rectangle 3">
            <a:extLst>
              <a:ext uri="{FF2B5EF4-FFF2-40B4-BE49-F238E27FC236}">
                <a16:creationId xmlns:a16="http://schemas.microsoft.com/office/drawing/2014/main" id="{2E80AC63-D0EE-CF6C-C30D-8BC938A655D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9624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minimaal aantoonbare verhoging van het teltempo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T</a:t>
            </a:r>
            <a:r>
              <a:rPr lang="en-GB" baseline="-25000">
                <a:latin typeface="Arial" charset="0"/>
              </a:rPr>
              <a:t>min,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</a:rPr>
              <a:t> = 2</a:t>
            </a:r>
            <a:r>
              <a:rPr lang="en-GB">
                <a:latin typeface="Arial" charset="0"/>
                <a:sym typeface="Symbol" pitchFamily="18" charset="2"/>
              </a:rPr>
              <a:t></a:t>
            </a:r>
            <a:r>
              <a:rPr lang="en-GB" baseline="-25000">
                <a:latin typeface="Arial" charset="0"/>
              </a:rPr>
              <a:t>bruto,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 baseline="-25000">
                <a:latin typeface="Arial" charset="0"/>
              </a:rPr>
              <a:t>=0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= 2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0,011 tps = 0,022 tps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minimaal detecteerbare </a:t>
            </a:r>
            <a:r>
              <a:rPr lang="el-GR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</a:rPr>
              <a:t>-activiteit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</a:t>
            </a:r>
            <a:r>
              <a:rPr lang="en-GB" baseline="-25000">
                <a:latin typeface="Arial" charset="0"/>
              </a:rPr>
              <a:t>min,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</a:rPr>
              <a:t> = T</a:t>
            </a:r>
            <a:r>
              <a:rPr lang="en-GB" baseline="-25000">
                <a:latin typeface="Arial" charset="0"/>
              </a:rPr>
              <a:t>min,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</a:rPr>
              <a:t> /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ε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</a:rPr>
              <a:t>(U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= 0,022 tps / 0,40 tps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0,055 Bq</a:t>
            </a:r>
          </a:p>
        </p:txBody>
      </p:sp>
      <p:pic>
        <p:nvPicPr>
          <p:cNvPr id="14343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104A5A03-BB74-5439-D538-0088A86C71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>
            <a:extLst>
              <a:ext uri="{FF2B5EF4-FFF2-40B4-BE49-F238E27FC236}">
                <a16:creationId xmlns:a16="http://schemas.microsoft.com/office/drawing/2014/main" id="{D8F421FF-8281-E6A1-AE14-735F64D10405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3806D66-5876-4ED4-AA00-9ABFAE56D39F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5363" name="Rectangle 5">
            <a:extLst>
              <a:ext uri="{FF2B5EF4-FFF2-40B4-BE49-F238E27FC236}">
                <a16:creationId xmlns:a16="http://schemas.microsoft.com/office/drawing/2014/main" id="{0A0059C9-BC24-FCF2-B5A6-33F4A5B10B7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15364" name="Rectangle 6">
            <a:extLst>
              <a:ext uri="{FF2B5EF4-FFF2-40B4-BE49-F238E27FC236}">
                <a16:creationId xmlns:a16="http://schemas.microsoft.com/office/drawing/2014/main" id="{6829482E-3180-1677-A924-82937AB1A27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9918730-CB1D-44A7-B88D-27725A7B5578}" type="slidenum">
              <a:rPr lang="en-US" altLang="en-US" sz="1400">
                <a:solidFill>
                  <a:srgbClr val="5E574E"/>
                </a:solidFill>
              </a:rPr>
              <a:pPr/>
              <a:t>15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4341" name="Rectangle 2">
            <a:extLst>
              <a:ext uri="{FF2B5EF4-FFF2-40B4-BE49-F238E27FC236}">
                <a16:creationId xmlns:a16="http://schemas.microsoft.com/office/drawing/2014/main" id="{96013A9E-0F59-3579-0FA2-E69A48270B2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	Besmetting met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45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 en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46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Sc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	(1995-2-3)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66" name="Rectangle 3">
            <a:extLst>
              <a:ext uri="{FF2B5EF4-FFF2-40B4-BE49-F238E27FC236}">
                <a16:creationId xmlns:a16="http://schemas.microsoft.com/office/drawing/2014/main" id="{2CA4A828-92F7-899F-51D9-310324AB0A6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9624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de formule luidt			T</a:t>
            </a:r>
            <a:r>
              <a:rPr lang="en-GB" baseline="-25000">
                <a:latin typeface="Arial" charset="0"/>
              </a:rPr>
              <a:t>werkelijk</a:t>
            </a:r>
            <a:r>
              <a:rPr lang="en-GB">
                <a:latin typeface="Arial" charset="0"/>
              </a:rPr>
              <a:t> = T</a:t>
            </a:r>
            <a:r>
              <a:rPr lang="en-GB" baseline="-25000">
                <a:latin typeface="Arial" charset="0"/>
              </a:rPr>
              <a:t>gemeten</a:t>
            </a:r>
            <a:r>
              <a:rPr lang="en-GB">
                <a:latin typeface="Arial" charset="0"/>
              </a:rPr>
              <a:t> / (1 - </a:t>
            </a:r>
            <a:r>
              <a:rPr lang="el-GR">
                <a:latin typeface="Arial" charset="0"/>
              </a:rPr>
              <a:t>τ</a:t>
            </a:r>
            <a:r>
              <a:rPr lang="en-US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T</a:t>
            </a:r>
            <a:r>
              <a:rPr lang="en-GB" baseline="-25000">
                <a:latin typeface="Arial" charset="0"/>
              </a:rPr>
              <a:t>gemeten</a:t>
            </a:r>
            <a:r>
              <a:rPr lang="en-GB">
                <a:latin typeface="Arial" charset="0"/>
              </a:rPr>
              <a:t>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gemeten teltempo		T</a:t>
            </a:r>
            <a:r>
              <a:rPr lang="en-GB" baseline="-25000">
                <a:latin typeface="Arial" charset="0"/>
              </a:rPr>
              <a:t>gemeten</a:t>
            </a:r>
            <a:r>
              <a:rPr lang="en-GB">
                <a:latin typeface="Arial" charset="0"/>
              </a:rPr>
              <a:t> = 50 000 tpm = 833 tps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dode tijd							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τ</a:t>
            </a:r>
            <a:r>
              <a:rPr lang="en-GB">
                <a:latin typeface="Arial" charset="0"/>
              </a:rPr>
              <a:t> = 200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s = 200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-6</a:t>
            </a:r>
            <a:r>
              <a:rPr lang="en-GB">
                <a:latin typeface="Arial" charset="0"/>
              </a:rPr>
              <a:t> 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</a:t>
            </a:r>
            <a:r>
              <a:rPr lang="en-GB" baseline="-25000">
                <a:latin typeface="Arial" charset="0"/>
              </a:rPr>
              <a:t>werkelijk</a:t>
            </a:r>
            <a:r>
              <a:rPr lang="en-GB">
                <a:latin typeface="Arial" charset="0"/>
              </a:rPr>
              <a:t> = 50 000 tpm / (1 - 200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-6</a:t>
            </a:r>
            <a:r>
              <a:rPr lang="en-GB">
                <a:latin typeface="Arial" charset="0"/>
              </a:rPr>
              <a:t> s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833 tps)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= 50 000 tpm / (1 - 0,17) = 60 000 tpm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E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 baseline="-25000">
                <a:latin typeface="Arial" charset="0"/>
              </a:rPr>
              <a:t>,max</a:t>
            </a:r>
            <a:r>
              <a:rPr lang="en-GB">
                <a:latin typeface="Arial" charset="0"/>
              </a:rPr>
              <a:t>(</a:t>
            </a:r>
            <a:r>
              <a:rPr lang="en-GB" baseline="30000">
                <a:latin typeface="Arial" charset="0"/>
              </a:rPr>
              <a:t>45</a:t>
            </a:r>
            <a:r>
              <a:rPr lang="en-GB">
                <a:latin typeface="Arial" charset="0"/>
              </a:rPr>
              <a:t>Ca) </a:t>
            </a:r>
            <a:r>
              <a:rPr lang="en-GB">
                <a:latin typeface="Arial" charset="0"/>
                <a:sym typeface="Symbol" pitchFamily="18" charset="2"/>
              </a:rPr>
              <a:t>=</a:t>
            </a:r>
            <a:r>
              <a:rPr lang="en-GB">
                <a:latin typeface="Arial" charset="0"/>
              </a:rPr>
              <a:t> 256 keV		f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</a:rPr>
              <a:t> = 1,0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E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 baseline="-25000">
                <a:latin typeface="Arial" charset="0"/>
              </a:rPr>
              <a:t>,max</a:t>
            </a:r>
            <a:r>
              <a:rPr lang="en-GB">
                <a:latin typeface="Arial" charset="0"/>
              </a:rPr>
              <a:t>(</a:t>
            </a:r>
            <a:r>
              <a:rPr lang="en-GB" baseline="30000">
                <a:latin typeface="Arial" charset="0"/>
              </a:rPr>
              <a:t>46</a:t>
            </a:r>
            <a:r>
              <a:rPr lang="en-GB">
                <a:latin typeface="Arial" charset="0"/>
              </a:rPr>
              <a:t>Sc) </a:t>
            </a:r>
            <a:r>
              <a:rPr lang="en-GB">
                <a:latin typeface="Arial" charset="0"/>
                <a:sym typeface="Symbol" pitchFamily="18" charset="2"/>
              </a:rPr>
              <a:t>=</a:t>
            </a:r>
            <a:r>
              <a:rPr lang="en-GB">
                <a:latin typeface="Arial" charset="0"/>
              </a:rPr>
              <a:t> 357 keV		f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</a:rPr>
              <a:t> = 1,0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beide </a:t>
            </a:r>
            <a:r>
              <a:rPr lang="el-GR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</a:rPr>
              <a:t>-energie</a:t>
            </a:r>
            <a:r>
              <a:rPr lang="en-US">
                <a:latin typeface="Arial" charset="0"/>
                <a:cs typeface="Arial" charset="0"/>
              </a:rPr>
              <a:t>ë</a:t>
            </a:r>
            <a:r>
              <a:rPr lang="en-GB">
                <a:latin typeface="Arial" charset="0"/>
              </a:rPr>
              <a:t>n tussen 200 en 400 keV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n-GB">
                <a:latin typeface="Arial" charset="0"/>
              </a:rPr>
              <a:t>rendement f</a:t>
            </a:r>
            <a:r>
              <a:rPr lang="en-GB" baseline="-25000">
                <a:latin typeface="Arial" charset="0"/>
              </a:rPr>
              <a:t>det</a:t>
            </a:r>
            <a:r>
              <a:rPr lang="en-GB">
                <a:latin typeface="Arial" charset="0"/>
              </a:rPr>
              <a:t> = 40% = 0,4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A(</a:t>
            </a:r>
            <a:r>
              <a:rPr lang="en-GB" baseline="30000">
                <a:latin typeface="Arial" charset="0"/>
              </a:rPr>
              <a:t>45</a:t>
            </a:r>
            <a:r>
              <a:rPr lang="en-GB">
                <a:latin typeface="Arial" charset="0"/>
              </a:rPr>
              <a:t>Ca) + A(</a:t>
            </a:r>
            <a:r>
              <a:rPr lang="en-GB" baseline="30000">
                <a:latin typeface="Arial" charset="0"/>
              </a:rPr>
              <a:t>46</a:t>
            </a:r>
            <a:r>
              <a:rPr lang="en-GB">
                <a:latin typeface="Arial" charset="0"/>
              </a:rPr>
              <a:t>Sc) = T</a:t>
            </a:r>
            <a:r>
              <a:rPr lang="en-GB" baseline="-25000">
                <a:latin typeface="Arial" charset="0"/>
              </a:rPr>
              <a:t>werkelijk</a:t>
            </a:r>
            <a:r>
              <a:rPr lang="en-GB">
                <a:latin typeface="Arial" charset="0"/>
              </a:rPr>
              <a:t> / (f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 baseline="-25000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f</a:t>
            </a:r>
            <a:r>
              <a:rPr lang="en-GB" baseline="-25000">
                <a:latin typeface="Arial" charset="0"/>
              </a:rPr>
              <a:t>det</a:t>
            </a:r>
            <a:r>
              <a:rPr lang="en-GB">
                <a:latin typeface="Arial" charset="0"/>
              </a:rPr>
              <a:t>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 = 1,0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tps / (1,0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0,4) = 2,5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>
            <a:extLst>
              <a:ext uri="{FF2B5EF4-FFF2-40B4-BE49-F238E27FC236}">
                <a16:creationId xmlns:a16="http://schemas.microsoft.com/office/drawing/2014/main" id="{A48ED7DB-C74E-AB5A-BA96-5184A6E7A08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5A0179F-C09E-4F38-AA84-AB5016A8DAA3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6387" name="Rectangle 5">
            <a:extLst>
              <a:ext uri="{FF2B5EF4-FFF2-40B4-BE49-F238E27FC236}">
                <a16:creationId xmlns:a16="http://schemas.microsoft.com/office/drawing/2014/main" id="{EEC86D79-77C7-D3B9-D88A-4436E757D89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16388" name="Rectangle 6">
            <a:extLst>
              <a:ext uri="{FF2B5EF4-FFF2-40B4-BE49-F238E27FC236}">
                <a16:creationId xmlns:a16="http://schemas.microsoft.com/office/drawing/2014/main" id="{D3254CC0-0ACF-94A8-0255-16F155FF84B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4642780-5CE0-4CDA-8920-9A32B5DEAE5A}" type="slidenum">
              <a:rPr lang="en-US" altLang="en-US" sz="1400">
                <a:solidFill>
                  <a:srgbClr val="5E574E"/>
                </a:solidFill>
              </a:rPr>
              <a:pPr/>
              <a:t>16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5365" name="Rectangle 2">
            <a:extLst>
              <a:ext uri="{FF2B5EF4-FFF2-40B4-BE49-F238E27FC236}">
                <a16:creationId xmlns:a16="http://schemas.microsoft.com/office/drawing/2014/main" id="{720EEE8E-937B-C33F-B6FC-D09FF1B128B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	Besmetting met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45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 en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46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Sc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	(1995-2-3)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390" name="Rectangle 3">
            <a:extLst>
              <a:ext uri="{FF2B5EF4-FFF2-40B4-BE49-F238E27FC236}">
                <a16:creationId xmlns:a16="http://schemas.microsoft.com/office/drawing/2014/main" id="{E0F104D9-5005-12CB-DA39-82913F0D2D8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9624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</a:t>
            </a:r>
            <a:r>
              <a:rPr lang="en-GB" baseline="30000">
                <a:latin typeface="Arial" charset="0"/>
              </a:rPr>
              <a:t>46</a:t>
            </a:r>
            <a:r>
              <a:rPr lang="en-GB">
                <a:latin typeface="Arial" charset="0"/>
              </a:rPr>
              <a:t>Sc zendt </a:t>
            </a:r>
            <a:r>
              <a:rPr lang="en-GB">
                <a:latin typeface="Arial" charset="0"/>
                <a:sym typeface="Symbol" pitchFamily="18" charset="2"/>
              </a:rPr>
              <a:t></a:t>
            </a:r>
            <a:r>
              <a:rPr lang="en-GB">
                <a:latin typeface="Arial" charset="0"/>
              </a:rPr>
              <a:t>-straling uit met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energie								E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 = 1,121 MeV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emissierendement		f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 = 1,0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rendement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-spectrometer is f</a:t>
            </a:r>
            <a:r>
              <a:rPr lang="en-GB" baseline="-25000">
                <a:latin typeface="Arial" charset="0"/>
              </a:rPr>
              <a:t>det</a:t>
            </a:r>
            <a:r>
              <a:rPr lang="en-GB">
                <a:latin typeface="Arial" charset="0"/>
              </a:rPr>
              <a:t> = 8%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teltempo is 1000 tpm = 16,7 tps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A(</a:t>
            </a:r>
            <a:r>
              <a:rPr lang="en-GB" baseline="30000">
                <a:latin typeface="Arial" charset="0"/>
              </a:rPr>
              <a:t>46</a:t>
            </a:r>
            <a:r>
              <a:rPr lang="en-GB">
                <a:latin typeface="Arial" charset="0"/>
              </a:rPr>
              <a:t>Sc) = T / (f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f</a:t>
            </a:r>
            <a:r>
              <a:rPr lang="en-GB" baseline="-25000">
                <a:latin typeface="Arial" charset="0"/>
              </a:rPr>
              <a:t>det</a:t>
            </a:r>
            <a:r>
              <a:rPr lang="en-GB">
                <a:latin typeface="Arial" charset="0"/>
              </a:rPr>
              <a:t>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= 16,7 tps / (1,0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) = 2,1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Bq op 100 cm</a:t>
            </a:r>
            <a:r>
              <a:rPr lang="en-GB" baseline="30000">
                <a:latin typeface="Arial" charset="0"/>
              </a:rPr>
              <a:t>2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>
            <a:extLst>
              <a:ext uri="{FF2B5EF4-FFF2-40B4-BE49-F238E27FC236}">
                <a16:creationId xmlns:a16="http://schemas.microsoft.com/office/drawing/2014/main" id="{BEA21717-7AF7-2190-5013-0C540A44A9C2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02BDE45-E4A8-4B70-91B1-9A7E9D9DF7DB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7411" name="Rectangle 5">
            <a:extLst>
              <a:ext uri="{FF2B5EF4-FFF2-40B4-BE49-F238E27FC236}">
                <a16:creationId xmlns:a16="http://schemas.microsoft.com/office/drawing/2014/main" id="{A4700273-0F45-C522-5778-46CB1CD81E0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17412" name="Rectangle 6">
            <a:extLst>
              <a:ext uri="{FF2B5EF4-FFF2-40B4-BE49-F238E27FC236}">
                <a16:creationId xmlns:a16="http://schemas.microsoft.com/office/drawing/2014/main" id="{5D686C80-C031-CA27-7ABB-1A94B045107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3ED8A55-34BD-4D72-A976-3FDF71CCA3ED}" type="slidenum">
              <a:rPr lang="en-US" altLang="en-US" sz="1400">
                <a:solidFill>
                  <a:srgbClr val="5E574E"/>
                </a:solidFill>
              </a:rPr>
              <a:pPr/>
              <a:t>17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6389" name="Rectangle 2">
            <a:extLst>
              <a:ext uri="{FF2B5EF4-FFF2-40B4-BE49-F238E27FC236}">
                <a16:creationId xmlns:a16="http://schemas.microsoft.com/office/drawing/2014/main" id="{BA9FB893-5F76-66A1-4A53-9EAD3A8E894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4	Besmetting met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45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 en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46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Sc</a:t>
            </a:r>
            <a:r>
              <a:rPr lang="en-GB">
                <a:solidFill>
                  <a:srgbClr val="3333FF"/>
                </a:solidFill>
                <a:latin typeface="+mn-lt"/>
              </a:rPr>
              <a:t>	(1995-2-3)</a:t>
            </a:r>
            <a:endParaRPr lang="en-US">
              <a:solidFill>
                <a:srgbClr val="3333FF"/>
              </a:solidFill>
              <a:latin typeface="+mn-lt"/>
            </a:endParaRPr>
          </a:p>
        </p:txBody>
      </p:sp>
      <p:sp>
        <p:nvSpPr>
          <p:cNvPr id="16390" name="Rectangle 3">
            <a:extLst>
              <a:ext uri="{FF2B5EF4-FFF2-40B4-BE49-F238E27FC236}">
                <a16:creationId xmlns:a16="http://schemas.microsoft.com/office/drawing/2014/main" id="{FA45C1FF-C14F-9125-A14B-7B02A588579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962400"/>
          </a:xfrm>
        </p:spPr>
        <p:txBody>
          <a:bodyPr/>
          <a:lstStyle/>
          <a:p>
            <a:pPr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4		A(</a:t>
            </a:r>
            <a:r>
              <a:rPr lang="en-GB" baseline="30000">
                <a:latin typeface="Arial" charset="0"/>
              </a:rPr>
              <a:t>45</a:t>
            </a:r>
            <a:r>
              <a:rPr lang="en-GB">
                <a:latin typeface="Arial" charset="0"/>
              </a:rPr>
              <a:t>Ca) = 2,5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 - 2,1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Bq = 2,3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 op 100 cm</a:t>
            </a:r>
            <a:r>
              <a:rPr lang="en-GB" baseline="30000">
                <a:latin typeface="Arial" charset="0"/>
              </a:rPr>
              <a:t>2</a:t>
            </a:r>
            <a:endParaRPr lang="en-GB">
              <a:latin typeface="Arial" charset="0"/>
            </a:endParaRP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veegefficiëntie is 50%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oppervlaktebesmettingen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n-GB" baseline="30000">
                <a:latin typeface="Arial" charset="0"/>
              </a:rPr>
              <a:t>45</a:t>
            </a:r>
            <a:r>
              <a:rPr lang="en-GB">
                <a:latin typeface="Arial" charset="0"/>
              </a:rPr>
              <a:t>Ca		2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 / 100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46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-2</a:t>
            </a:r>
            <a:endParaRPr lang="en-GB">
              <a:latin typeface="Arial" charset="0"/>
            </a:endParaRP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n-GB" baseline="30000">
                <a:latin typeface="Arial" charset="0"/>
              </a:rPr>
              <a:t>46</a:t>
            </a:r>
            <a:r>
              <a:rPr lang="en-GB">
                <a:latin typeface="Arial" charset="0"/>
              </a:rPr>
              <a:t>Sc		2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2,1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Bq / 100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4,2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-2</a:t>
            </a:r>
          </a:p>
          <a:p>
            <a:pPr defTabSz="216000">
              <a:spcBef>
                <a:spcPts val="0"/>
              </a:spcBef>
              <a:defRPr/>
            </a:pPr>
            <a:endParaRPr lang="en-GB">
              <a:latin typeface="Arial" charset="0"/>
            </a:endParaRPr>
          </a:p>
          <a:p>
            <a:pPr marL="432000" indent="-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5	</a:t>
            </a:r>
            <a:r>
              <a:rPr lang="en-GB">
                <a:latin typeface="Arial" charset="0"/>
                <a:sym typeface="Symbol"/>
              </a:rPr>
              <a:t>totaal afgewreven </a:t>
            </a:r>
            <a:r>
              <a:rPr lang="en-GB">
                <a:latin typeface="Arial" charset="0"/>
              </a:rPr>
              <a:t>2,5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 per 100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25 Bq cm</a:t>
            </a:r>
            <a:r>
              <a:rPr lang="en-GB" baseline="30000">
                <a:latin typeface="Arial" charset="0"/>
              </a:rPr>
              <a:t>-2</a:t>
            </a:r>
            <a:endParaRPr lang="en-GB">
              <a:latin typeface="Arial" charset="0"/>
              <a:sym typeface="Symbol"/>
            </a:endParaRP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volgens de (oude) Richtlijn Radionuclidenlaboratoria is de maximum toelaatbare afwrijfbare </a:t>
            </a:r>
            <a:r>
              <a:rPr lang="el-GR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</a:rPr>
              <a:t>- en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-activiteit 4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-2</a:t>
            </a:r>
            <a:endParaRPr lang="en-GB">
              <a:latin typeface="Arial" charset="0"/>
            </a:endParaRP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de besmetting was niet toelaatbaar</a:t>
            </a:r>
          </a:p>
        </p:txBody>
      </p:sp>
      <p:pic>
        <p:nvPicPr>
          <p:cNvPr id="17415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62DA1BCB-EC93-C42C-79D5-73CC79654C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>
            <a:extLst>
              <a:ext uri="{FF2B5EF4-FFF2-40B4-BE49-F238E27FC236}">
                <a16:creationId xmlns:a16="http://schemas.microsoft.com/office/drawing/2014/main" id="{5216E7C9-047C-12B9-15C8-4B8E86E6329F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305D5C7-63C9-44C2-923B-5EF6F5E77A5F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8435" name="Rectangle 5">
            <a:extLst>
              <a:ext uri="{FF2B5EF4-FFF2-40B4-BE49-F238E27FC236}">
                <a16:creationId xmlns:a16="http://schemas.microsoft.com/office/drawing/2014/main" id="{B8440DAA-38D7-557D-28C1-C2E82196E0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18436" name="Rectangle 6">
            <a:extLst>
              <a:ext uri="{FF2B5EF4-FFF2-40B4-BE49-F238E27FC236}">
                <a16:creationId xmlns:a16="http://schemas.microsoft.com/office/drawing/2014/main" id="{DC845B6C-78A7-C183-F820-6C06637C69C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D13D7C8-B7D6-49CF-8B64-43096CAA5036}" type="slidenum">
              <a:rPr lang="en-US" altLang="en-US" sz="1400">
                <a:solidFill>
                  <a:srgbClr val="5E574E"/>
                </a:solidFill>
              </a:rPr>
              <a:pPr/>
              <a:t>18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7413" name="Rectangle 2">
            <a:extLst>
              <a:ext uri="{FF2B5EF4-FFF2-40B4-BE49-F238E27FC236}">
                <a16:creationId xmlns:a16="http://schemas.microsoft.com/office/drawing/2014/main" id="{742EA378-4289-380D-D0A4-333B63CDDAA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	Meting van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13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 met een 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Symbol" pitchFamily="18" charset="2"/>
              </a:rPr>
              <a:t>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-camera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(1981-1-3)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438" name="Rectangle 3">
            <a:extLst>
              <a:ext uri="{FF2B5EF4-FFF2-40B4-BE49-F238E27FC236}">
                <a16:creationId xmlns:a16="http://schemas.microsoft.com/office/drawing/2014/main" id="{CA18EEEE-11B4-9860-B22D-D68C2B6862C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9624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massieke dikte NaI-kristal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d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charset="0"/>
                <a:cs typeface="Arial" charset="0"/>
              </a:rPr>
              <a:t>ρ</a:t>
            </a:r>
            <a:r>
              <a:rPr lang="en-GB">
                <a:latin typeface="Arial" charset="0"/>
              </a:rPr>
              <a:t> = 10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cm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3,67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= 3,67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transmissie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e</a:t>
            </a:r>
            <a:r>
              <a:rPr lang="en-GB" baseline="30000">
                <a:latin typeface="Arial" charset="0"/>
              </a:rPr>
              <a:t>-(µ/</a:t>
            </a:r>
            <a:r>
              <a:rPr lang="el-GR" baseline="30000">
                <a:latin typeface="Arial" charset="0"/>
                <a:cs typeface="Arial" charset="0"/>
              </a:rPr>
              <a:t>ρ</a:t>
            </a:r>
            <a:r>
              <a:rPr lang="en-GB" baseline="30000">
                <a:latin typeface="Arial" charset="0"/>
              </a:rPr>
              <a:t>)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(d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l-GR" baseline="30000">
                <a:latin typeface="Arial" charset="0"/>
                <a:cs typeface="Arial" charset="0"/>
              </a:rPr>
              <a:t>ρ</a:t>
            </a:r>
            <a:r>
              <a:rPr lang="en-GB" baseline="30000">
                <a:latin typeface="Arial" charset="0"/>
              </a:rPr>
              <a:t>)</a:t>
            </a:r>
            <a:r>
              <a:rPr lang="en-GB">
                <a:latin typeface="Arial" charset="0"/>
              </a:rPr>
              <a:t> = e</a:t>
            </a:r>
            <a:r>
              <a:rPr lang="en-GB" baseline="30000">
                <a:latin typeface="Arial" charset="0"/>
              </a:rPr>
              <a:t>-0,093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3,67</a:t>
            </a:r>
            <a:r>
              <a:rPr lang="en-GB">
                <a:latin typeface="Arial" charset="0"/>
              </a:rPr>
              <a:t> = 0,71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totale rendement = 1 - transmissie</a:t>
            </a:r>
            <a:r>
              <a:rPr lang="en-GB">
                <a:latin typeface="Arial" charset="0"/>
              </a:rPr>
              <a:t> = 1 - 0,71 = 0,29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fotopiekrendement = 0,30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totale rendement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	= 0,30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0,29 =  0,087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>
            <a:extLst>
              <a:ext uri="{FF2B5EF4-FFF2-40B4-BE49-F238E27FC236}">
                <a16:creationId xmlns:a16="http://schemas.microsoft.com/office/drawing/2014/main" id="{D2087C80-5BA4-7433-3FC5-30633359728E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C4FDD70-608D-4173-8838-72DD8010D24F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9459" name="Rectangle 5">
            <a:extLst>
              <a:ext uri="{FF2B5EF4-FFF2-40B4-BE49-F238E27FC236}">
                <a16:creationId xmlns:a16="http://schemas.microsoft.com/office/drawing/2014/main" id="{86D25D1A-3E85-D3D3-0077-B5FF01009CC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19460" name="Rectangle 6">
            <a:extLst>
              <a:ext uri="{FF2B5EF4-FFF2-40B4-BE49-F238E27FC236}">
                <a16:creationId xmlns:a16="http://schemas.microsoft.com/office/drawing/2014/main" id="{CBC50DF4-2731-8E7F-376C-D6D8B9CC3A8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2F0A907-122E-43BA-A28E-DAF7702B2BC5}" type="slidenum">
              <a:rPr lang="en-US" altLang="en-US" sz="1400">
                <a:solidFill>
                  <a:srgbClr val="5E574E"/>
                </a:solidFill>
              </a:rPr>
              <a:pPr/>
              <a:t>19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8437" name="Rectangle 2">
            <a:extLst>
              <a:ext uri="{FF2B5EF4-FFF2-40B4-BE49-F238E27FC236}">
                <a16:creationId xmlns:a16="http://schemas.microsoft.com/office/drawing/2014/main" id="{A7B3D0E7-B8FF-4E35-01FC-5D04A3D7231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	Meting van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13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 met een 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Symbol" pitchFamily="18" charset="2"/>
              </a:rPr>
              <a:t>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-camera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(1981-1-3)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462" name="Rectangle 3">
            <a:extLst>
              <a:ext uri="{FF2B5EF4-FFF2-40B4-BE49-F238E27FC236}">
                <a16:creationId xmlns:a16="http://schemas.microsoft.com/office/drawing/2014/main" id="{69DF9A53-3686-1BF2-F570-1C8D7ECFC6A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8001000" cy="39624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aantal fotonen per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en per seconde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l-GR">
                <a:solidFill>
                  <a:srgbClr val="FF0000"/>
                </a:solidFill>
                <a:latin typeface="Arial" charset="0"/>
              </a:rPr>
              <a:t>φ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A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lever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verval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em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geom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abs</a:t>
            </a:r>
            <a:endParaRPr lang="en-GB">
              <a:solidFill>
                <a:srgbClr val="FF0000"/>
              </a:solidFill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10% gaat naar lever							f</a:t>
            </a:r>
            <a:r>
              <a:rPr lang="en-GB" baseline="-25000">
                <a:latin typeface="Arial" charset="0"/>
              </a:rPr>
              <a:t>lever</a:t>
            </a:r>
            <a:r>
              <a:rPr lang="en-GB">
                <a:latin typeface="Arial" charset="0"/>
              </a:rPr>
              <a:t> = 0,1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verval in 5 min										f</a:t>
            </a:r>
            <a:r>
              <a:rPr lang="en-GB" baseline="-25000">
                <a:latin typeface="Arial" charset="0"/>
              </a:rPr>
              <a:t>verval</a:t>
            </a:r>
            <a:r>
              <a:rPr lang="en-GB">
                <a:latin typeface="Arial" charset="0"/>
              </a:rPr>
              <a:t> = e</a:t>
            </a:r>
            <a:r>
              <a:rPr lang="en-GB" baseline="30000">
                <a:latin typeface="Arial" charset="0"/>
              </a:rPr>
              <a:t>-0,693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5/10</a:t>
            </a:r>
            <a:r>
              <a:rPr lang="en-GB">
                <a:latin typeface="Arial" charset="0"/>
              </a:rPr>
              <a:t> = 0,707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 annihilatiefotonen per </a:t>
            </a:r>
            <a:r>
              <a:rPr lang="el-GR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 baseline="30000">
                <a:latin typeface="Arial" charset="0"/>
              </a:rPr>
              <a:t>+	</a:t>
            </a:r>
            <a:r>
              <a:rPr lang="en-GB">
                <a:latin typeface="Arial" charset="0"/>
              </a:rPr>
              <a:t>			f</a:t>
            </a:r>
            <a:r>
              <a:rPr lang="en-GB" baseline="-25000">
                <a:latin typeface="Arial" charset="0"/>
              </a:rPr>
              <a:t>em</a:t>
            </a:r>
            <a:r>
              <a:rPr lang="en-GB">
                <a:latin typeface="Arial" charset="0"/>
              </a:rPr>
              <a:t> = 2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1,0 = 2,0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geometriefactor voor 1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en 20 cm afstand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f</a:t>
            </a:r>
            <a:r>
              <a:rPr lang="en-GB" baseline="-25000">
                <a:latin typeface="Arial" charset="0"/>
              </a:rPr>
              <a:t>geom</a:t>
            </a:r>
            <a:r>
              <a:rPr lang="en-GB">
                <a:latin typeface="Arial" charset="0"/>
              </a:rPr>
              <a:t> = 1 / [4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π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(20 cm)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] = 1,99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transmissie door 8 cm weefsel		f</a:t>
            </a:r>
            <a:r>
              <a:rPr lang="en-GB" baseline="-25000">
                <a:latin typeface="Arial" charset="0"/>
              </a:rPr>
              <a:t>abs</a:t>
            </a:r>
            <a:r>
              <a:rPr lang="en-GB">
                <a:latin typeface="Arial" charset="0"/>
              </a:rPr>
              <a:t> = e</a:t>
            </a:r>
            <a:r>
              <a:rPr lang="en-GB" baseline="30000">
                <a:latin typeface="Arial" charset="0"/>
              </a:rPr>
              <a:t>-0,095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(8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1,00)</a:t>
            </a:r>
            <a:r>
              <a:rPr lang="en-GB">
                <a:latin typeface="Arial" charset="0"/>
              </a:rPr>
              <a:t> = 0,47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φ</a:t>
            </a:r>
            <a:r>
              <a:rPr lang="en-GB">
                <a:latin typeface="Arial" charset="0"/>
              </a:rPr>
              <a:t> = A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0,1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0,707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2,0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1,99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0,47 	= 1,32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-5</a:t>
            </a:r>
            <a:r>
              <a:rPr lang="en-GB">
                <a:latin typeface="Arial" charset="0"/>
              </a:rPr>
              <a:t> A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&gt; 1000 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 &gt; 1000 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1,32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-5</a:t>
            </a:r>
            <a:r>
              <a:rPr lang="en-GB">
                <a:latin typeface="Arial" charset="0"/>
              </a:rPr>
              <a:t> = 76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Bq = 76 MBq</a:t>
            </a:r>
          </a:p>
        </p:txBody>
      </p:sp>
      <p:pic>
        <p:nvPicPr>
          <p:cNvPr id="19463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5A66850E-8C60-B2AB-20C0-57401B1069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019800"/>
            <a:ext cx="2460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>
            <a:extLst>
              <a:ext uri="{FF2B5EF4-FFF2-40B4-BE49-F238E27FC236}">
                <a16:creationId xmlns:a16="http://schemas.microsoft.com/office/drawing/2014/main" id="{9216B88D-0881-AB3D-AE08-744F3984A562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6F5D8D6-AC81-4D1F-AD6E-055ABA161F82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075" name="Rectangle 5">
            <a:extLst>
              <a:ext uri="{FF2B5EF4-FFF2-40B4-BE49-F238E27FC236}">
                <a16:creationId xmlns:a16="http://schemas.microsoft.com/office/drawing/2014/main" id="{DF5AAEC3-A9FB-AA0F-E47F-F96F60E944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3076" name="Rectangle 6">
            <a:extLst>
              <a:ext uri="{FF2B5EF4-FFF2-40B4-BE49-F238E27FC236}">
                <a16:creationId xmlns:a16="http://schemas.microsoft.com/office/drawing/2014/main" id="{B96BB4D4-969F-3694-09FF-E249A39A4E2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77A5172-B0F5-4971-ACA5-2504B46D4013}" type="slidenum">
              <a:rPr lang="en-US" altLang="en-US" sz="1400">
                <a:solidFill>
                  <a:srgbClr val="5E574E"/>
                </a:solidFill>
              </a:rPr>
              <a:pPr/>
              <a:t>2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077" name="Rectangle 2">
            <a:extLst>
              <a:ext uri="{FF2B5EF4-FFF2-40B4-BE49-F238E27FC236}">
                <a16:creationId xmlns:a16="http://schemas.microsoft.com/office/drawing/2014/main" id="{CFF5C98C-F2BD-A983-F88A-60C14F5EE5E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200000" cy="609600"/>
          </a:xfrm>
        </p:spPr>
        <p:txBody>
          <a:bodyPr/>
          <a:lstStyle/>
          <a:p>
            <a:pPr algn="ctr">
              <a:defRPr/>
            </a:pPr>
            <a:r>
              <a:rPr lang="en-GB" sz="3600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Metingen aan radioactiviteit</a:t>
            </a:r>
            <a:endParaRPr lang="en-US" sz="3600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78" name="Rectangle 3">
            <a:extLst>
              <a:ext uri="{FF2B5EF4-FFF2-40B4-BE49-F238E27FC236}">
                <a16:creationId xmlns:a16="http://schemas.microsoft.com/office/drawing/2014/main" id="{3FE39F14-FF99-37FC-2769-D47857BFAC9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000" y="2362200"/>
            <a:ext cx="7772400" cy="4038600"/>
          </a:xfrm>
        </p:spPr>
        <p:txBody>
          <a:bodyPr/>
          <a:lstStyle/>
          <a:p>
            <a:pPr defTabSz="215900">
              <a:spcBef>
                <a:spcPts val="300"/>
              </a:spcBef>
            </a:pPr>
            <a:r>
              <a:rPr lang="en-GB" altLang="en-US" sz="1800">
                <a:latin typeface="Arial" panose="020B0604020202020204" pitchFamily="34" charset="0"/>
              </a:rPr>
              <a:t>1		</a:t>
            </a:r>
            <a:r>
              <a:rPr lang="en-GB" altLang="en-US" sz="1800" baseline="30000">
                <a:latin typeface="Arial" panose="020B0604020202020204" pitchFamily="34" charset="0"/>
                <a:hlinkClick r:id="rId3" action="ppaction://hlinksldjump"/>
              </a:rPr>
              <a:t>14</a:t>
            </a:r>
            <a:r>
              <a:rPr lang="en-GB" altLang="en-US" sz="1800">
                <a:latin typeface="Arial" panose="020B0604020202020204" pitchFamily="34" charset="0"/>
                <a:hlinkClick r:id="rId3" action="ppaction://hlinksldjump"/>
              </a:rPr>
              <a:t>C-datering</a:t>
            </a:r>
            <a:r>
              <a:rPr lang="en-GB" altLang="en-US" sz="1800">
                <a:latin typeface="Arial" panose="020B0604020202020204" pitchFamily="34" charset="0"/>
              </a:rPr>
              <a:t>												11	</a:t>
            </a:r>
            <a:r>
              <a:rPr lang="en-GB" altLang="en-US" sz="1800">
                <a:latin typeface="Arial" panose="020B0604020202020204" pitchFamily="34" charset="0"/>
                <a:hlinkClick r:id="rId4" action="ppaction://hlinksldjump"/>
              </a:rPr>
              <a:t>Geactiveerd gereedschap</a:t>
            </a:r>
            <a:endParaRPr lang="en-GB" altLang="en-US" sz="1800">
              <a:latin typeface="Arial" panose="020B0604020202020204" pitchFamily="34" charset="0"/>
            </a:endParaRPr>
          </a:p>
          <a:p>
            <a:pPr defTabSz="215900">
              <a:spcBef>
                <a:spcPts val="300"/>
              </a:spcBef>
            </a:pPr>
            <a:r>
              <a:rPr lang="en-GB" altLang="en-US" sz="1800">
                <a:latin typeface="Arial" panose="020B0604020202020204" pitchFamily="34" charset="0"/>
              </a:rPr>
              <a:t>2		</a:t>
            </a:r>
            <a:r>
              <a:rPr lang="en-GB" altLang="en-US" sz="1800">
                <a:latin typeface="Arial" panose="020B0604020202020204" pitchFamily="34" charset="0"/>
                <a:hlinkClick r:id="rId5" action="ppaction://hlinksldjump"/>
              </a:rPr>
              <a:t>Activiteit van strontium-isotopen</a:t>
            </a:r>
            <a:r>
              <a:rPr lang="en-GB" altLang="en-US" sz="1800">
                <a:latin typeface="Arial" panose="020B0604020202020204" pitchFamily="34" charset="0"/>
              </a:rPr>
              <a:t>			</a:t>
            </a:r>
            <a:r>
              <a:rPr lang="en-GB" altLang="en-US" sz="1800">
                <a:solidFill>
                  <a:srgbClr val="FF0000"/>
                </a:solidFill>
                <a:latin typeface="Arial" panose="020B0604020202020204" pitchFamily="34" charset="0"/>
              </a:rPr>
              <a:t>12	</a:t>
            </a:r>
            <a:r>
              <a:rPr lang="en-GB" altLang="en-US" sz="1800">
                <a:solidFill>
                  <a:srgbClr val="FF0000"/>
                </a:solidFill>
                <a:latin typeface="Arial" panose="020B0604020202020204" pitchFamily="34" charset="0"/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Detectie van </a:t>
            </a:r>
            <a:r>
              <a:rPr lang="en-GB" altLang="en-US" sz="1800" baseline="30000">
                <a:solidFill>
                  <a:srgbClr val="FF0000"/>
                </a:solidFill>
                <a:latin typeface="Arial" panose="020B0604020202020204" pitchFamily="34" charset="0"/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55</a:t>
            </a:r>
            <a:r>
              <a:rPr lang="en-GB" altLang="en-US" sz="1800">
                <a:solidFill>
                  <a:srgbClr val="FF0000"/>
                </a:solidFill>
                <a:latin typeface="Arial" panose="020B0604020202020204" pitchFamily="34" charset="0"/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Fe</a:t>
            </a:r>
            <a:endParaRPr lang="en-GB" altLang="en-US" sz="18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defTabSz="215900">
              <a:spcBef>
                <a:spcPts val="300"/>
              </a:spcBef>
            </a:pPr>
            <a:r>
              <a:rPr lang="en-GB" altLang="en-US" sz="1800">
                <a:latin typeface="Arial" panose="020B0604020202020204" pitchFamily="34" charset="0"/>
              </a:rPr>
              <a:t>3		</a:t>
            </a:r>
            <a:r>
              <a:rPr lang="en-GB" altLang="en-US" sz="1800">
                <a:latin typeface="Arial" panose="020B0604020202020204" pitchFamily="34" charset="0"/>
                <a:hlinkClick r:id="rId7" action="ppaction://hlinksldjump"/>
              </a:rPr>
              <a:t>Meting van </a:t>
            </a:r>
            <a:r>
              <a:rPr lang="el-GR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  <a:hlinkClick r:id="rId7" action="ppaction://hlinksldjump"/>
              </a:rPr>
              <a:t>α</a:t>
            </a:r>
            <a:r>
              <a:rPr lang="en-GB" altLang="en-US" sz="1800">
                <a:latin typeface="Arial" panose="020B0604020202020204" pitchFamily="34" charset="0"/>
                <a:hlinkClick r:id="rId7" action="ppaction://hlinksldjump"/>
              </a:rPr>
              <a:t>- en </a:t>
            </a:r>
            <a:r>
              <a:rPr lang="el-GR" altLang="en-US" sz="180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  <a:hlinkClick r:id="rId7" action="ppaction://hlinksldjump"/>
              </a:rPr>
              <a:t>β</a:t>
            </a:r>
            <a:r>
              <a:rPr lang="en-GB" altLang="en-US" sz="1800">
                <a:latin typeface="Arial" panose="020B0604020202020204" pitchFamily="34" charset="0"/>
                <a:hlinkClick r:id="rId7" action="ppaction://hlinksldjump"/>
              </a:rPr>
              <a:t>-activiteit</a:t>
            </a:r>
            <a:r>
              <a:rPr lang="en-GB" altLang="en-US" sz="1800">
                <a:latin typeface="Arial" panose="020B0604020202020204" pitchFamily="34" charset="0"/>
              </a:rPr>
              <a:t>					13	</a:t>
            </a:r>
            <a:r>
              <a:rPr lang="en-GB" altLang="en-US" sz="1800">
                <a:latin typeface="Arial" panose="020B0604020202020204" pitchFamily="34" charset="0"/>
                <a:hlinkClick r:id="rId8" action="ppaction://hlinksldjump"/>
              </a:rPr>
              <a:t>Bepaling van </a:t>
            </a:r>
            <a:r>
              <a:rPr lang="el-GR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  <a:hlinkClick r:id="rId8" action="ppaction://hlinksldjump"/>
              </a:rPr>
              <a:t>μ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  <a:hlinkClick r:id="rId8" action="ppaction://hlinksldjump"/>
              </a:rPr>
              <a:t>/</a:t>
            </a:r>
            <a:r>
              <a:rPr lang="el-GR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endParaRPr lang="en-GB" altLang="en-US" sz="1800">
              <a:latin typeface="Arial" panose="020B0604020202020204" pitchFamily="34" charset="0"/>
            </a:endParaRPr>
          </a:p>
          <a:p>
            <a:pPr defTabSz="215900">
              <a:spcBef>
                <a:spcPts val="300"/>
              </a:spcBef>
            </a:pPr>
            <a:r>
              <a:rPr lang="en-GB" altLang="en-US" sz="1800">
                <a:latin typeface="Arial" panose="020B0604020202020204" pitchFamily="34" charset="0"/>
              </a:rPr>
              <a:t>4		</a:t>
            </a:r>
            <a:r>
              <a:rPr lang="en-GB" altLang="en-US" sz="1800">
                <a:latin typeface="Arial" panose="020B0604020202020204" pitchFamily="34" charset="0"/>
                <a:hlinkClick r:id="rId9" action="ppaction://hlinksldjump"/>
              </a:rPr>
              <a:t>Besmetting met </a:t>
            </a:r>
            <a:r>
              <a:rPr lang="en-GB" altLang="en-US" sz="1800" baseline="30000">
                <a:latin typeface="Arial" panose="020B0604020202020204" pitchFamily="34" charset="0"/>
                <a:hlinkClick r:id="rId9" action="ppaction://hlinksldjump"/>
              </a:rPr>
              <a:t>45</a:t>
            </a:r>
            <a:r>
              <a:rPr lang="en-GB" altLang="en-US" sz="1800">
                <a:latin typeface="Arial" panose="020B0604020202020204" pitchFamily="34" charset="0"/>
                <a:hlinkClick r:id="rId9" action="ppaction://hlinksldjump"/>
              </a:rPr>
              <a:t>Ca en </a:t>
            </a:r>
            <a:r>
              <a:rPr lang="en-GB" altLang="en-US" sz="1800" baseline="30000">
                <a:latin typeface="Arial" panose="020B0604020202020204" pitchFamily="34" charset="0"/>
                <a:hlinkClick r:id="rId9" action="ppaction://hlinksldjump"/>
              </a:rPr>
              <a:t>46</a:t>
            </a:r>
            <a:r>
              <a:rPr lang="en-GB" altLang="en-US" sz="1800">
                <a:latin typeface="Arial" panose="020B0604020202020204" pitchFamily="34" charset="0"/>
                <a:hlinkClick r:id="rId9" action="ppaction://hlinksldjump"/>
              </a:rPr>
              <a:t>Sc</a:t>
            </a:r>
            <a:r>
              <a:rPr lang="en-GB" altLang="en-US" sz="1800">
                <a:latin typeface="Arial" panose="020B0604020202020204" pitchFamily="34" charset="0"/>
              </a:rPr>
              <a:t>				14	</a:t>
            </a:r>
            <a:r>
              <a:rPr lang="en-GB" altLang="en-US" sz="1800">
                <a:latin typeface="Arial" panose="020B0604020202020204" pitchFamily="34" charset="0"/>
                <a:hlinkClick r:id="rId10" action="ppaction://hlinksldjump"/>
              </a:rPr>
              <a:t>Meting aan </a:t>
            </a:r>
            <a:r>
              <a:rPr lang="en-GB" altLang="en-US" sz="1800" baseline="30000">
                <a:latin typeface="Arial" panose="020B0604020202020204" pitchFamily="34" charset="0"/>
                <a:hlinkClick r:id="rId10" action="ppaction://hlinksldjump"/>
              </a:rPr>
              <a:t>125</a:t>
            </a:r>
            <a:r>
              <a:rPr lang="en-GB" altLang="en-US" sz="1800">
                <a:latin typeface="Arial" panose="020B0604020202020204" pitchFamily="34" charset="0"/>
                <a:hlinkClick r:id="rId10" action="ppaction://hlinksldjump"/>
              </a:rPr>
              <a:t>I</a:t>
            </a:r>
            <a:endParaRPr lang="en-GB" altLang="en-US" sz="1800">
              <a:latin typeface="Arial" panose="020B0604020202020204" pitchFamily="34" charset="0"/>
            </a:endParaRPr>
          </a:p>
          <a:p>
            <a:pPr defTabSz="215900">
              <a:spcBef>
                <a:spcPts val="300"/>
              </a:spcBef>
            </a:pPr>
            <a:r>
              <a:rPr lang="en-GB" altLang="en-US" sz="1800">
                <a:latin typeface="Arial" panose="020B0604020202020204" pitchFamily="34" charset="0"/>
              </a:rPr>
              <a:t>5		</a:t>
            </a:r>
            <a:r>
              <a:rPr lang="en-GB" altLang="en-US" sz="1800">
                <a:latin typeface="Arial" panose="020B0604020202020204" pitchFamily="34" charset="0"/>
                <a:hlinkClick r:id="rId11" action="ppaction://hlinksldjump"/>
              </a:rPr>
              <a:t>Meting van </a:t>
            </a:r>
            <a:r>
              <a:rPr lang="en-GB" altLang="en-US" sz="1800" baseline="30000">
                <a:latin typeface="Arial" panose="020B0604020202020204" pitchFamily="34" charset="0"/>
                <a:hlinkClick r:id="rId11" action="ppaction://hlinksldjump"/>
              </a:rPr>
              <a:t>13</a:t>
            </a:r>
            <a:r>
              <a:rPr lang="en-GB" altLang="en-US" sz="1800">
                <a:latin typeface="Arial" panose="020B0604020202020204" pitchFamily="34" charset="0"/>
                <a:hlinkClick r:id="rId11" action="ppaction://hlinksldjump"/>
              </a:rPr>
              <a:t>N met een </a:t>
            </a:r>
            <a:r>
              <a:rPr lang="el-GR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  <a:hlinkClick r:id="rId11" action="ppaction://hlinksldjump"/>
              </a:rPr>
              <a:t>γ</a:t>
            </a:r>
            <a:r>
              <a:rPr lang="en-GB" altLang="en-US" sz="1800">
                <a:latin typeface="Arial" panose="020B0604020202020204" pitchFamily="34" charset="0"/>
                <a:hlinkClick r:id="rId11" action="ppaction://hlinksldjump"/>
              </a:rPr>
              <a:t>-camera</a:t>
            </a:r>
            <a:r>
              <a:rPr lang="en-GB" altLang="en-US" sz="1800">
                <a:latin typeface="Arial" panose="020B0604020202020204" pitchFamily="34" charset="0"/>
              </a:rPr>
              <a:t>		15	</a:t>
            </a:r>
            <a:r>
              <a:rPr lang="en-GB" altLang="en-US" sz="1800">
                <a:latin typeface="Arial" panose="020B0604020202020204" pitchFamily="34" charset="0"/>
                <a:hlinkClick r:id="rId12" action="ppaction://hlinksldjump"/>
              </a:rPr>
              <a:t>Vloeibaar afval</a:t>
            </a:r>
            <a:endParaRPr lang="en-GB" altLang="en-US" sz="1800">
              <a:latin typeface="Arial" panose="020B0604020202020204" pitchFamily="34" charset="0"/>
            </a:endParaRPr>
          </a:p>
          <a:p>
            <a:pPr defTabSz="215900">
              <a:spcBef>
                <a:spcPts val="300"/>
              </a:spcBef>
            </a:pPr>
            <a:r>
              <a:rPr lang="en-GB" altLang="en-US" sz="1800">
                <a:latin typeface="Arial" panose="020B0604020202020204" pitchFamily="34" charset="0"/>
              </a:rPr>
              <a:t>6		</a:t>
            </a:r>
            <a:r>
              <a:rPr lang="en-GB" altLang="en-US" sz="1800">
                <a:latin typeface="Arial" panose="020B0604020202020204" pitchFamily="34" charset="0"/>
                <a:hlinkClick r:id="rId13" action="ppaction://hlinksldjump"/>
              </a:rPr>
              <a:t>Detectie laboratoriumbesmetting</a:t>
            </a:r>
            <a:r>
              <a:rPr lang="en-GB" altLang="en-US" sz="1800">
                <a:latin typeface="Arial" panose="020B0604020202020204" pitchFamily="34" charset="0"/>
              </a:rPr>
              <a:t>		16	</a:t>
            </a:r>
            <a:r>
              <a:rPr lang="en-GB" altLang="en-US" sz="1800">
                <a:latin typeface="Arial" panose="020B0604020202020204" pitchFamily="34" charset="0"/>
                <a:hlinkClick r:id="rId14" action="ppaction://hlinksldjump"/>
              </a:rPr>
              <a:t>Lekkende </a:t>
            </a:r>
            <a:r>
              <a:rPr lang="en-GB" altLang="en-US" sz="1800" baseline="30000">
                <a:latin typeface="Arial" panose="020B0604020202020204" pitchFamily="34" charset="0"/>
                <a:hlinkClick r:id="rId14" action="ppaction://hlinksldjump"/>
              </a:rPr>
              <a:t>131</a:t>
            </a:r>
            <a:r>
              <a:rPr lang="en-GB" altLang="en-US" sz="1800">
                <a:latin typeface="Arial" panose="020B0604020202020204" pitchFamily="34" charset="0"/>
                <a:hlinkClick r:id="rId14" action="ppaction://hlinksldjump"/>
              </a:rPr>
              <a:t>I-bron</a:t>
            </a:r>
            <a:endParaRPr lang="en-GB" altLang="en-US" sz="1800">
              <a:latin typeface="Arial" panose="020B0604020202020204" pitchFamily="34" charset="0"/>
            </a:endParaRPr>
          </a:p>
          <a:p>
            <a:pPr defTabSz="215900">
              <a:spcBef>
                <a:spcPts val="300"/>
              </a:spcBef>
            </a:pPr>
            <a:r>
              <a:rPr lang="en-GB" altLang="en-US" sz="1800">
                <a:latin typeface="Arial" panose="020B0604020202020204" pitchFamily="34" charset="0"/>
              </a:rPr>
              <a:t>7		</a:t>
            </a:r>
            <a:r>
              <a:rPr lang="en-GB" altLang="en-US" sz="1800">
                <a:latin typeface="Arial" panose="020B0604020202020204" pitchFamily="34" charset="0"/>
                <a:hlinkClick r:id="rId15" action="ppaction://hlinksldjump"/>
              </a:rPr>
              <a:t>Meting van foliedikte met </a:t>
            </a:r>
            <a:r>
              <a:rPr lang="el-GR" altLang="en-US" sz="180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  <a:hlinkClick r:id="rId15" action="ppaction://hlinksldjump"/>
              </a:rPr>
              <a:t>β</a:t>
            </a:r>
            <a:r>
              <a:rPr lang="en-GB" altLang="en-US" sz="1800">
                <a:latin typeface="Arial" panose="020B0604020202020204" pitchFamily="34" charset="0"/>
                <a:hlinkClick r:id="rId15" action="ppaction://hlinksldjump"/>
              </a:rPr>
              <a:t>-bron</a:t>
            </a:r>
            <a:r>
              <a:rPr lang="en-GB" altLang="en-US" sz="1800">
                <a:latin typeface="Arial" panose="020B0604020202020204" pitchFamily="34" charset="0"/>
              </a:rPr>
              <a:t>		17	</a:t>
            </a:r>
            <a:r>
              <a:rPr lang="en-GB" altLang="en-US" sz="1800">
                <a:latin typeface="Arial" panose="020B0604020202020204" pitchFamily="34" charset="0"/>
                <a:hlinkClick r:id="rId16" action="ppaction://hlinksldjump"/>
              </a:rPr>
              <a:t>Kwik in een kolencentrale</a:t>
            </a:r>
            <a:endParaRPr lang="en-GB" altLang="en-US" sz="1800">
              <a:latin typeface="Arial" panose="020B0604020202020204" pitchFamily="34" charset="0"/>
            </a:endParaRPr>
          </a:p>
          <a:p>
            <a:pPr defTabSz="215900">
              <a:spcBef>
                <a:spcPts val="300"/>
              </a:spcBef>
            </a:pPr>
            <a:r>
              <a:rPr lang="en-GB" altLang="en-US" sz="1800">
                <a:latin typeface="Arial" panose="020B0604020202020204" pitchFamily="34" charset="0"/>
              </a:rPr>
              <a:t>8		</a:t>
            </a:r>
            <a:r>
              <a:rPr lang="en-GB" altLang="en-US" sz="1800">
                <a:latin typeface="Arial" panose="020B0604020202020204" pitchFamily="34" charset="0"/>
                <a:hlinkClick r:id="rId17" action="ppaction://hlinksldjump"/>
              </a:rPr>
              <a:t>Detectielimiet</a:t>
            </a:r>
            <a:r>
              <a:rPr lang="en-GB" altLang="en-US" sz="1800">
                <a:latin typeface="Arial" panose="020B0604020202020204" pitchFamily="34" charset="0"/>
              </a:rPr>
              <a:t>											18	</a:t>
            </a:r>
            <a:r>
              <a:rPr lang="en-GB" altLang="en-US" sz="1800">
                <a:latin typeface="Arial" panose="020B0604020202020204" pitchFamily="34" charset="0"/>
                <a:hlinkClick r:id="rId18" action="ppaction://hlinksldjump"/>
              </a:rPr>
              <a:t>Luchtbesmettingsmonitor</a:t>
            </a:r>
            <a:endParaRPr lang="en-GB" altLang="en-US" sz="1800">
              <a:latin typeface="Arial" panose="020B0604020202020204" pitchFamily="34" charset="0"/>
            </a:endParaRPr>
          </a:p>
          <a:p>
            <a:pPr defTabSz="215900">
              <a:spcBef>
                <a:spcPts val="300"/>
              </a:spcBef>
            </a:pPr>
            <a:r>
              <a:rPr lang="en-GB" altLang="en-US" sz="1800">
                <a:solidFill>
                  <a:srgbClr val="FF0000"/>
                </a:solidFill>
                <a:latin typeface="Arial" panose="020B0604020202020204" pitchFamily="34" charset="0"/>
              </a:rPr>
              <a:t>9		</a:t>
            </a:r>
            <a:r>
              <a:rPr lang="en-GB" altLang="en-US" sz="1800">
                <a:solidFill>
                  <a:srgbClr val="FF0000"/>
                </a:solidFill>
                <a:latin typeface="Arial" panose="020B0604020202020204" pitchFamily="34" charset="0"/>
                <a:hlinkClick r:id="rId1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Vulhoogtemeting</a:t>
            </a:r>
            <a:r>
              <a:rPr lang="en-GB" altLang="en-US" sz="1800">
                <a:latin typeface="Arial" panose="020B0604020202020204" pitchFamily="34" charset="0"/>
              </a:rPr>
              <a:t>										19	</a:t>
            </a:r>
            <a:r>
              <a:rPr lang="en-GB" altLang="en-US" sz="1800" baseline="30000">
                <a:latin typeface="Arial" panose="020B0604020202020204" pitchFamily="34" charset="0"/>
                <a:hlinkClick r:id="rId20" action="ppaction://hlinksldjump"/>
              </a:rPr>
              <a:t>88</a:t>
            </a:r>
            <a:r>
              <a:rPr lang="en-GB" altLang="en-US" sz="1800">
                <a:latin typeface="Arial" panose="020B0604020202020204" pitchFamily="34" charset="0"/>
                <a:hlinkClick r:id="rId20" action="ppaction://hlinksldjump"/>
              </a:rPr>
              <a:t>Kr-activiteit in aërosolen</a:t>
            </a:r>
            <a:endParaRPr lang="en-GB" altLang="en-US" sz="1800">
              <a:latin typeface="Arial" panose="020B0604020202020204" pitchFamily="34" charset="0"/>
            </a:endParaRPr>
          </a:p>
          <a:p>
            <a:pPr defTabSz="215900">
              <a:spcBef>
                <a:spcPts val="300"/>
              </a:spcBef>
            </a:pPr>
            <a:r>
              <a:rPr lang="en-GB" altLang="en-US" sz="1800">
                <a:solidFill>
                  <a:srgbClr val="FF0000"/>
                </a:solidFill>
                <a:latin typeface="Arial" panose="020B0604020202020204" pitchFamily="34" charset="0"/>
              </a:rPr>
              <a:t>10	</a:t>
            </a:r>
            <a:r>
              <a:rPr lang="en-GB" altLang="en-US" sz="1800">
                <a:solidFill>
                  <a:srgbClr val="FF0000"/>
                </a:solidFill>
                <a:latin typeface="Arial" panose="020B0604020202020204" pitchFamily="34" charset="0"/>
                <a:hlinkClick r:id="rId2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Afvalmonitor</a:t>
            </a:r>
            <a:r>
              <a:rPr lang="en-GB" altLang="en-US" sz="1800">
                <a:latin typeface="Arial" panose="020B0604020202020204" pitchFamily="34" charset="0"/>
              </a:rPr>
              <a:t>												20	</a:t>
            </a:r>
            <a:r>
              <a:rPr lang="en-GB" altLang="en-US" sz="1800">
                <a:latin typeface="Arial" panose="020B0604020202020204" pitchFamily="34" charset="0"/>
                <a:hlinkClick r:id="rId22" action="ppaction://hlinksldjump"/>
              </a:rPr>
              <a:t>Slijpschijf met radioactiviteit</a:t>
            </a:r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>
            <a:extLst>
              <a:ext uri="{FF2B5EF4-FFF2-40B4-BE49-F238E27FC236}">
                <a16:creationId xmlns:a16="http://schemas.microsoft.com/office/drawing/2014/main" id="{ED399CF1-0BED-55F6-C377-E857BBD6BE6B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4784BC3-3A3F-47E6-8625-30C3EC4B87A1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0483" name="Rectangle 5">
            <a:extLst>
              <a:ext uri="{FF2B5EF4-FFF2-40B4-BE49-F238E27FC236}">
                <a16:creationId xmlns:a16="http://schemas.microsoft.com/office/drawing/2014/main" id="{1AF7A0A8-1C70-4FB4-5D09-0947D11C3E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20484" name="Rectangle 6">
            <a:extLst>
              <a:ext uri="{FF2B5EF4-FFF2-40B4-BE49-F238E27FC236}">
                <a16:creationId xmlns:a16="http://schemas.microsoft.com/office/drawing/2014/main" id="{85A2D608-AF7F-5A0F-8F92-EEB25BF9718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6BD985B-11DD-41DD-9923-BD899AD47B07}" type="slidenum">
              <a:rPr lang="en-US" altLang="en-US" sz="1400">
                <a:solidFill>
                  <a:srgbClr val="5E574E"/>
                </a:solidFill>
              </a:rPr>
              <a:pPr/>
              <a:t>20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9461" name="Rectangle 2">
            <a:extLst>
              <a:ext uri="{FF2B5EF4-FFF2-40B4-BE49-F238E27FC236}">
                <a16:creationId xmlns:a16="http://schemas.microsoft.com/office/drawing/2014/main" id="{01684035-1042-24F6-D051-C52B51B98E5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	Detectie laboratoriumbesmetting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(1981-2-2)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462" name="Rectangle 3">
            <a:extLst>
              <a:ext uri="{FF2B5EF4-FFF2-40B4-BE49-F238E27FC236}">
                <a16:creationId xmlns:a16="http://schemas.microsoft.com/office/drawing/2014/main" id="{E1A7FB6D-8292-958D-58C1-75B07650834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962400"/>
          </a:xfrm>
        </p:spPr>
        <p:txBody>
          <a:bodyPr/>
          <a:lstStyle/>
          <a:p>
            <a:pPr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1		A ongevoelig bij 1275 keV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→</a:t>
            </a:r>
            <a:r>
              <a:rPr lang="en-GB">
                <a:latin typeface="Arial" charset="0"/>
                <a:sym typeface="Symbol"/>
              </a:rPr>
              <a:t>	</a:t>
            </a:r>
            <a:r>
              <a:rPr lang="en-GB">
                <a:latin typeface="Arial" charset="0"/>
              </a:rPr>
              <a:t>geen </a:t>
            </a:r>
            <a:r>
              <a:rPr lang="en-GB" baseline="30000">
                <a:latin typeface="Arial" charset="0"/>
              </a:rPr>
              <a:t>22</a:t>
            </a:r>
            <a:r>
              <a:rPr lang="en-GB">
                <a:latin typeface="Arial" charset="0"/>
              </a:rPr>
              <a:t>Na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B ongevoelig bij 6 keV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→</a:t>
            </a:r>
            <a:r>
              <a:rPr lang="en-GB">
                <a:latin typeface="Arial" charset="0"/>
                <a:sym typeface="Symbol"/>
              </a:rPr>
              <a:t>	</a:t>
            </a:r>
            <a:r>
              <a:rPr lang="en-GB">
                <a:latin typeface="Arial" charset="0"/>
              </a:rPr>
              <a:t>geen </a:t>
            </a:r>
            <a:r>
              <a:rPr lang="en-GB" baseline="30000">
                <a:latin typeface="Arial" charset="0"/>
              </a:rPr>
              <a:t>55</a:t>
            </a:r>
            <a:r>
              <a:rPr lang="en-GB">
                <a:latin typeface="Arial" charset="0"/>
              </a:rPr>
              <a:t>Fe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B ongevoelig bij 12 keV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krypton is gasvormig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→</a:t>
            </a:r>
            <a:r>
              <a:rPr lang="en-GB">
                <a:latin typeface="Arial" charset="0"/>
                <a:sym typeface="Symbol"/>
              </a:rPr>
              <a:t>	</a:t>
            </a:r>
            <a:r>
              <a:rPr lang="en-GB">
                <a:latin typeface="Arial" charset="0"/>
              </a:rPr>
              <a:t>geen </a:t>
            </a:r>
            <a:r>
              <a:rPr lang="en-GB" baseline="30000">
                <a:latin typeface="Arial" charset="0"/>
              </a:rPr>
              <a:t>81</a:t>
            </a:r>
            <a:r>
              <a:rPr lang="en-GB">
                <a:latin typeface="Arial" charset="0"/>
              </a:rPr>
              <a:t>Kr</a:t>
            </a:r>
          </a:p>
          <a:p>
            <a:pPr marL="432000" defTabSz="216000">
              <a:spcBef>
                <a:spcPts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N</a:t>
            </a:r>
            <a:r>
              <a:rPr lang="en-GB" baseline="-25000">
                <a:latin typeface="Arial" charset="0"/>
              </a:rPr>
              <a:t>A</a:t>
            </a:r>
            <a:r>
              <a:rPr lang="en-GB">
                <a:latin typeface="Arial" charset="0"/>
              </a:rPr>
              <a:t> / N</a:t>
            </a:r>
            <a:r>
              <a:rPr lang="en-GB" baseline="-25000">
                <a:latin typeface="Arial" charset="0"/>
              </a:rPr>
              <a:t>B</a:t>
            </a:r>
            <a:r>
              <a:rPr lang="en-GB">
                <a:latin typeface="Arial" charset="0"/>
              </a:rPr>
              <a:t> = 10 852 / 5440 = 2,0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nl-NL">
                <a:latin typeface="Arial" charset="0"/>
              </a:rPr>
              <a:t>oppervlak</a:t>
            </a:r>
            <a:r>
              <a:rPr lang="nl-NL" baseline="-25000">
                <a:latin typeface="Arial" charset="0"/>
              </a:rPr>
              <a:t>A</a:t>
            </a:r>
            <a:r>
              <a:rPr lang="nl-NL">
                <a:latin typeface="Arial" charset="0"/>
              </a:rPr>
              <a:t> / oppervlak</a:t>
            </a:r>
            <a:r>
              <a:rPr lang="nl-NL" baseline="-25000">
                <a:latin typeface="Arial" charset="0"/>
              </a:rPr>
              <a:t>B</a:t>
            </a:r>
            <a:r>
              <a:rPr lang="nl-NL">
                <a:latin typeface="Arial" charset="0"/>
              </a:rPr>
              <a:t> = 4,5 cm</a:t>
            </a:r>
            <a:r>
              <a:rPr lang="nl-NL" baseline="30000">
                <a:latin typeface="Arial" charset="0"/>
              </a:rPr>
              <a:t>2</a:t>
            </a:r>
            <a:r>
              <a:rPr lang="nl-NL">
                <a:latin typeface="Arial" charset="0"/>
              </a:rPr>
              <a:t> / 3,1 cm</a:t>
            </a:r>
            <a:r>
              <a:rPr lang="nl-NL" baseline="30000">
                <a:latin typeface="Arial" charset="0"/>
              </a:rPr>
              <a:t>2</a:t>
            </a:r>
            <a:r>
              <a:rPr lang="nl-NL">
                <a:latin typeface="Arial" charset="0"/>
              </a:rPr>
              <a:t> = 1,45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→</a:t>
            </a:r>
            <a:r>
              <a:rPr lang="en-GB">
                <a:latin typeface="Arial" charset="0"/>
                <a:sym typeface="Symbol"/>
              </a:rPr>
              <a:t>	</a:t>
            </a:r>
            <a:r>
              <a:rPr lang="nl-NL">
                <a:latin typeface="Arial" charset="0"/>
              </a:rPr>
              <a:t>efficiëntie</a:t>
            </a:r>
            <a:r>
              <a:rPr lang="nl-NL" baseline="-25000">
                <a:latin typeface="Arial" charset="0"/>
              </a:rPr>
              <a:t>A</a:t>
            </a:r>
            <a:r>
              <a:rPr lang="nl-NL">
                <a:latin typeface="Arial" charset="0"/>
              </a:rPr>
              <a:t> / efficiëntie</a:t>
            </a:r>
            <a:r>
              <a:rPr lang="nl-NL" baseline="-25000">
                <a:latin typeface="Arial" charset="0"/>
              </a:rPr>
              <a:t>B</a:t>
            </a:r>
            <a:r>
              <a:rPr lang="nl-NL">
                <a:latin typeface="Arial" charset="0"/>
              </a:rPr>
              <a:t> = 2,0 / 1,45 = 1,4</a:t>
            </a:r>
            <a:endParaRPr lang="en-GB">
              <a:latin typeface="Arial" charset="0"/>
            </a:endParaRP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volgens efficiëntiecurve is E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charset="0"/>
                <a:sym typeface="Symbol" pitchFamily="18" charset="2"/>
              </a:rPr>
              <a:t></a:t>
            </a:r>
            <a:r>
              <a:rPr lang="en-GB">
                <a:latin typeface="Arial" charset="0"/>
              </a:rPr>
              <a:t> 28 keV, dus het moet </a:t>
            </a:r>
            <a:r>
              <a:rPr lang="en-GB" baseline="30000">
                <a:latin typeface="Arial" charset="0"/>
              </a:rPr>
              <a:t>125</a:t>
            </a:r>
            <a:r>
              <a:rPr lang="en-GB">
                <a:latin typeface="Arial" charset="0"/>
              </a:rPr>
              <a:t>I zijn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54CB57-30C8-E54E-ADA8-89273DF384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200" y="1720896"/>
            <a:ext cx="4320000" cy="300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6242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>
            <a:extLst>
              <a:ext uri="{FF2B5EF4-FFF2-40B4-BE49-F238E27FC236}">
                <a16:creationId xmlns:a16="http://schemas.microsoft.com/office/drawing/2014/main" id="{35B31CB1-D4C8-506C-6CA2-D8A7DA92DDE2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C347C9C-319E-4D49-BA7B-B9673B7A4796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1507" name="Rectangle 5">
            <a:extLst>
              <a:ext uri="{FF2B5EF4-FFF2-40B4-BE49-F238E27FC236}">
                <a16:creationId xmlns:a16="http://schemas.microsoft.com/office/drawing/2014/main" id="{BB7986C0-16E8-E165-FCAF-0BCF48E1999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21508" name="Rectangle 6">
            <a:extLst>
              <a:ext uri="{FF2B5EF4-FFF2-40B4-BE49-F238E27FC236}">
                <a16:creationId xmlns:a16="http://schemas.microsoft.com/office/drawing/2014/main" id="{DEA61AB7-C5BE-C5D1-2542-BFA24FEB7BF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AB2E93B-5860-472A-9B72-9654BCA44C4E}" type="slidenum">
              <a:rPr lang="en-US" altLang="en-US" sz="1400">
                <a:solidFill>
                  <a:srgbClr val="5E574E"/>
                </a:solidFill>
              </a:rPr>
              <a:pPr/>
              <a:t>21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0485" name="Rectangle 2">
            <a:extLst>
              <a:ext uri="{FF2B5EF4-FFF2-40B4-BE49-F238E27FC236}">
                <a16:creationId xmlns:a16="http://schemas.microsoft.com/office/drawing/2014/main" id="{B61221AA-54FA-7569-2C9C-E6BA3878033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	Detectie laboratoriumbesmetting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(1981-2-2)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510" name="Rectangle 3">
            <a:extLst>
              <a:ext uri="{FF2B5EF4-FFF2-40B4-BE49-F238E27FC236}">
                <a16:creationId xmlns:a16="http://schemas.microsoft.com/office/drawing/2014/main" id="{9EAF562D-93F7-BD1B-2DE8-70B1306C516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9624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N = A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geo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∑</a:t>
            </a:r>
            <a:r>
              <a:rPr lang="el-GR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(f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em,</a:t>
            </a:r>
            <a:r>
              <a:rPr lang="el-GR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det,</a:t>
            </a:r>
            <a:r>
              <a:rPr lang="el-GR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)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geometriefactor			f</a:t>
            </a:r>
            <a:r>
              <a:rPr lang="en-GB" baseline="-25000">
                <a:latin typeface="Arial" charset="0"/>
              </a:rPr>
              <a:t>geo</a:t>
            </a:r>
            <a:r>
              <a:rPr lang="en-GB">
                <a:latin typeface="Arial" charset="0"/>
              </a:rPr>
              <a:t> = 0,5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[1 - cos(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α</a:t>
            </a:r>
            <a:r>
              <a:rPr lang="en-GB">
                <a:latin typeface="Arial" charset="0"/>
              </a:rPr>
              <a:t>)]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meetkop</a:t>
            </a:r>
            <a:r>
              <a:rPr lang="en-GB" baseline="-25000">
                <a:latin typeface="Arial" charset="0"/>
              </a:rPr>
              <a:t>A</a:t>
            </a:r>
            <a:r>
              <a:rPr lang="en-GB">
                <a:latin typeface="Arial" charset="0"/>
              </a:rPr>
              <a:t>	r =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>
                <a:latin typeface="Arial" charset="0"/>
              </a:rPr>
              <a:t>(4,5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/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π</a:t>
            </a:r>
            <a:r>
              <a:rPr lang="en-GB">
                <a:latin typeface="Arial" charset="0"/>
              </a:rPr>
              <a:t>) = 1,2 cm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tan(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α</a:t>
            </a:r>
            <a:r>
              <a:rPr lang="en-GB">
                <a:latin typeface="Arial" charset="0"/>
                <a:sym typeface="Symbol" pitchFamily="18" charset="2"/>
              </a:rPr>
              <a:t>)</a:t>
            </a:r>
            <a:r>
              <a:rPr lang="en-GB">
                <a:latin typeface="Arial" charset="0"/>
              </a:rPr>
              <a:t> = 1,2 cm / 3,0 cm = 0,40	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α</a:t>
            </a:r>
            <a:r>
              <a:rPr lang="en-GB">
                <a:latin typeface="Arial" charset="0"/>
              </a:rPr>
              <a:t> = 22</a:t>
            </a:r>
            <a:r>
              <a:rPr lang="en-US">
                <a:latin typeface="Arial" charset="0"/>
                <a:cs typeface="Arial" charset="0"/>
              </a:rPr>
              <a:t>°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n-GB">
                <a:latin typeface="Arial" charset="0"/>
              </a:rPr>
              <a:t>f</a:t>
            </a:r>
            <a:r>
              <a:rPr lang="en-GB" baseline="30000">
                <a:latin typeface="Arial" charset="0"/>
              </a:rPr>
              <a:t>A</a:t>
            </a:r>
            <a:r>
              <a:rPr lang="en-GB" baseline="-25000">
                <a:latin typeface="Arial" charset="0"/>
              </a:rPr>
              <a:t>geo</a:t>
            </a:r>
            <a:r>
              <a:rPr lang="en-GB">
                <a:latin typeface="Arial" charset="0"/>
              </a:rPr>
              <a:t> = 0,036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meetkop</a:t>
            </a:r>
            <a:r>
              <a:rPr lang="en-GB" baseline="-25000">
                <a:latin typeface="Arial" charset="0"/>
              </a:rPr>
              <a:t>B</a:t>
            </a:r>
            <a:r>
              <a:rPr lang="en-GB">
                <a:latin typeface="Arial" charset="0"/>
              </a:rPr>
              <a:t>	r =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>
                <a:latin typeface="Arial" charset="0"/>
              </a:rPr>
              <a:t>(3,1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/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π</a:t>
            </a:r>
            <a:r>
              <a:rPr lang="en-GB">
                <a:latin typeface="Arial" charset="0"/>
              </a:rPr>
              <a:t>) = 1,0 cm	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tan(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α</a:t>
            </a:r>
            <a:r>
              <a:rPr lang="en-GB">
                <a:latin typeface="Arial" charset="0"/>
                <a:sym typeface="Symbol" pitchFamily="18" charset="2"/>
              </a:rPr>
              <a:t>)</a:t>
            </a:r>
            <a:r>
              <a:rPr lang="en-GB">
                <a:latin typeface="Arial" charset="0"/>
              </a:rPr>
              <a:t> = 1,0 cm / 3,0 cm = 0,33	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α</a:t>
            </a:r>
            <a:r>
              <a:rPr lang="en-GB">
                <a:latin typeface="Arial" charset="0"/>
              </a:rPr>
              <a:t> = 18</a:t>
            </a:r>
            <a:r>
              <a:rPr lang="en-US">
                <a:latin typeface="Arial" charset="0"/>
                <a:cs typeface="Arial" charset="0"/>
              </a:rPr>
              <a:t>°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n-GB">
                <a:latin typeface="Arial" charset="0"/>
              </a:rPr>
              <a:t>f</a:t>
            </a:r>
            <a:r>
              <a:rPr lang="en-GB" baseline="30000">
                <a:latin typeface="Arial" charset="0"/>
              </a:rPr>
              <a:t>B</a:t>
            </a:r>
            <a:r>
              <a:rPr lang="en-GB" baseline="-25000">
                <a:latin typeface="Arial" charset="0"/>
              </a:rPr>
              <a:t>geo</a:t>
            </a:r>
            <a:r>
              <a:rPr lang="en-GB">
                <a:latin typeface="Arial" charset="0"/>
              </a:rPr>
              <a:t> = 0,024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∑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(f</a:t>
            </a:r>
            <a:r>
              <a:rPr lang="en-GB" baseline="-25000">
                <a:latin typeface="Arial" charset="0"/>
              </a:rPr>
              <a:t>em,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f</a:t>
            </a:r>
            <a:r>
              <a:rPr lang="en-GB" baseline="30000">
                <a:latin typeface="Arial" charset="0"/>
              </a:rPr>
              <a:t>A</a:t>
            </a:r>
            <a:r>
              <a:rPr lang="en-GB" baseline="-25000">
                <a:latin typeface="Arial" charset="0"/>
              </a:rPr>
              <a:t>det,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) = (1,39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0,95) + (0,07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0,98) = 1,39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∑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(f</a:t>
            </a:r>
            <a:r>
              <a:rPr lang="en-GB" baseline="-25000">
                <a:latin typeface="Arial" charset="0"/>
              </a:rPr>
              <a:t>em,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f</a:t>
            </a:r>
            <a:r>
              <a:rPr lang="en-GB" baseline="30000">
                <a:latin typeface="Arial" charset="0"/>
              </a:rPr>
              <a:t>B</a:t>
            </a:r>
            <a:r>
              <a:rPr lang="en-GB" baseline="-25000">
                <a:latin typeface="Arial" charset="0"/>
              </a:rPr>
              <a:t>det,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) = (1,39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0,65) + (0,07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0,73) = 0,95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N</a:t>
            </a:r>
            <a:r>
              <a:rPr lang="en-GB" baseline="-25000">
                <a:latin typeface="Arial" charset="0"/>
              </a:rPr>
              <a:t>A</a:t>
            </a:r>
            <a:r>
              <a:rPr lang="en-GB">
                <a:latin typeface="Arial" charset="0"/>
              </a:rPr>
              <a:t> / N</a:t>
            </a:r>
            <a:r>
              <a:rPr lang="en-GB" baseline="-25000">
                <a:latin typeface="Arial" charset="0"/>
              </a:rPr>
              <a:t>B</a:t>
            </a:r>
            <a:r>
              <a:rPr lang="en-GB">
                <a:latin typeface="Arial" charset="0"/>
              </a:rPr>
              <a:t> = [f</a:t>
            </a:r>
            <a:r>
              <a:rPr lang="en-GB" baseline="30000">
                <a:latin typeface="Arial" charset="0"/>
              </a:rPr>
              <a:t>A</a:t>
            </a:r>
            <a:r>
              <a:rPr lang="en-GB" baseline="-25000">
                <a:latin typeface="Arial" charset="0"/>
              </a:rPr>
              <a:t>geo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∑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(f</a:t>
            </a:r>
            <a:r>
              <a:rPr lang="en-GB" baseline="-25000">
                <a:latin typeface="Arial" charset="0"/>
              </a:rPr>
              <a:t>em,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f</a:t>
            </a:r>
            <a:r>
              <a:rPr lang="en-GB" baseline="30000">
                <a:latin typeface="Arial" charset="0"/>
              </a:rPr>
              <a:t>A</a:t>
            </a:r>
            <a:r>
              <a:rPr lang="en-GB" baseline="-25000">
                <a:latin typeface="Arial" charset="0"/>
              </a:rPr>
              <a:t>det,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)] / [f</a:t>
            </a:r>
            <a:r>
              <a:rPr lang="en-GB" baseline="30000">
                <a:latin typeface="Arial" charset="0"/>
              </a:rPr>
              <a:t>B</a:t>
            </a:r>
            <a:r>
              <a:rPr lang="en-GB" baseline="-25000">
                <a:latin typeface="Arial" charset="0"/>
              </a:rPr>
              <a:t>geo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∑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(f</a:t>
            </a:r>
            <a:r>
              <a:rPr lang="en-GB" baseline="-25000">
                <a:latin typeface="Arial" charset="0"/>
              </a:rPr>
              <a:t>em,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f</a:t>
            </a:r>
            <a:r>
              <a:rPr lang="en-GB" baseline="30000">
                <a:latin typeface="Arial" charset="0"/>
              </a:rPr>
              <a:t>B</a:t>
            </a:r>
            <a:r>
              <a:rPr lang="en-GB" baseline="-25000">
                <a:latin typeface="Arial" charset="0"/>
              </a:rPr>
              <a:t>det,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)]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= (0,036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1,39) / (0,025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0,95) = 2,2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het klopt dus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>
            <a:extLst>
              <a:ext uri="{FF2B5EF4-FFF2-40B4-BE49-F238E27FC236}">
                <a16:creationId xmlns:a16="http://schemas.microsoft.com/office/drawing/2014/main" id="{5003B03E-5201-9596-810E-FF713D604B89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D39DD71-A689-4C74-AB4B-D23B090F6893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2531" name="Rectangle 5">
            <a:extLst>
              <a:ext uri="{FF2B5EF4-FFF2-40B4-BE49-F238E27FC236}">
                <a16:creationId xmlns:a16="http://schemas.microsoft.com/office/drawing/2014/main" id="{DDAE3DB3-19DC-DE4F-F1F1-4B61E9AAA04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22532" name="Rectangle 6">
            <a:extLst>
              <a:ext uri="{FF2B5EF4-FFF2-40B4-BE49-F238E27FC236}">
                <a16:creationId xmlns:a16="http://schemas.microsoft.com/office/drawing/2014/main" id="{53C0CCC4-6BEA-4D2A-0959-774E86DD066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325C4D3-20BC-4B56-9065-8448D15E676A}" type="slidenum">
              <a:rPr lang="en-US" altLang="en-US" sz="1400">
                <a:solidFill>
                  <a:srgbClr val="5E574E"/>
                </a:solidFill>
              </a:rPr>
              <a:pPr/>
              <a:t>22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1509" name="Rectangle 2">
            <a:extLst>
              <a:ext uri="{FF2B5EF4-FFF2-40B4-BE49-F238E27FC236}">
                <a16:creationId xmlns:a16="http://schemas.microsoft.com/office/drawing/2014/main" id="{C72ECFC7-1C05-11C0-7994-21FB6E12D90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	Detectie laboratoriumbesmetting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(1981-2-2)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534" name="Rectangle 3">
            <a:extLst>
              <a:ext uri="{FF2B5EF4-FFF2-40B4-BE49-F238E27FC236}">
                <a16:creationId xmlns:a16="http://schemas.microsoft.com/office/drawing/2014/main" id="{394C4139-0370-E433-BD00-2BCF7E2D625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9624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N = A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geo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∑</a:t>
            </a:r>
            <a:r>
              <a:rPr lang="el-GR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(f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em,</a:t>
            </a:r>
            <a:r>
              <a:rPr lang="el-GR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det,</a:t>
            </a:r>
            <a:r>
              <a:rPr lang="el-GR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)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meetkop A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0,036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1,39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60 s = 3,0 A = 10 862 tpm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 = 10 862 tpm / 3,0 = 3,6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meetkop B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0,025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0,95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60 s = 1,4 A = 5440 tpm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 = 5440 tpm / 1,53 =  3,9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</a:t>
            </a:r>
          </a:p>
        </p:txBody>
      </p:sp>
      <p:pic>
        <p:nvPicPr>
          <p:cNvPr id="22535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48177166-6E06-BEFC-4A30-3B74FE9D59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019800"/>
            <a:ext cx="2460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>
            <a:extLst>
              <a:ext uri="{FF2B5EF4-FFF2-40B4-BE49-F238E27FC236}">
                <a16:creationId xmlns:a16="http://schemas.microsoft.com/office/drawing/2014/main" id="{CF8086CC-3C8B-C6CC-AF51-19599CDD0FB0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C9C15A0-45CB-457C-BFDF-EBC987A1A83B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3555" name="Rectangle 5">
            <a:extLst>
              <a:ext uri="{FF2B5EF4-FFF2-40B4-BE49-F238E27FC236}">
                <a16:creationId xmlns:a16="http://schemas.microsoft.com/office/drawing/2014/main" id="{CEF73DE2-7CC5-DEFA-C7EC-9EE85271E5A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23556" name="Rectangle 6">
            <a:extLst>
              <a:ext uri="{FF2B5EF4-FFF2-40B4-BE49-F238E27FC236}">
                <a16:creationId xmlns:a16="http://schemas.microsoft.com/office/drawing/2014/main" id="{6C5550F5-9741-E31B-C4F1-BFCFC93A920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5786D78-0768-4241-8C20-6D43823688BD}" type="slidenum">
              <a:rPr lang="en-US" altLang="en-US" sz="1400">
                <a:solidFill>
                  <a:srgbClr val="5E574E"/>
                </a:solidFill>
              </a:rPr>
              <a:pPr/>
              <a:t>23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2533" name="Rectangle 2">
            <a:extLst>
              <a:ext uri="{FF2B5EF4-FFF2-40B4-BE49-F238E27FC236}">
                <a16:creationId xmlns:a16="http://schemas.microsoft.com/office/drawing/2014/main" id="{B8533C67-73D7-F542-CB3F-051151020FA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7	Meting van foliedikte met 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Symbol" pitchFamily="18" charset="2"/>
              </a:rPr>
              <a:t>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-bron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(2000-1-1)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558" name="Rectangle 3">
            <a:extLst>
              <a:ext uri="{FF2B5EF4-FFF2-40B4-BE49-F238E27FC236}">
                <a16:creationId xmlns:a16="http://schemas.microsoft.com/office/drawing/2014/main" id="{F507C54A-6A81-70EB-80AA-CA56D218759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9624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N = A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f</a:t>
            </a:r>
            <a:r>
              <a:rPr lang="el-GR" baseline="-2500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(f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geom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det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)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abs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sinds aankoop zijn er 5,33 j verlopen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n-GB">
                <a:latin typeface="Arial" charset="0"/>
              </a:rPr>
              <a:t>er is inmiddels evenwicht tussen moeder en dochter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A(</a:t>
            </a:r>
            <a:r>
              <a:rPr lang="en-GB" baseline="30000">
                <a:latin typeface="Arial" charset="0"/>
              </a:rPr>
              <a:t>90</a:t>
            </a:r>
            <a:r>
              <a:rPr lang="en-GB">
                <a:latin typeface="Arial" charset="0"/>
              </a:rPr>
              <a:t>Sr) = A(</a:t>
            </a:r>
            <a:r>
              <a:rPr lang="en-GB" baseline="30000">
                <a:latin typeface="Arial" charset="0"/>
              </a:rPr>
              <a:t>90</a:t>
            </a:r>
            <a:r>
              <a:rPr lang="en-GB">
                <a:latin typeface="Arial" charset="0"/>
              </a:rPr>
              <a:t>Y) = A =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185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e</a:t>
            </a:r>
            <a:r>
              <a:rPr lang="en-GB" baseline="30000">
                <a:latin typeface="Arial" charset="0"/>
              </a:rPr>
              <a:t>-0,693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</a:rPr>
              <a:t>×</a:t>
            </a:r>
            <a:r>
              <a:rPr lang="en-GB" baseline="30000">
                <a:latin typeface="Arial" charset="0"/>
              </a:rPr>
              <a:t>5,33/28,7</a:t>
            </a:r>
            <a:r>
              <a:rPr lang="en-GB">
                <a:latin typeface="Arial" charset="0"/>
              </a:rPr>
              <a:t> = 185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0,879 = 1,63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zowel </a:t>
            </a:r>
            <a:r>
              <a:rPr lang="en-GB" baseline="30000">
                <a:latin typeface="Arial" charset="0"/>
              </a:rPr>
              <a:t>90</a:t>
            </a:r>
            <a:r>
              <a:rPr lang="en-GB">
                <a:latin typeface="Arial" charset="0"/>
              </a:rPr>
              <a:t>Sr als </a:t>
            </a:r>
            <a:r>
              <a:rPr lang="en-GB" baseline="30000">
                <a:latin typeface="Arial" charset="0"/>
              </a:rPr>
              <a:t>90</a:t>
            </a:r>
            <a:r>
              <a:rPr lang="en-GB">
                <a:latin typeface="Arial" charset="0"/>
              </a:rPr>
              <a:t>Y zenden een </a:t>
            </a:r>
            <a:r>
              <a:rPr lang="el-GR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</a:rPr>
              <a:t>-deeltje uit, dus f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</a:rPr>
              <a:t> = 2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er is geen folie, dus geen absorptie, dus f</a:t>
            </a:r>
            <a:r>
              <a:rPr lang="en-GB" baseline="-25000">
                <a:latin typeface="Arial" charset="0"/>
              </a:rPr>
              <a:t>abs</a:t>
            </a:r>
            <a:r>
              <a:rPr lang="en-GB">
                <a:latin typeface="Arial" charset="0"/>
              </a:rPr>
              <a:t> = 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er zijn N = 4899 telpulsen gemeten in een meettijd t = 10 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f</a:t>
            </a:r>
            <a:r>
              <a:rPr lang="en-GB" baseline="-25000">
                <a:latin typeface="Arial" charset="0"/>
              </a:rPr>
              <a:t>geom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f</a:t>
            </a:r>
            <a:r>
              <a:rPr lang="en-GB" baseline="-25000">
                <a:latin typeface="Arial" charset="0"/>
              </a:rPr>
              <a:t>det</a:t>
            </a:r>
            <a:r>
              <a:rPr lang="en-GB">
                <a:latin typeface="Arial" charset="0"/>
              </a:rPr>
              <a:t> = N / (A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f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f</a:t>
            </a:r>
            <a:r>
              <a:rPr lang="en-GB" baseline="-25000">
                <a:latin typeface="Arial" charset="0"/>
              </a:rPr>
              <a:t>abs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t)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 = 4899 / (1,63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10 s) = 1,5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>
            <a:extLst>
              <a:ext uri="{FF2B5EF4-FFF2-40B4-BE49-F238E27FC236}">
                <a16:creationId xmlns:a16="http://schemas.microsoft.com/office/drawing/2014/main" id="{AB5D84CF-520E-54C1-3AE6-99744B89CDE0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72D8492-AFA2-4DBC-AEEF-E7EFF83EF3F5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4579" name="Rectangle 5">
            <a:extLst>
              <a:ext uri="{FF2B5EF4-FFF2-40B4-BE49-F238E27FC236}">
                <a16:creationId xmlns:a16="http://schemas.microsoft.com/office/drawing/2014/main" id="{51183884-BFA4-C18E-3EF9-DABEDD076AF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24580" name="Rectangle 6">
            <a:extLst>
              <a:ext uri="{FF2B5EF4-FFF2-40B4-BE49-F238E27FC236}">
                <a16:creationId xmlns:a16="http://schemas.microsoft.com/office/drawing/2014/main" id="{AEF43763-F2B2-0E1D-6FE6-838C44946D3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051A32B-BCF3-4263-8E8D-A1EFD26ACD7C}" type="slidenum">
              <a:rPr lang="en-US" altLang="en-US" sz="1400">
                <a:solidFill>
                  <a:srgbClr val="5E574E"/>
                </a:solidFill>
              </a:rPr>
              <a:pPr/>
              <a:t>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3557" name="Rectangle 2">
            <a:extLst>
              <a:ext uri="{FF2B5EF4-FFF2-40B4-BE49-F238E27FC236}">
                <a16:creationId xmlns:a16="http://schemas.microsoft.com/office/drawing/2014/main" id="{21BB82F2-E3B0-A3C4-7B81-75B56444871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7	Meting van foliedikte met 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Symbol" pitchFamily="18" charset="2"/>
              </a:rPr>
              <a:t>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-bron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(2000-1-1)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582" name="Rectangle 3">
            <a:extLst>
              <a:ext uri="{FF2B5EF4-FFF2-40B4-BE49-F238E27FC236}">
                <a16:creationId xmlns:a16="http://schemas.microsoft.com/office/drawing/2014/main" id="{1551CF98-CC1B-E86D-185D-716459517B3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000" y="2361600"/>
            <a:ext cx="3048600" cy="1372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transmissie	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1952 / 4899 = 0,40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aflezen figuur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95 mg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23EC5A-F9CE-E1BE-6E89-748D0DEAB9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2286000"/>
            <a:ext cx="3920769" cy="2520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C532864-9E49-8594-4D7D-CE2FA59F9A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000" y="4876200"/>
            <a:ext cx="7721600" cy="13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Monotype Sorts" pitchFamily="2" charset="2"/>
              <a:buNone/>
              <a:defRPr kumimoji="1" sz="2000">
                <a:solidFill>
                  <a:schemeClr val="tx1"/>
                </a:solidFill>
                <a:latin typeface="Arial Black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Monotype Sorts" pitchFamily="2" charset="2"/>
              <a:buChar char="y"/>
              <a:defRPr kumimoji="1"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Monotype Sorts" pitchFamily="2" charset="2"/>
              <a:buChar char="x"/>
              <a:defRPr kumimoji="1"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1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1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1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1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1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1000">
                <a:solidFill>
                  <a:schemeClr val="tx1"/>
                </a:solidFill>
                <a:latin typeface="+mn-lt"/>
              </a:defRPr>
            </a:lvl9pPr>
          </a:lstStyle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transmissie bij 200 mg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		0,25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teltempo												0,25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4899 / 10 s = 122 tps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nodig voor </a:t>
            </a:r>
            <a:r>
              <a:rPr lang="en-GB">
                <a:latin typeface="Arial" charset="0"/>
                <a:sym typeface="Symbol" pitchFamily="18" charset="2"/>
              </a:rPr>
              <a:t></a:t>
            </a:r>
            <a:r>
              <a:rPr lang="en-GB">
                <a:latin typeface="Arial" charset="0"/>
              </a:rPr>
              <a:t> = 2,5%						1 / (2,5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1600 telpulsen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teltijd														1600 / 122 tps = 13,1 s</a:t>
            </a:r>
          </a:p>
        </p:txBody>
      </p:sp>
    </p:spTree>
    <p:extLst>
      <p:ext uri="{BB962C8B-B14F-4D97-AF65-F5344CB8AC3E}">
        <p14:creationId xmlns:p14="http://schemas.microsoft.com/office/powerpoint/2010/main" val="2184417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>
            <a:extLst>
              <a:ext uri="{FF2B5EF4-FFF2-40B4-BE49-F238E27FC236}">
                <a16:creationId xmlns:a16="http://schemas.microsoft.com/office/drawing/2014/main" id="{AB5D84CF-520E-54C1-3AE6-99744B89CDE0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72D8492-AFA2-4DBC-AEEF-E7EFF83EF3F5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4579" name="Rectangle 5">
            <a:extLst>
              <a:ext uri="{FF2B5EF4-FFF2-40B4-BE49-F238E27FC236}">
                <a16:creationId xmlns:a16="http://schemas.microsoft.com/office/drawing/2014/main" id="{51183884-BFA4-C18E-3EF9-DABEDD076AF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24580" name="Rectangle 6">
            <a:extLst>
              <a:ext uri="{FF2B5EF4-FFF2-40B4-BE49-F238E27FC236}">
                <a16:creationId xmlns:a16="http://schemas.microsoft.com/office/drawing/2014/main" id="{AEF43763-F2B2-0E1D-6FE6-838C44946D3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051A32B-BCF3-4263-8E8D-A1EFD26ACD7C}" type="slidenum">
              <a:rPr lang="en-US" altLang="en-US" sz="1400">
                <a:solidFill>
                  <a:srgbClr val="5E574E"/>
                </a:solidFill>
              </a:rPr>
              <a:pPr/>
              <a:t>25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3557" name="Rectangle 2">
            <a:extLst>
              <a:ext uri="{FF2B5EF4-FFF2-40B4-BE49-F238E27FC236}">
                <a16:creationId xmlns:a16="http://schemas.microsoft.com/office/drawing/2014/main" id="{21BB82F2-E3B0-A3C4-7B81-75B56444871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7	Meting van foliedikte met 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Symbol" pitchFamily="18" charset="2"/>
              </a:rPr>
              <a:t>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-bron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(2000-1-1)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582" name="Rectangle 3">
            <a:extLst>
              <a:ext uri="{FF2B5EF4-FFF2-40B4-BE49-F238E27FC236}">
                <a16:creationId xmlns:a16="http://schemas.microsoft.com/office/drawing/2014/main" id="{1551CF98-CC1B-E86D-185D-716459517B3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4800600"/>
            <a:ext cx="7772400" cy="15240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4		A(</a:t>
            </a:r>
            <a:r>
              <a:rPr lang="en-GB" baseline="30000">
                <a:latin typeface="Arial" charset="0"/>
              </a:rPr>
              <a:t>90</a:t>
            </a:r>
            <a:r>
              <a:rPr lang="en-GB">
                <a:latin typeface="Arial" charset="0"/>
              </a:rPr>
              <a:t>Sr) = A(</a:t>
            </a:r>
            <a:r>
              <a:rPr lang="en-GB" baseline="30000">
                <a:latin typeface="Arial" charset="0"/>
              </a:rPr>
              <a:t>90</a:t>
            </a:r>
            <a:r>
              <a:rPr lang="en-GB">
                <a:latin typeface="Arial" charset="0"/>
              </a:rPr>
              <a:t>Y) = 185 MBq		met gegevens uit figuur volgt: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D(</a:t>
            </a:r>
            <a:r>
              <a:rPr lang="en-GB" baseline="30000">
                <a:latin typeface="Arial" charset="0"/>
              </a:rPr>
              <a:t>90</a:t>
            </a:r>
            <a:r>
              <a:rPr lang="en-GB">
                <a:latin typeface="Arial" charset="0"/>
              </a:rPr>
              <a:t>Sr) = 185 MBq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r>
              <a:rPr lang="en-GB">
                <a:latin typeface="Arial" charset="0"/>
              </a:rPr>
              <a:t> mGy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MBq = 0,02 mGy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D(</a:t>
            </a:r>
            <a:r>
              <a:rPr lang="en-GB" baseline="30000">
                <a:latin typeface="Arial" charset="0"/>
              </a:rPr>
              <a:t>90</a:t>
            </a:r>
            <a:r>
              <a:rPr lang="en-GB">
                <a:latin typeface="Arial" charset="0"/>
              </a:rPr>
              <a:t>Y) = 185 MBq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mGy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MBq = 1,85 mGy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 = D(</a:t>
            </a:r>
            <a:r>
              <a:rPr lang="en-GB" baseline="30000">
                <a:latin typeface="Arial" charset="0"/>
              </a:rPr>
              <a:t>90</a:t>
            </a:r>
            <a:r>
              <a:rPr lang="en-GB">
                <a:latin typeface="Arial" charset="0"/>
              </a:rPr>
              <a:t>Sr) + D(</a:t>
            </a:r>
            <a:r>
              <a:rPr lang="en-GB" baseline="30000">
                <a:latin typeface="Arial" charset="0"/>
              </a:rPr>
              <a:t>90</a:t>
            </a:r>
            <a:r>
              <a:rPr lang="en-GB">
                <a:latin typeface="Arial" charset="0"/>
              </a:rPr>
              <a:t>Y) = 1,87 mGy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</a:p>
        </p:txBody>
      </p:sp>
      <p:pic>
        <p:nvPicPr>
          <p:cNvPr id="24583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8268D8D3-65FC-A805-75BB-705886E1AB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019800"/>
            <a:ext cx="2460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609C21B-519F-2E96-7B6C-1C39AC54EF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918" y="2204400"/>
            <a:ext cx="4500164" cy="25200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>
            <a:extLst>
              <a:ext uri="{FF2B5EF4-FFF2-40B4-BE49-F238E27FC236}">
                <a16:creationId xmlns:a16="http://schemas.microsoft.com/office/drawing/2014/main" id="{71516938-62B1-5A6A-C868-DB51FC73783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A270583-50FC-44BF-A422-809E0AF2F058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5603" name="Rectangle 5">
            <a:extLst>
              <a:ext uri="{FF2B5EF4-FFF2-40B4-BE49-F238E27FC236}">
                <a16:creationId xmlns:a16="http://schemas.microsoft.com/office/drawing/2014/main" id="{A370EB99-1699-3F38-0429-D06FCB3B396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25604" name="Rectangle 6">
            <a:extLst>
              <a:ext uri="{FF2B5EF4-FFF2-40B4-BE49-F238E27FC236}">
                <a16:creationId xmlns:a16="http://schemas.microsoft.com/office/drawing/2014/main" id="{EE152DA3-BD96-992F-8DAD-7612EE13F6F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C135DFD-FB79-42C2-8B7D-D560AF3064B8}" type="slidenum">
              <a:rPr lang="en-US" altLang="en-US" sz="1400">
                <a:solidFill>
                  <a:srgbClr val="5E574E"/>
                </a:solidFill>
              </a:rPr>
              <a:pPr/>
              <a:t>26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4581" name="Rectangle 2">
            <a:extLst>
              <a:ext uri="{FF2B5EF4-FFF2-40B4-BE49-F238E27FC236}">
                <a16:creationId xmlns:a16="http://schemas.microsoft.com/office/drawing/2014/main" id="{8234F015-A6E1-E0FE-A468-BFBC47E6081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	Detectielimiet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(1998-1-4)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606" name="Rectangle 3">
            <a:extLst>
              <a:ext uri="{FF2B5EF4-FFF2-40B4-BE49-F238E27FC236}">
                <a16:creationId xmlns:a16="http://schemas.microsoft.com/office/drawing/2014/main" id="{9E0DD203-FC31-25CE-9A4B-51C94EFBB43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9624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t</a:t>
            </a:r>
            <a:r>
              <a:rPr lang="en-GB" baseline="-25000">
                <a:latin typeface="Arial" charset="0"/>
              </a:rPr>
              <a:t>bruto</a:t>
            </a:r>
            <a:r>
              <a:rPr lang="en-GB">
                <a:latin typeface="Arial" charset="0"/>
              </a:rPr>
              <a:t> = 30 min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charset="0"/>
                <a:sym typeface="Symbol" pitchFamily="18" charset="2"/>
              </a:rPr>
              <a:t>60 s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min</a:t>
            </a:r>
            <a:r>
              <a:rPr lang="en-GB" baseline="30000">
                <a:latin typeface="Arial" charset="0"/>
                <a:sym typeface="Symbol" pitchFamily="18" charset="2"/>
              </a:rPr>
              <a:t>-1</a:t>
            </a:r>
            <a:r>
              <a:rPr lang="en-GB">
                <a:latin typeface="Arial" charset="0"/>
                <a:sym typeface="Symbol" pitchFamily="18" charset="2"/>
              </a:rPr>
              <a:t> = 1800 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t</a:t>
            </a:r>
            <a:r>
              <a:rPr lang="en-GB" baseline="-25000">
                <a:latin typeface="Arial" charset="0"/>
                <a:sym typeface="Symbol" pitchFamily="18" charset="2"/>
              </a:rPr>
              <a:t>nul</a:t>
            </a:r>
            <a:r>
              <a:rPr lang="en-GB">
                <a:latin typeface="Arial" charset="0"/>
                <a:sym typeface="Symbol" pitchFamily="18" charset="2"/>
              </a:rPr>
              <a:t> = 1 h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charset="0"/>
                <a:sym typeface="Symbol" pitchFamily="18" charset="2"/>
              </a:rPr>
              <a:t>3600 s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h</a:t>
            </a:r>
            <a:r>
              <a:rPr lang="en-GB" baseline="30000">
                <a:latin typeface="Arial" charset="0"/>
                <a:sym typeface="Symbol" pitchFamily="18" charset="2"/>
              </a:rPr>
              <a:t>-1</a:t>
            </a:r>
            <a:r>
              <a:rPr lang="en-GB">
                <a:latin typeface="Arial" charset="0"/>
                <a:sym typeface="Symbol" pitchFamily="18" charset="2"/>
              </a:rPr>
              <a:t> = 28 800 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</a:t>
            </a:r>
            <a:r>
              <a:rPr lang="en-GB" baseline="-25000">
                <a:latin typeface="Arial" charset="0"/>
              </a:rPr>
              <a:t>netto</a:t>
            </a:r>
            <a:r>
              <a:rPr lang="en-GB">
                <a:latin typeface="Arial" charset="0"/>
              </a:rPr>
              <a:t> = T</a:t>
            </a:r>
            <a:r>
              <a:rPr lang="en-GB" baseline="-25000">
                <a:latin typeface="Arial" charset="0"/>
              </a:rPr>
              <a:t>bruto</a:t>
            </a:r>
            <a:r>
              <a:rPr lang="en-GB">
                <a:latin typeface="Arial" charset="0"/>
              </a:rPr>
              <a:t> - T</a:t>
            </a:r>
            <a:r>
              <a:rPr lang="en-GB" baseline="-25000">
                <a:latin typeface="Arial" charset="0"/>
              </a:rPr>
              <a:t>nul</a:t>
            </a:r>
            <a:r>
              <a:rPr lang="en-GB">
                <a:latin typeface="Arial" charset="0"/>
              </a:rPr>
              <a:t> = N</a:t>
            </a:r>
            <a:r>
              <a:rPr lang="en-GB" baseline="-25000">
                <a:latin typeface="Arial" charset="0"/>
              </a:rPr>
              <a:t>bruto</a:t>
            </a:r>
            <a:r>
              <a:rPr lang="en-GB">
                <a:latin typeface="Arial" charset="0"/>
              </a:rPr>
              <a:t> / t</a:t>
            </a:r>
            <a:r>
              <a:rPr lang="en-GB" baseline="-25000">
                <a:latin typeface="Arial" charset="0"/>
              </a:rPr>
              <a:t>bruto</a:t>
            </a:r>
            <a:r>
              <a:rPr lang="en-GB">
                <a:latin typeface="Arial" charset="0"/>
              </a:rPr>
              <a:t> – N</a:t>
            </a:r>
            <a:r>
              <a:rPr lang="en-GB" baseline="-25000">
                <a:latin typeface="Arial" charset="0"/>
              </a:rPr>
              <a:t>nul</a:t>
            </a:r>
            <a:r>
              <a:rPr lang="en-GB">
                <a:latin typeface="Arial" charset="0"/>
              </a:rPr>
              <a:t> / t</a:t>
            </a:r>
            <a:r>
              <a:rPr lang="en-GB" baseline="-25000">
                <a:latin typeface="Arial" charset="0"/>
              </a:rPr>
              <a:t>nul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  = (240 / 1800 s) - (3361 / 28 800 s)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  = 0,133 tps - 0,117 tps = 0,016 tps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T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netto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A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f</a:t>
            </a:r>
            <a:r>
              <a:rPr lang="el-GR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α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(f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geom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det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abs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)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= A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= 0,20 A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 = 0,016 tps / 0,20 = 0,080 Bq op moment van meting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dit is 30 d na monstername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n-GB">
                <a:latin typeface="Arial" charset="0"/>
              </a:rPr>
              <a:t>A(0) = 0,080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e</a:t>
            </a:r>
            <a:r>
              <a:rPr lang="en-GB" baseline="30000">
                <a:latin typeface="Arial" charset="0"/>
              </a:rPr>
              <a:t>0,693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30/138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  = 0,080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1,16 = 0,093 Bq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>
            <a:extLst>
              <a:ext uri="{FF2B5EF4-FFF2-40B4-BE49-F238E27FC236}">
                <a16:creationId xmlns:a16="http://schemas.microsoft.com/office/drawing/2014/main" id="{1959E9B2-79B9-CC19-9A5D-BCE00CCD75BD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266A969-27D6-4F6C-983E-3BA0CF02B62D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6627" name="Rectangle 5">
            <a:extLst>
              <a:ext uri="{FF2B5EF4-FFF2-40B4-BE49-F238E27FC236}">
                <a16:creationId xmlns:a16="http://schemas.microsoft.com/office/drawing/2014/main" id="{9C345BF9-6331-20E5-8DDC-275270B36C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26628" name="Rectangle 6">
            <a:extLst>
              <a:ext uri="{FF2B5EF4-FFF2-40B4-BE49-F238E27FC236}">
                <a16:creationId xmlns:a16="http://schemas.microsoft.com/office/drawing/2014/main" id="{37639E9F-29B5-44FF-8ACA-B6E2AE4A7D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A1724AE-A1D9-4799-92D8-FDEF6154C4AE}" type="slidenum">
              <a:rPr lang="en-US" altLang="en-US" sz="1400">
                <a:solidFill>
                  <a:srgbClr val="5E574E"/>
                </a:solidFill>
              </a:rPr>
              <a:pPr/>
              <a:t>27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5605" name="Rectangle 2">
            <a:extLst>
              <a:ext uri="{FF2B5EF4-FFF2-40B4-BE49-F238E27FC236}">
                <a16:creationId xmlns:a16="http://schemas.microsoft.com/office/drawing/2014/main" id="{D8C681B7-1C08-B6A7-9294-EE0E6A4B84E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	Detectielimiet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(1998-1-4)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630" name="Rectangle 3">
                <a:extLst>
                  <a:ext uri="{FF2B5EF4-FFF2-40B4-BE49-F238E27FC236}">
                    <a16:creationId xmlns:a16="http://schemas.microsoft.com/office/drawing/2014/main" id="{E1C755A0-4CCB-3C4C-E61E-E71CB3296E6C}"/>
                  </a:ext>
                </a:extLst>
              </p:cNvPr>
              <p:cNvSpPr>
                <a:spLocks noGrp="1" noChangeArrowheads="1"/>
              </p:cNvSpPr>
              <p:nvPr>
                <p:ph type="subTitle" idx="1"/>
              </p:nvPr>
            </p:nvSpPr>
            <p:spPr>
              <a:xfrm>
                <a:off x="990600" y="2362200"/>
                <a:ext cx="7772400" cy="3962400"/>
              </a:xfrm>
            </p:spPr>
            <p:txBody>
              <a:bodyPr/>
              <a:lstStyle/>
              <a:p>
                <a:pPr defTabSz="215900">
                  <a:spcBef>
                    <a:spcPct val="0"/>
                  </a:spcBef>
                  <a:defRPr/>
                </a:pPr>
                <a:r>
                  <a:rPr lang="en-GB">
                    <a:latin typeface="Arial" charset="0"/>
                  </a:rPr>
                  <a:t>2		</a:t>
                </a:r>
                <a:r>
                  <a:rPr lang="el-GR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σ</a:t>
                </a:r>
                <a:r>
                  <a:rPr lang="en-GB" baseline="-25000">
                    <a:solidFill>
                      <a:srgbClr val="FF0000"/>
                    </a:solidFill>
                    <a:latin typeface="Arial" charset="0"/>
                  </a:rPr>
                  <a:t>netto</a:t>
                </a:r>
                <a:r>
                  <a:rPr lang="en-GB">
                    <a:solidFill>
                      <a:srgbClr val="FF0000"/>
                    </a:solidFill>
                    <a:latin typeface="Arial" charset="0"/>
                  </a:rPr>
                  <a:t> = </a:t>
                </a:r>
                <a:r>
                  <a:rPr lang="en-GB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√</a:t>
                </a:r>
                <a:r>
                  <a:rPr lang="en-GB">
                    <a:solidFill>
                      <a:srgbClr val="FF0000"/>
                    </a:solidFill>
                    <a:latin typeface="Arial" charset="0"/>
                  </a:rPr>
                  <a:t>(T</a:t>
                </a:r>
                <a:r>
                  <a:rPr lang="en-GB" baseline="-25000">
                    <a:solidFill>
                      <a:srgbClr val="FF0000"/>
                    </a:solidFill>
                    <a:latin typeface="Arial" charset="0"/>
                  </a:rPr>
                  <a:t>bruto</a:t>
                </a:r>
                <a:r>
                  <a:rPr lang="en-GB">
                    <a:solidFill>
                      <a:srgbClr val="FF0000"/>
                    </a:solidFill>
                    <a:latin typeface="Arial" charset="0"/>
                  </a:rPr>
                  <a:t> / t</a:t>
                </a:r>
                <a:r>
                  <a:rPr lang="en-GB" baseline="-25000">
                    <a:solidFill>
                      <a:srgbClr val="FF0000"/>
                    </a:solidFill>
                    <a:latin typeface="Arial" charset="0"/>
                  </a:rPr>
                  <a:t>bruto</a:t>
                </a:r>
                <a:r>
                  <a:rPr lang="en-GB">
                    <a:solidFill>
                      <a:srgbClr val="FF0000"/>
                    </a:solidFill>
                    <a:latin typeface="Arial" charset="0"/>
                  </a:rPr>
                  <a:t> + T</a:t>
                </a:r>
                <a:r>
                  <a:rPr lang="en-GB" baseline="-25000">
                    <a:solidFill>
                      <a:srgbClr val="FF0000"/>
                    </a:solidFill>
                    <a:latin typeface="Arial" charset="0"/>
                  </a:rPr>
                  <a:t>nul</a:t>
                </a:r>
                <a:r>
                  <a:rPr lang="en-GB">
                    <a:solidFill>
                      <a:srgbClr val="FF0000"/>
                    </a:solidFill>
                    <a:latin typeface="Arial" charset="0"/>
                  </a:rPr>
                  <a:t> / t</a:t>
                </a:r>
                <a:r>
                  <a:rPr lang="en-GB" baseline="-25000">
                    <a:solidFill>
                      <a:srgbClr val="FF0000"/>
                    </a:solidFill>
                    <a:latin typeface="Arial" charset="0"/>
                  </a:rPr>
                  <a:t>nul</a:t>
                </a:r>
                <a:r>
                  <a:rPr lang="en-GB">
                    <a:solidFill>
                      <a:srgbClr val="FF0000"/>
                    </a:solidFill>
                    <a:latin typeface="Arial" charset="0"/>
                  </a:rPr>
                  <a:t>)</a:t>
                </a:r>
                <a:r>
                  <a:rPr lang="en-GB">
                    <a:latin typeface="Arial" charset="0"/>
                  </a:rPr>
                  <a:t> </a:t>
                </a:r>
              </a:p>
              <a:p>
                <a:pPr marL="432000" defTabSz="215900">
                  <a:spcBef>
                    <a:spcPct val="0"/>
                  </a:spcBef>
                  <a:defRPr/>
                </a:pPr>
                <a:r>
                  <a:rPr lang="en-GB">
                    <a:latin typeface="Arial" charset="0"/>
                  </a:rPr>
                  <a:t>		  = </a:t>
                </a:r>
                <a:r>
                  <a:rPr lang="en-GB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√</a:t>
                </a:r>
                <a:r>
                  <a:rPr lang="en-GB">
                    <a:latin typeface="Arial" charset="0"/>
                  </a:rPr>
                  <a:t>[(0,133 tps / 1800 s) + (0,117 / 28 800 s)] </a:t>
                </a:r>
              </a:p>
              <a:p>
                <a:pPr marL="432000" defTabSz="215900">
                  <a:spcBef>
                    <a:spcPct val="0"/>
                  </a:spcBef>
                  <a:defRPr/>
                </a:pPr>
                <a:r>
                  <a:rPr lang="en-GB">
                    <a:latin typeface="Arial" charset="0"/>
                  </a:rPr>
                  <a:t>		  =  0,0088 tps</a:t>
                </a:r>
              </a:p>
              <a:p>
                <a:pPr marL="432000" defTabSz="215900">
                  <a:spcBef>
                    <a:spcPct val="0"/>
                  </a:spcBef>
                  <a:defRPr/>
                </a:pPr>
                <a:r>
                  <a:rPr lang="el-GR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σ</a:t>
                </a:r>
                <a:r>
                  <a:rPr lang="en-GB" baseline="-25000">
                    <a:latin typeface="Arial" charset="0"/>
                  </a:rPr>
                  <a:t>A</a:t>
                </a:r>
                <a:r>
                  <a:rPr lang="en-GB">
                    <a:latin typeface="Arial" charset="0"/>
                  </a:rPr>
                  <a:t> = </a:t>
                </a:r>
                <a:r>
                  <a:rPr lang="el-GR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σ</a:t>
                </a:r>
                <a:r>
                  <a:rPr lang="en-GB" baseline="-25000">
                    <a:latin typeface="Arial" charset="0"/>
                  </a:rPr>
                  <a:t>Tnetto</a:t>
                </a:r>
                <a:r>
                  <a:rPr lang="en-GB">
                    <a:latin typeface="Arial" charset="0"/>
                  </a:rPr>
                  <a:t> / 0,20 = 0,0088 tps / 0,20 = 0,044 Bq </a:t>
                </a:r>
              </a:p>
              <a:p>
                <a:pPr marL="432000" defTabSz="215900">
                  <a:spcBef>
                    <a:spcPct val="0"/>
                  </a:spcBef>
                  <a:defRPr/>
                </a:pPr>
                <a:r>
                  <a:rPr lang="el-GR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σ</a:t>
                </a:r>
                <a:r>
                  <a:rPr lang="en-GB" baseline="-25000">
                    <a:latin typeface="Arial" charset="0"/>
                  </a:rPr>
                  <a:t>A(0)</a:t>
                </a:r>
                <a:r>
                  <a:rPr lang="en-GB">
                    <a:latin typeface="Arial" charset="0"/>
                  </a:rPr>
                  <a:t> = 0,044 Bq </a:t>
                </a:r>
                <a:r>
                  <a:rPr lang="en-GB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×</a:t>
                </a:r>
                <a:r>
                  <a:rPr lang="en-GB">
                    <a:latin typeface="Arial" charset="0"/>
                  </a:rPr>
                  <a:t> 1,16 = 0,051 Bq</a:t>
                </a:r>
              </a:p>
              <a:p>
                <a:pPr defTabSz="215900">
                  <a:spcBef>
                    <a:spcPct val="0"/>
                  </a:spcBef>
                  <a:defRPr/>
                </a:pPr>
                <a:endParaRPr lang="en-GB">
                  <a:latin typeface="Arial" charset="0"/>
                </a:endParaRPr>
              </a:p>
              <a:p>
                <a:pPr marL="648000" defTabSz="215900">
                  <a:spcBef>
                    <a:spcPct val="0"/>
                  </a:spcBef>
                  <a:defRPr/>
                </a:pPr>
                <a:r>
                  <a:rPr lang="en-GB" sz="1800">
                    <a:latin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1600" b="0" i="0" smtClean="0">
                            <a:latin typeface="+mn-lt"/>
                          </a:rPr>
                          <m:t>A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1600" b="0" i="0" smtClean="0">
                            <a:latin typeface="+mn-lt"/>
                          </a:rPr>
                          <m:t>min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600" b="0" i="0" smtClean="0">
                            <a:latin typeface="+mn-lt"/>
                          </a:rPr>
                          <m:t>k</m:t>
                        </m:r>
                      </m:num>
                      <m:den>
                        <m:r>
                          <m:rPr>
                            <m:nor/>
                          </m:rPr>
                          <a:rPr lang="el-GR" sz="1600" i="0" smtClean="0">
                            <a:latin typeface="Arial" panose="020B0604020202020204" pitchFamily="34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ε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GB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sz="1600" b="0" i="0" smtClean="0">
                                <a:latin typeface="+mn-lt"/>
                              </a:rPr>
                              <m:t>T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600" b="0" i="0" smtClean="0">
                                <a:latin typeface="+mn-lt"/>
                              </a:rPr>
                              <m:t>nul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en-US" sz="1600" b="0" i="0" smtClean="0">
                                    <a:latin typeface="+mn-lt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t</m:t>
                                    </m:r>
                                  </m:e>
                                  <m:sub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bruto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en-US" sz="1600" b="0" i="0" smtClean="0">
                                    <a:latin typeface="+mn-lt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t</m:t>
                                    </m:r>
                                  </m:e>
                                  <m:sub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nul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</m:rad>
                  </m:oMath>
                </a14:m>
                <a:endParaRPr lang="en-GB" sz="1600">
                  <a:latin typeface="+mn-lt"/>
                </a:endParaRPr>
              </a:p>
              <a:p>
                <a:pPr defTabSz="215900">
                  <a:spcBef>
                    <a:spcPct val="0"/>
                  </a:spcBef>
                  <a:defRPr/>
                </a:pPr>
                <a:endParaRPr lang="en-GB">
                  <a:latin typeface="Arial" charset="0"/>
                </a:endParaRPr>
              </a:p>
              <a:p>
                <a:pPr defTabSz="215900">
                  <a:spcBef>
                    <a:spcPct val="0"/>
                  </a:spcBef>
                  <a:defRPr/>
                </a:pPr>
                <a:r>
                  <a:rPr lang="en-GB">
                    <a:latin typeface="Arial" charset="0"/>
                  </a:rPr>
                  <a:t>3		A</a:t>
                </a:r>
                <a:r>
                  <a:rPr lang="en-GB" baseline="-25000">
                    <a:latin typeface="Arial" charset="0"/>
                  </a:rPr>
                  <a:t>min</a:t>
                </a:r>
                <a:r>
                  <a:rPr lang="en-GB">
                    <a:latin typeface="Arial" charset="0"/>
                  </a:rPr>
                  <a:t> = (2 / 20</a:t>
                </a:r>
                <a:r>
                  <a:rPr lang="en-GB">
                    <a:latin typeface="Georgia" panose="02040502050405020303" pitchFamily="18" charset="0"/>
                    <a:sym typeface="Symbol" pitchFamily="18" charset="2"/>
                  </a:rPr>
                  <a:t>·</a:t>
                </a:r>
                <a:r>
                  <a:rPr lang="en-GB">
                    <a:latin typeface="Arial" charset="0"/>
                  </a:rPr>
                  <a:t>10</a:t>
                </a:r>
                <a:r>
                  <a:rPr lang="en-GB" baseline="30000">
                    <a:latin typeface="Arial" charset="0"/>
                  </a:rPr>
                  <a:t>-2</a:t>
                </a:r>
                <a:r>
                  <a:rPr lang="en-GB">
                    <a:latin typeface="Arial" charset="0"/>
                  </a:rPr>
                  <a:t>) </a:t>
                </a:r>
                <a:r>
                  <a:rPr lang="en-GB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×</a:t>
                </a:r>
                <a:r>
                  <a:rPr lang="en-GB">
                    <a:latin typeface="Arial" charset="0"/>
                  </a:rPr>
                  <a:t> </a:t>
                </a:r>
                <a:r>
                  <a:rPr lang="en-GB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√</a:t>
                </a:r>
                <a:r>
                  <a:rPr lang="en-GB">
                    <a:latin typeface="Arial" charset="0"/>
                  </a:rPr>
                  <a:t>[0,1167 </a:t>
                </a:r>
                <a:r>
                  <a:rPr lang="en-GB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×</a:t>
                </a:r>
                <a:r>
                  <a:rPr lang="en-GB">
                    <a:latin typeface="Arial" charset="0"/>
                  </a:rPr>
                  <a:t> (1 / 1800 s + 1 / 28 800 s)]</a:t>
                </a:r>
              </a:p>
              <a:p>
                <a:pPr marL="432000" defTabSz="215900">
                  <a:spcBef>
                    <a:spcPct val="0"/>
                  </a:spcBef>
                  <a:defRPr/>
                </a:pPr>
                <a:r>
                  <a:rPr lang="en-GB">
                    <a:latin typeface="Arial" charset="0"/>
                  </a:rPr>
                  <a:t>		 = 0,083 Bq</a:t>
                </a:r>
              </a:p>
              <a:p>
                <a:pPr marL="432000" defTabSz="215900">
                  <a:spcBef>
                    <a:spcPct val="0"/>
                  </a:spcBef>
                  <a:defRPr/>
                </a:pPr>
                <a:r>
                  <a:rPr lang="en-GB">
                    <a:latin typeface="Arial" charset="0"/>
                  </a:rPr>
                  <a:t>A</a:t>
                </a:r>
                <a:r>
                  <a:rPr lang="en-GB" baseline="-25000">
                    <a:latin typeface="Arial" charset="0"/>
                  </a:rPr>
                  <a:t>min</a:t>
                </a:r>
                <a:r>
                  <a:rPr lang="en-GB">
                    <a:latin typeface="Arial" charset="0"/>
                  </a:rPr>
                  <a:t>(0) = 0,083 </a:t>
                </a:r>
                <a:r>
                  <a:rPr lang="en-GB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×</a:t>
                </a:r>
                <a:r>
                  <a:rPr lang="en-GB">
                    <a:latin typeface="Arial" charset="0"/>
                  </a:rPr>
                  <a:t> 1,16 = 0,096 Bq</a:t>
                </a:r>
              </a:p>
            </p:txBody>
          </p:sp>
        </mc:Choice>
        <mc:Fallback xmlns="">
          <p:sp>
            <p:nvSpPr>
              <p:cNvPr id="26630" name="Rectangle 3">
                <a:extLst>
                  <a:ext uri="{FF2B5EF4-FFF2-40B4-BE49-F238E27FC236}">
                    <a16:creationId xmlns:a16="http://schemas.microsoft.com/office/drawing/2014/main" id="{E1C755A0-4CCB-3C4C-E61E-E71CB3296E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990600" y="2362200"/>
                <a:ext cx="7772400" cy="3962400"/>
              </a:xfrm>
              <a:blipFill>
                <a:blip r:embed="rId3"/>
                <a:stretch>
                  <a:fillRect l="-863" t="-769" b="-1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>
            <a:extLst>
              <a:ext uri="{FF2B5EF4-FFF2-40B4-BE49-F238E27FC236}">
                <a16:creationId xmlns:a16="http://schemas.microsoft.com/office/drawing/2014/main" id="{183D736D-22D9-8D3D-1509-1B15F749613D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C93C0A5-C098-4706-9DA8-69A30A3822F8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7651" name="Rectangle 5">
            <a:extLst>
              <a:ext uri="{FF2B5EF4-FFF2-40B4-BE49-F238E27FC236}">
                <a16:creationId xmlns:a16="http://schemas.microsoft.com/office/drawing/2014/main" id="{24929670-7E61-8443-7586-2C0D283B85D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27652" name="Rectangle 6">
            <a:extLst>
              <a:ext uri="{FF2B5EF4-FFF2-40B4-BE49-F238E27FC236}">
                <a16:creationId xmlns:a16="http://schemas.microsoft.com/office/drawing/2014/main" id="{7BB07F94-DAF8-65E5-E9C8-B178048DED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9B3D7B1-B218-48F5-AAAC-19AFAC9F7CCB}" type="slidenum">
              <a:rPr lang="en-US" altLang="en-US" sz="1400">
                <a:solidFill>
                  <a:srgbClr val="5E574E"/>
                </a:solidFill>
              </a:rPr>
              <a:pPr/>
              <a:t>28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6629" name="Rectangle 2">
            <a:extLst>
              <a:ext uri="{FF2B5EF4-FFF2-40B4-BE49-F238E27FC236}">
                <a16:creationId xmlns:a16="http://schemas.microsoft.com/office/drawing/2014/main" id="{8F83C0D9-A8FF-7F8F-2675-40495C7A2D4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	Detectielimiet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(1998-1-4)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654" name="Rectangle 3">
            <a:extLst>
              <a:ext uri="{FF2B5EF4-FFF2-40B4-BE49-F238E27FC236}">
                <a16:creationId xmlns:a16="http://schemas.microsoft.com/office/drawing/2014/main" id="{B45F2427-E75C-4DC7-C25F-B2D2F221633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9624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4		per monstername wordt 20 m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lucht bemonsterd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minimale luchtactiviteit is dus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0,096 Bq / 20 m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= 0,0048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	= 4,8 mBq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&lt;&lt; 50 mBq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ruim binnen de vergunning</a:t>
            </a:r>
          </a:p>
        </p:txBody>
      </p:sp>
      <p:pic>
        <p:nvPicPr>
          <p:cNvPr id="27655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ACFC8EFC-6222-1E5B-EEBD-66F27EC8EF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019800"/>
            <a:ext cx="2460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>
            <a:extLst>
              <a:ext uri="{FF2B5EF4-FFF2-40B4-BE49-F238E27FC236}">
                <a16:creationId xmlns:a16="http://schemas.microsoft.com/office/drawing/2014/main" id="{00B9001A-1CBF-1FDB-F150-FCB6FB427D34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632FDFD-CB78-48EC-BB41-4A64D3DDDA99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8675" name="Rectangle 5">
            <a:extLst>
              <a:ext uri="{FF2B5EF4-FFF2-40B4-BE49-F238E27FC236}">
                <a16:creationId xmlns:a16="http://schemas.microsoft.com/office/drawing/2014/main" id="{F7913D47-DAAC-FF18-E277-DCBE264CC4D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28676" name="Rectangle 6">
            <a:extLst>
              <a:ext uri="{FF2B5EF4-FFF2-40B4-BE49-F238E27FC236}">
                <a16:creationId xmlns:a16="http://schemas.microsoft.com/office/drawing/2014/main" id="{EC358ED0-80F3-A03B-5BAD-71185B1465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A91E89B-29BB-4057-88D3-D1ECB04FB15E}" type="slidenum">
              <a:rPr lang="en-US" altLang="en-US" sz="1400">
                <a:solidFill>
                  <a:srgbClr val="5E574E"/>
                </a:solidFill>
              </a:rPr>
              <a:pPr/>
              <a:t>29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7653" name="Rectangle 2">
            <a:extLst>
              <a:ext uri="{FF2B5EF4-FFF2-40B4-BE49-F238E27FC236}">
                <a16:creationId xmlns:a16="http://schemas.microsoft.com/office/drawing/2014/main" id="{02C65126-186A-A293-EC26-31050A7CEC3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9	Vulhoogtemeting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(2000-2-3)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D29A2A-3FE4-7324-9382-0A3B6341FF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909" y="3071091"/>
            <a:ext cx="5380182" cy="1805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693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>
            <a:extLst>
              <a:ext uri="{FF2B5EF4-FFF2-40B4-BE49-F238E27FC236}">
                <a16:creationId xmlns:a16="http://schemas.microsoft.com/office/drawing/2014/main" id="{C4FB84D7-4E41-1FC3-8708-108E4817DA04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EB93EEF-04AF-49D6-9194-015B7FA821A2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099" name="Rectangle 5">
            <a:extLst>
              <a:ext uri="{FF2B5EF4-FFF2-40B4-BE49-F238E27FC236}">
                <a16:creationId xmlns:a16="http://schemas.microsoft.com/office/drawing/2014/main" id="{B6191302-3912-A02C-2E65-8F0686B6683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4100" name="Rectangle 6">
            <a:extLst>
              <a:ext uri="{FF2B5EF4-FFF2-40B4-BE49-F238E27FC236}">
                <a16:creationId xmlns:a16="http://schemas.microsoft.com/office/drawing/2014/main" id="{5C36D5EB-4DB7-6E6B-DDC2-1A641A92D3B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60381D1-C021-4214-B93B-588A7EB82728}" type="slidenum">
              <a:rPr lang="en-US" altLang="en-US" sz="1400">
                <a:solidFill>
                  <a:srgbClr val="5E574E"/>
                </a:solidFill>
              </a:rPr>
              <a:pPr/>
              <a:t>3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101" name="Rectangle 2">
            <a:extLst>
              <a:ext uri="{FF2B5EF4-FFF2-40B4-BE49-F238E27FC236}">
                <a16:creationId xmlns:a16="http://schemas.microsoft.com/office/drawing/2014/main" id="{7DEE1A4A-BBB7-E65F-B7F8-6FDB93F06EA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	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14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C-datering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(1996-1-2)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02" name="Rectangle 3">
            <a:extLst>
              <a:ext uri="{FF2B5EF4-FFF2-40B4-BE49-F238E27FC236}">
                <a16:creationId xmlns:a16="http://schemas.microsoft.com/office/drawing/2014/main" id="{DE262756-926A-A6C3-4ABF-5E111E24634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9248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220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e</a:t>
            </a:r>
            <a:r>
              <a:rPr lang="en-GB" baseline="30000">
                <a:latin typeface="Arial" charset="0"/>
              </a:rPr>
              <a:t>-0,693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2014/5730</a:t>
            </a:r>
            <a:r>
              <a:rPr lang="en-GB">
                <a:latin typeface="Arial" charset="0"/>
              </a:rPr>
              <a:t> = 220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0,784 = 172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220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-0,693</a:t>
            </a:r>
            <a:r>
              <a:rPr lang="en-GB" baseline="30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t/T½</a:t>
            </a:r>
            <a:r>
              <a:rPr lang="en-GB">
                <a:latin typeface="Arial" charset="0"/>
              </a:rPr>
              <a:t> = 135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0,693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 </a:t>
            </a:r>
            <a:r>
              <a:rPr lang="en-GB">
                <a:latin typeface="Arial" charset="0"/>
              </a:rPr>
              <a:t>t / 5730 = ln(220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135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) = 0,488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 = (5730 j / 0,693)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0,488 = 4035 j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T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netto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T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bruto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- T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nul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= 513 / (32 h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3600 s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) - 0,00300 tps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= 0,00445 tps - 0,00300 tps = 0,00145 tps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</a:t>
            </a:r>
            <a:r>
              <a:rPr lang="en-GB" baseline="-25000">
                <a:latin typeface="Arial" charset="0"/>
              </a:rPr>
              <a:t>bruto</a:t>
            </a:r>
            <a:r>
              <a:rPr lang="en-GB">
                <a:latin typeface="Arial" charset="0"/>
              </a:rPr>
              <a:t> = t</a:t>
            </a:r>
            <a:r>
              <a:rPr lang="en-GB" baseline="-25000">
                <a:latin typeface="Arial" charset="0"/>
              </a:rPr>
              <a:t>nul</a:t>
            </a:r>
            <a:r>
              <a:rPr lang="en-GB">
                <a:latin typeface="Arial" charset="0"/>
              </a:rPr>
              <a:t> = 32 h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3600 s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h</a:t>
            </a:r>
            <a:r>
              <a:rPr lang="en-GB" baseline="30000">
                <a:latin typeface="Arial" charset="0"/>
                <a:sym typeface="Symbol" pitchFamily="18" charset="2"/>
              </a:rPr>
              <a:t>-1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= 115 200 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  <a:sym typeface="Symbol" pitchFamily="18" charset="2"/>
              </a:rPr>
              <a:t>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netto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(T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bruto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/ t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bruto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+ T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nul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/ t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nul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  =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>
                <a:latin typeface="Arial" charset="0"/>
              </a:rPr>
              <a:t>[(0,00445 tps + 0,00300 tps) / 115 200 s] = 0,000 25 tps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>
            <a:extLst>
              <a:ext uri="{FF2B5EF4-FFF2-40B4-BE49-F238E27FC236}">
                <a16:creationId xmlns:a16="http://schemas.microsoft.com/office/drawing/2014/main" id="{00B9001A-1CBF-1FDB-F150-FCB6FB427D34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632FDFD-CB78-48EC-BB41-4A64D3DDDA99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8675" name="Rectangle 5">
            <a:extLst>
              <a:ext uri="{FF2B5EF4-FFF2-40B4-BE49-F238E27FC236}">
                <a16:creationId xmlns:a16="http://schemas.microsoft.com/office/drawing/2014/main" id="{F7913D47-DAAC-FF18-E277-DCBE264CC4D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28676" name="Rectangle 6">
            <a:extLst>
              <a:ext uri="{FF2B5EF4-FFF2-40B4-BE49-F238E27FC236}">
                <a16:creationId xmlns:a16="http://schemas.microsoft.com/office/drawing/2014/main" id="{EC358ED0-80F3-A03B-5BAD-71185B1465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A91E89B-29BB-4057-88D3-D1ECB04FB15E}" type="slidenum">
              <a:rPr lang="en-US" altLang="en-US" sz="1400">
                <a:solidFill>
                  <a:srgbClr val="5E574E"/>
                </a:solidFill>
              </a:rPr>
              <a:pPr/>
              <a:t>30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7653" name="Rectangle 2">
            <a:extLst>
              <a:ext uri="{FF2B5EF4-FFF2-40B4-BE49-F238E27FC236}">
                <a16:creationId xmlns:a16="http://schemas.microsoft.com/office/drawing/2014/main" id="{02C65126-186A-A293-EC26-31050A7CEC3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9	Vulhoogtemeting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(2000-2-3)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678" name="Rectangle 3">
            <a:extLst>
              <a:ext uri="{FF2B5EF4-FFF2-40B4-BE49-F238E27FC236}">
                <a16:creationId xmlns:a16="http://schemas.microsoft.com/office/drawing/2014/main" id="{18DE3D39-5954-D9B1-C173-C189E7DE9CC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9624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</a:t>
            </a:r>
            <a:r>
              <a:rPr lang="en-GB" baseline="30000">
                <a:latin typeface="Arial" charset="0"/>
              </a:rPr>
              <a:t>85</a:t>
            </a:r>
            <a:r>
              <a:rPr lang="en-GB">
                <a:latin typeface="Arial" charset="0"/>
              </a:rPr>
              <a:t>Kr zendt </a:t>
            </a:r>
            <a:r>
              <a:rPr lang="el-GR">
                <a:latin typeface="Georgia" panose="02040502050405020303" pitchFamily="18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  <a:sym typeface="Symbol" pitchFamily="18" charset="2"/>
              </a:rPr>
              <a:t>-straling uit met			E</a:t>
            </a:r>
            <a:r>
              <a:rPr lang="el-GR" baseline="-25000">
                <a:latin typeface="Georgia" panose="02040502050405020303" pitchFamily="18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  <a:sym typeface="Symbol" pitchFamily="18" charset="2"/>
              </a:rPr>
              <a:t> = 514 keV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																	f</a:t>
            </a:r>
            <a:r>
              <a:rPr lang="el-GR" baseline="-25000">
                <a:latin typeface="Georgia" panose="02040502050405020303" pitchFamily="18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  <a:sym typeface="Symbol" pitchFamily="18" charset="2"/>
              </a:rPr>
              <a:t> = 0,0043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T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0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A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f</a:t>
            </a:r>
            <a:r>
              <a:rPr lang="el-GR" baseline="-25000">
                <a:solidFill>
                  <a:srgbClr val="FF0000"/>
                </a:solidFill>
                <a:latin typeface="Georgia" panose="02040502050405020303" pitchFamily="18" charset="0"/>
                <a:sym typeface="Symbol" pitchFamily="18" charset="2"/>
              </a:rPr>
              <a:t>γ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 (f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geom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det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)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abs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  = 10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9</a:t>
            </a:r>
            <a:r>
              <a:rPr lang="en-GB">
                <a:latin typeface="Arial" charset="0"/>
              </a:rPr>
              <a:t>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0,0043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 = 6,9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tps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f</a:t>
            </a:r>
            <a:r>
              <a:rPr lang="en-GB" baseline="-25000">
                <a:latin typeface="Arial" charset="0"/>
              </a:rPr>
              <a:t>abs</a:t>
            </a:r>
            <a:r>
              <a:rPr lang="en-GB">
                <a:latin typeface="Arial" charset="0"/>
              </a:rPr>
              <a:t> = e</a:t>
            </a:r>
            <a:r>
              <a:rPr lang="en-GB" baseline="30000">
                <a:latin typeface="Arial" charset="0"/>
              </a:rPr>
              <a:t>-(µ/</a:t>
            </a:r>
            <a:r>
              <a:rPr lang="el-GR" baseline="30000">
                <a:latin typeface="Arial" charset="0"/>
                <a:cs typeface="Arial" charset="0"/>
              </a:rPr>
              <a:t>ρ</a:t>
            </a:r>
            <a:r>
              <a:rPr lang="en-GB" baseline="30000">
                <a:latin typeface="Arial" charset="0"/>
              </a:rPr>
              <a:t>)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(d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</a:rPr>
              <a:t>×</a:t>
            </a:r>
            <a:r>
              <a:rPr lang="el-GR" baseline="30000">
                <a:latin typeface="Arial" charset="0"/>
                <a:cs typeface="Arial" charset="0"/>
              </a:rPr>
              <a:t>ρ</a:t>
            </a:r>
            <a:r>
              <a:rPr lang="en-GB" baseline="30000">
                <a:latin typeface="Arial" charset="0"/>
              </a:rPr>
              <a:t>)</a:t>
            </a:r>
            <a:r>
              <a:rPr lang="en-GB">
                <a:latin typeface="Arial" charset="0"/>
              </a:rPr>
              <a:t> </a:t>
            </a: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= e</a:t>
            </a:r>
            <a:r>
              <a:rPr lang="en-GB" baseline="30000">
                <a:latin typeface="Arial" charset="0"/>
              </a:rPr>
              <a:t>-0,0097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(0,048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1008)</a:t>
            </a:r>
            <a:r>
              <a:rPr lang="en-GB">
                <a:latin typeface="Arial" charset="0"/>
              </a:rPr>
              <a:t> = 0,625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</a:t>
            </a:r>
            <a:r>
              <a:rPr lang="en-GB" baseline="-25000">
                <a:latin typeface="Arial" charset="0"/>
              </a:rPr>
              <a:t>1</a:t>
            </a:r>
            <a:r>
              <a:rPr lang="en-GB">
                <a:latin typeface="Arial" charset="0"/>
              </a:rPr>
              <a:t> = T</a:t>
            </a:r>
            <a:r>
              <a:rPr lang="en-GB" baseline="-25000">
                <a:latin typeface="Arial" charset="0"/>
              </a:rPr>
              <a:t>0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f</a:t>
            </a:r>
            <a:r>
              <a:rPr lang="en-GB" baseline="-25000">
                <a:latin typeface="Arial" charset="0"/>
              </a:rPr>
              <a:t>abs</a:t>
            </a:r>
            <a:r>
              <a:rPr lang="en-GB">
                <a:latin typeface="Arial" charset="0"/>
              </a:rPr>
              <a:t> = 6,9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0,625 = 4,3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tps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marL="432000" indent="-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3	in 20 ms worden N = 20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s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4,3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tps = 86 pulsen geteld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standaarddeviatie is </a:t>
            </a:r>
            <a:r>
              <a:rPr lang="en-GB">
                <a:latin typeface="Arial" charset="0"/>
                <a:sym typeface="Symbol" pitchFamily="18" charset="2"/>
              </a:rPr>
              <a:t></a:t>
            </a:r>
            <a:r>
              <a:rPr lang="en-GB" baseline="-25000">
                <a:latin typeface="Arial" charset="0"/>
                <a:sym typeface="Symbol" pitchFamily="18" charset="2"/>
              </a:rPr>
              <a:t>N</a:t>
            </a:r>
            <a:r>
              <a:rPr lang="en-GB">
                <a:latin typeface="Arial" charset="0"/>
              </a:rPr>
              <a:t> = √</a:t>
            </a:r>
            <a:r>
              <a:rPr lang="en-GB">
                <a:latin typeface="Arial" charset="0"/>
                <a:sym typeface="Symbol" pitchFamily="18" charset="2"/>
              </a:rPr>
              <a:t>N =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>
                <a:latin typeface="Arial" charset="0"/>
              </a:rPr>
              <a:t>86 = 9,3 pulsen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l-GR">
                <a:latin typeface="Arial" charset="0"/>
              </a:rPr>
              <a:t>σ</a:t>
            </a:r>
            <a:r>
              <a:rPr lang="en-GB" baseline="-25000">
                <a:latin typeface="Arial" charset="0"/>
              </a:rPr>
              <a:t>T1</a:t>
            </a:r>
            <a:r>
              <a:rPr lang="en-GB">
                <a:latin typeface="Arial" charset="0"/>
              </a:rPr>
              <a:t> =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σ</a:t>
            </a:r>
            <a:r>
              <a:rPr lang="en-GB" baseline="-25000">
                <a:latin typeface="Arial" charset="0"/>
                <a:sym typeface="Symbol" pitchFamily="18" charset="2"/>
              </a:rPr>
              <a:t>N</a:t>
            </a:r>
            <a:r>
              <a:rPr lang="en-GB">
                <a:latin typeface="Arial" charset="0"/>
              </a:rPr>
              <a:t> / t = 9,3 / 20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s = 465 tps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>
            <a:extLst>
              <a:ext uri="{FF2B5EF4-FFF2-40B4-BE49-F238E27FC236}">
                <a16:creationId xmlns:a16="http://schemas.microsoft.com/office/drawing/2014/main" id="{70EC7EAC-03C9-32D8-4339-BBC1F7F910DB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116C916-E9D3-46A3-AD5F-0342EBD9A3F5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9699" name="Rectangle 5">
            <a:extLst>
              <a:ext uri="{FF2B5EF4-FFF2-40B4-BE49-F238E27FC236}">
                <a16:creationId xmlns:a16="http://schemas.microsoft.com/office/drawing/2014/main" id="{2A5B9CCF-975C-C68C-EAC8-185C00462A7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29700" name="Rectangle 6">
            <a:extLst>
              <a:ext uri="{FF2B5EF4-FFF2-40B4-BE49-F238E27FC236}">
                <a16:creationId xmlns:a16="http://schemas.microsoft.com/office/drawing/2014/main" id="{5FD8C2B8-C46E-741B-8BBC-01BBB3C6822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49A1D57-9A54-4A80-8FFE-5F3D25AE875B}" type="slidenum">
              <a:rPr lang="en-US" altLang="en-US" sz="1400">
                <a:solidFill>
                  <a:srgbClr val="5E574E"/>
                </a:solidFill>
              </a:rPr>
              <a:pPr/>
              <a:t>31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8677" name="Rectangle 2">
            <a:extLst>
              <a:ext uri="{FF2B5EF4-FFF2-40B4-BE49-F238E27FC236}">
                <a16:creationId xmlns:a16="http://schemas.microsoft.com/office/drawing/2014/main" id="{FC31A138-E7DD-70D3-8397-2A55BEDE6AB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9	Vulhoogtemeting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(2000-2-3)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678" name="Rectangle 3">
            <a:extLst>
              <a:ext uri="{FF2B5EF4-FFF2-40B4-BE49-F238E27FC236}">
                <a16:creationId xmlns:a16="http://schemas.microsoft.com/office/drawing/2014/main" id="{596DA96C-BBF1-C6CD-A851-5518284FBAB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21600" cy="3962400"/>
          </a:xfrm>
        </p:spPr>
        <p:txBody>
          <a:bodyPr/>
          <a:lstStyle/>
          <a:p>
            <a:pPr marL="432000" marR="215900" defTabSz="216000">
              <a:spcBef>
                <a:spcPts val="0"/>
              </a:spcBef>
              <a:spcAft>
                <a:spcPts val="0"/>
              </a:spcAft>
            </a:pPr>
            <a:r>
              <a:rPr lang="nl-NL" sz="1600">
                <a:solidFill>
                  <a:srgbClr val="FF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Tabel   Eenzijdige overschrijdingskans P(k) voor een normaalverdeling</a:t>
            </a:r>
            <a:endParaRPr lang="en-US" sz="160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32000" marR="215900" defTabSz="216000">
              <a:spcBef>
                <a:spcPts val="0"/>
              </a:spcBef>
              <a:spcAft>
                <a:spcPts val="0"/>
              </a:spcAft>
            </a:pPr>
            <a:r>
              <a:rPr lang="nl-NL" sz="160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32000" marR="215900" defTabSz="216000">
              <a:spcBef>
                <a:spcPts val="0"/>
              </a:spcBef>
              <a:spcAft>
                <a:spcPts val="0"/>
              </a:spcAft>
            </a:pPr>
            <a:r>
              <a:rPr lang="nl-NL" sz="160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k		0,0		0,1		0,2		0,3		0,4		0,5		0,6		0,7		</a:t>
            </a:r>
            <a:r>
              <a:rPr lang="nl-NL" sz="1600">
                <a:solidFill>
                  <a:srgbClr val="FF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0,8</a:t>
            </a:r>
            <a:r>
              <a:rPr lang="nl-NL" sz="160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		0,9</a:t>
            </a:r>
            <a:endParaRPr lang="en-US" sz="160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32000" marR="215900" defTabSz="216000">
              <a:spcBef>
                <a:spcPts val="0"/>
              </a:spcBef>
              <a:spcAft>
                <a:spcPts val="0"/>
              </a:spcAft>
            </a:pPr>
            <a:r>
              <a:rPr lang="nl-NL" sz="160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32000" marR="215900" defTabSz="216000">
              <a:spcBef>
                <a:spcPts val="0"/>
              </a:spcBef>
              <a:spcAft>
                <a:spcPts val="0"/>
              </a:spcAft>
            </a:pPr>
            <a:r>
              <a:rPr lang="nl-NL" sz="160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0		0,500	0,460	0,421	0,382	0,345	0,308	0,274	0,242	0,212	0,184</a:t>
            </a:r>
            <a:endParaRPr lang="en-US" sz="160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32000" marR="215900" defTabSz="216000">
              <a:spcBef>
                <a:spcPts val="0"/>
              </a:spcBef>
              <a:spcAft>
                <a:spcPts val="0"/>
              </a:spcAft>
            </a:pPr>
            <a:r>
              <a:rPr lang="nl-NL" sz="160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		0,159	0,136	0,115	0,097	0,081	0,067	0,055	0,045	0,036	0,029</a:t>
            </a:r>
            <a:endParaRPr lang="en-US" sz="160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32000" marR="215900" defTabSz="216000">
              <a:spcBef>
                <a:spcPts val="0"/>
              </a:spcBef>
              <a:spcAft>
                <a:spcPts val="0"/>
              </a:spcAft>
            </a:pPr>
            <a:r>
              <a:rPr lang="nl-NL" sz="1600">
                <a:solidFill>
                  <a:srgbClr val="FF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nl-NL" sz="160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		0,023	0,018	0,014	0,011	0,008	0,006	0,005	0,003	</a:t>
            </a:r>
            <a:r>
              <a:rPr lang="nl-NL" sz="1600">
                <a:solidFill>
                  <a:srgbClr val="FF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0,003</a:t>
            </a:r>
            <a:r>
              <a:rPr lang="nl-NL" sz="160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	0,002</a:t>
            </a:r>
            <a:endParaRPr lang="en-US" sz="160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215900">
              <a:spcBef>
                <a:spcPct val="0"/>
              </a:spcBef>
              <a:defRPr/>
            </a:pPr>
            <a:endParaRPr lang="en-GB" sz="1600">
              <a:latin typeface="+mn-lt"/>
            </a:endParaRPr>
          </a:p>
          <a:p>
            <a:pPr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4		drempel ligt bij (T</a:t>
            </a:r>
            <a:r>
              <a:rPr lang="en-GB" baseline="-25000">
                <a:latin typeface="Arial" charset="0"/>
              </a:rPr>
              <a:t>0</a:t>
            </a:r>
            <a:r>
              <a:rPr lang="en-GB">
                <a:latin typeface="Arial" charset="0"/>
              </a:rPr>
              <a:t> + T</a:t>
            </a:r>
            <a:r>
              <a:rPr lang="en-GB" baseline="-25000">
                <a:latin typeface="Arial" charset="0"/>
              </a:rPr>
              <a:t>1</a:t>
            </a:r>
            <a:r>
              <a:rPr lang="en-GB">
                <a:latin typeface="Arial" charset="0"/>
              </a:rPr>
              <a:t>) / 2 = (6,9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tps + 4,3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tps) / 2 </a:t>
            </a:r>
          </a:p>
          <a:p>
            <a:pPr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															 = 5,6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tps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verschil met vol blikje 5,6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tps - 4,3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tps = 1,3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tps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→	</a:t>
            </a:r>
            <a:r>
              <a:rPr lang="en-GB">
                <a:latin typeface="Arial" charset="0"/>
              </a:rPr>
              <a:t>k = 1,3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tps / 465 tps = 2,8 standaarddeviaties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aflezen van tabel 1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→	</a:t>
            </a:r>
            <a:r>
              <a:rPr lang="en-GB">
                <a:latin typeface="Arial" charset="0"/>
              </a:rPr>
              <a:t>eenzijdige overschrijdingskans P(2,8) = 0,003 (= 0,3%)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>
            <a:extLst>
              <a:ext uri="{FF2B5EF4-FFF2-40B4-BE49-F238E27FC236}">
                <a16:creationId xmlns:a16="http://schemas.microsoft.com/office/drawing/2014/main" id="{30FAE9B9-6563-EA3B-3893-1B2705A1936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DC7F93C-BADE-4F4B-9608-6030ACD1FA81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0723" name="Rectangle 5">
            <a:extLst>
              <a:ext uri="{FF2B5EF4-FFF2-40B4-BE49-F238E27FC236}">
                <a16:creationId xmlns:a16="http://schemas.microsoft.com/office/drawing/2014/main" id="{0689C23E-4EC6-B040-B233-4C7266A9B78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30724" name="Rectangle 6">
            <a:extLst>
              <a:ext uri="{FF2B5EF4-FFF2-40B4-BE49-F238E27FC236}">
                <a16:creationId xmlns:a16="http://schemas.microsoft.com/office/drawing/2014/main" id="{B4993ACA-1C1E-1536-A2AA-770C462C6A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C6C560A-B0A3-4ED5-805B-DA4FD3BFCC29}" type="slidenum">
              <a:rPr lang="en-US" altLang="en-US" sz="1400">
                <a:solidFill>
                  <a:srgbClr val="5E574E"/>
                </a:solidFill>
              </a:rPr>
              <a:pPr/>
              <a:t>32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9701" name="Rectangle 2">
            <a:extLst>
              <a:ext uri="{FF2B5EF4-FFF2-40B4-BE49-F238E27FC236}">
                <a16:creationId xmlns:a16="http://schemas.microsoft.com/office/drawing/2014/main" id="{FFF49D03-FFB9-F6C1-9D3E-2FEE0FBCCAE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9	Vulhoogtemeting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(2000-2-3)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26" name="Rectangle 3">
            <a:extLst>
              <a:ext uri="{FF2B5EF4-FFF2-40B4-BE49-F238E27FC236}">
                <a16:creationId xmlns:a16="http://schemas.microsoft.com/office/drawing/2014/main" id="{F0E3DD83-ED72-798C-EE1F-7C02D069E16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</a:pPr>
            <a:r>
              <a:rPr lang="en-GB" altLang="en-US">
                <a:latin typeface="Arial" panose="020B0604020202020204" pitchFamily="34" charset="0"/>
              </a:rPr>
              <a:t>5		de volgende manieren</a:t>
            </a:r>
          </a:p>
          <a:p>
            <a:pPr marL="431800" lvl="1" indent="0" defTabSz="215900">
              <a:spcBef>
                <a:spcPct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altLang="en-US" sz="2000"/>
              <a:t>   bronsterkte vergroten		</a:t>
            </a:r>
            <a:r>
              <a:rPr lang="en-GB" sz="2000">
                <a:sym typeface="Symbol" pitchFamily="18" charset="2"/>
              </a:rPr>
              <a:t>→   </a:t>
            </a:r>
            <a:r>
              <a:rPr lang="en-GB" altLang="en-US" sz="2000"/>
              <a:t>stralingshygiënische nadelen</a:t>
            </a:r>
          </a:p>
          <a:p>
            <a:pPr marL="431800" lvl="1" indent="0" defTabSz="215900">
              <a:spcBef>
                <a:spcPct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altLang="en-US" sz="2000"/>
              <a:t>   drempel hoger leggen		</a:t>
            </a:r>
            <a:r>
              <a:rPr lang="en-GB" sz="2000">
                <a:sym typeface="Symbol" pitchFamily="18" charset="2"/>
              </a:rPr>
              <a:t>→   </a:t>
            </a:r>
            <a:r>
              <a:rPr lang="en-GB" altLang="en-US" sz="2000"/>
              <a:t>dan meer vals volle blikjes</a:t>
            </a:r>
          </a:p>
          <a:p>
            <a:pPr marL="431800" lvl="1" indent="0" defTabSz="215900">
              <a:spcBef>
                <a:spcPct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altLang="en-US" sz="2000"/>
              <a:t>   telefficiëntie vergroten	</a:t>
            </a:r>
            <a:r>
              <a:rPr lang="en-GB" sz="2000">
                <a:sym typeface="Symbol" pitchFamily="18" charset="2"/>
              </a:rPr>
              <a:t>→   </a:t>
            </a:r>
            <a:r>
              <a:rPr lang="en-GB" altLang="en-US" sz="2000"/>
              <a:t>kost (misschien) meer geld </a:t>
            </a:r>
          </a:p>
          <a:p>
            <a:pPr marL="431800" lvl="1" indent="0" defTabSz="215900">
              <a:spcBef>
                <a:spcPct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altLang="en-US" sz="2000"/>
              <a:t>   integratietijd vergroten	</a:t>
            </a:r>
            <a:r>
              <a:rPr lang="en-GB" sz="2000">
                <a:sym typeface="Symbol" pitchFamily="18" charset="2"/>
              </a:rPr>
              <a:t>→</a:t>
            </a:r>
            <a:r>
              <a:rPr lang="en-GB" altLang="en-US" sz="2000">
                <a:sym typeface="Symbol" panose="05050102010706020507" pitchFamily="18" charset="2"/>
              </a:rPr>
              <a:t>   </a:t>
            </a:r>
            <a:r>
              <a:rPr lang="en-GB" altLang="en-US" sz="2000"/>
              <a:t>productietempo daalt </a:t>
            </a:r>
          </a:p>
        </p:txBody>
      </p:sp>
      <p:pic>
        <p:nvPicPr>
          <p:cNvPr id="30727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0F410373-F976-AAD5-0B91-7CE4358BFF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019800"/>
            <a:ext cx="2460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>
            <a:extLst>
              <a:ext uri="{FF2B5EF4-FFF2-40B4-BE49-F238E27FC236}">
                <a16:creationId xmlns:a16="http://schemas.microsoft.com/office/drawing/2014/main" id="{B700FCAE-4270-7E24-F878-5CFB35FA2C6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975040B-D7EC-4687-B4F7-B07B5804A6A2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1747" name="Rectangle 5">
            <a:extLst>
              <a:ext uri="{FF2B5EF4-FFF2-40B4-BE49-F238E27FC236}">
                <a16:creationId xmlns:a16="http://schemas.microsoft.com/office/drawing/2014/main" id="{268ED084-A007-6252-9A48-2908442C88E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31748" name="Rectangle 6">
            <a:extLst>
              <a:ext uri="{FF2B5EF4-FFF2-40B4-BE49-F238E27FC236}">
                <a16:creationId xmlns:a16="http://schemas.microsoft.com/office/drawing/2014/main" id="{63B7634A-3050-6F7E-CEF0-6676699483E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694FAC8-C844-4E0D-9472-272712216768}" type="slidenum">
              <a:rPr lang="en-US" altLang="en-US" sz="1400">
                <a:solidFill>
                  <a:srgbClr val="5E574E"/>
                </a:solidFill>
              </a:rPr>
              <a:pPr/>
              <a:t>33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0725" name="Rectangle 2">
            <a:extLst>
              <a:ext uri="{FF2B5EF4-FFF2-40B4-BE49-F238E27FC236}">
                <a16:creationId xmlns:a16="http://schemas.microsoft.com/office/drawing/2014/main" id="{EEB1D224-CC15-DAEB-A361-829D5A320C3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	Afvalmonitor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(1994-1-1)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50" name="Rectangle 3">
            <a:extLst>
              <a:ext uri="{FF2B5EF4-FFF2-40B4-BE49-F238E27FC236}">
                <a16:creationId xmlns:a16="http://schemas.microsoft.com/office/drawing/2014/main" id="{A232FE80-8823-A0BB-7306-2A2C1228530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4191000"/>
            <a:ext cx="7848600" cy="2133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aflezen figuren</a:t>
            </a:r>
          </a:p>
          <a:p>
            <a:pPr marL="457200" lvl="1" indent="0" defTabSz="215900">
              <a:spcBef>
                <a:spcPct val="0"/>
              </a:spcBef>
              <a:buNone/>
              <a:defRPr/>
            </a:pPr>
            <a:r>
              <a:rPr lang="en-GB" sz="2000">
                <a:latin typeface="Arial" charset="0"/>
                <a:sym typeface="Symbol" pitchFamily="18" charset="2"/>
              </a:rPr>
              <a:t>→	</a:t>
            </a:r>
            <a:r>
              <a:rPr lang="en-GB"/>
              <a:t> f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en-GB"/>
              <a:t> </a:t>
            </a:r>
            <a:r>
              <a:rPr lang="en-GB" sz="1600">
                <a:latin typeface="+mn-lt"/>
              </a:rPr>
              <a:t>= 0,026 (Bq·s)</a:t>
            </a:r>
            <a:r>
              <a:rPr lang="en-GB" sz="1600" baseline="30000">
                <a:latin typeface="+mn-lt"/>
              </a:rPr>
              <a:t>-1 </a:t>
            </a:r>
            <a:r>
              <a:rPr lang="en-GB"/>
              <a:t>		 E</a:t>
            </a:r>
            <a:r>
              <a:rPr lang="el-GR" baseline="-25000"/>
              <a:t>γ</a:t>
            </a:r>
            <a:r>
              <a:rPr lang="en-GB"/>
              <a:t> </a:t>
            </a:r>
            <a:r>
              <a:rPr lang="en-GB" sz="1600">
                <a:latin typeface="+mn-lt"/>
              </a:rPr>
              <a:t>= 80 keV </a:t>
            </a:r>
            <a:r>
              <a:rPr lang="en-GB">
                <a:latin typeface="Arial" charset="0"/>
              </a:rPr>
              <a:t>		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ε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GB">
                <a:latin typeface="Arial" charset="0"/>
              </a:rPr>
              <a:t>f</a:t>
            </a:r>
            <a:r>
              <a:rPr lang="en-GB" baseline="-25000">
                <a:latin typeface="Arial" charset="0"/>
              </a:rPr>
              <a:t>geom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×</a:t>
            </a:r>
            <a:r>
              <a:rPr lang="en-GB">
                <a:latin typeface="Arial" charset="0"/>
              </a:rPr>
              <a:t> f</a:t>
            </a:r>
            <a:r>
              <a:rPr lang="en-GB" baseline="-25000">
                <a:latin typeface="Arial" charset="0"/>
              </a:rPr>
              <a:t>det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×</a:t>
            </a:r>
            <a:r>
              <a:rPr lang="en-GB">
                <a:latin typeface="Arial" charset="0"/>
              </a:rPr>
              <a:t> f</a:t>
            </a:r>
            <a:r>
              <a:rPr lang="en-GB" baseline="-25000">
                <a:latin typeface="Arial" charset="0"/>
              </a:rPr>
              <a:t>abs</a:t>
            </a:r>
            <a:r>
              <a:rPr lang="en-GB">
                <a:latin typeface="Arial" charset="0"/>
              </a:rPr>
              <a:t> = 0,05</a:t>
            </a:r>
            <a:endParaRPr lang="en-GB"/>
          </a:p>
          <a:p>
            <a:pPr marL="432000" defTabSz="215900">
              <a:spcBef>
                <a:spcPct val="0"/>
              </a:spcBef>
              <a:defRPr/>
            </a:pPr>
            <a:r>
              <a:rPr lang="en-GB" sz="1600">
                <a:latin typeface="+mn-lt"/>
              </a:rPr>
              <a:t>			 = 0,061 (Bq·s)</a:t>
            </a:r>
            <a:r>
              <a:rPr lang="en-GB" sz="1600" baseline="30000">
                <a:latin typeface="+mn-lt"/>
              </a:rPr>
              <a:t>-1 </a:t>
            </a:r>
            <a:r>
              <a:rPr lang="en-GB" sz="1600">
                <a:latin typeface="+mn-lt"/>
              </a:rPr>
              <a:t>			  = 284 keV 									  = 0,10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 sz="1600">
                <a:latin typeface="+mn-lt"/>
              </a:rPr>
              <a:t>			 = 0,812 (Bq·s)</a:t>
            </a:r>
            <a:r>
              <a:rPr lang="en-GB" sz="1600" baseline="30000">
                <a:latin typeface="+mn-lt"/>
              </a:rPr>
              <a:t>-1 </a:t>
            </a:r>
            <a:r>
              <a:rPr lang="en-GB" sz="1600">
                <a:latin typeface="+mn-lt"/>
              </a:rPr>
              <a:t>			  = 365 keV 									  = 0,11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ijkfactor = ∑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en-GB">
                <a:latin typeface="Arial" charset="0"/>
              </a:rPr>
              <a:t>(f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ε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en-GB">
                <a:latin typeface="Arial" charset="0"/>
              </a:rPr>
              <a:t>) tps per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 = 0,026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0,05 + 0,061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0,10 + 0,812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0,11 tps per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 = 0,097 tps per Bq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8D56681-9F37-DD9F-9FAB-81F92D523C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268000"/>
            <a:ext cx="3181765" cy="162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B9D3DCF-A10C-C368-E191-A3EAE3B3BB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598" y="2133600"/>
            <a:ext cx="3549616" cy="234000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>
            <a:extLst>
              <a:ext uri="{FF2B5EF4-FFF2-40B4-BE49-F238E27FC236}">
                <a16:creationId xmlns:a16="http://schemas.microsoft.com/office/drawing/2014/main" id="{B700FCAE-4270-7E24-F878-5CFB35FA2C6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975040B-D7EC-4687-B4F7-B07B5804A6A2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1747" name="Rectangle 5">
            <a:extLst>
              <a:ext uri="{FF2B5EF4-FFF2-40B4-BE49-F238E27FC236}">
                <a16:creationId xmlns:a16="http://schemas.microsoft.com/office/drawing/2014/main" id="{268ED084-A007-6252-9A48-2908442C88E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31748" name="Rectangle 6">
            <a:extLst>
              <a:ext uri="{FF2B5EF4-FFF2-40B4-BE49-F238E27FC236}">
                <a16:creationId xmlns:a16="http://schemas.microsoft.com/office/drawing/2014/main" id="{63B7634A-3050-6F7E-CEF0-6676699483E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694FAC8-C844-4E0D-9472-272712216768}" type="slidenum">
              <a:rPr lang="en-US" altLang="en-US" sz="1400">
                <a:solidFill>
                  <a:srgbClr val="5E574E"/>
                </a:solidFill>
              </a:rPr>
              <a:pPr/>
              <a:t>34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0725" name="Rectangle 2">
            <a:extLst>
              <a:ext uri="{FF2B5EF4-FFF2-40B4-BE49-F238E27FC236}">
                <a16:creationId xmlns:a16="http://schemas.microsoft.com/office/drawing/2014/main" id="{EEB1D224-CC15-DAEB-A361-829D5A320C3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	Afvalmonitor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(1994-1-1)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50" name="Rectangle 3">
            <a:extLst>
              <a:ext uri="{FF2B5EF4-FFF2-40B4-BE49-F238E27FC236}">
                <a16:creationId xmlns:a16="http://schemas.microsoft.com/office/drawing/2014/main" id="{A232FE80-8823-A0BB-7306-2A2C1228530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848600" cy="39624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A = 20 kg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2,0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</a:t>
            </a:r>
            <a:r>
              <a:rPr lang="en-GB" baseline="-25000">
                <a:latin typeface="Arial" charset="0"/>
              </a:rPr>
              <a:t>netto</a:t>
            </a:r>
            <a:r>
              <a:rPr lang="en-GB">
                <a:latin typeface="Arial" charset="0"/>
              </a:rPr>
              <a:t> = 2,0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0,097 tps per Bq = 1,9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tps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</a:t>
            </a:r>
            <a:r>
              <a:rPr lang="en-GB" baseline="-25000">
                <a:latin typeface="Arial" charset="0"/>
              </a:rPr>
              <a:t>bruto</a:t>
            </a:r>
            <a:r>
              <a:rPr lang="en-GB">
                <a:latin typeface="Arial" charset="0"/>
              </a:rPr>
              <a:t> = T</a:t>
            </a:r>
            <a:r>
              <a:rPr lang="en-GB" baseline="-25000">
                <a:latin typeface="Arial" charset="0"/>
              </a:rPr>
              <a:t>netto</a:t>
            </a:r>
            <a:r>
              <a:rPr lang="en-GB">
                <a:latin typeface="Arial" charset="0"/>
              </a:rPr>
              <a:t> + T</a:t>
            </a:r>
            <a:r>
              <a:rPr lang="en-GB" baseline="-25000">
                <a:latin typeface="Arial" charset="0"/>
              </a:rPr>
              <a:t>nul</a:t>
            </a:r>
            <a:r>
              <a:rPr lang="en-GB">
                <a:latin typeface="Arial" charset="0"/>
              </a:rPr>
              <a:t> = 1,9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tps + 1398 tps = 3,3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tps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US">
                <a:latin typeface="Arial" charset="0"/>
              </a:rPr>
              <a:t>3</a:t>
            </a:r>
            <a:r>
              <a:rPr lang="en-US" noProof="1">
                <a:latin typeface="Arial" charset="0"/>
              </a:rPr>
              <a:t>		alleen nuleffect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US" noProof="1">
                <a:latin typeface="Arial" charset="0"/>
              </a:rPr>
              <a:t>in t = 10 s worden er 10 </a:t>
            </a:r>
            <a:r>
              <a:rPr lang="en-US">
                <a:latin typeface="Arial" charset="0"/>
              </a:rPr>
              <a:t>s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noProof="1">
                <a:latin typeface="Arial" charset="0"/>
              </a:rPr>
              <a:t> 1398</a:t>
            </a:r>
            <a:r>
              <a:rPr lang="en-US">
                <a:latin typeface="Arial" charset="0"/>
              </a:rPr>
              <a:t> tps</a:t>
            </a:r>
            <a:r>
              <a:rPr lang="en-US" noProof="1">
                <a:latin typeface="Arial" charset="0"/>
              </a:rPr>
              <a:t> = 1,4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 noProof="1">
                <a:latin typeface="Arial" charset="0"/>
              </a:rPr>
              <a:t>10</a:t>
            </a:r>
            <a:r>
              <a:rPr lang="en-GB" baseline="30000" noProof="1">
                <a:latin typeface="Arial" charset="0"/>
              </a:rPr>
              <a:t>4</a:t>
            </a:r>
            <a:r>
              <a:rPr lang="en-GB" noProof="1">
                <a:latin typeface="Arial" charset="0"/>
              </a:rPr>
              <a:t> pulsen geteld</a:t>
            </a:r>
          </a:p>
          <a:p>
            <a:pPr defTabSz="215900">
              <a:spcBef>
                <a:spcPct val="0"/>
              </a:spcBef>
              <a:defRPr/>
            </a:pPr>
            <a:endParaRPr lang="en-GB" noProof="1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US">
                <a:latin typeface="Arial" charset="0"/>
              </a:rPr>
              <a:t>4</a:t>
            </a:r>
            <a:r>
              <a:rPr lang="en-US" noProof="1">
                <a:latin typeface="Arial" charset="0"/>
              </a:rPr>
              <a:t>		standaarddeviatie is </a:t>
            </a:r>
            <a:r>
              <a:rPr lang="el-GR" noProof="1">
                <a:latin typeface="Arial" charset="0"/>
              </a:rPr>
              <a:t>σ</a:t>
            </a:r>
            <a:r>
              <a:rPr lang="en-GB" baseline="-25000">
                <a:latin typeface="Arial" charset="0"/>
                <a:sym typeface="Symbol" pitchFamily="18" charset="2"/>
              </a:rPr>
              <a:t>nul</a:t>
            </a:r>
            <a:r>
              <a:rPr lang="en-GB" noProof="1">
                <a:latin typeface="Arial" charset="0"/>
              </a:rPr>
              <a:t> = √1,4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 noProof="1">
                <a:latin typeface="Arial" charset="0"/>
              </a:rPr>
              <a:t>10</a:t>
            </a:r>
            <a:r>
              <a:rPr lang="en-GB" baseline="30000" noProof="1">
                <a:latin typeface="Arial" charset="0"/>
              </a:rPr>
              <a:t>4</a:t>
            </a:r>
            <a:r>
              <a:rPr lang="en-GB" noProof="1">
                <a:latin typeface="Arial" charset="0"/>
              </a:rPr>
              <a:t> = 118 pulsen per 10 s</a:t>
            </a:r>
          </a:p>
          <a:p>
            <a:pPr defTabSz="215900">
              <a:spcBef>
                <a:spcPct val="0"/>
              </a:spcBef>
              <a:defRPr/>
            </a:pPr>
            <a:endParaRPr lang="en-GB" noProof="1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US">
                <a:latin typeface="Arial" charset="0"/>
              </a:rPr>
              <a:t>5</a:t>
            </a:r>
            <a:r>
              <a:rPr lang="en-US" noProof="1">
                <a:latin typeface="Arial" charset="0"/>
              </a:rPr>
              <a:t>		minmaal te detecteren activiteit correspondeert met 3</a:t>
            </a:r>
            <a:r>
              <a:rPr lang="el-GR" noProof="1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σ</a:t>
            </a:r>
            <a:r>
              <a:rPr lang="en-US" baseline="-25000">
                <a:latin typeface="Arial" charset="0"/>
              </a:rPr>
              <a:t>nul</a:t>
            </a:r>
            <a:endParaRPr lang="en-US" baseline="-25000" noProof="1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US" noProof="1">
                <a:latin typeface="Arial" charset="0"/>
              </a:rPr>
              <a:t>A</a:t>
            </a:r>
            <a:r>
              <a:rPr lang="en-US" baseline="-25000" noProof="1">
                <a:latin typeface="Arial" charset="0"/>
              </a:rPr>
              <a:t>min</a:t>
            </a:r>
            <a:r>
              <a:rPr lang="en-US" noProof="1">
                <a:latin typeface="Arial" charset="0"/>
              </a:rPr>
              <a:t> </a:t>
            </a:r>
            <a:r>
              <a:rPr lang="en-US" noProof="1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noProof="1">
                <a:latin typeface="Arial" charset="0"/>
              </a:rPr>
              <a:t> ijkfactor = 3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σ</a:t>
            </a:r>
            <a:r>
              <a:rPr lang="en-GB" baseline="-25000">
                <a:latin typeface="Arial" charset="0"/>
                <a:sym typeface="Symbol" pitchFamily="18" charset="2"/>
              </a:rPr>
              <a:t>nul</a:t>
            </a:r>
            <a:r>
              <a:rPr lang="en-GB" noProof="1">
                <a:latin typeface="Arial" charset="0"/>
              </a:rPr>
              <a:t> / t = 3 </a:t>
            </a:r>
            <a:r>
              <a:rPr lang="en-GB" noProof="1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noProof="1">
                <a:latin typeface="Arial" charset="0"/>
              </a:rPr>
              <a:t> 118 / 10</a:t>
            </a:r>
            <a:r>
              <a:rPr lang="en-US">
                <a:latin typeface="Arial" charset="0"/>
              </a:rPr>
              <a:t> s</a:t>
            </a:r>
            <a:r>
              <a:rPr lang="en-US" noProof="1">
                <a:latin typeface="Arial" charset="0"/>
              </a:rPr>
              <a:t> = 35 </a:t>
            </a:r>
            <a:r>
              <a:rPr lang="en-US">
                <a:latin typeface="Arial" charset="0"/>
              </a:rPr>
              <a:t>tps</a:t>
            </a:r>
            <a:endParaRPr lang="en-US" noProof="1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US" noProof="1">
                <a:latin typeface="Arial" charset="0"/>
              </a:rPr>
              <a:t>A</a:t>
            </a:r>
            <a:r>
              <a:rPr lang="en-US" baseline="-25000" noProof="1">
                <a:latin typeface="Arial" charset="0"/>
              </a:rPr>
              <a:t>min</a:t>
            </a:r>
            <a:r>
              <a:rPr lang="en-US" noProof="1">
                <a:latin typeface="Arial" charset="0"/>
              </a:rPr>
              <a:t> =  35</a:t>
            </a:r>
            <a:r>
              <a:rPr lang="en-US">
                <a:latin typeface="Arial" charset="0"/>
              </a:rPr>
              <a:t> tps</a:t>
            </a:r>
            <a:r>
              <a:rPr lang="en-US" noProof="1">
                <a:latin typeface="Arial" charset="0"/>
              </a:rPr>
              <a:t> / ijkfactor = 35 </a:t>
            </a:r>
            <a:r>
              <a:rPr lang="en-US">
                <a:latin typeface="Arial" charset="0"/>
              </a:rPr>
              <a:t>tps </a:t>
            </a:r>
            <a:r>
              <a:rPr lang="en-US" noProof="1">
                <a:latin typeface="Arial" charset="0"/>
              </a:rPr>
              <a:t>/ 0,097 </a:t>
            </a:r>
            <a:r>
              <a:rPr lang="en-US">
                <a:latin typeface="Arial" charset="0"/>
              </a:rPr>
              <a:t>tps per Bq </a:t>
            </a:r>
            <a:r>
              <a:rPr lang="en-US" noProof="1">
                <a:latin typeface="Arial" charset="0"/>
              </a:rPr>
              <a:t>= 361 Bq</a:t>
            </a: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868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>
            <a:extLst>
              <a:ext uri="{FF2B5EF4-FFF2-40B4-BE49-F238E27FC236}">
                <a16:creationId xmlns:a16="http://schemas.microsoft.com/office/drawing/2014/main" id="{EBFB28CB-81D0-B666-926A-C9DD191AC64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1438142-FD94-4309-BA1C-8260F9BF59FC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2771" name="Rectangle 5">
            <a:extLst>
              <a:ext uri="{FF2B5EF4-FFF2-40B4-BE49-F238E27FC236}">
                <a16:creationId xmlns:a16="http://schemas.microsoft.com/office/drawing/2014/main" id="{EBA7EA28-04B1-9896-5282-DB9D1E926CA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32772" name="Rectangle 6">
            <a:extLst>
              <a:ext uri="{FF2B5EF4-FFF2-40B4-BE49-F238E27FC236}">
                <a16:creationId xmlns:a16="http://schemas.microsoft.com/office/drawing/2014/main" id="{EE3707D1-6538-FDD2-DF14-F0595B63E9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D171659-F4C7-4660-9FF3-B141DC3301E6}" type="slidenum">
              <a:rPr lang="en-US" altLang="en-US" sz="1400">
                <a:solidFill>
                  <a:srgbClr val="5E574E"/>
                </a:solidFill>
              </a:rPr>
              <a:pPr/>
              <a:t>35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1749" name="Rectangle 2">
            <a:extLst>
              <a:ext uri="{FF2B5EF4-FFF2-40B4-BE49-F238E27FC236}">
                <a16:creationId xmlns:a16="http://schemas.microsoft.com/office/drawing/2014/main" id="{FB63BB52-F8BF-B2CC-73D1-46797DA1DE8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	Afvalmonitor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(1994-1-1)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74" name="Rectangle 3">
            <a:extLst>
              <a:ext uri="{FF2B5EF4-FFF2-40B4-BE49-F238E27FC236}">
                <a16:creationId xmlns:a16="http://schemas.microsoft.com/office/drawing/2014/main" id="{B12B1A78-F6CA-BB60-2480-6CA52BB7A1A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924800" cy="39624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US">
                <a:latin typeface="Arial" charset="0"/>
              </a:rPr>
              <a:t>6</a:t>
            </a:r>
            <a:r>
              <a:rPr lang="en-US" noProof="1">
                <a:latin typeface="Arial" charset="0"/>
              </a:rPr>
              <a:t>		minimale massieke activiteit</a:t>
            </a:r>
            <a:r>
              <a:rPr lang="en-US">
                <a:latin typeface="Arial" charset="0"/>
              </a:rPr>
              <a:t> = </a:t>
            </a:r>
            <a:r>
              <a:rPr lang="en-US" noProof="1">
                <a:latin typeface="Arial" charset="0"/>
              </a:rPr>
              <a:t>361 Bq / 20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 noProof="1">
                <a:latin typeface="Arial" charset="0"/>
              </a:rPr>
              <a:t>10</a:t>
            </a:r>
            <a:r>
              <a:rPr lang="en-GB" baseline="30000" noProof="1">
                <a:latin typeface="Arial" charset="0"/>
              </a:rPr>
              <a:t>3</a:t>
            </a:r>
            <a:r>
              <a:rPr lang="en-GB" noProof="1">
                <a:latin typeface="Arial" charset="0"/>
              </a:rPr>
              <a:t> g = 0,018 Bq</a:t>
            </a:r>
            <a:r>
              <a:rPr lang="en-US">
                <a:latin typeface="Georgia" panose="02040502050405020303" pitchFamily="18" charset="0"/>
              </a:rPr>
              <a:t>·</a:t>
            </a:r>
            <a:r>
              <a:rPr lang="en-US" noProof="1">
                <a:latin typeface="Arial" charset="0"/>
              </a:rPr>
              <a:t>g</a:t>
            </a:r>
            <a:r>
              <a:rPr lang="en-US" baseline="30000">
                <a:latin typeface="Arial" charset="0"/>
              </a:rPr>
              <a:t>-1</a:t>
            </a:r>
            <a:endParaRPr lang="en-US" noProof="1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US">
                <a:solidFill>
                  <a:srgbClr val="FF0000"/>
                </a:solidFill>
                <a:latin typeface="Arial" charset="0"/>
              </a:rPr>
              <a:t>(zeer) </a:t>
            </a:r>
            <a:r>
              <a:rPr lang="en-US" noProof="1">
                <a:solidFill>
                  <a:srgbClr val="FF0000"/>
                </a:solidFill>
                <a:latin typeface="Arial" charset="0"/>
              </a:rPr>
              <a:t>ruim onder de vrijgavegrens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 van 100 Bq</a:t>
            </a:r>
            <a:r>
              <a:rPr lang="en-US">
                <a:solidFill>
                  <a:srgbClr val="FF0000"/>
                </a:solidFill>
                <a:latin typeface="Georgia" panose="02040502050405020303" pitchFamily="18" charset="0"/>
              </a:rPr>
              <a:t>·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g</a:t>
            </a:r>
            <a:r>
              <a:rPr lang="en-US" baseline="30000">
                <a:solidFill>
                  <a:srgbClr val="FF0000"/>
                </a:solidFill>
                <a:latin typeface="Arial" charset="0"/>
              </a:rPr>
              <a:t>-1</a:t>
            </a:r>
            <a:endParaRPr lang="en-US" baseline="30000" noProof="1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32775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F8CF2438-096C-8FD4-F331-6EB03EAEB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019800"/>
            <a:ext cx="2460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>
            <a:extLst>
              <a:ext uri="{FF2B5EF4-FFF2-40B4-BE49-F238E27FC236}">
                <a16:creationId xmlns:a16="http://schemas.microsoft.com/office/drawing/2014/main" id="{141A9A75-D7BC-1C6B-D101-89E773B49571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FFA9823-956E-487B-B8AD-06B2016045E9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3795" name="Rectangle 5">
            <a:extLst>
              <a:ext uri="{FF2B5EF4-FFF2-40B4-BE49-F238E27FC236}">
                <a16:creationId xmlns:a16="http://schemas.microsoft.com/office/drawing/2014/main" id="{AF1BBA92-6E95-3B2F-D7AE-F6E8037C379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33796" name="Rectangle 6">
            <a:extLst>
              <a:ext uri="{FF2B5EF4-FFF2-40B4-BE49-F238E27FC236}">
                <a16:creationId xmlns:a16="http://schemas.microsoft.com/office/drawing/2014/main" id="{997AFF53-BBD1-05E3-0A46-E1A2F73713B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D9BD7B4-80F9-4851-9CAE-48B3CD0950FE}" type="slidenum">
              <a:rPr lang="en-US" altLang="en-US" sz="1400">
                <a:solidFill>
                  <a:srgbClr val="5E574E"/>
                </a:solidFill>
              </a:rPr>
              <a:pPr/>
              <a:t>36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2773" name="Rectangle 2">
            <a:extLst>
              <a:ext uri="{FF2B5EF4-FFF2-40B4-BE49-F238E27FC236}">
                <a16:creationId xmlns:a16="http://schemas.microsoft.com/office/drawing/2014/main" id="{8CE566C8-4E93-9222-89E9-47ECC1266B7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11	Geactiveerd gereedschap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(1994-2-2)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798" name="Rectangle 3">
            <a:extLst>
              <a:ext uri="{FF2B5EF4-FFF2-40B4-BE49-F238E27FC236}">
                <a16:creationId xmlns:a16="http://schemas.microsoft.com/office/drawing/2014/main" id="{CCBE5512-D07A-29D9-F1A4-7FCB3F215C4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grafiek bestaat uit twee rechte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delen; trek rechte door laatste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drie punten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>
                <a:latin typeface="Arial" charset="0"/>
                <a:sym typeface="Symbol" pitchFamily="18" charset="2"/>
              </a:rPr>
              <a:t>	 </a:t>
            </a:r>
            <a:r>
              <a:rPr lang="el-GR">
                <a:latin typeface="Arial" charset="0"/>
                <a:sym typeface="Symbol" pitchFamily="18" charset="2"/>
              </a:rPr>
              <a:t>λ</a:t>
            </a:r>
            <a:r>
              <a:rPr lang="en-GB">
                <a:latin typeface="Arial" charset="0"/>
              </a:rPr>
              <a:t>(</a:t>
            </a:r>
            <a:r>
              <a:rPr lang="en-GB" baseline="30000">
                <a:latin typeface="Arial" charset="0"/>
              </a:rPr>
              <a:t>54</a:t>
            </a:r>
            <a:r>
              <a:rPr lang="en-GB">
                <a:latin typeface="Arial" charset="0"/>
              </a:rPr>
              <a:t>Mn) = 0,27 h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>
                <a:latin typeface="Arial" charset="0"/>
              </a:rPr>
              <a:t>(</a:t>
            </a:r>
            <a:r>
              <a:rPr lang="en-GB" baseline="30000">
                <a:latin typeface="Arial" charset="0"/>
              </a:rPr>
              <a:t>54</a:t>
            </a:r>
            <a:r>
              <a:rPr lang="en-GB">
                <a:latin typeface="Arial" charset="0"/>
              </a:rPr>
              <a:t>Mn) = 0,693 / 0,27 h</a:t>
            </a:r>
            <a:r>
              <a:rPr lang="en-GB" baseline="30000">
                <a:latin typeface="Arial" charset="0"/>
              </a:rPr>
              <a:t>-1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= 2,6 h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extrapoleer rechte naar t = 0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trek bijdrage af van experimentele waarden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trek rechte door de gecorrigeerde grafiek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latin typeface="Arial" charset="0"/>
              </a:rPr>
              <a:t>(</a:t>
            </a:r>
            <a:r>
              <a:rPr lang="en-GB" baseline="30000">
                <a:latin typeface="Arial" charset="0"/>
              </a:rPr>
              <a:t>60m</a:t>
            </a:r>
            <a:r>
              <a:rPr lang="en-GB">
                <a:latin typeface="Arial" charset="0"/>
              </a:rPr>
              <a:t>Co) = 3,9 h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>
                <a:latin typeface="Arial" charset="0"/>
              </a:rPr>
              <a:t>(</a:t>
            </a:r>
            <a:r>
              <a:rPr lang="en-GB" baseline="30000">
                <a:latin typeface="Arial" charset="0"/>
              </a:rPr>
              <a:t>60m</a:t>
            </a:r>
            <a:r>
              <a:rPr lang="en-GB">
                <a:latin typeface="Arial" charset="0"/>
              </a:rPr>
              <a:t>Co) = 0,693 / 3,9 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0,18 h</a:t>
            </a:r>
          </a:p>
        </p:txBody>
      </p:sp>
      <p:pic>
        <p:nvPicPr>
          <p:cNvPr id="33799" name="Picture 4" descr="grafiekMEET11">
            <a:extLst>
              <a:ext uri="{FF2B5EF4-FFF2-40B4-BE49-F238E27FC236}">
                <a16:creationId xmlns:a16="http://schemas.microsoft.com/office/drawing/2014/main" id="{BF192277-66CD-B4A2-23EC-D10E357837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133600"/>
            <a:ext cx="3711575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>
            <a:extLst>
              <a:ext uri="{FF2B5EF4-FFF2-40B4-BE49-F238E27FC236}">
                <a16:creationId xmlns:a16="http://schemas.microsoft.com/office/drawing/2014/main" id="{3999EC0C-671F-671C-5310-F0A3C2F89125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F2B78A7-63DF-4760-9A94-ED9682DBDF74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4819" name="Rectangle 5">
            <a:extLst>
              <a:ext uri="{FF2B5EF4-FFF2-40B4-BE49-F238E27FC236}">
                <a16:creationId xmlns:a16="http://schemas.microsoft.com/office/drawing/2014/main" id="{B3E3231E-4FD8-5985-7CCB-73F3B45F37B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34820" name="Rectangle 6">
            <a:extLst>
              <a:ext uri="{FF2B5EF4-FFF2-40B4-BE49-F238E27FC236}">
                <a16:creationId xmlns:a16="http://schemas.microsoft.com/office/drawing/2014/main" id="{F7152686-40BA-B7CE-D6BE-944175902C8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913829-3AB5-4798-B313-B6BCE3EFA98A}" type="slidenum">
              <a:rPr lang="en-US" altLang="en-US" sz="1400">
                <a:solidFill>
                  <a:srgbClr val="5E574E"/>
                </a:solidFill>
              </a:rPr>
              <a:pPr/>
              <a:t>37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3797" name="Rectangle 2">
            <a:extLst>
              <a:ext uri="{FF2B5EF4-FFF2-40B4-BE49-F238E27FC236}">
                <a16:creationId xmlns:a16="http://schemas.microsoft.com/office/drawing/2014/main" id="{189DC7A4-1DC1-C4BD-4026-A08FDEF7861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11	Geactiveerd gereedschap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(1994-2-2)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822" name="Rectangle 3">
            <a:extLst>
              <a:ext uri="{FF2B5EF4-FFF2-40B4-BE49-F238E27FC236}">
                <a16:creationId xmlns:a16="http://schemas.microsoft.com/office/drawing/2014/main" id="{BCCB055C-0C1D-24F9-214E-C2A531ECA75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81534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activiteit in 0,1 h (in uren, want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latin typeface="Arial" charset="0"/>
              </a:rPr>
              <a:t> in 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A = N </a:t>
            </a:r>
            <a:r>
              <a:rPr lang="el-GR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σ</a:t>
            </a:r>
            <a:r>
              <a:rPr lang="en-US" baseline="-2500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th</a:t>
            </a:r>
            <a:r>
              <a:rPr lang="en-US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l-GR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φ</a:t>
            </a:r>
            <a:r>
              <a:rPr lang="en-US" baseline="-2500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th</a:t>
            </a:r>
            <a:r>
              <a:rPr lang="en-GB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(1 - e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-</a:t>
            </a:r>
            <a:r>
              <a:rPr lang="el-GR" baseline="30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 baseline="30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0,1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)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N(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55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Mn) = (m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Mn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/ M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Mn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)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N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A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  = (1,1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g / 54,9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mol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6,02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23</a:t>
            </a:r>
            <a:r>
              <a:rPr lang="en-GB">
                <a:latin typeface="Arial" charset="0"/>
              </a:rPr>
              <a:t> mol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1,21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19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A(</a:t>
            </a:r>
            <a:r>
              <a:rPr lang="en-GB" baseline="30000">
                <a:latin typeface="Arial" charset="0"/>
              </a:rPr>
              <a:t>56</a:t>
            </a:r>
            <a:r>
              <a:rPr lang="en-GB">
                <a:latin typeface="Arial" charset="0"/>
              </a:rPr>
              <a:t>Mn) = 1,21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19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13,3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-28</a:t>
            </a:r>
            <a:r>
              <a:rPr lang="en-GB">
                <a:latin typeface="Arial" charset="0"/>
              </a:rPr>
              <a:t> 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16</a:t>
            </a:r>
            <a:r>
              <a:rPr lang="en-GB">
                <a:latin typeface="Arial" charset="0"/>
              </a:rPr>
              <a:t> 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(1 - e</a:t>
            </a:r>
            <a:r>
              <a:rPr lang="en-GB" baseline="30000">
                <a:latin typeface="Arial" charset="0"/>
              </a:rPr>
              <a:t>-0,27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0,1</a:t>
            </a:r>
            <a:r>
              <a:rPr lang="en-GB">
                <a:latin typeface="Arial" charset="0"/>
              </a:rPr>
              <a:t>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 = 4,28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Bq = 4,28 MBq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N(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59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Co) = (m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Co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/ M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Co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)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N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A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 = (210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g / 58,9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mol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6,02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23</a:t>
            </a:r>
            <a:r>
              <a:rPr lang="en-GB">
                <a:latin typeface="Arial" charset="0"/>
              </a:rPr>
              <a:t> mol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2,15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A(</a:t>
            </a:r>
            <a:r>
              <a:rPr lang="en-GB" baseline="30000">
                <a:latin typeface="Arial" charset="0"/>
              </a:rPr>
              <a:t>60m</a:t>
            </a:r>
            <a:r>
              <a:rPr lang="en-GB">
                <a:latin typeface="Arial" charset="0"/>
              </a:rPr>
              <a:t>Co) = 2,15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-28</a:t>
            </a:r>
            <a:r>
              <a:rPr lang="en-GB">
                <a:latin typeface="Arial" charset="0"/>
              </a:rPr>
              <a:t> 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16</a:t>
            </a:r>
            <a:r>
              <a:rPr lang="en-GB">
                <a:latin typeface="Arial" charset="0"/>
              </a:rPr>
              <a:t> 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(1 - e</a:t>
            </a:r>
            <a:r>
              <a:rPr lang="en-GB" baseline="30000">
                <a:latin typeface="Arial" charset="0"/>
              </a:rPr>
              <a:t>-3,9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0,1</a:t>
            </a:r>
            <a:r>
              <a:rPr lang="en-GB">
                <a:latin typeface="Arial" charset="0"/>
              </a:rPr>
              <a:t>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= 1,39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10</a:t>
            </a:r>
            <a:r>
              <a:rPr lang="en-GB">
                <a:latin typeface="Arial" charset="0"/>
              </a:rPr>
              <a:t> Bq = 13,9 GBq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>
            <a:extLst>
              <a:ext uri="{FF2B5EF4-FFF2-40B4-BE49-F238E27FC236}">
                <a16:creationId xmlns:a16="http://schemas.microsoft.com/office/drawing/2014/main" id="{17FD965B-7E98-C1DD-613B-B1FDB4ABD0C9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4349612-558C-40FF-916B-82AF34C7A6B6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5843" name="Rectangle 5">
            <a:extLst>
              <a:ext uri="{FF2B5EF4-FFF2-40B4-BE49-F238E27FC236}">
                <a16:creationId xmlns:a16="http://schemas.microsoft.com/office/drawing/2014/main" id="{7795AC0C-C8C4-EF7E-BC90-B03C416581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35844" name="Rectangle 6">
            <a:extLst>
              <a:ext uri="{FF2B5EF4-FFF2-40B4-BE49-F238E27FC236}">
                <a16:creationId xmlns:a16="http://schemas.microsoft.com/office/drawing/2014/main" id="{8B4D5029-3A70-AFC9-9D45-D4504FB6FD2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D08FDE9-EE11-4F27-BCED-7EB13D4C41B8}" type="slidenum">
              <a:rPr lang="en-US" altLang="en-US" sz="1400">
                <a:solidFill>
                  <a:srgbClr val="5E574E"/>
                </a:solidFill>
              </a:rPr>
              <a:pPr/>
              <a:t>38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4821" name="Rectangle 2">
            <a:extLst>
              <a:ext uri="{FF2B5EF4-FFF2-40B4-BE49-F238E27FC236}">
                <a16:creationId xmlns:a16="http://schemas.microsoft.com/office/drawing/2014/main" id="{BEEB91AE-9327-AF6D-981D-9FFAFA57BC5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11	Geactiveerd gereedschap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(1994-2-2)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846" name="Rectangle 3">
            <a:extLst>
              <a:ext uri="{FF2B5EF4-FFF2-40B4-BE49-F238E27FC236}">
                <a16:creationId xmlns:a16="http://schemas.microsoft.com/office/drawing/2014/main" id="{C8E89E3F-D14B-CA04-4821-0A640C17FC5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80772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aantal </a:t>
            </a:r>
            <a:r>
              <a:rPr lang="en-GB" baseline="30000">
                <a:latin typeface="Arial" charset="0"/>
              </a:rPr>
              <a:t>60m</a:t>
            </a:r>
            <a:r>
              <a:rPr lang="en-GB">
                <a:latin typeface="Arial" charset="0"/>
              </a:rPr>
              <a:t>Co-kernen in 0,1 h = 360 s (in seconden, want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φ</a:t>
            </a:r>
            <a:r>
              <a:rPr lang="en-US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th</a:t>
            </a:r>
            <a:r>
              <a:rPr lang="en-GB">
                <a:latin typeface="Arial" charset="0"/>
              </a:rPr>
              <a:t> in 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):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N*(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60m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Co) = N(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59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Co) </a:t>
            </a:r>
            <a:r>
              <a:rPr lang="el-GR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σ</a:t>
            </a:r>
            <a:r>
              <a:rPr lang="en-US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th</a:t>
            </a:r>
            <a:r>
              <a:rPr lang="en-US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l-GR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φ</a:t>
            </a:r>
            <a:r>
              <a:rPr lang="en-US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th</a:t>
            </a:r>
            <a:r>
              <a:rPr lang="en-US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t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N*(</a:t>
            </a:r>
            <a:r>
              <a:rPr lang="en-GB" baseline="30000">
                <a:latin typeface="Arial" charset="0"/>
              </a:rPr>
              <a:t>60m</a:t>
            </a:r>
            <a:r>
              <a:rPr lang="en-GB">
                <a:latin typeface="Arial" charset="0"/>
              </a:rPr>
              <a:t>Co) = 2,15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-28</a:t>
            </a:r>
            <a:r>
              <a:rPr lang="en-GB">
                <a:latin typeface="Arial" charset="0"/>
              </a:rPr>
              <a:t> 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16</a:t>
            </a:r>
            <a:r>
              <a:rPr lang="en-GB">
                <a:latin typeface="Arial" charset="0"/>
              </a:rPr>
              <a:t> 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360 s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 = 1,55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13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deze vervallen allemaal naar </a:t>
            </a:r>
            <a:r>
              <a:rPr lang="en-GB" baseline="30000">
                <a:latin typeface="Arial" charset="0"/>
              </a:rPr>
              <a:t>60</a:t>
            </a:r>
            <a:r>
              <a:rPr lang="en-GB">
                <a:latin typeface="Arial" charset="0"/>
              </a:rPr>
              <a:t>Co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n-GB">
                <a:latin typeface="Arial" charset="0"/>
              </a:rPr>
              <a:t>N(</a:t>
            </a:r>
            <a:r>
              <a:rPr lang="en-GB" baseline="30000">
                <a:latin typeface="Arial" charset="0"/>
              </a:rPr>
              <a:t>60</a:t>
            </a:r>
            <a:r>
              <a:rPr lang="en-GB">
                <a:latin typeface="Arial" charset="0"/>
              </a:rPr>
              <a:t>Co) = N*(</a:t>
            </a:r>
            <a:r>
              <a:rPr lang="en-GB" baseline="30000">
                <a:latin typeface="Arial" charset="0"/>
              </a:rPr>
              <a:t>60m</a:t>
            </a:r>
            <a:r>
              <a:rPr lang="en-GB">
                <a:latin typeface="Arial" charset="0"/>
              </a:rPr>
              <a:t>Co) = 1,55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13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latin typeface="Arial" charset="0"/>
              </a:rPr>
              <a:t>(</a:t>
            </a:r>
            <a:r>
              <a:rPr lang="en-GB" baseline="30000">
                <a:latin typeface="Arial" charset="0"/>
              </a:rPr>
              <a:t>60</a:t>
            </a:r>
            <a:r>
              <a:rPr lang="en-GB">
                <a:latin typeface="Arial" charset="0"/>
              </a:rPr>
              <a:t>Co) = 0,693 / (5,272 j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365 d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j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24 h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3600 s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= 4,17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-9</a:t>
            </a:r>
            <a:r>
              <a:rPr lang="en-GB">
                <a:latin typeface="Arial" charset="0"/>
              </a:rPr>
              <a:t> s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A(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60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Co) = </a:t>
            </a:r>
            <a:r>
              <a:rPr lang="el-GR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(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60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Co) N(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60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Co)</a:t>
            </a:r>
            <a:r>
              <a:rPr lang="en-GB">
                <a:latin typeface="Arial" charset="0"/>
              </a:rPr>
              <a:t> 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 = 4,17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-9</a:t>
            </a:r>
            <a:r>
              <a:rPr lang="en-GB">
                <a:latin typeface="Arial" charset="0"/>
              </a:rPr>
              <a:t> 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1,55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13</a:t>
            </a:r>
            <a:r>
              <a:rPr lang="en-GB">
                <a:latin typeface="Arial" charset="0"/>
              </a:rPr>
              <a:t> = 6,46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>
            <a:extLst>
              <a:ext uri="{FF2B5EF4-FFF2-40B4-BE49-F238E27FC236}">
                <a16:creationId xmlns:a16="http://schemas.microsoft.com/office/drawing/2014/main" id="{F2AF1FC6-2C6B-21D1-ED12-9757B72FBF9D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1672E33-D92D-4AD8-BE97-E61672C97D2C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6867" name="Rectangle 5">
            <a:extLst>
              <a:ext uri="{FF2B5EF4-FFF2-40B4-BE49-F238E27FC236}">
                <a16:creationId xmlns:a16="http://schemas.microsoft.com/office/drawing/2014/main" id="{1DD06980-01BA-6729-B610-4AA30D4ADC8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36868" name="Rectangle 6">
            <a:extLst>
              <a:ext uri="{FF2B5EF4-FFF2-40B4-BE49-F238E27FC236}">
                <a16:creationId xmlns:a16="http://schemas.microsoft.com/office/drawing/2014/main" id="{38CDF790-1809-FC00-36AD-2D86FEA8FC2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216BCB0-2492-4BF4-8545-EE36F58415F2}" type="slidenum">
              <a:rPr lang="en-US" altLang="en-US" sz="1400">
                <a:solidFill>
                  <a:srgbClr val="5E574E"/>
                </a:solidFill>
              </a:rPr>
              <a:pPr/>
              <a:t>39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5845" name="Rectangle 2">
            <a:extLst>
              <a:ext uri="{FF2B5EF4-FFF2-40B4-BE49-F238E27FC236}">
                <a16:creationId xmlns:a16="http://schemas.microsoft.com/office/drawing/2014/main" id="{F7DCEA83-1E82-BCBC-8570-35DA0EFFCA1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11	Geactiveerd gereedschap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(1994-2-2)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870" name="Rectangle 3">
            <a:extLst>
              <a:ext uri="{FF2B5EF4-FFF2-40B4-BE49-F238E27FC236}">
                <a16:creationId xmlns:a16="http://schemas.microsoft.com/office/drawing/2014/main" id="{54AFBF45-1E4E-2E01-0E59-5040DA9E259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4		totale werkzame doorsnede voor de reactie </a:t>
            </a:r>
            <a:r>
              <a:rPr lang="en-GB" baseline="30000">
                <a:latin typeface="Arial" charset="0"/>
              </a:rPr>
              <a:t>59</a:t>
            </a:r>
            <a:r>
              <a:rPr lang="en-GB">
                <a:latin typeface="Arial" charset="0"/>
              </a:rPr>
              <a:t>Co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>
                <a:latin typeface="Arial" charset="0"/>
              </a:rPr>
              <a:t> </a:t>
            </a:r>
            <a:r>
              <a:rPr lang="en-GB" baseline="30000">
                <a:latin typeface="Arial" charset="0"/>
              </a:rPr>
              <a:t>60</a:t>
            </a:r>
            <a:r>
              <a:rPr lang="en-GB">
                <a:latin typeface="Arial" charset="0"/>
              </a:rPr>
              <a:t>Co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l-GR">
                <a:latin typeface="Arial" charset="0"/>
                <a:cs typeface="Arial" charset="0"/>
                <a:sym typeface="Symbol" pitchFamily="18" charset="2"/>
              </a:rPr>
              <a:t>σ</a:t>
            </a:r>
            <a:r>
              <a:rPr lang="en-US" baseline="-25000">
                <a:latin typeface="Arial" charset="0"/>
                <a:cs typeface="Arial" charset="0"/>
                <a:sym typeface="Symbol" pitchFamily="18" charset="2"/>
              </a:rPr>
              <a:t>th,</a:t>
            </a:r>
            <a:r>
              <a:rPr lang="en-GB" baseline="-25000">
                <a:latin typeface="Arial" charset="0"/>
              </a:rPr>
              <a:t>totaal</a:t>
            </a:r>
            <a:r>
              <a:rPr lang="en-GB">
                <a:latin typeface="Arial" charset="0"/>
              </a:rPr>
              <a:t> = 20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-28</a:t>
            </a:r>
            <a:r>
              <a:rPr lang="en-GB">
                <a:latin typeface="Arial" charset="0"/>
              </a:rPr>
              <a:t> + 18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-28</a:t>
            </a:r>
            <a:r>
              <a:rPr lang="en-GB">
                <a:latin typeface="Arial" charset="0"/>
              </a:rPr>
              <a:t> = 38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-28</a:t>
            </a:r>
            <a:r>
              <a:rPr lang="en-GB">
                <a:latin typeface="Arial" charset="0"/>
              </a:rPr>
              <a:t> m</a:t>
            </a:r>
            <a:r>
              <a:rPr lang="en-GB" baseline="30000">
                <a:latin typeface="Arial" charset="0"/>
              </a:rPr>
              <a:t>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A(</a:t>
            </a:r>
            <a:r>
              <a:rPr lang="en-GB" baseline="30000">
                <a:latin typeface="Arial" charset="0"/>
              </a:rPr>
              <a:t>60</a:t>
            </a:r>
            <a:r>
              <a:rPr lang="en-GB">
                <a:latin typeface="Arial" charset="0"/>
              </a:rPr>
              <a:t>Co)</a:t>
            </a:r>
            <a:r>
              <a:rPr lang="en-GB" baseline="-25000">
                <a:latin typeface="Arial" charset="0"/>
              </a:rPr>
              <a:t>totaal</a:t>
            </a:r>
            <a:r>
              <a:rPr lang="en-GB">
                <a:latin typeface="Arial" charset="0"/>
              </a:rPr>
              <a:t> = (38 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/ 20 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6,46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 = 1,23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Bq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5		massieke activiteit = 1,23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Bq / 510 g = 241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vrijgavegrens is 10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→</a:t>
            </a:r>
            <a:r>
              <a:rPr lang="en-GB">
                <a:latin typeface="Arial" charset="0"/>
              </a:rPr>
              <a:t>	241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e</a:t>
            </a:r>
            <a:r>
              <a:rPr lang="en-GB" baseline="30000">
                <a:latin typeface="Arial" charset="0"/>
              </a:rPr>
              <a:t>-0,696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t/5,272</a:t>
            </a:r>
            <a:r>
              <a:rPr lang="en-GB">
                <a:latin typeface="Arial" charset="0"/>
              </a:rPr>
              <a:t> = 10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e</a:t>
            </a:r>
            <a:r>
              <a:rPr lang="en-GB" baseline="30000">
                <a:latin typeface="Arial" charset="0"/>
              </a:rPr>
              <a:t>0,696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t/5,272</a:t>
            </a:r>
            <a:r>
              <a:rPr lang="en-GB">
                <a:latin typeface="Arial" charset="0"/>
              </a:rPr>
              <a:t> = 241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10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24,1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0,696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t / 5,272 j = ln(24,1) = 3,18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t = (5,272 j / 0,693)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3,18 = 24 j</a:t>
            </a:r>
          </a:p>
        </p:txBody>
      </p:sp>
      <p:pic>
        <p:nvPicPr>
          <p:cNvPr id="36871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E76759F6-F19E-201B-B54E-72FD06E6FE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019800"/>
            <a:ext cx="2460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>
            <a:extLst>
              <a:ext uri="{FF2B5EF4-FFF2-40B4-BE49-F238E27FC236}">
                <a16:creationId xmlns:a16="http://schemas.microsoft.com/office/drawing/2014/main" id="{DF41343A-89D5-D0FA-B640-413AC7D7E069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4E8B930-0BBF-48CF-A54A-31D111246E39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123" name="Rectangle 5">
            <a:extLst>
              <a:ext uri="{FF2B5EF4-FFF2-40B4-BE49-F238E27FC236}">
                <a16:creationId xmlns:a16="http://schemas.microsoft.com/office/drawing/2014/main" id="{DACFF99A-2EC6-11FE-360C-4B77F39CFDC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5124" name="Rectangle 6">
            <a:extLst>
              <a:ext uri="{FF2B5EF4-FFF2-40B4-BE49-F238E27FC236}">
                <a16:creationId xmlns:a16="http://schemas.microsoft.com/office/drawing/2014/main" id="{19FFA2C6-86D8-677F-AD7F-CF1EB9F8CB5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B788006-B8C7-4746-8098-26BD38FCF15A}" type="slidenum">
              <a:rPr lang="en-US" altLang="en-US" sz="1400">
                <a:solidFill>
                  <a:srgbClr val="5E574E"/>
                </a:solidFill>
              </a:rPr>
              <a:pPr/>
              <a:t>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73FEE26E-CD3A-0A98-EBFD-EBB9F7E5324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	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14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C-datering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(1996-1-2)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70CAFCB9-6E98-046A-64A7-CA4F6136076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80772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activiteit							A = (0,001 45±0,000 25) / 0,95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			 = (1,53±0,26)</a:t>
            </a:r>
            <a:r>
              <a:rPr lang="en-GB">
                <a:latin typeface="Arial" charset="0"/>
                <a:sym typeface="Symbol" pitchFamily="18" charset="2"/>
              </a:rPr>
              <a:t>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volume CO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-gas			100 cm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l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= 0,10 l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aantal mol						0,10 l / 22,4 l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mol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4,46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mol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massa koolstof				M = 4,46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mol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12,0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mol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kg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			 = 5,35</a:t>
            </a:r>
            <a:r>
              <a:rPr lang="en-GB">
                <a:latin typeface="Georgia" panose="02040502050405020303" pitchFamily="18" charset="0"/>
                <a:cs typeface="Arial" panose="020B0604020202020204" pitchFamily="34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-5</a:t>
            </a:r>
            <a:r>
              <a:rPr lang="en-GB">
                <a:latin typeface="Arial" charset="0"/>
              </a:rPr>
              <a:t> kg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massieke activiteit		A / M = (1,53±0,26)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Bq / 5,35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-5</a:t>
            </a:r>
            <a:r>
              <a:rPr lang="en-GB">
                <a:latin typeface="Arial" charset="0"/>
              </a:rPr>
              <a:t> kg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					= 28,6±4,9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endParaRPr lang="en-GB" baseline="30000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4		220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-0,693</a:t>
            </a:r>
            <a:r>
              <a:rPr lang="en-GB" baseline="30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t/T</a:t>
            </a:r>
            <a:r>
              <a:rPr lang="en-GB" baseline="30000">
                <a:solidFill>
                  <a:srgbClr val="FF0000"/>
                </a:solidFill>
                <a:latin typeface="Georgia" panose="02040502050405020303" pitchFamily="18" charset="0"/>
              </a:rPr>
              <a:t>½</a:t>
            </a:r>
            <a:r>
              <a:rPr lang="en-GB">
                <a:latin typeface="Arial" charset="0"/>
              </a:rPr>
              <a:t> = 28,6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0,693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 </a:t>
            </a:r>
            <a:r>
              <a:rPr lang="en-GB">
                <a:latin typeface="Arial" charset="0"/>
              </a:rPr>
              <a:t>t / 5730 = ln(220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28,6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) = 2,04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 = (5730 j / 0,693)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2,04 = 16 870 j</a:t>
            </a:r>
            <a:endParaRPr lang="en-GB" baseline="30000">
              <a:latin typeface="Arial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>
            <a:extLst>
              <a:ext uri="{FF2B5EF4-FFF2-40B4-BE49-F238E27FC236}">
                <a16:creationId xmlns:a16="http://schemas.microsoft.com/office/drawing/2014/main" id="{367E128F-FABC-392E-81F1-9CC82BED713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32DFCD5-C359-4C76-A62A-886513641AF8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7891" name="Rectangle 5">
            <a:extLst>
              <a:ext uri="{FF2B5EF4-FFF2-40B4-BE49-F238E27FC236}">
                <a16:creationId xmlns:a16="http://schemas.microsoft.com/office/drawing/2014/main" id="{13D2F633-D630-2588-7D53-6D998A7D92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37892" name="Rectangle 6">
            <a:extLst>
              <a:ext uri="{FF2B5EF4-FFF2-40B4-BE49-F238E27FC236}">
                <a16:creationId xmlns:a16="http://schemas.microsoft.com/office/drawing/2014/main" id="{A1FF64C6-C7D7-6A02-FC1C-38C6F1A6D91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9C879CE-3E66-4481-AC25-13D5F591C1ED}" type="slidenum">
              <a:rPr lang="en-US" altLang="en-US" sz="1400">
                <a:solidFill>
                  <a:srgbClr val="5E574E"/>
                </a:solidFill>
              </a:rPr>
              <a:pPr/>
              <a:t>40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6869" name="Rectangle 2">
            <a:extLst>
              <a:ext uri="{FF2B5EF4-FFF2-40B4-BE49-F238E27FC236}">
                <a16:creationId xmlns:a16="http://schemas.microsoft.com/office/drawing/2014/main" id="{8FF94A3C-6632-E0FB-4277-957D47D131E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12	Detectie van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55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Fe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(1993-1-1)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894" name="Rectangle 3">
            <a:extLst>
              <a:ext uri="{FF2B5EF4-FFF2-40B4-BE49-F238E27FC236}">
                <a16:creationId xmlns:a16="http://schemas.microsoft.com/office/drawing/2014/main" id="{81AE0884-F5F9-4DFB-664B-B2C58F05E6D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Be-folie			µ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d = (µ/</a:t>
            </a:r>
            <a:r>
              <a:rPr lang="el-GR">
                <a:latin typeface="Arial" charset="0"/>
                <a:cs typeface="Arial" charset="0"/>
                <a:sym typeface="Symbol" pitchFamily="18" charset="2"/>
              </a:rPr>
              <a:t>ρ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(d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l-GR">
                <a:latin typeface="Arial" charset="0"/>
                <a:cs typeface="Arial" charset="0"/>
                <a:sym typeface="Symbol" pitchFamily="18" charset="2"/>
              </a:rPr>
              <a:t>ρ</a:t>
            </a:r>
            <a:r>
              <a:rPr lang="en-GB">
                <a:latin typeface="Arial" charset="0"/>
              </a:rPr>
              <a:t>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  					= 2,07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(0,10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cm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1,85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  					= 0,038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transmissie = e</a:t>
            </a:r>
            <a:r>
              <a:rPr lang="en-GB" baseline="30000">
                <a:latin typeface="Arial" charset="0"/>
              </a:rPr>
              <a:t>-µ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</a:rPr>
              <a:t>×</a:t>
            </a:r>
            <a:r>
              <a:rPr lang="en-GB" baseline="30000">
                <a:latin typeface="Arial" charset="0"/>
              </a:rPr>
              <a:t>d</a:t>
            </a:r>
            <a:r>
              <a:rPr lang="en-GB">
                <a:latin typeface="Arial" charset="0"/>
              </a:rPr>
              <a:t> = e</a:t>
            </a:r>
            <a:r>
              <a:rPr lang="en-GB" baseline="30000">
                <a:latin typeface="Arial" charset="0"/>
              </a:rPr>
              <a:t>-0,038</a:t>
            </a:r>
            <a:r>
              <a:rPr lang="en-GB">
                <a:latin typeface="Arial" charset="0"/>
              </a:rPr>
              <a:t> = 0,96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NaI-kristal	µ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d = (µ/</a:t>
            </a:r>
            <a:r>
              <a:rPr lang="el-GR">
                <a:latin typeface="Arial" charset="0"/>
                <a:cs typeface="Arial" charset="0"/>
                <a:sym typeface="Symbol" pitchFamily="18" charset="2"/>
              </a:rPr>
              <a:t>ρ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(d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l-GR">
                <a:latin typeface="Arial" charset="0"/>
                <a:cs typeface="Arial" charset="0"/>
                <a:sym typeface="Symbol" pitchFamily="18" charset="2"/>
              </a:rPr>
              <a:t>ρ</a:t>
            </a:r>
            <a:r>
              <a:rPr lang="en-GB">
                <a:latin typeface="Arial" charset="0"/>
              </a:rPr>
              <a:t>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= 450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(0,10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cm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3,67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= 16,5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transmissie = e</a:t>
            </a:r>
            <a:r>
              <a:rPr lang="en-GB" baseline="30000">
                <a:latin typeface="Arial" charset="0"/>
              </a:rPr>
              <a:t>-µ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</a:rPr>
              <a:t>×</a:t>
            </a:r>
            <a:r>
              <a:rPr lang="en-GB" baseline="30000">
                <a:latin typeface="Arial" charset="0"/>
              </a:rPr>
              <a:t>d</a:t>
            </a:r>
            <a:r>
              <a:rPr lang="en-GB">
                <a:latin typeface="Arial" charset="0"/>
              </a:rPr>
              <a:t> = e</a:t>
            </a:r>
            <a:r>
              <a:rPr lang="en-GB" baseline="30000">
                <a:latin typeface="Arial" charset="0"/>
              </a:rPr>
              <a:t>-16,5</a:t>
            </a:r>
            <a:r>
              <a:rPr lang="en-GB">
                <a:latin typeface="Arial" charset="0"/>
              </a:rPr>
              <a:t> = 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-8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detectorrendement	 = 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det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1 - transmissie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							 = 1 - 7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-8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charset="0"/>
                <a:sym typeface="Symbol" pitchFamily="18" charset="2"/>
              </a:rPr>
              <a:t></a:t>
            </a:r>
            <a:r>
              <a:rPr lang="en-GB">
                <a:latin typeface="Arial" charset="0"/>
              </a:rPr>
              <a:t> 1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4">
            <a:extLst>
              <a:ext uri="{FF2B5EF4-FFF2-40B4-BE49-F238E27FC236}">
                <a16:creationId xmlns:a16="http://schemas.microsoft.com/office/drawing/2014/main" id="{847334E4-6A7E-FE40-2C80-9D81F862D24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3123383-BD26-4053-BD3B-F458880FC9BC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8915" name="Rectangle 5">
            <a:extLst>
              <a:ext uri="{FF2B5EF4-FFF2-40B4-BE49-F238E27FC236}">
                <a16:creationId xmlns:a16="http://schemas.microsoft.com/office/drawing/2014/main" id="{E645BC68-EC39-709D-B176-6C13D965253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38916" name="Rectangle 6">
            <a:extLst>
              <a:ext uri="{FF2B5EF4-FFF2-40B4-BE49-F238E27FC236}">
                <a16:creationId xmlns:a16="http://schemas.microsoft.com/office/drawing/2014/main" id="{38B4A066-728B-7B4C-AC73-F233601E4CA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42D0882-4F67-46F5-BBEA-6016F2BCF805}" type="slidenum">
              <a:rPr lang="en-US" altLang="en-US" sz="1400">
                <a:solidFill>
                  <a:srgbClr val="5E574E"/>
                </a:solidFill>
              </a:rPr>
              <a:pPr/>
              <a:t>41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7893" name="Rectangle 2">
            <a:extLst>
              <a:ext uri="{FF2B5EF4-FFF2-40B4-BE49-F238E27FC236}">
                <a16:creationId xmlns:a16="http://schemas.microsoft.com/office/drawing/2014/main" id="{EDF5FF9F-63B7-78CE-6E87-8AAE5A017E6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12	Detectie van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55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Fe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(1993-1-1)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918" name="Rectangle 3">
            <a:extLst>
              <a:ext uri="{FF2B5EF4-FFF2-40B4-BE49-F238E27FC236}">
                <a16:creationId xmlns:a16="http://schemas.microsoft.com/office/drawing/2014/main" id="{0C992D6E-75F1-DE1B-3996-A07AA0575B9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3886200"/>
            <a:ext cx="8001000" cy="2514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ijkfactor is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en oppervlak detector is 20 cm</a:t>
            </a:r>
            <a:r>
              <a:rPr lang="en-GB" baseline="30000">
                <a:latin typeface="Arial" charset="0"/>
              </a:rPr>
              <a:t>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→</a:t>
            </a: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n-GB">
                <a:latin typeface="Arial" charset="0"/>
              </a:rPr>
              <a:t>A = 1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20 cm</a:t>
            </a:r>
            <a:r>
              <a:rPr lang="en-GB" baseline="30000">
                <a:latin typeface="Arial" charset="0"/>
              </a:rPr>
              <a:t>2 </a:t>
            </a:r>
            <a:r>
              <a:rPr lang="en-GB">
                <a:latin typeface="Arial" charset="0"/>
              </a:rPr>
              <a:t>= 20 Bq (per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)</a:t>
            </a:r>
            <a:endParaRPr lang="en-GB" baseline="30000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</a:t>
            </a:r>
            <a:r>
              <a:rPr lang="el-GR">
                <a:latin typeface="Arial" charset="0"/>
              </a:rPr>
              <a:t>π</a:t>
            </a:r>
            <a:r>
              <a:rPr lang="en-GB">
                <a:latin typeface="Arial" charset="0"/>
              </a:rPr>
              <a:t>-geometrie, dus f</a:t>
            </a:r>
            <a:r>
              <a:rPr lang="en-GB" baseline="-25000">
                <a:latin typeface="Arial" charset="0"/>
              </a:rPr>
              <a:t>geom</a:t>
            </a:r>
            <a:r>
              <a:rPr lang="en-GB">
                <a:latin typeface="Arial" charset="0"/>
              </a:rPr>
              <a:t> = 0,5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volgens tabel is f</a:t>
            </a:r>
            <a:r>
              <a:rPr lang="en-GB" baseline="-25000">
                <a:latin typeface="Arial" charset="0"/>
              </a:rPr>
              <a:t>röntgen</a:t>
            </a:r>
            <a:r>
              <a:rPr lang="en-GB">
                <a:latin typeface="Arial" charset="0"/>
              </a:rPr>
              <a:t> = 0,250 + 0,033 = 0,283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T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netto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A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röntgen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geom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abs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det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  = 20 Bq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0,283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0,50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0,96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1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  = 2,7 tps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478749-7585-7D9A-294F-572A7BAD1C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2362200"/>
            <a:ext cx="3238642" cy="1440000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4">
            <a:extLst>
              <a:ext uri="{FF2B5EF4-FFF2-40B4-BE49-F238E27FC236}">
                <a16:creationId xmlns:a16="http://schemas.microsoft.com/office/drawing/2014/main" id="{847334E4-6A7E-FE40-2C80-9D81F862D24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3123383-BD26-4053-BD3B-F458880FC9BC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8915" name="Rectangle 5">
            <a:extLst>
              <a:ext uri="{FF2B5EF4-FFF2-40B4-BE49-F238E27FC236}">
                <a16:creationId xmlns:a16="http://schemas.microsoft.com/office/drawing/2014/main" id="{E645BC68-EC39-709D-B176-6C13D965253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38916" name="Rectangle 6">
            <a:extLst>
              <a:ext uri="{FF2B5EF4-FFF2-40B4-BE49-F238E27FC236}">
                <a16:creationId xmlns:a16="http://schemas.microsoft.com/office/drawing/2014/main" id="{38B4A066-728B-7B4C-AC73-F233601E4CA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42D0882-4F67-46F5-BBEA-6016F2BCF805}" type="slidenum">
              <a:rPr lang="en-US" altLang="en-US" sz="1400">
                <a:solidFill>
                  <a:srgbClr val="5E574E"/>
                </a:solidFill>
              </a:rPr>
              <a:pPr/>
              <a:t>42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7893" name="Rectangle 2">
            <a:extLst>
              <a:ext uri="{FF2B5EF4-FFF2-40B4-BE49-F238E27FC236}">
                <a16:creationId xmlns:a16="http://schemas.microsoft.com/office/drawing/2014/main" id="{EDF5FF9F-63B7-78CE-6E87-8AAE5A017E6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12	Detectie van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55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Fe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(1993-1-1)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918" name="Rectangle 3">
            <a:extLst>
              <a:ext uri="{FF2B5EF4-FFF2-40B4-BE49-F238E27FC236}">
                <a16:creationId xmlns:a16="http://schemas.microsoft.com/office/drawing/2014/main" id="{0C992D6E-75F1-DE1B-3996-A07AA0575B9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80010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4		gemeten teltempo				N = 5000 tps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activiteit									A = 2000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-2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experimentele ijkfactor		N / A = 5000 tps / 2000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							= 2,5 tps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-2</a:t>
            </a:r>
          </a:p>
        </p:txBody>
      </p:sp>
      <p:pic>
        <p:nvPicPr>
          <p:cNvPr id="38919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E30BF154-B2F1-9BD3-84AA-0E509E60BB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019800"/>
            <a:ext cx="2460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848396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>
            <a:extLst>
              <a:ext uri="{FF2B5EF4-FFF2-40B4-BE49-F238E27FC236}">
                <a16:creationId xmlns:a16="http://schemas.microsoft.com/office/drawing/2014/main" id="{87DEC790-8187-4A48-6C3A-69512810C15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510D045-93D7-4AA2-94A8-4B9CB0EE1CF9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9939" name="Rectangle 5">
            <a:extLst>
              <a:ext uri="{FF2B5EF4-FFF2-40B4-BE49-F238E27FC236}">
                <a16:creationId xmlns:a16="http://schemas.microsoft.com/office/drawing/2014/main" id="{7E1C710C-B415-A938-2F94-846CD5E9230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39940" name="Rectangle 6">
            <a:extLst>
              <a:ext uri="{FF2B5EF4-FFF2-40B4-BE49-F238E27FC236}">
                <a16:creationId xmlns:a16="http://schemas.microsoft.com/office/drawing/2014/main" id="{AE7B5EEA-EAF6-9F87-ACF0-63942FE4F70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C4D540F-3A55-42CC-9312-5E1846CF7319}" type="slidenum">
              <a:rPr lang="en-US" altLang="en-US" sz="1400">
                <a:solidFill>
                  <a:srgbClr val="5E574E"/>
                </a:solidFill>
              </a:rPr>
              <a:pPr/>
              <a:t>43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9941" name="Rectangle 2">
            <a:extLst>
              <a:ext uri="{FF2B5EF4-FFF2-40B4-BE49-F238E27FC236}">
                <a16:creationId xmlns:a16="http://schemas.microsoft.com/office/drawing/2014/main" id="{FED3EEED-3597-FC36-1163-119A630F7AA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13	Bepaling van 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Symbol" pitchFamily="18" charset="2"/>
              </a:rPr>
              <a:t>/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(1992-1-1)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942" name="Rectangle 3">
            <a:extLst>
              <a:ext uri="{FF2B5EF4-FFF2-40B4-BE49-F238E27FC236}">
                <a16:creationId xmlns:a16="http://schemas.microsoft.com/office/drawing/2014/main" id="{6EBF3693-BD26-3E46-D4EF-6EAB8F34795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N = A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f</a:t>
            </a:r>
            <a:r>
              <a:rPr lang="el-GR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(f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geom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det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)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abs</a:t>
            </a:r>
            <a:endParaRPr lang="en-GB">
              <a:solidFill>
                <a:srgbClr val="FF0000"/>
              </a:solidFill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412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(0,947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0,898)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(f</a:t>
            </a:r>
            <a:r>
              <a:rPr lang="en-GB" baseline="-25000">
                <a:latin typeface="Arial" charset="0"/>
              </a:rPr>
              <a:t>geom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f</a:t>
            </a:r>
            <a:r>
              <a:rPr lang="en-GB" baseline="-25000">
                <a:latin typeface="Arial" charset="0"/>
              </a:rPr>
              <a:t>det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3,5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(f</a:t>
            </a:r>
            <a:r>
              <a:rPr lang="en-GB" baseline="-25000">
                <a:latin typeface="Arial" charset="0"/>
              </a:rPr>
              <a:t>geom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f</a:t>
            </a:r>
            <a:r>
              <a:rPr lang="en-GB" baseline="-25000">
                <a:latin typeface="Arial" charset="0"/>
              </a:rPr>
              <a:t>det</a:t>
            </a:r>
            <a:r>
              <a:rPr lang="en-GB">
                <a:latin typeface="Arial" charset="0"/>
              </a:rPr>
              <a:t>) tps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f</a:t>
            </a:r>
            <a:r>
              <a:rPr lang="en-GB" baseline="-25000">
                <a:latin typeface="Arial" charset="0"/>
              </a:rPr>
              <a:t>geom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f</a:t>
            </a:r>
            <a:r>
              <a:rPr lang="en-GB" baseline="-25000">
                <a:latin typeface="Arial" charset="0"/>
              </a:rPr>
              <a:t>det</a:t>
            </a:r>
            <a:r>
              <a:rPr lang="en-GB">
                <a:latin typeface="Arial" charset="0"/>
              </a:rPr>
              <a:t> = N (tps) / 3,5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gemeten voor 0 cm lood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CNTS(0) = 130 089 cpm = 2,17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tps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ε</a:t>
            </a:r>
            <a:r>
              <a:rPr lang="en-GB">
                <a:latin typeface="Arial" charset="0"/>
              </a:rPr>
              <a:t> = f</a:t>
            </a:r>
            <a:r>
              <a:rPr lang="en-GB" baseline="-25000">
                <a:latin typeface="Arial" charset="0"/>
              </a:rPr>
              <a:t>geom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f</a:t>
            </a:r>
            <a:r>
              <a:rPr lang="en-GB" baseline="-25000">
                <a:latin typeface="Arial" charset="0"/>
              </a:rPr>
              <a:t>det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= 2,17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tps / 3,5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tps = 6,2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4">
            <a:extLst>
              <a:ext uri="{FF2B5EF4-FFF2-40B4-BE49-F238E27FC236}">
                <a16:creationId xmlns:a16="http://schemas.microsoft.com/office/drawing/2014/main" id="{4BA530CF-EF7E-A785-88B0-B09A12F649C8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E08D5C-89C0-44FA-B7EC-DE2B699918D6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0963" name="Rectangle 5">
            <a:extLst>
              <a:ext uri="{FF2B5EF4-FFF2-40B4-BE49-F238E27FC236}">
                <a16:creationId xmlns:a16="http://schemas.microsoft.com/office/drawing/2014/main" id="{B2907A5F-B82F-B562-2C72-239E825E15B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40964" name="Rectangle 6">
            <a:extLst>
              <a:ext uri="{FF2B5EF4-FFF2-40B4-BE49-F238E27FC236}">
                <a16:creationId xmlns:a16="http://schemas.microsoft.com/office/drawing/2014/main" id="{8B88929C-A559-1E88-BEC1-20143602663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9DFBE2D-0711-44A1-B6A2-F94B8630F2A6}" type="slidenum">
              <a:rPr lang="en-US" altLang="en-US" sz="1400">
                <a:solidFill>
                  <a:srgbClr val="5E574E"/>
                </a:solidFill>
              </a:rPr>
              <a:pPr/>
              <a:t>44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0965" name="Rectangle 2">
            <a:extLst>
              <a:ext uri="{FF2B5EF4-FFF2-40B4-BE49-F238E27FC236}">
                <a16:creationId xmlns:a16="http://schemas.microsoft.com/office/drawing/2014/main" id="{AC3887F6-8586-AC28-3514-D554A231BFF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13	Bepaling van 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sym typeface="Symbol" pitchFamily="18" charset="2"/>
              </a:rPr>
              <a:t>/</a:t>
            </a:r>
            <a:r>
              <a:rPr lang="en-GB">
                <a:solidFill>
                  <a:srgbClr val="3333FF"/>
                </a:solidFill>
                <a:latin typeface="+mn-lt"/>
              </a:rPr>
              <a:t> (1992-1-1)</a:t>
            </a:r>
            <a:endParaRPr lang="en-US">
              <a:solidFill>
                <a:srgbClr val="3333FF"/>
              </a:solidFill>
              <a:latin typeface="+mn-lt"/>
            </a:endParaRPr>
          </a:p>
        </p:txBody>
      </p:sp>
      <p:sp>
        <p:nvSpPr>
          <p:cNvPr id="40966" name="Rectangle 3">
            <a:extLst>
              <a:ext uri="{FF2B5EF4-FFF2-40B4-BE49-F238E27FC236}">
                <a16:creationId xmlns:a16="http://schemas.microsoft.com/office/drawing/2014/main" id="{02A6A859-F7D5-69AE-9192-F05E02DD2BD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gemeten voor 5 mm = 0,5 cm lood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CNTS(0,5) = 72 859 cpm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transmissie = 72 859 cpm / 130 089 cpm = 0,560 =  e</a:t>
            </a:r>
            <a:r>
              <a:rPr lang="en-GB" baseline="30000">
                <a:latin typeface="Arial" charset="0"/>
              </a:rPr>
              <a:t>-µ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d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µ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d = -ln(0,560) = 0,58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µ = 0,58 / d = 0,58 / 0,5 cm = 1,16 cm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l-GR">
                <a:latin typeface="Arial" charset="0"/>
                <a:cs typeface="Arial" charset="0"/>
                <a:sym typeface="Symbol" pitchFamily="18" charset="2"/>
              </a:rPr>
              <a:t>ρ</a:t>
            </a:r>
            <a:r>
              <a:rPr lang="en-GB">
                <a:latin typeface="Arial" charset="0"/>
              </a:rPr>
              <a:t> = 11 340 kg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= 11,34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-3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µ/</a:t>
            </a:r>
            <a:r>
              <a:rPr lang="el-GR">
                <a:latin typeface="Arial" charset="0"/>
                <a:cs typeface="Arial" charset="0"/>
                <a:sym typeface="Symbol" pitchFamily="18" charset="2"/>
              </a:rPr>
              <a:t>ρ</a:t>
            </a:r>
            <a:r>
              <a:rPr lang="en-GB">
                <a:latin typeface="Arial" charset="0"/>
              </a:rPr>
              <a:t> = 1,16 cm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11,34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= 0,102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verstrooide fotonen dragen niet bij tot de fotopiek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n-GB" i="1">
                <a:latin typeface="Arial" charset="0"/>
                <a:sym typeface="Symbol" pitchFamily="18" charset="2"/>
              </a:rPr>
              <a:t>build-up</a:t>
            </a:r>
            <a:r>
              <a:rPr lang="en-GB">
                <a:latin typeface="Arial" charset="0"/>
                <a:sym typeface="Symbol" pitchFamily="18" charset="2"/>
              </a:rPr>
              <a:t> speelt geen rol</a:t>
            </a:r>
            <a:endParaRPr lang="en-GB">
              <a:latin typeface="Arial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>
            <a:extLst>
              <a:ext uri="{FF2B5EF4-FFF2-40B4-BE49-F238E27FC236}">
                <a16:creationId xmlns:a16="http://schemas.microsoft.com/office/drawing/2014/main" id="{93A9E21B-3269-0CB5-FE35-E0976C2C14B6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EE9A920-15DA-4BBD-9712-F23AFCC847EC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1987" name="Rectangle 5">
            <a:extLst>
              <a:ext uri="{FF2B5EF4-FFF2-40B4-BE49-F238E27FC236}">
                <a16:creationId xmlns:a16="http://schemas.microsoft.com/office/drawing/2014/main" id="{CC005919-30B6-B68F-8807-D4ABD6CC9C1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41988" name="Rectangle 6">
            <a:extLst>
              <a:ext uri="{FF2B5EF4-FFF2-40B4-BE49-F238E27FC236}">
                <a16:creationId xmlns:a16="http://schemas.microsoft.com/office/drawing/2014/main" id="{F752727B-82C6-24F6-0FAB-4CDD160955B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46A2E7B-B68E-4F9B-B82A-245F120F210A}" type="slidenum">
              <a:rPr lang="en-US" altLang="en-US" sz="1400">
                <a:solidFill>
                  <a:srgbClr val="5E574E"/>
                </a:solidFill>
              </a:rPr>
              <a:pPr/>
              <a:t>45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1989" name="Rectangle 2">
            <a:extLst>
              <a:ext uri="{FF2B5EF4-FFF2-40B4-BE49-F238E27FC236}">
                <a16:creationId xmlns:a16="http://schemas.microsoft.com/office/drawing/2014/main" id="{70AEED45-216D-E489-8B18-54FA9040AD9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13	Bepaling van 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Symbol" pitchFamily="18" charset="2"/>
              </a:rPr>
              <a:t>/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(1992-1-1)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990" name="Rectangle 3">
            <a:extLst>
              <a:ext uri="{FF2B5EF4-FFF2-40B4-BE49-F238E27FC236}">
                <a16:creationId xmlns:a16="http://schemas.microsoft.com/office/drawing/2014/main" id="{2796C61B-3A65-4F5D-A9EE-29052BC390B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3948114" cy="4038600"/>
          </a:xfrm>
        </p:spPr>
        <p:txBody>
          <a:bodyPr/>
          <a:lstStyle/>
          <a:p>
            <a:pPr marL="432000" indent="-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3	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-straling geeft aanleiding tot foto- en Compton-effect in lood, en dus tot ionisaties in lood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l-GR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</a:rPr>
              <a:t>-straling geeft eveneens aanleiding tot ionisaties in lood</a:t>
            </a:r>
          </a:p>
          <a:p>
            <a:pPr marL="864000" indent="-432000" defTabSz="216000">
              <a:spcBef>
                <a:spcPts val="0"/>
              </a:spcBef>
              <a:defRPr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→</a:t>
            </a:r>
            <a:r>
              <a:rPr lang="en-GB">
                <a:latin typeface="Arial" charset="0"/>
                <a:sym typeface="Symbol"/>
              </a:rPr>
              <a:t>	</a:t>
            </a:r>
            <a:r>
              <a:rPr lang="en-GB">
                <a:latin typeface="Arial" charset="0"/>
              </a:rPr>
              <a:t>karakteristieke K-röntgenstraling van lood volgt als secundaire straling</a:t>
            </a:r>
          </a:p>
        </p:txBody>
      </p:sp>
      <p:pic>
        <p:nvPicPr>
          <p:cNvPr id="41991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142DE39F-2632-6655-803D-0A3BE6E250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019800"/>
            <a:ext cx="2460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9432CD3-104B-FC3A-B1E6-25413F8371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362200"/>
            <a:ext cx="3873134" cy="3600000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4">
            <a:extLst>
              <a:ext uri="{FF2B5EF4-FFF2-40B4-BE49-F238E27FC236}">
                <a16:creationId xmlns:a16="http://schemas.microsoft.com/office/drawing/2014/main" id="{1FF05E7B-3C2D-8D85-0328-E02A27114C7E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2047D37-CCDD-4292-BF4D-5853B9F1FDBD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3011" name="Rectangle 5">
            <a:extLst>
              <a:ext uri="{FF2B5EF4-FFF2-40B4-BE49-F238E27FC236}">
                <a16:creationId xmlns:a16="http://schemas.microsoft.com/office/drawing/2014/main" id="{FD8C70EB-9471-9C60-C526-EF925034261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43012" name="Rectangle 6">
            <a:extLst>
              <a:ext uri="{FF2B5EF4-FFF2-40B4-BE49-F238E27FC236}">
                <a16:creationId xmlns:a16="http://schemas.microsoft.com/office/drawing/2014/main" id="{F2F53867-EF0B-0D24-CF29-7FAE2CDA0A8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5AAC718-1546-42B3-913E-3277A9F07339}" type="slidenum">
              <a:rPr lang="en-US" altLang="en-US" sz="1400">
                <a:solidFill>
                  <a:srgbClr val="5E574E"/>
                </a:solidFill>
              </a:rPr>
              <a:pPr/>
              <a:t>46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3013" name="Rectangle 2">
            <a:extLst>
              <a:ext uri="{FF2B5EF4-FFF2-40B4-BE49-F238E27FC236}">
                <a16:creationId xmlns:a16="http://schemas.microsoft.com/office/drawing/2014/main" id="{64023012-3E7C-B860-2D82-E21F6E373DC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14	Meting aan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125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(1999-1-4)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014" name="Rectangle 3">
            <a:extLst>
              <a:ext uri="{FF2B5EF4-FFF2-40B4-BE49-F238E27FC236}">
                <a16:creationId xmlns:a16="http://schemas.microsoft.com/office/drawing/2014/main" id="{1BD0F9BF-358E-C659-ED34-74A52A4562B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1		voor de combinatie telvloeistof / telflesje is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µ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d = (µ/</a:t>
            </a:r>
            <a:r>
              <a:rPr lang="el-GR">
                <a:latin typeface="Arial" charset="0"/>
                <a:cs typeface="Arial" charset="0"/>
                <a:sym typeface="Symbol" pitchFamily="18" charset="2"/>
              </a:rPr>
              <a:t>ρ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charset="0"/>
                <a:sym typeface="Symbol" pitchFamily="18" charset="2"/>
              </a:rPr>
              <a:t></a:t>
            </a:r>
            <a:r>
              <a:rPr lang="en-GB">
                <a:latin typeface="Arial" charset="0"/>
              </a:rPr>
              <a:t> (d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l-GR">
                <a:latin typeface="Arial" charset="0"/>
                <a:cs typeface="Arial" charset="0"/>
                <a:sym typeface="Symbol" pitchFamily="18" charset="2"/>
              </a:rPr>
              <a:t>ρ</a:t>
            </a:r>
            <a:r>
              <a:rPr lang="en-GB">
                <a:latin typeface="Arial" charset="0"/>
              </a:rPr>
              <a:t>) 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			= 3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cm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) = 0,9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transmissie van fotonen met een energie van 30 keV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e</a:t>
            </a:r>
            <a:r>
              <a:rPr lang="en-GB" baseline="30000">
                <a:latin typeface="Arial" charset="0"/>
              </a:rPr>
              <a:t>-µ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</a:rPr>
              <a:t>×</a:t>
            </a:r>
            <a:r>
              <a:rPr lang="en-GB" baseline="30000">
                <a:latin typeface="Arial" charset="0"/>
              </a:rPr>
              <a:t>d</a:t>
            </a:r>
            <a:r>
              <a:rPr lang="en-GB">
                <a:latin typeface="Arial" charset="0"/>
              </a:rPr>
              <a:t> = e</a:t>
            </a:r>
            <a:r>
              <a:rPr lang="en-GB" baseline="30000">
                <a:latin typeface="Arial" charset="0"/>
              </a:rPr>
              <a:t>-0,9</a:t>
            </a:r>
            <a:r>
              <a:rPr lang="en-GB">
                <a:latin typeface="Arial" charset="0"/>
              </a:rPr>
              <a:t> = 0,41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interactiekans = 1 - transmissie</a:t>
            </a:r>
            <a:r>
              <a:rPr lang="en-GB">
                <a:latin typeface="Arial" charset="0"/>
              </a:rPr>
              <a:t> = 1 - 0,41 = 0,59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er is een kans van 80% dat interactie daadwerkelijk door fotomultiplicatorbuis wordt "gezien"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→</a:t>
            </a:r>
            <a:r>
              <a:rPr lang="en-GB">
                <a:latin typeface="Arial" charset="0"/>
                <a:sym typeface="Symbol"/>
              </a:rPr>
              <a:t>	</a:t>
            </a:r>
            <a:r>
              <a:rPr lang="en-GB">
                <a:latin typeface="Arial" charset="0"/>
              </a:rPr>
              <a:t>f</a:t>
            </a:r>
            <a:r>
              <a:rPr lang="en-GB" baseline="-25000">
                <a:latin typeface="Arial" charset="0"/>
              </a:rPr>
              <a:t>det,fotonen 20-40 keV</a:t>
            </a:r>
            <a:r>
              <a:rPr lang="en-GB">
                <a:latin typeface="Arial" charset="0"/>
              </a:rPr>
              <a:t> = 0,59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80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= 0,47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4">
            <a:extLst>
              <a:ext uri="{FF2B5EF4-FFF2-40B4-BE49-F238E27FC236}">
                <a16:creationId xmlns:a16="http://schemas.microsoft.com/office/drawing/2014/main" id="{12ACC561-86E3-FA4D-C313-83778066462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2987911-AAF9-4DE9-89F4-16C6B6A79924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4035" name="Rectangle 5">
            <a:extLst>
              <a:ext uri="{FF2B5EF4-FFF2-40B4-BE49-F238E27FC236}">
                <a16:creationId xmlns:a16="http://schemas.microsoft.com/office/drawing/2014/main" id="{EBB9A308-1AAE-65CC-5AD2-1EEF8CF7BFF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44036" name="Rectangle 6">
            <a:extLst>
              <a:ext uri="{FF2B5EF4-FFF2-40B4-BE49-F238E27FC236}">
                <a16:creationId xmlns:a16="http://schemas.microsoft.com/office/drawing/2014/main" id="{BD68AA2E-C804-3E8D-7C03-939E81B0FEA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0EEF563-BD2B-4EAF-8D65-DE2D7352C6C7}" type="slidenum">
              <a:rPr lang="en-US" altLang="en-US" sz="1400">
                <a:solidFill>
                  <a:srgbClr val="5E574E"/>
                </a:solidFill>
              </a:rPr>
              <a:pPr/>
              <a:t>47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4037" name="Rectangle 2">
            <a:extLst>
              <a:ext uri="{FF2B5EF4-FFF2-40B4-BE49-F238E27FC236}">
                <a16:creationId xmlns:a16="http://schemas.microsoft.com/office/drawing/2014/main" id="{A54D79C0-903B-7ED7-D660-FBB0036B529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14	Meting aan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125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(1999-1-4)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038" name="Rectangle 3">
            <a:extLst>
              <a:ext uri="{FF2B5EF4-FFF2-40B4-BE49-F238E27FC236}">
                <a16:creationId xmlns:a16="http://schemas.microsoft.com/office/drawing/2014/main" id="{937CBFF6-F3E5-2389-D974-EBA481BFF4B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000" y="2361600"/>
            <a:ext cx="7772400" cy="4039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f</a:t>
            </a:r>
            <a:r>
              <a:rPr lang="en-GB" baseline="-25000">
                <a:latin typeface="Arial" charset="0"/>
              </a:rPr>
              <a:t>elektronen &gt; 10 keV</a:t>
            </a:r>
            <a:r>
              <a:rPr lang="en-GB">
                <a:latin typeface="Arial" charset="0"/>
              </a:rPr>
              <a:t> = f</a:t>
            </a:r>
            <a:r>
              <a:rPr lang="en-GB" baseline="-25000">
                <a:latin typeface="Arial" charset="0"/>
              </a:rPr>
              <a:t>ce L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en-GB" baseline="-25000">
                <a:latin typeface="Arial" charset="0"/>
              </a:rPr>
              <a:t>1</a:t>
            </a:r>
            <a:r>
              <a:rPr lang="en-GB">
                <a:latin typeface="Arial" charset="0"/>
              </a:rPr>
              <a:t> + f</a:t>
            </a:r>
            <a:r>
              <a:rPr lang="en-GB" baseline="-25000">
                <a:latin typeface="Arial" charset="0"/>
              </a:rPr>
              <a:t>KLL</a:t>
            </a:r>
            <a:r>
              <a:rPr lang="en-GB">
                <a:latin typeface="Arial" charset="0"/>
              </a:rPr>
              <a:t> + f</a:t>
            </a:r>
            <a:r>
              <a:rPr lang="en-GB" baseline="-25000">
                <a:latin typeface="Arial" charset="0"/>
              </a:rPr>
              <a:t>KLX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  = 0,105 + 0,132 + 0,060= 0,297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f</a:t>
            </a:r>
            <a:r>
              <a:rPr lang="en-GB" baseline="-25000">
                <a:latin typeface="Arial" charset="0"/>
              </a:rPr>
              <a:t>det,elektronen &gt; 10 keV</a:t>
            </a:r>
            <a:r>
              <a:rPr lang="en-GB">
                <a:latin typeface="Arial" charset="0"/>
              </a:rPr>
              <a:t> = 80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%</a:t>
            </a:r>
            <a:r>
              <a:rPr lang="en-GB">
                <a:latin typeface="Arial" charset="0"/>
              </a:rPr>
              <a:t> = 0,80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l-GR">
                <a:latin typeface="Arial" charset="0"/>
                <a:cs typeface="Arial" charset="0"/>
                <a:sym typeface="Symbol" pitchFamily="18" charset="2"/>
              </a:rPr>
              <a:t>ε</a:t>
            </a:r>
            <a:r>
              <a:rPr lang="en-GB" baseline="-25000">
                <a:latin typeface="Arial" charset="0"/>
              </a:rPr>
              <a:t>elektronen</a:t>
            </a:r>
            <a:r>
              <a:rPr lang="en-GB">
                <a:latin typeface="Arial" charset="0"/>
              </a:rPr>
              <a:t> = f</a:t>
            </a:r>
            <a:r>
              <a:rPr lang="en-GB" baseline="-25000">
                <a:latin typeface="Arial" charset="0"/>
              </a:rPr>
              <a:t>elektronen &gt; 10 keV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f</a:t>
            </a:r>
            <a:r>
              <a:rPr lang="en-GB" baseline="-25000">
                <a:latin typeface="Arial" charset="0"/>
              </a:rPr>
              <a:t>det,elektronen &gt; 10 keV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  = 0,297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0,80 = 0,24 tps per Bq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443FD1-39ED-EBF2-E198-73DF45E4D3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386125"/>
            <a:ext cx="6312000" cy="1800000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4">
            <a:extLst>
              <a:ext uri="{FF2B5EF4-FFF2-40B4-BE49-F238E27FC236}">
                <a16:creationId xmlns:a16="http://schemas.microsoft.com/office/drawing/2014/main" id="{5D9AE7C2-D569-2393-005C-058FADAE9D4E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CCA67FF-1F28-45F8-B49B-4C45E32CA42E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5059" name="Rectangle 5">
            <a:extLst>
              <a:ext uri="{FF2B5EF4-FFF2-40B4-BE49-F238E27FC236}">
                <a16:creationId xmlns:a16="http://schemas.microsoft.com/office/drawing/2014/main" id="{339072E9-8E47-183F-110A-D6CA8E48AEB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45060" name="Rectangle 6">
            <a:extLst>
              <a:ext uri="{FF2B5EF4-FFF2-40B4-BE49-F238E27FC236}">
                <a16:creationId xmlns:a16="http://schemas.microsoft.com/office/drawing/2014/main" id="{BBE75CA3-459C-3BC2-D74B-04D5863EC0D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8E1EBFE-B969-43CE-8437-7FE3F94DA01B}" type="slidenum">
              <a:rPr lang="en-US" altLang="en-US" sz="1400">
                <a:solidFill>
                  <a:srgbClr val="5E574E"/>
                </a:solidFill>
              </a:rPr>
              <a:pPr/>
              <a:t>48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5061" name="Rectangle 2">
            <a:extLst>
              <a:ext uri="{FF2B5EF4-FFF2-40B4-BE49-F238E27FC236}">
                <a16:creationId xmlns:a16="http://schemas.microsoft.com/office/drawing/2014/main" id="{523E5F68-CBB5-86AA-6489-F454EB2D868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14	Meting aan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125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(1999-1-4)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062" name="Rectangle 3">
            <a:extLst>
              <a:ext uri="{FF2B5EF4-FFF2-40B4-BE49-F238E27FC236}">
                <a16:creationId xmlns:a16="http://schemas.microsoft.com/office/drawing/2014/main" id="{D9238B29-A8A4-E957-9F4E-DAEB09C0767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f</a:t>
            </a:r>
            <a:r>
              <a:rPr lang="en-GB" baseline="-25000">
                <a:latin typeface="Arial" charset="0"/>
              </a:rPr>
              <a:t>fotonen 20-40 keV</a:t>
            </a:r>
            <a:r>
              <a:rPr lang="en-GB">
                <a:latin typeface="Arial" charset="0"/>
              </a:rPr>
              <a:t> = f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en-US" baseline="-2500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 + f</a:t>
            </a:r>
            <a:r>
              <a:rPr lang="en-US" baseline="-2500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 + f</a:t>
            </a:r>
            <a:r>
              <a:rPr lang="en-US" baseline="-2500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</a:rPr>
              <a:t>β</a:t>
            </a:r>
            <a:endParaRPr lang="en-GB" baseline="-25000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= 0,067 + 1,140 + 0,255 = 1,462</a:t>
            </a:r>
            <a:endParaRPr lang="en-US">
              <a:latin typeface="Arial" charset="0"/>
              <a:cs typeface="Arial" charset="0"/>
              <a:sym typeface="Symbol" pitchFamily="18" charset="2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f</a:t>
            </a:r>
            <a:r>
              <a:rPr lang="en-GB" baseline="-25000">
                <a:latin typeface="Arial" charset="0"/>
              </a:rPr>
              <a:t>det,fotonen 20-40 keV</a:t>
            </a:r>
            <a:r>
              <a:rPr lang="en-GB">
                <a:latin typeface="Arial" charset="0"/>
              </a:rPr>
              <a:t> = 0,47 (zie vraag 1)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l-GR">
                <a:latin typeface="Arial" charset="0"/>
                <a:cs typeface="Arial" charset="0"/>
                <a:sym typeface="Symbol" pitchFamily="18" charset="2"/>
              </a:rPr>
              <a:t>ε</a:t>
            </a:r>
            <a:r>
              <a:rPr lang="en-GB" baseline="-25000">
                <a:latin typeface="Arial" charset="0"/>
              </a:rPr>
              <a:t>fotonen</a:t>
            </a:r>
            <a:r>
              <a:rPr lang="en-GB">
                <a:latin typeface="Arial" charset="0"/>
              </a:rPr>
              <a:t> = f</a:t>
            </a:r>
            <a:r>
              <a:rPr lang="en-GB" baseline="-25000">
                <a:latin typeface="Arial" charset="0"/>
              </a:rPr>
              <a:t>fotonen 20-40 keV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f</a:t>
            </a:r>
            <a:r>
              <a:rPr lang="en-GB" baseline="-25000">
                <a:latin typeface="Arial" charset="0"/>
              </a:rPr>
              <a:t>det,fotonen 20-40 keV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 = 1,462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0,47 = 0,69 tps per Bq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AAE47E7-7C1A-6112-5A0E-8DCCAC7D0E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386125"/>
            <a:ext cx="6312000" cy="1800000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4">
            <a:extLst>
              <a:ext uri="{FF2B5EF4-FFF2-40B4-BE49-F238E27FC236}">
                <a16:creationId xmlns:a16="http://schemas.microsoft.com/office/drawing/2014/main" id="{5D9AE7C2-D569-2393-005C-058FADAE9D4E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CCA67FF-1F28-45F8-B49B-4C45E32CA42E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5059" name="Rectangle 5">
            <a:extLst>
              <a:ext uri="{FF2B5EF4-FFF2-40B4-BE49-F238E27FC236}">
                <a16:creationId xmlns:a16="http://schemas.microsoft.com/office/drawing/2014/main" id="{339072E9-8E47-183F-110A-D6CA8E48AEB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45060" name="Rectangle 6">
            <a:extLst>
              <a:ext uri="{FF2B5EF4-FFF2-40B4-BE49-F238E27FC236}">
                <a16:creationId xmlns:a16="http://schemas.microsoft.com/office/drawing/2014/main" id="{BBE75CA3-459C-3BC2-D74B-04D5863EC0D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8E1EBFE-B969-43CE-8437-7FE3F94DA01B}" type="slidenum">
              <a:rPr lang="en-US" altLang="en-US" sz="1400">
                <a:solidFill>
                  <a:srgbClr val="5E574E"/>
                </a:solidFill>
              </a:rPr>
              <a:pPr/>
              <a:t>49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5061" name="Rectangle 2">
            <a:extLst>
              <a:ext uri="{FF2B5EF4-FFF2-40B4-BE49-F238E27FC236}">
                <a16:creationId xmlns:a16="http://schemas.microsoft.com/office/drawing/2014/main" id="{523E5F68-CBB5-86AA-6489-F454EB2D868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14	Meting aan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125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(1999-1-4)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062" name="Rectangle 3">
            <a:extLst>
              <a:ext uri="{FF2B5EF4-FFF2-40B4-BE49-F238E27FC236}">
                <a16:creationId xmlns:a16="http://schemas.microsoft.com/office/drawing/2014/main" id="{D9238B29-A8A4-E957-9F4E-DAEB09C0767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4		detectierendement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l-GR">
                <a:latin typeface="Arial" charset="0"/>
                <a:cs typeface="Arial" charset="0"/>
                <a:sym typeface="Symbol" pitchFamily="18" charset="2"/>
              </a:rPr>
              <a:t>ε</a:t>
            </a:r>
            <a:r>
              <a:rPr lang="en-GB">
                <a:latin typeface="Arial" charset="0"/>
              </a:rPr>
              <a:t> = </a:t>
            </a:r>
            <a:r>
              <a:rPr lang="el-GR">
                <a:latin typeface="Arial" charset="0"/>
                <a:cs typeface="Arial" charset="0"/>
                <a:sym typeface="Symbol" pitchFamily="18" charset="2"/>
              </a:rPr>
              <a:t>ε</a:t>
            </a:r>
            <a:r>
              <a:rPr lang="en-GB" baseline="-25000">
                <a:latin typeface="Arial" charset="0"/>
              </a:rPr>
              <a:t>elektronen</a:t>
            </a:r>
            <a:r>
              <a:rPr lang="en-GB">
                <a:latin typeface="Arial" charset="0"/>
              </a:rPr>
              <a:t> + </a:t>
            </a:r>
            <a:r>
              <a:rPr lang="el-GR">
                <a:latin typeface="Arial" charset="0"/>
                <a:cs typeface="Arial" charset="0"/>
                <a:sym typeface="Symbol" pitchFamily="18" charset="2"/>
              </a:rPr>
              <a:t>ε</a:t>
            </a:r>
            <a:r>
              <a:rPr lang="en-GB" baseline="-25000">
                <a:latin typeface="Arial" charset="0"/>
              </a:rPr>
              <a:t>fotonen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0,24 tps per Bq + 0,69 tps per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0,93 tps per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gemeten aantal telpulsen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N = 100 tpm = 1,67 tps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activiteit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A = N / </a:t>
            </a:r>
            <a:r>
              <a:rPr lang="el-GR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ε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1,67 tps / 0,93 tps per Bq = 1,8 Bq</a:t>
            </a:r>
          </a:p>
        </p:txBody>
      </p:sp>
      <p:pic>
        <p:nvPicPr>
          <p:cNvPr id="45063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D9EA064D-BA68-B916-E9CE-F835248E76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019800"/>
            <a:ext cx="2460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9781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>
            <a:extLst>
              <a:ext uri="{FF2B5EF4-FFF2-40B4-BE49-F238E27FC236}">
                <a16:creationId xmlns:a16="http://schemas.microsoft.com/office/drawing/2014/main" id="{B2099640-09A4-69FB-CEA2-23D842E5E46F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1DEA84B-DC46-4377-8E6C-A887FAE3F0CB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147" name="Rectangle 5">
            <a:extLst>
              <a:ext uri="{FF2B5EF4-FFF2-40B4-BE49-F238E27FC236}">
                <a16:creationId xmlns:a16="http://schemas.microsoft.com/office/drawing/2014/main" id="{819DB88A-4947-E13D-6FE9-4E97583380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6148" name="Rectangle 6">
            <a:extLst>
              <a:ext uri="{FF2B5EF4-FFF2-40B4-BE49-F238E27FC236}">
                <a16:creationId xmlns:a16="http://schemas.microsoft.com/office/drawing/2014/main" id="{69BDAD39-8421-25AB-08AE-9B20D811ADA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B140073-BA7B-461A-8D67-2EF814E112F5}" type="slidenum">
              <a:rPr lang="en-US" altLang="en-US" sz="1400">
                <a:solidFill>
                  <a:srgbClr val="5E574E"/>
                </a:solidFill>
              </a:rPr>
              <a:pPr/>
              <a:t>5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149" name="Rectangle 2">
            <a:extLst>
              <a:ext uri="{FF2B5EF4-FFF2-40B4-BE49-F238E27FC236}">
                <a16:creationId xmlns:a16="http://schemas.microsoft.com/office/drawing/2014/main" id="{EA972A1B-93DA-CA93-4451-8BFA31D0997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	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14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C-datering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(1996-1-2)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50" name="Rectangle 3">
            <a:extLst>
              <a:ext uri="{FF2B5EF4-FFF2-40B4-BE49-F238E27FC236}">
                <a16:creationId xmlns:a16="http://schemas.microsoft.com/office/drawing/2014/main" id="{64DA299B-5856-1F10-87CB-D2EC5B3B21A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marL="432000" marR="215900" defTabSz="216000">
              <a:spcBef>
                <a:spcPts val="0"/>
              </a:spcBef>
              <a:spcAft>
                <a:spcPts val="0"/>
              </a:spcAft>
            </a:pPr>
            <a:r>
              <a:rPr lang="nl-NL" sz="1600">
                <a:solidFill>
                  <a:srgbClr val="FF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Tabel   Eenzijdige overschrijdingskans P(k) voor een normaalverdeling</a:t>
            </a:r>
            <a:endParaRPr lang="en-US" sz="160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32000" marR="215900" defTabSz="216000">
              <a:spcBef>
                <a:spcPts val="0"/>
              </a:spcBef>
              <a:spcAft>
                <a:spcPts val="0"/>
              </a:spcAft>
            </a:pPr>
            <a:r>
              <a:rPr lang="nl-NL" sz="160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32000" marR="215900" defTabSz="216000">
              <a:spcBef>
                <a:spcPts val="0"/>
              </a:spcBef>
              <a:spcAft>
                <a:spcPts val="0"/>
              </a:spcAft>
            </a:pPr>
            <a:r>
              <a:rPr lang="nl-NL" sz="160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k		0,0		0,1		0,2		0,3		0,4		0,5		</a:t>
            </a:r>
            <a:r>
              <a:rPr lang="nl-NL" sz="1600">
                <a:solidFill>
                  <a:srgbClr val="FF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0,6		0,7</a:t>
            </a:r>
            <a:r>
              <a:rPr lang="nl-NL" sz="160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		0,8		0,9</a:t>
            </a:r>
            <a:endParaRPr lang="en-US" sz="160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32000" marR="215900" defTabSz="216000">
              <a:spcBef>
                <a:spcPts val="0"/>
              </a:spcBef>
              <a:spcAft>
                <a:spcPts val="0"/>
              </a:spcAft>
            </a:pPr>
            <a:r>
              <a:rPr lang="nl-NL" sz="160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32000" marR="215900" defTabSz="216000">
              <a:spcBef>
                <a:spcPts val="0"/>
              </a:spcBef>
              <a:spcAft>
                <a:spcPts val="0"/>
              </a:spcAft>
            </a:pPr>
            <a:r>
              <a:rPr lang="nl-NL" sz="160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0		0,500	0,460	0,421	0,382	0,345	0,308	0,274	0,242	0,212	0,184</a:t>
            </a:r>
            <a:endParaRPr lang="en-US" sz="160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32000" marR="215900" defTabSz="216000">
              <a:spcBef>
                <a:spcPts val="0"/>
              </a:spcBef>
              <a:spcAft>
                <a:spcPts val="0"/>
              </a:spcAft>
            </a:pPr>
            <a:r>
              <a:rPr lang="nl-NL" sz="1600">
                <a:solidFill>
                  <a:srgbClr val="FF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nl-NL" sz="160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		0,159	0,136	0,115	0,097	0,081	0,067	</a:t>
            </a:r>
            <a:r>
              <a:rPr lang="nl-NL" sz="1600">
                <a:solidFill>
                  <a:srgbClr val="FF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0,055	0,045</a:t>
            </a:r>
            <a:r>
              <a:rPr lang="nl-NL" sz="160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	0,036	0,029</a:t>
            </a:r>
            <a:endParaRPr lang="en-US" sz="160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32000" marR="215900" defTabSz="216000">
              <a:spcBef>
                <a:spcPts val="0"/>
              </a:spcBef>
              <a:spcAft>
                <a:spcPts val="0"/>
              </a:spcAft>
            </a:pPr>
            <a:r>
              <a:rPr lang="nl-NL" sz="160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		0,023	0,018	0,014	0,011	0,008	0,006	0,005	0,003	0,003	0,002</a:t>
            </a:r>
            <a:endParaRPr lang="en-US" sz="160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5		95% betekent een eenzijdige overschrijdingskans P(k) = 0,05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aflezen tabel 1 geeft </a:t>
            </a:r>
            <a:r>
              <a:rPr lang="en-GB">
                <a:latin typeface="Arial" charset="0"/>
                <a:sym typeface="Symbol" pitchFamily="18" charset="2"/>
              </a:rPr>
              <a:t>k ≈ 1,65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 &gt; 28,6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- 1,65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4,9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20,5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 &lt; (5730 j / 0,693)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ln(220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20,5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(5730 j / 0,693)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2,37 = 19 596 j</a:t>
            </a:r>
          </a:p>
        </p:txBody>
      </p:sp>
      <p:pic>
        <p:nvPicPr>
          <p:cNvPr id="6151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988BC415-7FE6-7599-4CB0-0A5EC6A96C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4">
            <a:extLst>
              <a:ext uri="{FF2B5EF4-FFF2-40B4-BE49-F238E27FC236}">
                <a16:creationId xmlns:a16="http://schemas.microsoft.com/office/drawing/2014/main" id="{8636EE9C-B2E0-E117-FDAD-B2C0EDC1ED10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453947B-CE6D-411F-9C09-D1343641D37C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6083" name="Rectangle 5">
            <a:extLst>
              <a:ext uri="{FF2B5EF4-FFF2-40B4-BE49-F238E27FC236}">
                <a16:creationId xmlns:a16="http://schemas.microsoft.com/office/drawing/2014/main" id="{51AAB0C3-C12A-41EA-D82E-DB5B7A0A65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46084" name="Rectangle 6">
            <a:extLst>
              <a:ext uri="{FF2B5EF4-FFF2-40B4-BE49-F238E27FC236}">
                <a16:creationId xmlns:a16="http://schemas.microsoft.com/office/drawing/2014/main" id="{597A0219-451F-4070-7CD6-B28EC4C59CF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D0B95BF-D3E9-42EF-8D3C-55BFFA3996CA}" type="slidenum">
              <a:rPr lang="en-US" altLang="en-US" sz="1400">
                <a:solidFill>
                  <a:srgbClr val="5E574E"/>
                </a:solidFill>
              </a:rPr>
              <a:pPr/>
              <a:t>50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6085" name="Rectangle 2">
            <a:extLst>
              <a:ext uri="{FF2B5EF4-FFF2-40B4-BE49-F238E27FC236}">
                <a16:creationId xmlns:a16="http://schemas.microsoft.com/office/drawing/2014/main" id="{C3BA6D2B-2194-83C1-7951-1D4DB3D23AC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15	Vloeibaar afval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(1990-2-3)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086" name="Rectangle 3">
            <a:extLst>
              <a:ext uri="{FF2B5EF4-FFF2-40B4-BE49-F238E27FC236}">
                <a16:creationId xmlns:a16="http://schemas.microsoft.com/office/drawing/2014/main" id="{10390CED-F4F0-5EA1-1AD1-B6293E11B33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activiteit van </a:t>
            </a:r>
            <a:r>
              <a:rPr lang="en-GB" baseline="30000">
                <a:latin typeface="Arial" charset="0"/>
              </a:rPr>
              <a:t>32</a:t>
            </a:r>
            <a:r>
              <a:rPr lang="en-GB">
                <a:latin typeface="Arial" charset="0"/>
              </a:rPr>
              <a:t>P in drie kanalen gemeten: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T</a:t>
            </a:r>
            <a:r>
              <a:rPr lang="en-GB" baseline="-25000">
                <a:latin typeface="Arial" charset="0"/>
              </a:rPr>
              <a:t>A </a:t>
            </a:r>
            <a:r>
              <a:rPr lang="en-GB">
                <a:latin typeface="Arial" charset="0"/>
              </a:rPr>
              <a:t>/ (</a:t>
            </a:r>
            <a:r>
              <a:rPr lang="el-GR">
                <a:latin typeface="Arial" charset="0"/>
                <a:cs typeface="Arial" charset="0"/>
                <a:sym typeface="Symbol" pitchFamily="18" charset="2"/>
              </a:rPr>
              <a:t>ε</a:t>
            </a:r>
            <a:r>
              <a:rPr lang="en-GB" baseline="-25000">
                <a:latin typeface="Arial" charset="0"/>
              </a:rPr>
              <a:t>A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tijd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volume)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5,8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tpm / (0,05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60 s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 ml)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9,7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ml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T</a:t>
            </a:r>
            <a:r>
              <a:rPr lang="en-GB" baseline="-25000">
                <a:latin typeface="Arial" charset="0"/>
              </a:rPr>
              <a:t>B </a:t>
            </a:r>
            <a:r>
              <a:rPr lang="en-GB">
                <a:latin typeface="Arial" charset="0"/>
              </a:rPr>
              <a:t>/ (</a:t>
            </a:r>
            <a:r>
              <a:rPr lang="el-GR">
                <a:latin typeface="Arial" charset="0"/>
                <a:cs typeface="Arial" charset="0"/>
                <a:sym typeface="Symbol" pitchFamily="18" charset="2"/>
              </a:rPr>
              <a:t>ε</a:t>
            </a:r>
            <a:r>
              <a:rPr lang="en-GB" baseline="-25000">
                <a:latin typeface="Arial" charset="0"/>
              </a:rPr>
              <a:t>B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tijd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volume)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3,0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tpm / (0,26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60 s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 ml)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9,6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ml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T</a:t>
            </a:r>
            <a:r>
              <a:rPr lang="en-GB" baseline="-25000">
                <a:latin typeface="Arial" charset="0"/>
              </a:rPr>
              <a:t>C </a:t>
            </a:r>
            <a:r>
              <a:rPr lang="en-GB">
                <a:latin typeface="Arial" charset="0"/>
              </a:rPr>
              <a:t>/ (</a:t>
            </a:r>
            <a:r>
              <a:rPr lang="el-GR">
                <a:latin typeface="Arial" charset="0"/>
                <a:cs typeface="Arial" charset="0"/>
                <a:sym typeface="Symbol" pitchFamily="18" charset="2"/>
              </a:rPr>
              <a:t>ε</a:t>
            </a:r>
            <a:r>
              <a:rPr lang="en-GB" baseline="-25000">
                <a:latin typeface="Arial" charset="0"/>
              </a:rPr>
              <a:t>C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tijd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volume)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7,8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tpm / (0,65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60 s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 ml)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10,0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 </a:t>
            </a:r>
            <a:r>
              <a:rPr lang="en-GB">
                <a:latin typeface="Arial" charset="0"/>
              </a:rPr>
              <a:t>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ml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gemiddelde 	&lt;T&gt; = (97 + 96 + 100)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ml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3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 = 98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ml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4">
            <a:extLst>
              <a:ext uri="{FF2B5EF4-FFF2-40B4-BE49-F238E27FC236}">
                <a16:creationId xmlns:a16="http://schemas.microsoft.com/office/drawing/2014/main" id="{12923F8C-14FD-D335-CD8D-445A6A786621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405032A-1AD2-4E3C-8E4E-1F51BD6DC41D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7107" name="Rectangle 5">
            <a:extLst>
              <a:ext uri="{FF2B5EF4-FFF2-40B4-BE49-F238E27FC236}">
                <a16:creationId xmlns:a16="http://schemas.microsoft.com/office/drawing/2014/main" id="{F0B4EA5A-7C85-BEAB-9F45-803F0960AEC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47108" name="Rectangle 6">
            <a:extLst>
              <a:ext uri="{FF2B5EF4-FFF2-40B4-BE49-F238E27FC236}">
                <a16:creationId xmlns:a16="http://schemas.microsoft.com/office/drawing/2014/main" id="{228A3221-31A0-6C8E-6CB6-2B21B8AE6AB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DEB10AD-1785-48E0-B1FD-310E9E47A664}" type="slidenum">
              <a:rPr lang="en-US" altLang="en-US" sz="1400">
                <a:solidFill>
                  <a:srgbClr val="5E574E"/>
                </a:solidFill>
              </a:rPr>
              <a:pPr/>
              <a:t>51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7109" name="Rectangle 2">
            <a:extLst>
              <a:ext uri="{FF2B5EF4-FFF2-40B4-BE49-F238E27FC236}">
                <a16:creationId xmlns:a16="http://schemas.microsoft.com/office/drawing/2014/main" id="{A813A00B-DFAE-EEA7-8148-11DF45C9B4D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15	Vloeibaar afval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(1990-2-3)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110" name="Rectangle 3">
            <a:extLst>
              <a:ext uri="{FF2B5EF4-FFF2-40B4-BE49-F238E27FC236}">
                <a16:creationId xmlns:a16="http://schemas.microsoft.com/office/drawing/2014/main" id="{79BFB102-2A5E-48D4-9A72-57146419F40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benodigde reductiefactor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0,25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ml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98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ml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2,55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-6</a:t>
            </a:r>
            <a:r>
              <a:rPr lang="en-GB">
                <a:latin typeface="Arial" charset="0"/>
              </a:rPr>
              <a:t> = e</a:t>
            </a:r>
            <a:r>
              <a:rPr lang="en-GB" baseline="30000">
                <a:latin typeface="Arial" charset="0"/>
              </a:rPr>
              <a:t>-0,693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t/14,29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t = -(14,29 d / 0,693)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ln(2,55</a:t>
            </a:r>
            <a:r>
              <a:rPr lang="en-GB">
                <a:latin typeface="Georgia" panose="02040502050405020303" pitchFamily="18" charset="0"/>
                <a:cs typeface="Arial" panose="020B0604020202020204" pitchFamily="34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-6</a:t>
            </a:r>
            <a:r>
              <a:rPr lang="en-GB">
                <a:latin typeface="Arial" charset="0"/>
              </a:rPr>
              <a:t>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  = (14,29 d / 0,693)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12,88 = 266 d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n-GB">
                <a:latin typeface="Arial" charset="0"/>
              </a:rPr>
              <a:t>lozingsdatum: 25 oktober 1990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efficiëntiebepaling met 300 Bq </a:t>
            </a:r>
            <a:r>
              <a:rPr lang="en-GB" baseline="30000">
                <a:latin typeface="Arial" charset="0"/>
              </a:rPr>
              <a:t>14</a:t>
            </a:r>
            <a:r>
              <a:rPr lang="en-GB">
                <a:latin typeface="Arial" charset="0"/>
              </a:rPr>
              <a:t>C in monster #4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dit wordt monster #6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l-GR">
                <a:latin typeface="Arial" charset="0"/>
                <a:cs typeface="Arial" charset="0"/>
                <a:sym typeface="Symbol" pitchFamily="18" charset="2"/>
              </a:rPr>
              <a:t>δ</a:t>
            </a:r>
            <a:r>
              <a:rPr lang="en-GB">
                <a:latin typeface="Arial" charset="0"/>
              </a:rPr>
              <a:t>T</a:t>
            </a:r>
            <a:r>
              <a:rPr lang="en-GB" baseline="-25000">
                <a:latin typeface="Arial" charset="0"/>
              </a:rPr>
              <a:t>A</a:t>
            </a:r>
            <a:r>
              <a:rPr lang="en-GB">
                <a:latin typeface="Arial" charset="0"/>
              </a:rPr>
              <a:t> = 7498 tpm - 1040 tpm = 6458 tpm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l-GR">
                <a:latin typeface="Arial" charset="0"/>
                <a:cs typeface="Arial" charset="0"/>
                <a:sym typeface="Symbol" pitchFamily="18" charset="2"/>
              </a:rPr>
              <a:t>ε</a:t>
            </a:r>
            <a:r>
              <a:rPr lang="en-GB" baseline="-25000">
                <a:latin typeface="Arial" charset="0"/>
              </a:rPr>
              <a:t>A,14C</a:t>
            </a:r>
            <a:r>
              <a:rPr lang="en-GB">
                <a:latin typeface="Arial" charset="0"/>
              </a:rPr>
              <a:t> = 6458 tpm / (300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60 s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) = 0,36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l-GR">
                <a:latin typeface="Arial" charset="0"/>
                <a:cs typeface="Arial" charset="0"/>
                <a:sym typeface="Symbol" pitchFamily="18" charset="2"/>
              </a:rPr>
              <a:t>δ</a:t>
            </a:r>
            <a:r>
              <a:rPr lang="en-GB">
                <a:latin typeface="Arial" charset="0"/>
              </a:rPr>
              <a:t>T</a:t>
            </a:r>
            <a:r>
              <a:rPr lang="en-GB" baseline="-25000">
                <a:latin typeface="Arial" charset="0"/>
              </a:rPr>
              <a:t>B</a:t>
            </a:r>
            <a:r>
              <a:rPr lang="en-GB">
                <a:latin typeface="Arial" charset="0"/>
              </a:rPr>
              <a:t> = 10 265 tpm - 1413 tpm = 8852 tpm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l-GR">
                <a:latin typeface="Arial" charset="0"/>
                <a:cs typeface="Arial" charset="0"/>
                <a:sym typeface="Symbol" pitchFamily="18" charset="2"/>
              </a:rPr>
              <a:t>ε</a:t>
            </a:r>
            <a:r>
              <a:rPr lang="en-GB" baseline="-25000">
                <a:latin typeface="Arial" charset="0"/>
              </a:rPr>
              <a:t>B,14C</a:t>
            </a:r>
            <a:r>
              <a:rPr lang="en-GB">
                <a:latin typeface="Arial" charset="0"/>
              </a:rPr>
              <a:t> = 8852 tpm / (300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60 s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) = 0,49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4">
            <a:extLst>
              <a:ext uri="{FF2B5EF4-FFF2-40B4-BE49-F238E27FC236}">
                <a16:creationId xmlns:a16="http://schemas.microsoft.com/office/drawing/2014/main" id="{C0808FA8-2572-AB17-FA6E-9E72E0C0AB8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F2FE238-38B3-4F99-9578-982752B027D1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8131" name="Rectangle 5">
            <a:extLst>
              <a:ext uri="{FF2B5EF4-FFF2-40B4-BE49-F238E27FC236}">
                <a16:creationId xmlns:a16="http://schemas.microsoft.com/office/drawing/2014/main" id="{A987AF8E-2DD2-393C-71A6-2607FB9B070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48132" name="Rectangle 6">
            <a:extLst>
              <a:ext uri="{FF2B5EF4-FFF2-40B4-BE49-F238E27FC236}">
                <a16:creationId xmlns:a16="http://schemas.microsoft.com/office/drawing/2014/main" id="{6138EC41-7413-D076-C139-A8010C229E2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AF4384C-952E-45FD-A02F-5FE05C1EC6A8}" type="slidenum">
              <a:rPr lang="en-US" altLang="en-US" sz="1400">
                <a:solidFill>
                  <a:srgbClr val="5E574E"/>
                </a:solidFill>
              </a:rPr>
              <a:pPr/>
              <a:t>52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8133" name="Rectangle 1026">
            <a:extLst>
              <a:ext uri="{FF2B5EF4-FFF2-40B4-BE49-F238E27FC236}">
                <a16:creationId xmlns:a16="http://schemas.microsoft.com/office/drawing/2014/main" id="{9BCB3E55-CF80-608E-F222-07A1E8A047E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15	Vloeibaar afval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(1990-2-3)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134" name="Rectangle 1027">
            <a:extLst>
              <a:ext uri="{FF2B5EF4-FFF2-40B4-BE49-F238E27FC236}">
                <a16:creationId xmlns:a16="http://schemas.microsoft.com/office/drawing/2014/main" id="{AB46BE90-7A63-5523-F725-2DCA10C1994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efficiëntiebepaling met 160 Bq 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H in monster #3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dit wordt monster #5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l-GR">
                <a:latin typeface="Arial" charset="0"/>
                <a:cs typeface="Arial" charset="0"/>
                <a:sym typeface="Symbol" pitchFamily="18" charset="2"/>
              </a:rPr>
              <a:t>δ</a:t>
            </a:r>
            <a:r>
              <a:rPr lang="en-GB">
                <a:latin typeface="Arial" charset="0"/>
              </a:rPr>
              <a:t>T</a:t>
            </a:r>
            <a:r>
              <a:rPr lang="en-GB" baseline="-25000">
                <a:latin typeface="Arial" charset="0"/>
              </a:rPr>
              <a:t>A</a:t>
            </a:r>
            <a:r>
              <a:rPr lang="en-GB">
                <a:latin typeface="Arial" charset="0"/>
              </a:rPr>
              <a:t> = 4187 tpm - 1002 tpm = 3185 tpm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l-GR">
                <a:latin typeface="Arial" charset="0"/>
                <a:cs typeface="Arial" charset="0"/>
                <a:sym typeface="Symbol" pitchFamily="18" charset="2"/>
              </a:rPr>
              <a:t>ε</a:t>
            </a:r>
            <a:r>
              <a:rPr lang="en-GB" baseline="-25000">
                <a:latin typeface="Arial" charset="0"/>
              </a:rPr>
              <a:t>A,3H</a:t>
            </a:r>
            <a:r>
              <a:rPr lang="en-GB">
                <a:latin typeface="Arial" charset="0"/>
              </a:rPr>
              <a:t> = 3185 tpm / (160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60 s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) = 0,33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l-GR">
                <a:latin typeface="Arial" charset="0"/>
                <a:cs typeface="Arial" charset="0"/>
                <a:sym typeface="Symbol" pitchFamily="18" charset="2"/>
              </a:rPr>
              <a:t>δ</a:t>
            </a:r>
            <a:r>
              <a:rPr lang="en-GB">
                <a:latin typeface="Arial" charset="0"/>
              </a:rPr>
              <a:t>T</a:t>
            </a:r>
            <a:r>
              <a:rPr lang="en-GB" baseline="-25000">
                <a:latin typeface="Arial" charset="0"/>
              </a:rPr>
              <a:t>B</a:t>
            </a:r>
            <a:r>
              <a:rPr lang="en-GB">
                <a:latin typeface="Arial" charset="0"/>
              </a:rPr>
              <a:t> = 1417 tpm - 1423 tpm </a:t>
            </a:r>
            <a:r>
              <a:rPr lang="en-GB">
                <a:latin typeface="Arial" charset="0"/>
                <a:sym typeface="Symbol" pitchFamily="18" charset="2"/>
              </a:rPr>
              <a:t></a:t>
            </a:r>
            <a:r>
              <a:rPr lang="en-GB">
                <a:latin typeface="Arial" charset="0"/>
              </a:rPr>
              <a:t> 0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l-GR">
                <a:latin typeface="Arial" charset="0"/>
                <a:cs typeface="Arial" charset="0"/>
                <a:sym typeface="Symbol" pitchFamily="18" charset="2"/>
              </a:rPr>
              <a:t>ε</a:t>
            </a:r>
            <a:r>
              <a:rPr lang="en-GB" baseline="-25000">
                <a:latin typeface="Arial" charset="0"/>
              </a:rPr>
              <a:t>B,3H</a:t>
            </a:r>
            <a:r>
              <a:rPr lang="en-GB">
                <a:latin typeface="Arial" charset="0"/>
              </a:rPr>
              <a:t> = 0 / (160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60 s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≈</a:t>
            </a:r>
            <a:r>
              <a:rPr lang="en-GB">
                <a:latin typeface="Arial" charset="0"/>
              </a:rPr>
              <a:t> 0</a:t>
            </a: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 sz="1800">
                <a:solidFill>
                  <a:srgbClr val="3333FF"/>
                </a:solidFill>
                <a:latin typeface="Arial" charset="0"/>
              </a:rPr>
              <a:t>nauwkeuriger: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US" sz="1800">
                <a:solidFill>
                  <a:srgbClr val="3333FF"/>
                </a:solidFill>
                <a:latin typeface="Arial" charset="0"/>
                <a:cs typeface="Arial" charset="0"/>
                <a:sym typeface="Symbol" pitchFamily="18" charset="2"/>
              </a:rPr>
              <a:t>	</a:t>
            </a:r>
            <a:r>
              <a:rPr lang="el-GR" sz="1800">
                <a:solidFill>
                  <a:srgbClr val="3333FF"/>
                </a:solidFill>
                <a:latin typeface="Arial" charset="0"/>
                <a:cs typeface="Arial" charset="0"/>
                <a:sym typeface="Symbol" pitchFamily="18" charset="2"/>
              </a:rPr>
              <a:t>δ</a:t>
            </a:r>
            <a:r>
              <a:rPr lang="en-GB" sz="1800">
                <a:solidFill>
                  <a:srgbClr val="3333FF"/>
                </a:solidFill>
                <a:latin typeface="Arial" charset="0"/>
              </a:rPr>
              <a:t>T</a:t>
            </a:r>
            <a:r>
              <a:rPr lang="en-GB" sz="1800" baseline="-25000">
                <a:solidFill>
                  <a:srgbClr val="3333FF"/>
                </a:solidFill>
                <a:latin typeface="Arial" charset="0"/>
              </a:rPr>
              <a:t>B</a:t>
            </a:r>
            <a:r>
              <a:rPr lang="en-GB" sz="1800">
                <a:solidFill>
                  <a:srgbClr val="3333FF"/>
                </a:solidFill>
                <a:latin typeface="Arial" charset="0"/>
              </a:rPr>
              <a:t> &lt; </a:t>
            </a:r>
            <a:r>
              <a:rPr lang="el-GR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σ</a:t>
            </a:r>
            <a:r>
              <a:rPr lang="en-GB" sz="1800" baseline="-25000">
                <a:solidFill>
                  <a:srgbClr val="3333FF"/>
                </a:solidFill>
                <a:latin typeface="Arial" charset="0"/>
                <a:sym typeface="Symbol" pitchFamily="18" charset="2"/>
              </a:rPr>
              <a:t></a:t>
            </a:r>
            <a:r>
              <a:rPr lang="en-GB" sz="1800" baseline="-25000">
                <a:solidFill>
                  <a:srgbClr val="3333FF"/>
                </a:solidFill>
                <a:latin typeface="Arial" charset="0"/>
              </a:rPr>
              <a:t>TB</a:t>
            </a:r>
            <a:r>
              <a:rPr lang="en-GB" sz="1800">
                <a:solidFill>
                  <a:srgbClr val="3333FF"/>
                </a:solidFill>
                <a:latin typeface="Arial" charset="0"/>
              </a:rPr>
              <a:t> = </a:t>
            </a:r>
            <a:r>
              <a:rPr lang="en-GB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 sz="1800">
                <a:solidFill>
                  <a:srgbClr val="3333FF"/>
                </a:solidFill>
                <a:latin typeface="Arial" charset="0"/>
              </a:rPr>
              <a:t>(T</a:t>
            </a:r>
            <a:r>
              <a:rPr lang="en-GB" sz="1800" baseline="-25000">
                <a:solidFill>
                  <a:srgbClr val="3333FF"/>
                </a:solidFill>
                <a:latin typeface="Arial" charset="0"/>
              </a:rPr>
              <a:t>B</a:t>
            </a:r>
            <a:r>
              <a:rPr lang="en-GB" sz="1800">
                <a:solidFill>
                  <a:srgbClr val="3333FF"/>
                </a:solidFill>
                <a:latin typeface="Arial" charset="0"/>
              </a:rPr>
              <a:t> / t</a:t>
            </a:r>
            <a:r>
              <a:rPr lang="en-GB" sz="1800" baseline="-25000">
                <a:solidFill>
                  <a:srgbClr val="3333FF"/>
                </a:solidFill>
                <a:latin typeface="Arial" charset="0"/>
              </a:rPr>
              <a:t>B</a:t>
            </a:r>
            <a:r>
              <a:rPr lang="en-GB" sz="1800">
                <a:solidFill>
                  <a:srgbClr val="3333FF"/>
                </a:solidFill>
                <a:latin typeface="Arial" charset="0"/>
              </a:rPr>
              <a:t>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 sz="1800">
                <a:solidFill>
                  <a:srgbClr val="3333FF"/>
                </a:solidFill>
                <a:latin typeface="Arial" charset="0"/>
              </a:rPr>
              <a:t>						 = </a:t>
            </a:r>
            <a:r>
              <a:rPr lang="en-GB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 sz="1800">
                <a:solidFill>
                  <a:srgbClr val="3333FF"/>
                </a:solidFill>
                <a:latin typeface="Arial" charset="0"/>
                <a:sym typeface="Symbol" pitchFamily="18" charset="2"/>
              </a:rPr>
              <a:t>[</a:t>
            </a:r>
            <a:r>
              <a:rPr lang="en-GB" sz="1800">
                <a:solidFill>
                  <a:srgbClr val="3333FF"/>
                </a:solidFill>
                <a:latin typeface="Arial" charset="0"/>
              </a:rPr>
              <a:t>(1417 tpm / 10 min) + (1423 tpm / 10 min)]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 sz="1800">
                <a:solidFill>
                  <a:srgbClr val="3333FF"/>
                </a:solidFill>
                <a:latin typeface="Arial" charset="0"/>
              </a:rPr>
              <a:t>						 = 17 tpm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US" sz="1800">
                <a:solidFill>
                  <a:srgbClr val="3333FF"/>
                </a:solidFill>
                <a:latin typeface="Arial" charset="0"/>
                <a:cs typeface="Arial" charset="0"/>
                <a:sym typeface="Symbol" pitchFamily="18" charset="2"/>
              </a:rPr>
              <a:t>	</a:t>
            </a:r>
            <a:r>
              <a:rPr lang="el-GR" sz="1800">
                <a:solidFill>
                  <a:srgbClr val="3333FF"/>
                </a:solidFill>
                <a:latin typeface="Arial" charset="0"/>
                <a:cs typeface="Arial" charset="0"/>
                <a:sym typeface="Symbol" pitchFamily="18" charset="2"/>
              </a:rPr>
              <a:t>ε</a:t>
            </a:r>
            <a:r>
              <a:rPr lang="en-GB" sz="1800" baseline="-25000">
                <a:solidFill>
                  <a:srgbClr val="3333FF"/>
                </a:solidFill>
                <a:latin typeface="Arial" charset="0"/>
              </a:rPr>
              <a:t>B,3H</a:t>
            </a:r>
            <a:r>
              <a:rPr lang="en-GB" sz="1800">
                <a:solidFill>
                  <a:srgbClr val="3333FF"/>
                </a:solidFill>
                <a:latin typeface="Arial" charset="0"/>
              </a:rPr>
              <a:t> &lt; 17 tpm / (160 Bq </a:t>
            </a:r>
            <a:r>
              <a:rPr lang="en-GB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sz="1800">
                <a:solidFill>
                  <a:srgbClr val="3333FF"/>
                </a:solidFill>
                <a:latin typeface="Arial" charset="0"/>
              </a:rPr>
              <a:t> 60 s</a:t>
            </a:r>
            <a:r>
              <a:rPr lang="en-GB" sz="1800">
                <a:solidFill>
                  <a:srgbClr val="3333FF"/>
                </a:solidFill>
                <a:latin typeface="Georgia" panose="02040502050405020303" pitchFamily="18" charset="0"/>
              </a:rPr>
              <a:t>·</a:t>
            </a:r>
            <a:r>
              <a:rPr lang="en-GB" sz="1800">
                <a:solidFill>
                  <a:srgbClr val="3333FF"/>
                </a:solidFill>
                <a:latin typeface="Arial" charset="0"/>
              </a:rPr>
              <a:t>min</a:t>
            </a:r>
            <a:r>
              <a:rPr lang="en-GB" sz="1800" baseline="30000">
                <a:solidFill>
                  <a:srgbClr val="3333FF"/>
                </a:solidFill>
                <a:latin typeface="Arial" charset="0"/>
              </a:rPr>
              <a:t>-1</a:t>
            </a:r>
            <a:r>
              <a:rPr lang="en-GB" sz="1800">
                <a:solidFill>
                  <a:srgbClr val="3333FF"/>
                </a:solidFill>
                <a:latin typeface="Arial" charset="0"/>
              </a:rPr>
              <a:t>) = 0,002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4">
            <a:extLst>
              <a:ext uri="{FF2B5EF4-FFF2-40B4-BE49-F238E27FC236}">
                <a16:creationId xmlns:a16="http://schemas.microsoft.com/office/drawing/2014/main" id="{27E60B57-1D74-0D44-4AC3-F0C9189A52DF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98917C4-6F82-43AF-B99F-470EAD1B9339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9155" name="Rectangle 5">
            <a:extLst>
              <a:ext uri="{FF2B5EF4-FFF2-40B4-BE49-F238E27FC236}">
                <a16:creationId xmlns:a16="http://schemas.microsoft.com/office/drawing/2014/main" id="{DC6E42F2-7A34-746D-680A-C6FD390F07E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49156" name="Rectangle 6">
            <a:extLst>
              <a:ext uri="{FF2B5EF4-FFF2-40B4-BE49-F238E27FC236}">
                <a16:creationId xmlns:a16="http://schemas.microsoft.com/office/drawing/2014/main" id="{CB7528B0-780A-6D50-5F96-F4D17149E41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4F15A2F-5F1B-405D-BA67-5752BC7FA388}" type="slidenum">
              <a:rPr lang="en-US" altLang="en-US" sz="1400">
                <a:solidFill>
                  <a:srgbClr val="5E574E"/>
                </a:solidFill>
              </a:rPr>
              <a:pPr/>
              <a:t>53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9157" name="Rectangle 2">
            <a:extLst>
              <a:ext uri="{FF2B5EF4-FFF2-40B4-BE49-F238E27FC236}">
                <a16:creationId xmlns:a16="http://schemas.microsoft.com/office/drawing/2014/main" id="{54EA5C9F-64E6-CE50-8399-D7D1C1CDFE9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15	Vloeibaar afval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(1990-2-3)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158" name="Rectangle 3">
            <a:extLst>
              <a:ext uri="{FF2B5EF4-FFF2-40B4-BE49-F238E27FC236}">
                <a16:creationId xmlns:a16="http://schemas.microsoft.com/office/drawing/2014/main" id="{617CBFA6-1A3D-49F4-304D-D2D3830BB71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4		gemiddelden van monsters #2, #3 en #4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T</a:t>
            </a:r>
            <a:r>
              <a:rPr lang="en-GB" baseline="-25000">
                <a:latin typeface="Arial" charset="0"/>
              </a:rPr>
              <a:t>A</a:t>
            </a:r>
            <a:r>
              <a:rPr lang="en-GB">
                <a:latin typeface="Arial" charset="0"/>
              </a:rPr>
              <a:t> = 1023 tpm en T</a:t>
            </a:r>
            <a:r>
              <a:rPr lang="en-GB" baseline="-25000">
                <a:latin typeface="Arial" charset="0"/>
              </a:rPr>
              <a:t>B</a:t>
            </a:r>
            <a:r>
              <a:rPr lang="en-GB">
                <a:latin typeface="Arial" charset="0"/>
              </a:rPr>
              <a:t> = 1414 tpm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kanaal B bevat alleen een bijdrage van </a:t>
            </a:r>
            <a:r>
              <a:rPr lang="en-GB" baseline="30000">
                <a:latin typeface="Arial" charset="0"/>
              </a:rPr>
              <a:t>14</a:t>
            </a:r>
            <a:r>
              <a:rPr lang="en-GB">
                <a:latin typeface="Arial" charset="0"/>
              </a:rPr>
              <a:t>C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kanaal A bevat (mogelijk) bijdragen van 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H en </a:t>
            </a:r>
            <a:r>
              <a:rPr lang="en-GB" baseline="30000">
                <a:latin typeface="Arial" charset="0"/>
              </a:rPr>
              <a:t>14</a:t>
            </a:r>
            <a:r>
              <a:rPr lang="en-GB">
                <a:latin typeface="Arial" charset="0"/>
              </a:rPr>
              <a:t>C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restactiviteit </a:t>
            </a:r>
            <a:r>
              <a:rPr lang="en-GB" baseline="30000">
                <a:latin typeface="Arial" charset="0"/>
              </a:rPr>
              <a:t>32</a:t>
            </a:r>
            <a:r>
              <a:rPr lang="en-GB">
                <a:latin typeface="Arial" charset="0"/>
              </a:rPr>
              <a:t>P op 25 oktober 1990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0,25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ml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 ml = 0,5 Bq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bijdrage 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32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P tot kanaal A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activiteit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charset="0"/>
                <a:cs typeface="Arial" charset="0"/>
                <a:sym typeface="Symbol" pitchFamily="18" charset="2"/>
              </a:rPr>
              <a:t>ε</a:t>
            </a:r>
            <a:r>
              <a:rPr lang="en-GB" baseline="-25000">
                <a:latin typeface="Arial" charset="0"/>
              </a:rPr>
              <a:t>A,32P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tijd = 0,5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0,05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60 s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1,5 tpm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bijdrage 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32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P tot kanaal B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activiteit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charset="0"/>
                <a:cs typeface="Arial" charset="0"/>
                <a:sym typeface="Symbol" pitchFamily="18" charset="2"/>
              </a:rPr>
              <a:t>ε</a:t>
            </a:r>
            <a:r>
              <a:rPr lang="en-GB" baseline="-25000">
                <a:latin typeface="Arial" charset="0"/>
              </a:rPr>
              <a:t>B,32P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tijd = 0,5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0,26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60 s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7,8 tpm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4">
            <a:extLst>
              <a:ext uri="{FF2B5EF4-FFF2-40B4-BE49-F238E27FC236}">
                <a16:creationId xmlns:a16="http://schemas.microsoft.com/office/drawing/2014/main" id="{01BC5570-F216-585D-D2C6-12DD0D43A43F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B8CCE61-71FC-4376-80C3-1EC72BED1648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0179" name="Rectangle 5">
            <a:extLst>
              <a:ext uri="{FF2B5EF4-FFF2-40B4-BE49-F238E27FC236}">
                <a16:creationId xmlns:a16="http://schemas.microsoft.com/office/drawing/2014/main" id="{06F4F5C4-87F1-318C-27F1-9CF73BA7047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50180" name="Rectangle 6">
            <a:extLst>
              <a:ext uri="{FF2B5EF4-FFF2-40B4-BE49-F238E27FC236}">
                <a16:creationId xmlns:a16="http://schemas.microsoft.com/office/drawing/2014/main" id="{0736D960-5C08-F8E8-52B6-E6A6270F902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420055-EDC9-4685-A84B-4A8C8D9A8951}" type="slidenum">
              <a:rPr lang="en-US" altLang="en-US" sz="1400">
                <a:solidFill>
                  <a:srgbClr val="5E574E"/>
                </a:solidFill>
              </a:rPr>
              <a:pPr/>
              <a:t>54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0181" name="Rectangle 2">
            <a:extLst>
              <a:ext uri="{FF2B5EF4-FFF2-40B4-BE49-F238E27FC236}">
                <a16:creationId xmlns:a16="http://schemas.microsoft.com/office/drawing/2014/main" id="{5E5C1D4E-44D9-849D-3C90-B4EDA47E33A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15	Vloeibaar afval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(1990-2-3)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182" name="Rectangle 3">
            <a:extLst>
              <a:ext uri="{FF2B5EF4-FFF2-40B4-BE49-F238E27FC236}">
                <a16:creationId xmlns:a16="http://schemas.microsoft.com/office/drawing/2014/main" id="{0BA83521-C76B-E4BB-EBAA-406C7464392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8486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4		verontreiniging </a:t>
            </a:r>
            <a:r>
              <a:rPr lang="en-GB" baseline="30000">
                <a:latin typeface="Arial" charset="0"/>
              </a:rPr>
              <a:t>14</a:t>
            </a:r>
            <a:r>
              <a:rPr lang="en-GB">
                <a:latin typeface="Arial" charset="0"/>
              </a:rPr>
              <a:t>C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bijdrage 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14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C tot kanaal B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T</a:t>
            </a:r>
            <a:r>
              <a:rPr lang="en-GB" baseline="-25000">
                <a:latin typeface="Arial" charset="0"/>
              </a:rPr>
              <a:t>netto</a:t>
            </a:r>
            <a:r>
              <a:rPr lang="en-GB">
                <a:latin typeface="Arial" charset="0"/>
              </a:rPr>
              <a:t> / (</a:t>
            </a:r>
            <a:r>
              <a:rPr lang="el-GR">
                <a:latin typeface="Arial" charset="0"/>
                <a:cs typeface="Arial" charset="0"/>
                <a:sym typeface="Symbol" pitchFamily="18" charset="2"/>
              </a:rPr>
              <a:t>ε</a:t>
            </a:r>
            <a:r>
              <a:rPr lang="en-GB" baseline="-25000">
                <a:latin typeface="Arial" charset="0"/>
              </a:rPr>
              <a:t>B,14C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tijd) = (1414 tpm - 7,8 tpm) / (0,49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60 s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		= 48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concentratie </a:t>
            </a:r>
            <a:r>
              <a:rPr lang="en-GB" baseline="30000">
                <a:latin typeface="Arial" charset="0"/>
              </a:rPr>
              <a:t>14</a:t>
            </a:r>
            <a:r>
              <a:rPr lang="en-GB">
                <a:latin typeface="Arial" charset="0"/>
              </a:rPr>
              <a:t>C = 48 Bq / 2 ml = 24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ml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4">
            <a:extLst>
              <a:ext uri="{FF2B5EF4-FFF2-40B4-BE49-F238E27FC236}">
                <a16:creationId xmlns:a16="http://schemas.microsoft.com/office/drawing/2014/main" id="{8F9F830F-933B-61C4-7D61-F73B81FB92AF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E5A85BC-360F-4103-8083-2B0035DEEEF5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1203" name="Rectangle 5">
            <a:extLst>
              <a:ext uri="{FF2B5EF4-FFF2-40B4-BE49-F238E27FC236}">
                <a16:creationId xmlns:a16="http://schemas.microsoft.com/office/drawing/2014/main" id="{A2399213-227D-9AB6-5EBB-D8BFF7F42D1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51204" name="Rectangle 6">
            <a:extLst>
              <a:ext uri="{FF2B5EF4-FFF2-40B4-BE49-F238E27FC236}">
                <a16:creationId xmlns:a16="http://schemas.microsoft.com/office/drawing/2014/main" id="{BBF70ADA-A040-6DD2-2857-27E327F7264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6F3932C-2996-422F-A7C7-6082777B8465}" type="slidenum">
              <a:rPr lang="en-US" altLang="en-US" sz="1400">
                <a:solidFill>
                  <a:srgbClr val="5E574E"/>
                </a:solidFill>
              </a:rPr>
              <a:pPr/>
              <a:t>55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1205" name="Rectangle 2">
            <a:extLst>
              <a:ext uri="{FF2B5EF4-FFF2-40B4-BE49-F238E27FC236}">
                <a16:creationId xmlns:a16="http://schemas.microsoft.com/office/drawing/2014/main" id="{0D390894-BB56-67D9-F5E4-79FECA3079E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15	Vloeibaar afval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(1990-2-3)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206" name="Rectangle 3">
            <a:extLst>
              <a:ext uri="{FF2B5EF4-FFF2-40B4-BE49-F238E27FC236}">
                <a16:creationId xmlns:a16="http://schemas.microsoft.com/office/drawing/2014/main" id="{DBA24E50-5212-3F37-C65E-67D5BE26F71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9248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4		verontreiniging 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H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bijdrage 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14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C tot kanaal A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activiteit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charset="0"/>
                <a:cs typeface="Arial" charset="0"/>
                <a:sym typeface="Symbol" pitchFamily="18" charset="2"/>
              </a:rPr>
              <a:t>ε</a:t>
            </a:r>
            <a:r>
              <a:rPr lang="en-GB" baseline="-25000">
                <a:latin typeface="Arial" charset="0"/>
              </a:rPr>
              <a:t>A,14C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tijd = 48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0,36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60 s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1037 tpm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bijdrage 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3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H tot kanaal A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T</a:t>
            </a:r>
            <a:r>
              <a:rPr lang="en-GB" baseline="-25000">
                <a:latin typeface="Arial" charset="0"/>
              </a:rPr>
              <a:t>netto</a:t>
            </a:r>
            <a:r>
              <a:rPr lang="en-GB">
                <a:latin typeface="Arial" charset="0"/>
              </a:rPr>
              <a:t> / (</a:t>
            </a:r>
            <a:r>
              <a:rPr lang="el-GR">
                <a:latin typeface="Arial" charset="0"/>
                <a:cs typeface="Arial" charset="0"/>
                <a:sym typeface="Symbol" pitchFamily="18" charset="2"/>
              </a:rPr>
              <a:t>ε</a:t>
            </a:r>
            <a:r>
              <a:rPr lang="en-GB" baseline="-25000">
                <a:latin typeface="Arial" charset="0"/>
              </a:rPr>
              <a:t>A,3H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charset="0"/>
                <a:sym typeface="Symbol" pitchFamily="18" charset="2"/>
              </a:rPr>
              <a:t></a:t>
            </a:r>
            <a:r>
              <a:rPr lang="en-GB">
                <a:latin typeface="Arial" charset="0"/>
              </a:rPr>
              <a:t> tijd)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(1023 tpm - 1,5 tpm - 1037 tpm) / (0,33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60 s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≈</a:t>
            </a:r>
            <a:r>
              <a:rPr lang="en-GB">
                <a:latin typeface="Arial" charset="0"/>
              </a:rPr>
              <a:t> 0</a:t>
            </a: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 sz="1800">
                <a:solidFill>
                  <a:srgbClr val="3333FF"/>
                </a:solidFill>
                <a:latin typeface="Arial" charset="0"/>
              </a:rPr>
              <a:t>nauwkeuriger: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	</a:t>
            </a:r>
            <a:r>
              <a:rPr lang="el-GR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σ</a:t>
            </a:r>
            <a:r>
              <a:rPr lang="en-GB" sz="1800" baseline="-25000">
                <a:solidFill>
                  <a:srgbClr val="3333FF"/>
                </a:solidFill>
                <a:latin typeface="Arial" charset="0"/>
                <a:sym typeface="Symbol" pitchFamily="18" charset="2"/>
              </a:rPr>
              <a:t>Tnetto</a:t>
            </a:r>
            <a:r>
              <a:rPr lang="en-GB" sz="1800">
                <a:solidFill>
                  <a:srgbClr val="3333FF"/>
                </a:solidFill>
                <a:latin typeface="Arial" charset="0"/>
                <a:sym typeface="Symbol" pitchFamily="18" charset="2"/>
              </a:rPr>
              <a:t> =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 sz="1800">
                <a:solidFill>
                  <a:srgbClr val="3333FF"/>
                </a:solidFill>
                <a:latin typeface="Arial" charset="0"/>
                <a:cs typeface="Arial" panose="020B0604020202020204" pitchFamily="34" charset="0"/>
                <a:sym typeface="Symbol" pitchFamily="18" charset="2"/>
              </a:rPr>
              <a:t>		</a:t>
            </a:r>
            <a:r>
              <a:rPr lang="en-GB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 sz="1800">
                <a:solidFill>
                  <a:srgbClr val="3333FF"/>
                </a:solidFill>
                <a:latin typeface="Arial" charset="0"/>
                <a:sym typeface="Symbol" pitchFamily="18" charset="2"/>
              </a:rPr>
              <a:t>[</a:t>
            </a:r>
            <a:r>
              <a:rPr lang="en-GB" sz="1800">
                <a:solidFill>
                  <a:srgbClr val="3333FF"/>
                </a:solidFill>
                <a:latin typeface="Arial" charset="0"/>
              </a:rPr>
              <a:t>(1023 tpm + 1,5 tpm + 1037 tpm) / 10 min] / (0,33 </a:t>
            </a:r>
            <a:r>
              <a:rPr lang="en-GB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×</a:t>
            </a:r>
            <a:r>
              <a:rPr lang="en-GB" sz="1800">
                <a:solidFill>
                  <a:srgbClr val="3333FF"/>
                </a:solidFill>
                <a:latin typeface="Arial" charset="0"/>
              </a:rPr>
              <a:t> 60 s</a:t>
            </a:r>
            <a:r>
              <a:rPr lang="en-GB" sz="1800">
                <a:solidFill>
                  <a:srgbClr val="3333FF"/>
                </a:solidFill>
                <a:latin typeface="Georgia" panose="02040502050405020303" pitchFamily="18" charset="0"/>
              </a:rPr>
              <a:t>·</a:t>
            </a:r>
            <a:r>
              <a:rPr lang="en-GB" sz="1800">
                <a:solidFill>
                  <a:srgbClr val="3333FF"/>
                </a:solidFill>
                <a:latin typeface="Arial" charset="0"/>
              </a:rPr>
              <a:t>min</a:t>
            </a:r>
            <a:r>
              <a:rPr lang="en-GB" sz="1800" baseline="30000">
                <a:solidFill>
                  <a:srgbClr val="3333FF"/>
                </a:solidFill>
                <a:latin typeface="Arial" charset="0"/>
              </a:rPr>
              <a:t>-1</a:t>
            </a:r>
            <a:r>
              <a:rPr lang="en-GB" sz="1800">
                <a:solidFill>
                  <a:srgbClr val="3333FF"/>
                </a:solidFill>
                <a:latin typeface="Arial" charset="0"/>
              </a:rPr>
              <a:t>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 sz="1800">
                <a:solidFill>
                  <a:srgbClr val="3333FF"/>
                </a:solidFill>
                <a:latin typeface="Arial" charset="0"/>
              </a:rPr>
              <a:t>		= 14 tpm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 sz="1800">
                <a:solidFill>
                  <a:srgbClr val="3333FF"/>
                </a:solidFill>
                <a:latin typeface="Arial" charset="0"/>
              </a:rPr>
              <a:t>	T</a:t>
            </a:r>
            <a:r>
              <a:rPr lang="en-GB" sz="1800" baseline="-25000">
                <a:solidFill>
                  <a:srgbClr val="3333FF"/>
                </a:solidFill>
                <a:latin typeface="Arial" charset="0"/>
              </a:rPr>
              <a:t>netto</a:t>
            </a:r>
            <a:r>
              <a:rPr lang="en-GB" sz="1800">
                <a:solidFill>
                  <a:srgbClr val="3333FF"/>
                </a:solidFill>
                <a:latin typeface="Arial" charset="0"/>
              </a:rPr>
              <a:t> &lt; </a:t>
            </a:r>
            <a:r>
              <a:rPr lang="el-GR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σ</a:t>
            </a:r>
            <a:r>
              <a:rPr lang="en-GB" sz="1800" baseline="-25000">
                <a:solidFill>
                  <a:srgbClr val="3333FF"/>
                </a:solidFill>
                <a:latin typeface="Arial" charset="0"/>
                <a:sym typeface="Symbol" pitchFamily="18" charset="2"/>
              </a:rPr>
              <a:t>Tnetto</a:t>
            </a:r>
            <a:r>
              <a:rPr lang="en-GB" sz="1800">
                <a:solidFill>
                  <a:srgbClr val="3333FF"/>
                </a:solidFill>
                <a:latin typeface="Arial" charset="0"/>
              </a:rPr>
              <a:t>  / (</a:t>
            </a:r>
            <a:r>
              <a:rPr lang="el-GR" sz="1800">
                <a:solidFill>
                  <a:srgbClr val="3333FF"/>
                </a:solidFill>
                <a:latin typeface="Arial" charset="0"/>
                <a:cs typeface="Arial" charset="0"/>
                <a:sym typeface="Symbol" pitchFamily="18" charset="2"/>
              </a:rPr>
              <a:t>ε</a:t>
            </a:r>
            <a:r>
              <a:rPr lang="en-GB" sz="1800" baseline="-25000">
                <a:solidFill>
                  <a:srgbClr val="3333FF"/>
                </a:solidFill>
                <a:latin typeface="Arial" charset="0"/>
              </a:rPr>
              <a:t>A,14C</a:t>
            </a:r>
            <a:r>
              <a:rPr lang="en-GB" sz="1800">
                <a:solidFill>
                  <a:srgbClr val="3333FF"/>
                </a:solidFill>
                <a:latin typeface="Arial" charset="0"/>
              </a:rPr>
              <a:t> </a:t>
            </a:r>
            <a:r>
              <a:rPr lang="en-GB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sz="1800">
                <a:solidFill>
                  <a:srgbClr val="3333FF"/>
                </a:solidFill>
                <a:latin typeface="Arial" charset="0"/>
              </a:rPr>
              <a:t> tijd) = 14 tpm / (0,33 </a:t>
            </a:r>
            <a:r>
              <a:rPr lang="en-GB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sz="1800">
                <a:solidFill>
                  <a:srgbClr val="3333FF"/>
                </a:solidFill>
                <a:latin typeface="Arial" charset="0"/>
                <a:sym typeface="Symbol" pitchFamily="18" charset="2"/>
              </a:rPr>
              <a:t> 60 s</a:t>
            </a:r>
            <a:r>
              <a:rPr lang="en-GB" sz="1800">
                <a:solidFill>
                  <a:srgbClr val="3333FF"/>
                </a:solidFill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 sz="1800">
                <a:solidFill>
                  <a:srgbClr val="3333FF"/>
                </a:solidFill>
                <a:latin typeface="Arial" charset="0"/>
                <a:sym typeface="Symbol" pitchFamily="18" charset="2"/>
              </a:rPr>
              <a:t>min</a:t>
            </a:r>
            <a:r>
              <a:rPr lang="en-GB" sz="1800" baseline="30000">
                <a:solidFill>
                  <a:srgbClr val="3333FF"/>
                </a:solidFill>
                <a:latin typeface="Arial" charset="0"/>
                <a:sym typeface="Symbol" pitchFamily="18" charset="2"/>
              </a:rPr>
              <a:t>-1</a:t>
            </a:r>
            <a:r>
              <a:rPr lang="en-GB" sz="1800">
                <a:solidFill>
                  <a:srgbClr val="3333FF"/>
                </a:solidFill>
                <a:latin typeface="Arial" charset="0"/>
                <a:sym typeface="Symbol" pitchFamily="18" charset="2"/>
              </a:rPr>
              <a:t>) = 0,7 Bq</a:t>
            </a:r>
            <a:endParaRPr lang="en-GB" sz="1800">
              <a:solidFill>
                <a:srgbClr val="3333FF"/>
              </a:solidFill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 sz="1800">
                <a:solidFill>
                  <a:srgbClr val="3333FF"/>
                </a:solidFill>
                <a:latin typeface="Arial" charset="0"/>
              </a:rPr>
              <a:t>	concentratie </a:t>
            </a:r>
            <a:r>
              <a:rPr lang="en-GB" sz="1800" baseline="30000">
                <a:solidFill>
                  <a:srgbClr val="3333FF"/>
                </a:solidFill>
                <a:latin typeface="Arial" charset="0"/>
              </a:rPr>
              <a:t>3</a:t>
            </a:r>
            <a:r>
              <a:rPr lang="en-GB" sz="1800">
                <a:solidFill>
                  <a:srgbClr val="3333FF"/>
                </a:solidFill>
                <a:latin typeface="Arial" charset="0"/>
              </a:rPr>
              <a:t>H &lt; 0,7 Bq / 2 ml  = 0,35 Bq</a:t>
            </a:r>
            <a:r>
              <a:rPr lang="en-GB" sz="1800">
                <a:solidFill>
                  <a:srgbClr val="3333FF"/>
                </a:solidFill>
                <a:latin typeface="Georgia" panose="02040502050405020303" pitchFamily="18" charset="0"/>
              </a:rPr>
              <a:t>·</a:t>
            </a:r>
            <a:r>
              <a:rPr lang="en-GB" sz="1800">
                <a:solidFill>
                  <a:srgbClr val="3333FF"/>
                </a:solidFill>
                <a:latin typeface="Arial" charset="0"/>
              </a:rPr>
              <a:t>ml</a:t>
            </a:r>
            <a:r>
              <a:rPr lang="en-GB" sz="1800" baseline="30000">
                <a:solidFill>
                  <a:srgbClr val="3333FF"/>
                </a:solidFill>
                <a:latin typeface="Arial" charset="0"/>
              </a:rPr>
              <a:t>-1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4">
            <a:extLst>
              <a:ext uri="{FF2B5EF4-FFF2-40B4-BE49-F238E27FC236}">
                <a16:creationId xmlns:a16="http://schemas.microsoft.com/office/drawing/2014/main" id="{3733EE6F-9AC0-F473-5813-D22181BCADD9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BEFAF70-90AA-4F7A-B3C4-051C1A02B6C1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2227" name="Rectangle 5">
            <a:extLst>
              <a:ext uri="{FF2B5EF4-FFF2-40B4-BE49-F238E27FC236}">
                <a16:creationId xmlns:a16="http://schemas.microsoft.com/office/drawing/2014/main" id="{1A02CE29-D8C1-260D-DE8F-1D51F9848EC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52228" name="Rectangle 6">
            <a:extLst>
              <a:ext uri="{FF2B5EF4-FFF2-40B4-BE49-F238E27FC236}">
                <a16:creationId xmlns:a16="http://schemas.microsoft.com/office/drawing/2014/main" id="{1F8A8355-A365-FCCC-506C-13A7930846D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7821E31-597F-413C-82B9-BC137FDA3AD7}" type="slidenum">
              <a:rPr lang="en-US" altLang="en-US" sz="1400">
                <a:solidFill>
                  <a:srgbClr val="5E574E"/>
                </a:solidFill>
              </a:rPr>
              <a:pPr/>
              <a:t>56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2229" name="Rectangle 2">
            <a:extLst>
              <a:ext uri="{FF2B5EF4-FFF2-40B4-BE49-F238E27FC236}">
                <a16:creationId xmlns:a16="http://schemas.microsoft.com/office/drawing/2014/main" id="{F811D165-CC5A-D762-4D91-B82C13D474C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15	Vloeibaar afval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(1990-2-3)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230" name="Rectangle 3">
            <a:extLst>
              <a:ext uri="{FF2B5EF4-FFF2-40B4-BE49-F238E27FC236}">
                <a16:creationId xmlns:a16="http://schemas.microsoft.com/office/drawing/2014/main" id="{E1784365-01A7-E8E3-4556-6DC54BA3006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5		standaarddeviatie van teltempo in kanaal B op 1 februari 1990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σ</a:t>
            </a:r>
            <a:r>
              <a:rPr lang="en-GB">
                <a:latin typeface="Arial" charset="0"/>
              </a:rPr>
              <a:t> =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>
                <a:latin typeface="Arial" charset="0"/>
                <a:sym typeface="Symbol" pitchFamily="18" charset="2"/>
              </a:rPr>
              <a:t>(T / t) 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		=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>
                <a:latin typeface="Arial" charset="0"/>
                <a:sym typeface="Symbol" pitchFamily="18" charset="2"/>
              </a:rPr>
              <a:t>(</a:t>
            </a:r>
            <a:r>
              <a:rPr lang="en-GB">
                <a:latin typeface="Arial" charset="0"/>
              </a:rPr>
              <a:t>3,0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tpm / 1 min) = 1732 tpm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bijdrage van </a:t>
            </a:r>
            <a:r>
              <a:rPr lang="en-GB" baseline="30000">
                <a:latin typeface="Arial" charset="0"/>
              </a:rPr>
              <a:t>14</a:t>
            </a:r>
            <a:r>
              <a:rPr lang="en-GB">
                <a:latin typeface="Arial" charset="0"/>
              </a:rPr>
              <a:t>C tot het teltempo in kanaal B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1414 tpm - 7,8 tpm = 1406 tpm &lt; </a:t>
            </a:r>
            <a:r>
              <a:rPr lang="el-GR">
                <a:latin typeface="Arial" charset="0"/>
                <a:cs typeface="Arial" charset="0"/>
                <a:sym typeface="Symbol" pitchFamily="18" charset="2"/>
              </a:rPr>
              <a:t>σ</a:t>
            </a:r>
            <a:r>
              <a:rPr lang="en-US">
                <a:latin typeface="Arial" charset="0"/>
                <a:cs typeface="Arial" charset="0"/>
                <a:sym typeface="Symbol" pitchFamily="18" charset="2"/>
              </a:rPr>
              <a:t> (zie vraag 4)</a:t>
            </a:r>
            <a:endParaRPr lang="el-GR">
              <a:latin typeface="Arial" charset="0"/>
              <a:cs typeface="Arial" charset="0"/>
            </a:endParaRP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het was niet mogelijk geweest om de aanwezigheid van 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14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C in het afvalwater vast te stellen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4">
            <a:extLst>
              <a:ext uri="{FF2B5EF4-FFF2-40B4-BE49-F238E27FC236}">
                <a16:creationId xmlns:a16="http://schemas.microsoft.com/office/drawing/2014/main" id="{7C42D877-8BD5-BB62-6E77-01201C4C0425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DC3900D-4E62-4696-9D8E-84F8F0A78BBE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3251" name="Rectangle 5">
            <a:extLst>
              <a:ext uri="{FF2B5EF4-FFF2-40B4-BE49-F238E27FC236}">
                <a16:creationId xmlns:a16="http://schemas.microsoft.com/office/drawing/2014/main" id="{CD4A2A89-F2D4-A4AD-79E6-F7554AE2EFA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53252" name="Rectangle 6">
            <a:extLst>
              <a:ext uri="{FF2B5EF4-FFF2-40B4-BE49-F238E27FC236}">
                <a16:creationId xmlns:a16="http://schemas.microsoft.com/office/drawing/2014/main" id="{799FE6F3-6813-EC29-AADE-F7C349018C4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927EAEB-8BC9-4A2B-9960-97A48AE79259}" type="slidenum">
              <a:rPr lang="en-US" altLang="en-US" sz="1400">
                <a:solidFill>
                  <a:srgbClr val="5E574E"/>
                </a:solidFill>
              </a:rPr>
              <a:pPr/>
              <a:t>57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3253" name="Rectangle 2">
            <a:extLst>
              <a:ext uri="{FF2B5EF4-FFF2-40B4-BE49-F238E27FC236}">
                <a16:creationId xmlns:a16="http://schemas.microsoft.com/office/drawing/2014/main" id="{143FE0E6-3B25-35FE-1A0A-284C49EF9FA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15	Vloeibaar afval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(1990-2-3)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254" name="Rectangle 3">
            <a:extLst>
              <a:ext uri="{FF2B5EF4-FFF2-40B4-BE49-F238E27FC236}">
                <a16:creationId xmlns:a16="http://schemas.microsoft.com/office/drawing/2014/main" id="{523CABCD-886C-B5D5-4306-78FAD1FB143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848600" cy="4038600"/>
          </a:xfrm>
        </p:spPr>
        <p:txBody>
          <a:bodyPr/>
          <a:lstStyle/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merk op:</a:t>
            </a:r>
          </a:p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	in 1990 was de lozingsnorm 0,25 Bq</a:t>
            </a:r>
            <a:r>
              <a:rPr lang="en-GB" altLang="en-US" sz="1800">
                <a:solidFill>
                  <a:srgbClr val="3333FF"/>
                </a:solidFill>
                <a:latin typeface="Georgia" panose="02040502050405020303" pitchFamily="18" charset="0"/>
              </a:rPr>
              <a:t>·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ml</a:t>
            </a:r>
            <a:r>
              <a:rPr lang="en-GB" altLang="en-US" sz="1800" baseline="30000">
                <a:solidFill>
                  <a:srgbClr val="3333FF"/>
                </a:solidFill>
                <a:latin typeface="Arial" panose="020B0604020202020204" pitchFamily="34" charset="0"/>
              </a:rPr>
              <a:t>-1</a:t>
            </a:r>
          </a:p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	volgens het huidige Besluit Basisveiligheidsnormen Stralingsbescherming 	zijn de vrijgavegrenzen:</a:t>
            </a:r>
          </a:p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	1</a:t>
            </a:r>
            <a:r>
              <a:rPr lang="en-GB" altLang="en-US" sz="1800">
                <a:solidFill>
                  <a:srgbClr val="3333FF"/>
                </a:solidFill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10</a:t>
            </a:r>
            <a:r>
              <a:rPr lang="en-GB" altLang="en-US" sz="1800" baseline="30000">
                <a:solidFill>
                  <a:srgbClr val="3333FF"/>
                </a:solidFill>
                <a:latin typeface="Arial" panose="020B0604020202020204" pitchFamily="34" charset="0"/>
              </a:rPr>
              <a:t>2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Bq</a:t>
            </a:r>
            <a:r>
              <a:rPr lang="en-GB" altLang="en-US" sz="1800">
                <a:solidFill>
                  <a:srgbClr val="3333FF"/>
                </a:solidFill>
                <a:latin typeface="Georgia" panose="02040502050405020303" pitchFamily="18" charset="0"/>
              </a:rPr>
              <a:t>·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g</a:t>
            </a:r>
            <a:r>
              <a:rPr lang="en-GB" altLang="en-US" sz="1800" baseline="30000">
                <a:solidFill>
                  <a:srgbClr val="3333FF"/>
                </a:solidFill>
                <a:latin typeface="Arial" panose="020B0604020202020204" pitchFamily="34" charset="0"/>
              </a:rPr>
              <a:t>-1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voor </a:t>
            </a:r>
            <a:r>
              <a:rPr lang="en-GB" altLang="en-US" sz="1800" baseline="30000">
                <a:solidFill>
                  <a:srgbClr val="3333FF"/>
                </a:solidFill>
                <a:latin typeface="Arial" panose="020B0604020202020204" pitchFamily="34" charset="0"/>
              </a:rPr>
              <a:t>3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H</a:t>
            </a:r>
          </a:p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	1</a:t>
            </a:r>
            <a:r>
              <a:rPr lang="en-GB" altLang="en-US" sz="1800">
                <a:solidFill>
                  <a:srgbClr val="3333FF"/>
                </a:solidFill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10</a:t>
            </a:r>
            <a:r>
              <a:rPr lang="en-GB" altLang="en-US" sz="1800" baseline="30000">
                <a:solidFill>
                  <a:srgbClr val="3333FF"/>
                </a:solidFill>
                <a:latin typeface="Arial" panose="020B0604020202020204" pitchFamily="34" charset="0"/>
              </a:rPr>
              <a:t>0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Bq</a:t>
            </a:r>
            <a:r>
              <a:rPr lang="en-GB" altLang="en-US" sz="1800">
                <a:solidFill>
                  <a:srgbClr val="3333FF"/>
                </a:solidFill>
                <a:latin typeface="Georgia" panose="02040502050405020303" pitchFamily="18" charset="0"/>
              </a:rPr>
              <a:t>·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g</a:t>
            </a:r>
            <a:r>
              <a:rPr lang="en-GB" altLang="en-US" sz="1800" baseline="30000">
                <a:solidFill>
                  <a:srgbClr val="3333FF"/>
                </a:solidFill>
                <a:latin typeface="Arial" panose="020B0604020202020204" pitchFamily="34" charset="0"/>
              </a:rPr>
              <a:t>-1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voor </a:t>
            </a:r>
            <a:r>
              <a:rPr lang="en-GB" altLang="en-US" sz="1800" baseline="30000">
                <a:solidFill>
                  <a:srgbClr val="3333FF"/>
                </a:solidFill>
                <a:latin typeface="Arial" panose="020B0604020202020204" pitchFamily="34" charset="0"/>
              </a:rPr>
              <a:t>14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C</a:t>
            </a:r>
          </a:p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	1</a:t>
            </a:r>
            <a:r>
              <a:rPr lang="en-GB" altLang="en-US" sz="1800">
                <a:solidFill>
                  <a:srgbClr val="3333FF"/>
                </a:solidFill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10</a:t>
            </a:r>
            <a:r>
              <a:rPr lang="en-GB" altLang="en-US" sz="1800" baseline="30000">
                <a:solidFill>
                  <a:srgbClr val="3333FF"/>
                </a:solidFill>
                <a:latin typeface="Arial" panose="020B0604020202020204" pitchFamily="34" charset="0"/>
              </a:rPr>
              <a:t>3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Bq</a:t>
            </a:r>
            <a:r>
              <a:rPr lang="en-GB" altLang="en-US" sz="1800">
                <a:solidFill>
                  <a:srgbClr val="3333FF"/>
                </a:solidFill>
                <a:latin typeface="Georgia" panose="02040502050405020303" pitchFamily="18" charset="0"/>
              </a:rPr>
              <a:t>·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g</a:t>
            </a:r>
            <a:r>
              <a:rPr lang="en-GB" altLang="en-US" sz="1800" baseline="30000">
                <a:solidFill>
                  <a:srgbClr val="3333FF"/>
                </a:solidFill>
                <a:latin typeface="Arial" panose="020B0604020202020204" pitchFamily="34" charset="0"/>
              </a:rPr>
              <a:t>-1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voor </a:t>
            </a:r>
            <a:r>
              <a:rPr lang="en-GB" altLang="en-US" sz="1800" baseline="30000">
                <a:solidFill>
                  <a:srgbClr val="3333FF"/>
                </a:solidFill>
                <a:latin typeface="Arial" panose="020B0604020202020204" pitchFamily="34" charset="0"/>
              </a:rPr>
              <a:t>32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P</a:t>
            </a:r>
            <a:endParaRPr lang="en-GB" altLang="en-US" sz="1800" baseline="30000">
              <a:solidFill>
                <a:srgbClr val="3333FF"/>
              </a:solidFill>
              <a:latin typeface="Arial" panose="020B0604020202020204" pitchFamily="34" charset="0"/>
            </a:endParaRPr>
          </a:p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	daarnaast geldt volgens artikel 35 een lozingslimiet van 10 Re</a:t>
            </a:r>
            <a:r>
              <a:rPr lang="en-GB" altLang="en-US" sz="1800" baseline="-25000">
                <a:solidFill>
                  <a:srgbClr val="3333FF"/>
                </a:solidFill>
                <a:latin typeface="Arial" panose="020B0604020202020204" pitchFamily="34" charset="0"/>
              </a:rPr>
              <a:t>ing</a:t>
            </a:r>
            <a:endParaRPr lang="en-GB" altLang="en-US" sz="1800">
              <a:latin typeface="Arial" panose="020B0604020202020204" pitchFamily="34" charset="0"/>
            </a:endParaRPr>
          </a:p>
        </p:txBody>
      </p:sp>
      <p:pic>
        <p:nvPicPr>
          <p:cNvPr id="52231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677B0B88-748B-8569-64DC-29DADDC1DC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019800"/>
            <a:ext cx="2460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4">
            <a:extLst>
              <a:ext uri="{FF2B5EF4-FFF2-40B4-BE49-F238E27FC236}">
                <a16:creationId xmlns:a16="http://schemas.microsoft.com/office/drawing/2014/main" id="{6C465686-4AF4-5DC4-6A9F-049EAA306679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5342950-9D67-4602-A66F-B1EFC9E85C61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4275" name="Rectangle 5">
            <a:extLst>
              <a:ext uri="{FF2B5EF4-FFF2-40B4-BE49-F238E27FC236}">
                <a16:creationId xmlns:a16="http://schemas.microsoft.com/office/drawing/2014/main" id="{021B81A8-A8E8-89D5-E208-E3E5D3903FB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54276" name="Rectangle 6">
            <a:extLst>
              <a:ext uri="{FF2B5EF4-FFF2-40B4-BE49-F238E27FC236}">
                <a16:creationId xmlns:a16="http://schemas.microsoft.com/office/drawing/2014/main" id="{DEB6A1B4-F941-9CAC-4953-CD42F7FC738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F1E4D28-AFFD-4127-9466-0340E47AE0A8}" type="slidenum">
              <a:rPr lang="en-US" altLang="en-US" sz="1400">
                <a:solidFill>
                  <a:srgbClr val="5E574E"/>
                </a:solidFill>
              </a:rPr>
              <a:pPr/>
              <a:t>58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4277" name="Rectangle 2">
            <a:extLst>
              <a:ext uri="{FF2B5EF4-FFF2-40B4-BE49-F238E27FC236}">
                <a16:creationId xmlns:a16="http://schemas.microsoft.com/office/drawing/2014/main" id="{4E15DC9A-B4BA-87C7-19FC-68D27BBC5B1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16	Lekkende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131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I-bron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(1991-2-1)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278" name="Rectangle 3">
            <a:extLst>
              <a:ext uri="{FF2B5EF4-FFF2-40B4-BE49-F238E27FC236}">
                <a16:creationId xmlns:a16="http://schemas.microsoft.com/office/drawing/2014/main" id="{82D10917-0867-4096-2366-0D213102E59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debiet is D = 10 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V</a:t>
            </a:r>
            <a:r>
              <a:rPr lang="en-GB" baseline="-25000">
                <a:latin typeface="Arial" charset="0"/>
                <a:sym typeface="Symbol" pitchFamily="18" charset="2"/>
              </a:rPr>
              <a:t>lab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								= </a:t>
            </a:r>
            <a:r>
              <a:rPr lang="en-GB">
                <a:latin typeface="Arial" charset="0"/>
              </a:rPr>
              <a:t>10 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50 m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= 500 m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maximale activiteitsconcentratie	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</a:t>
            </a:r>
            <a:r>
              <a:rPr lang="en-GB" baseline="-25000">
                <a:latin typeface="Arial" charset="0"/>
              </a:rPr>
              <a:t>max</a:t>
            </a:r>
            <a:r>
              <a:rPr lang="en-GB">
                <a:latin typeface="Arial" charset="0"/>
              </a:rPr>
              <a:t> = 250 mBq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= 0,25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maximaal afgevoerde activiteit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dA/dt = a</a:t>
            </a:r>
            <a:r>
              <a:rPr lang="en-GB" baseline="-25000">
                <a:latin typeface="Arial" charset="0"/>
              </a:rPr>
              <a:t>max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D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= 0,25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500 m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125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beginconcentratie is 20 mBq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= 0,02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maximal toename is 125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50 m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= 2,5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>
                <a:latin typeface="Arial" charset="0"/>
                <a:sym typeface="Symbol" pitchFamily="18" charset="2"/>
              </a:rPr>
              <a:t>	a</a:t>
            </a:r>
            <a:r>
              <a:rPr lang="en-GB">
                <a:latin typeface="Arial" charset="0"/>
              </a:rPr>
              <a:t>(t) = 0,02 + (2,5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t) 	met a(t) in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en t in 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4">
            <a:extLst>
              <a:ext uri="{FF2B5EF4-FFF2-40B4-BE49-F238E27FC236}">
                <a16:creationId xmlns:a16="http://schemas.microsoft.com/office/drawing/2014/main" id="{9C87E01D-59D2-5D77-57FC-AA8A4B7A6DE0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9A36A74-65DC-46CF-A2E1-DC7990389C9A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5299" name="Rectangle 5">
            <a:extLst>
              <a:ext uri="{FF2B5EF4-FFF2-40B4-BE49-F238E27FC236}">
                <a16:creationId xmlns:a16="http://schemas.microsoft.com/office/drawing/2014/main" id="{64699B13-5533-41A1-7D72-870ADA0E33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55300" name="Rectangle 6">
            <a:extLst>
              <a:ext uri="{FF2B5EF4-FFF2-40B4-BE49-F238E27FC236}">
                <a16:creationId xmlns:a16="http://schemas.microsoft.com/office/drawing/2014/main" id="{A074B4A9-1B0E-54D4-3603-8A8B5281B68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BE2B12E-AB4C-4752-B63C-690B1D875F66}" type="slidenum">
              <a:rPr lang="en-US" altLang="en-US" sz="1400">
                <a:solidFill>
                  <a:srgbClr val="5E574E"/>
                </a:solidFill>
              </a:rPr>
              <a:pPr/>
              <a:t>59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5301" name="Rectangle 2">
            <a:extLst>
              <a:ext uri="{FF2B5EF4-FFF2-40B4-BE49-F238E27FC236}">
                <a16:creationId xmlns:a16="http://schemas.microsoft.com/office/drawing/2014/main" id="{2A98069E-415F-D7AB-FF9F-7612398C453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16	Lekkende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131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I-bron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(1991-2-1)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302" name="Rectangle 3">
            <a:extLst>
              <a:ext uri="{FF2B5EF4-FFF2-40B4-BE49-F238E27FC236}">
                <a16:creationId xmlns:a16="http://schemas.microsoft.com/office/drawing/2014/main" id="{4F7FE361-0141-8791-CC6A-6216C9833CE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gemiddelde concentratie tijdens eerste uur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a(0,5) = 0,02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+ 2,5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0,5 h = 1,27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gemiddelde concentratie tijdens vijfde uur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C(4,5) = 0,02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+ 2,5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4,5 h = 11,27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gemiddelde concentratie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(1,27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+ 11,27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) / 2 = 6,27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maximum concentratie is 10 keer groter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10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6,27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= 62,7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maximaal ingeademde activiteit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2 h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1,2 m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62,7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= 150 Bq</a:t>
            </a:r>
          </a:p>
        </p:txBody>
      </p:sp>
      <p:pic>
        <p:nvPicPr>
          <p:cNvPr id="55303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5640F813-F2CE-9F09-6512-C5345D1187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019800"/>
            <a:ext cx="2460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>
            <a:extLst>
              <a:ext uri="{FF2B5EF4-FFF2-40B4-BE49-F238E27FC236}">
                <a16:creationId xmlns:a16="http://schemas.microsoft.com/office/drawing/2014/main" id="{5FA9890C-2A37-B1A8-48B2-75CD2B27F3F6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2C08170-2685-4F6E-BA8C-308A903C98EA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7171" name="Rectangle 5">
            <a:extLst>
              <a:ext uri="{FF2B5EF4-FFF2-40B4-BE49-F238E27FC236}">
                <a16:creationId xmlns:a16="http://schemas.microsoft.com/office/drawing/2014/main" id="{8C48F5BF-308C-EE06-5AD5-05E59EE5C5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7172" name="Rectangle 6">
            <a:extLst>
              <a:ext uri="{FF2B5EF4-FFF2-40B4-BE49-F238E27FC236}">
                <a16:creationId xmlns:a16="http://schemas.microsoft.com/office/drawing/2014/main" id="{ADC17844-4CDA-5999-609D-133635FDDD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77972DF-94DA-4CD5-8EA9-6FF8005529EB}" type="slidenum">
              <a:rPr lang="en-US" altLang="en-US" sz="1400">
                <a:solidFill>
                  <a:srgbClr val="5E574E"/>
                </a:solidFill>
              </a:rPr>
              <a:pPr/>
              <a:t>6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7173" name="Rectangle 2">
            <a:extLst>
              <a:ext uri="{FF2B5EF4-FFF2-40B4-BE49-F238E27FC236}">
                <a16:creationId xmlns:a16="http://schemas.microsoft.com/office/drawing/2014/main" id="{333DE4AF-BA92-F45A-4D76-C7E6C0E0EA7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	Activiteit van strontium-isotopen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(1988-1-4)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74" name="Rectangle 3">
            <a:extLst>
              <a:ext uri="{FF2B5EF4-FFF2-40B4-BE49-F238E27FC236}">
                <a16:creationId xmlns:a16="http://schemas.microsoft.com/office/drawing/2014/main" id="{8272C94E-8607-918A-BF66-7C83694CDCA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4191000"/>
            <a:ext cx="7772400" cy="2133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meting 1 op t = 0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volgens de gegevens is er alleen </a:t>
            </a:r>
            <a:r>
              <a:rPr lang="en-GB" baseline="30000">
                <a:latin typeface="Arial" charset="0"/>
              </a:rPr>
              <a:t>89</a:t>
            </a:r>
            <a:r>
              <a:rPr lang="en-GB">
                <a:latin typeface="Arial" charset="0"/>
              </a:rPr>
              <a:t>Sr en </a:t>
            </a:r>
            <a:r>
              <a:rPr lang="en-GB" baseline="30000">
                <a:latin typeface="Arial" charset="0"/>
              </a:rPr>
              <a:t>90</a:t>
            </a:r>
            <a:r>
              <a:rPr lang="en-GB">
                <a:latin typeface="Arial" charset="0"/>
              </a:rPr>
              <a:t>Sr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</a:t>
            </a:r>
            <a:r>
              <a:rPr lang="en-GB" baseline="-25000">
                <a:latin typeface="Arial" charset="0"/>
              </a:rPr>
              <a:t>bruto</a:t>
            </a:r>
            <a:r>
              <a:rPr lang="en-GB">
                <a:latin typeface="Arial" charset="0"/>
              </a:rPr>
              <a:t> = 6450 / (1 h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3600 s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) = 1,79 tps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</a:t>
            </a:r>
            <a:r>
              <a:rPr lang="en-GB" baseline="-25000">
                <a:latin typeface="Arial" charset="0"/>
              </a:rPr>
              <a:t>netto</a:t>
            </a:r>
            <a:r>
              <a:rPr lang="en-GB">
                <a:latin typeface="Arial" charset="0"/>
              </a:rPr>
              <a:t> = T</a:t>
            </a:r>
            <a:r>
              <a:rPr lang="en-GB" baseline="-25000">
                <a:latin typeface="Arial" charset="0"/>
              </a:rPr>
              <a:t>bruto</a:t>
            </a:r>
            <a:r>
              <a:rPr lang="en-GB">
                <a:latin typeface="Arial" charset="0"/>
              </a:rPr>
              <a:t> - T</a:t>
            </a:r>
            <a:r>
              <a:rPr lang="en-GB" baseline="-25000">
                <a:latin typeface="Arial" charset="0"/>
              </a:rPr>
              <a:t>nul</a:t>
            </a:r>
            <a:r>
              <a:rPr lang="en-GB">
                <a:latin typeface="Arial" charset="0"/>
              </a:rPr>
              <a:t> = 1,79 tps - 0,02 tps = 1,77 tps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A(</a:t>
            </a:r>
            <a:r>
              <a:rPr lang="en-GB" baseline="30000">
                <a:latin typeface="Arial" charset="0"/>
              </a:rPr>
              <a:t>89</a:t>
            </a:r>
            <a:r>
              <a:rPr lang="en-GB">
                <a:latin typeface="Arial" charset="0"/>
              </a:rPr>
              <a:t>Sr, 0) + A(</a:t>
            </a:r>
            <a:r>
              <a:rPr lang="en-GB" baseline="30000">
                <a:latin typeface="Arial" charset="0"/>
              </a:rPr>
              <a:t>90</a:t>
            </a:r>
            <a:r>
              <a:rPr lang="en-GB">
                <a:latin typeface="Arial" charset="0"/>
              </a:rPr>
              <a:t>Sr, 0) = T</a:t>
            </a:r>
            <a:r>
              <a:rPr lang="en-GB" baseline="-25000">
                <a:latin typeface="Arial" charset="0"/>
              </a:rPr>
              <a:t>netto</a:t>
            </a:r>
            <a:r>
              <a:rPr lang="en-GB">
                <a:latin typeface="Arial" charset="0"/>
              </a:rPr>
              <a:t> / 28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		  = 1,77 tps / 0,28 = 6,32 Bq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B3BF772-3458-2213-D2AF-81F216BEFF7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90600" y="2438400"/>
            <a:ext cx="7893109" cy="1980000"/>
            <a:chOff x="162" y="2136"/>
            <a:chExt cx="6610" cy="1637"/>
          </a:xfrm>
        </p:grpSpPr>
        <p:sp>
          <p:nvSpPr>
            <p:cNvPr id="42" name="Text Box 13">
              <a:extLst>
                <a:ext uri="{FF2B5EF4-FFF2-40B4-BE49-F238E27FC236}">
                  <a16:creationId xmlns:a16="http://schemas.microsoft.com/office/drawing/2014/main" id="{A2F97B56-A9C1-3EDF-4312-591C4F9231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73" y="3469"/>
              <a:ext cx="1299" cy="3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r>
                <a:rPr lang="en-US" sz="1400" baseline="300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90</a:t>
              </a:r>
              <a:r>
                <a:rPr lang="en-US" sz="14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Zr (stabiel)</a:t>
              </a:r>
              <a:endParaRPr lang="en-US" sz="140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3" name="Line 4">
              <a:extLst>
                <a:ext uri="{FF2B5EF4-FFF2-40B4-BE49-F238E27FC236}">
                  <a16:creationId xmlns:a16="http://schemas.microsoft.com/office/drawing/2014/main" id="{9E7B422A-442B-DD99-76B0-F932B7AE5ED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906" y="2509"/>
              <a:ext cx="88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Line 5">
              <a:extLst>
                <a:ext uri="{FF2B5EF4-FFF2-40B4-BE49-F238E27FC236}">
                  <a16:creationId xmlns:a16="http://schemas.microsoft.com/office/drawing/2014/main" id="{DD63EFF7-7D52-4D26-DCD6-7F6A9692FE4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35" y="2946"/>
              <a:ext cx="88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Line 6">
              <a:extLst>
                <a:ext uri="{FF2B5EF4-FFF2-40B4-BE49-F238E27FC236}">
                  <a16:creationId xmlns:a16="http://schemas.microsoft.com/office/drawing/2014/main" id="{B3F1D6BE-4DCA-71B2-7555-67556C6A46C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561" y="3382"/>
              <a:ext cx="88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Line 8">
              <a:extLst>
                <a:ext uri="{FF2B5EF4-FFF2-40B4-BE49-F238E27FC236}">
                  <a16:creationId xmlns:a16="http://schemas.microsoft.com/office/drawing/2014/main" id="{13FBAEC4-62B2-84C8-23CF-106C3DB334C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792" y="2509"/>
              <a:ext cx="443" cy="437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7" name="Text Box 10">
              <a:extLst>
                <a:ext uri="{FF2B5EF4-FFF2-40B4-BE49-F238E27FC236}">
                  <a16:creationId xmlns:a16="http://schemas.microsoft.com/office/drawing/2014/main" id="{4DBC5C1A-D411-70E8-521C-A48994492F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7" y="2136"/>
              <a:ext cx="1302" cy="28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r>
                <a:rPr lang="en-US" sz="1400" baseline="300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90</a:t>
              </a:r>
              <a:r>
                <a:rPr lang="en-US" sz="14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Sr (28,7 j)</a:t>
              </a:r>
              <a:endParaRPr lang="en-US" sz="140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Text Box 11">
              <a:extLst>
                <a:ext uri="{FF2B5EF4-FFF2-40B4-BE49-F238E27FC236}">
                  <a16:creationId xmlns:a16="http://schemas.microsoft.com/office/drawing/2014/main" id="{D6013D16-F4B9-AFCE-D890-50E40D081B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35" y="3034"/>
              <a:ext cx="975" cy="26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r>
                <a:rPr lang="en-US" sz="1400" baseline="300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90</a:t>
              </a:r>
              <a:r>
                <a:rPr lang="en-US" sz="14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Y (64 h)</a:t>
              </a:r>
              <a:endParaRPr lang="en-US" sz="140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Text Box 14">
              <a:extLst>
                <a:ext uri="{FF2B5EF4-FFF2-40B4-BE49-F238E27FC236}">
                  <a16:creationId xmlns:a16="http://schemas.microsoft.com/office/drawing/2014/main" id="{E5A84154-81DE-7F16-9E89-05DE8349F7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57" y="2508"/>
              <a:ext cx="266" cy="2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r>
                <a:rPr lang="en-US" sz="1400">
                  <a:effectLst/>
                  <a:ea typeface="Times New Roman" panose="02020603050405020304" pitchFamily="18" charset="0"/>
                  <a:cs typeface="Arial" panose="020B0604020202020204" pitchFamily="34" charset="0"/>
                  <a:sym typeface="Symbol" panose="05050102010706020507" pitchFamily="18" charset="2"/>
                </a:rPr>
                <a:t></a:t>
              </a:r>
              <a:r>
                <a:rPr lang="en-US" sz="1400" baseline="-250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US" sz="140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Text Box 15">
              <a:extLst>
                <a:ext uri="{FF2B5EF4-FFF2-40B4-BE49-F238E27FC236}">
                  <a16:creationId xmlns:a16="http://schemas.microsoft.com/office/drawing/2014/main" id="{8ED75D87-FA5E-29BB-132F-0C71385EEA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4" y="2945"/>
              <a:ext cx="267" cy="25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r>
                <a:rPr lang="en-US" sz="1400">
                  <a:effectLst/>
                  <a:ea typeface="Times New Roman" panose="02020603050405020304" pitchFamily="18" charset="0"/>
                  <a:cs typeface="Arial" panose="020B0604020202020204" pitchFamily="34" charset="0"/>
                  <a:sym typeface="Symbol" panose="05050102010706020507" pitchFamily="18" charset="2"/>
                </a:rPr>
                <a:t></a:t>
              </a:r>
              <a:r>
                <a:rPr lang="en-US" sz="1400" baseline="-250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US" sz="140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1" name="Line 19">
              <a:extLst>
                <a:ext uri="{FF2B5EF4-FFF2-40B4-BE49-F238E27FC236}">
                  <a16:creationId xmlns:a16="http://schemas.microsoft.com/office/drawing/2014/main" id="{9AB6172B-65E7-32F0-172D-BBFC0D0F4AC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119" y="2945"/>
              <a:ext cx="443" cy="437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2" name="Line 20">
              <a:extLst>
                <a:ext uri="{FF2B5EF4-FFF2-40B4-BE49-F238E27FC236}">
                  <a16:creationId xmlns:a16="http://schemas.microsoft.com/office/drawing/2014/main" id="{6853851B-8522-4345-9979-EBAEA784D96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51" y="2508"/>
              <a:ext cx="88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3" name="Line 21">
              <a:extLst>
                <a:ext uri="{FF2B5EF4-FFF2-40B4-BE49-F238E27FC236}">
                  <a16:creationId xmlns:a16="http://schemas.microsoft.com/office/drawing/2014/main" id="{523FC569-5F2D-53A4-3F98-69B995A903F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6" y="2508"/>
              <a:ext cx="443" cy="437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Line 22">
              <a:extLst>
                <a:ext uri="{FF2B5EF4-FFF2-40B4-BE49-F238E27FC236}">
                  <a16:creationId xmlns:a16="http://schemas.microsoft.com/office/drawing/2014/main" id="{9F5A01B2-160B-825B-783C-D4CC52F33B7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578" y="2945"/>
              <a:ext cx="88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5" name="Text Box 23">
              <a:extLst>
                <a:ext uri="{FF2B5EF4-FFF2-40B4-BE49-F238E27FC236}">
                  <a16:creationId xmlns:a16="http://schemas.microsoft.com/office/drawing/2014/main" id="{FE949ABD-B30F-D450-83BE-BBBFB2E5CE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2" y="2136"/>
              <a:ext cx="1415" cy="28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r>
                <a:rPr lang="en-US" sz="1400" baseline="300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89</a:t>
              </a:r>
              <a:r>
                <a:rPr lang="en-US" sz="14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Sr (50,5 d)</a:t>
              </a:r>
              <a:endParaRPr lang="en-US" sz="140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Text Box 24">
              <a:extLst>
                <a:ext uri="{FF2B5EF4-FFF2-40B4-BE49-F238E27FC236}">
                  <a16:creationId xmlns:a16="http://schemas.microsoft.com/office/drawing/2014/main" id="{31633D1E-711F-BD7D-92F3-4853080EBE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90" y="3032"/>
              <a:ext cx="1150" cy="2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r>
                <a:rPr lang="en-US" sz="1400" baseline="300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89</a:t>
              </a:r>
              <a:r>
                <a:rPr lang="en-US" sz="14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Y (stabiel)</a:t>
              </a:r>
              <a:endParaRPr lang="en-US" sz="140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Text Box 25">
              <a:extLst>
                <a:ext uri="{FF2B5EF4-FFF2-40B4-BE49-F238E27FC236}">
                  <a16:creationId xmlns:a16="http://schemas.microsoft.com/office/drawing/2014/main" id="{67A0DD17-0308-B4D1-DD48-F3E006F11F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01" y="2508"/>
              <a:ext cx="267" cy="25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r>
                <a:rPr lang="en-US" sz="1400">
                  <a:effectLst/>
                  <a:ea typeface="Times New Roman" panose="02020603050405020304" pitchFamily="18" charset="0"/>
                  <a:cs typeface="Arial" panose="020B0604020202020204" pitchFamily="34" charset="0"/>
                  <a:sym typeface="Symbol" panose="05050102010706020507" pitchFamily="18" charset="2"/>
                </a:rPr>
                <a:t></a:t>
              </a:r>
              <a:r>
                <a:rPr lang="en-US" sz="1400" baseline="-250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en-US" sz="140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4">
            <a:extLst>
              <a:ext uri="{FF2B5EF4-FFF2-40B4-BE49-F238E27FC236}">
                <a16:creationId xmlns:a16="http://schemas.microsoft.com/office/drawing/2014/main" id="{C09D6227-FFCD-B983-3565-D30275E4E9B8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61C4155-24B4-4086-ABC4-4F33F4D2EDEF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6323" name="Rectangle 5">
            <a:extLst>
              <a:ext uri="{FF2B5EF4-FFF2-40B4-BE49-F238E27FC236}">
                <a16:creationId xmlns:a16="http://schemas.microsoft.com/office/drawing/2014/main" id="{968E2E30-D5E1-FFCA-4F36-1144246FE5F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56324" name="Rectangle 6">
            <a:extLst>
              <a:ext uri="{FF2B5EF4-FFF2-40B4-BE49-F238E27FC236}">
                <a16:creationId xmlns:a16="http://schemas.microsoft.com/office/drawing/2014/main" id="{0F0DC698-73A4-F8E6-9158-D4589B0BF14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9EBE0E7-BAA5-4C98-812F-18AF23A26198}" type="slidenum">
              <a:rPr lang="en-US" altLang="en-US" sz="1400">
                <a:solidFill>
                  <a:srgbClr val="5E574E"/>
                </a:solidFill>
              </a:rPr>
              <a:pPr/>
              <a:t>60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6325" name="Rectangle 2">
            <a:extLst>
              <a:ext uri="{FF2B5EF4-FFF2-40B4-BE49-F238E27FC236}">
                <a16:creationId xmlns:a16="http://schemas.microsoft.com/office/drawing/2014/main" id="{69733374-60D2-3053-41DF-7BDD1C6B45F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17	Kwik in een kolencentrale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(2000-1-2)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326" name="Rectangle 3">
            <a:extLst>
              <a:ext uri="{FF2B5EF4-FFF2-40B4-BE49-F238E27FC236}">
                <a16:creationId xmlns:a16="http://schemas.microsoft.com/office/drawing/2014/main" id="{D318888D-54F6-B541-6300-F4578EFA96C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vervalcorrectie					e</a:t>
            </a:r>
            <a:r>
              <a:rPr lang="en-GB" baseline="30000">
                <a:latin typeface="Arial" charset="0"/>
              </a:rPr>
              <a:t>-0,693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30/46,61</a:t>
            </a:r>
            <a:r>
              <a:rPr lang="en-GB">
                <a:latin typeface="Arial" charset="0"/>
              </a:rPr>
              <a:t> = 0,64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benodigde productie		300 MBq / 0,64 = 469 MBq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N(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202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Hg) = (massa / atoomgewicht) </a:t>
            </a:r>
            <a:r>
              <a:rPr lang="en-GB">
                <a:solidFill>
                  <a:srgbClr val="FF0000"/>
                </a:solidFill>
                <a:latin typeface="Arial" charset="0"/>
                <a:sym typeface="Symbol" pitchFamily="18" charset="2"/>
              </a:rPr>
              <a:t>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abundantie(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202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Hg)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N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avo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  = (1 g / 200,59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mol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29,86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6,02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23</a:t>
            </a:r>
            <a:r>
              <a:rPr lang="en-GB">
                <a:latin typeface="Arial" charset="0"/>
              </a:rPr>
              <a:t> mol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  = 9,0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20</a:t>
            </a:r>
            <a:r>
              <a:rPr lang="en-GB">
                <a:latin typeface="Arial" charset="0"/>
              </a:rPr>
              <a:t> per gram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N(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203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Hg) = N(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202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Hg) </a:t>
            </a:r>
            <a:r>
              <a:rPr lang="el-GR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φ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th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l-GR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σ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th</a:t>
            </a:r>
            <a:endParaRPr lang="en-GB">
              <a:solidFill>
                <a:srgbClr val="FF0000"/>
              </a:solidFill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dN(</a:t>
            </a:r>
            <a:r>
              <a:rPr lang="en-GB" baseline="30000">
                <a:latin typeface="Arial" charset="0"/>
              </a:rPr>
              <a:t>203</a:t>
            </a:r>
            <a:r>
              <a:rPr lang="en-GB">
                <a:latin typeface="Arial" charset="0"/>
              </a:rPr>
              <a:t>Hg)/dt = 9,0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20</a:t>
            </a:r>
            <a:r>
              <a:rPr lang="en-GB">
                <a:latin typeface="Arial" charset="0"/>
              </a:rPr>
              <a:t> 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18</a:t>
            </a:r>
            <a:r>
              <a:rPr lang="en-GB">
                <a:latin typeface="Arial" charset="0"/>
              </a:rPr>
              <a:t> 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-28</a:t>
            </a:r>
            <a:r>
              <a:rPr lang="en-GB">
                <a:latin typeface="Arial" charset="0"/>
              </a:rPr>
              <a:t> m</a:t>
            </a:r>
            <a:r>
              <a:rPr lang="en-GB" baseline="30000">
                <a:latin typeface="Arial" charset="0"/>
              </a:rPr>
              <a:t>2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  = 4,5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11</a:t>
            </a:r>
            <a:r>
              <a:rPr lang="en-GB">
                <a:latin typeface="Arial" charset="0"/>
              </a:rPr>
              <a:t> 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gram</a:t>
            </a:r>
            <a:endParaRPr lang="en-GB" baseline="30000">
              <a:latin typeface="Arial" charset="0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4">
            <a:extLst>
              <a:ext uri="{FF2B5EF4-FFF2-40B4-BE49-F238E27FC236}">
                <a16:creationId xmlns:a16="http://schemas.microsoft.com/office/drawing/2014/main" id="{503193C4-36A3-4AA0-7835-DE5CF2BE67D9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892C6B0-BED7-46F8-8266-EA7D2026D948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7347" name="Rectangle 5">
            <a:extLst>
              <a:ext uri="{FF2B5EF4-FFF2-40B4-BE49-F238E27FC236}">
                <a16:creationId xmlns:a16="http://schemas.microsoft.com/office/drawing/2014/main" id="{7C730A24-7C57-44D0-9925-9D7D89372C5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57348" name="Rectangle 6">
            <a:extLst>
              <a:ext uri="{FF2B5EF4-FFF2-40B4-BE49-F238E27FC236}">
                <a16:creationId xmlns:a16="http://schemas.microsoft.com/office/drawing/2014/main" id="{72FC9278-5863-27A7-A92B-F6CF76A72CF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710FF73-6326-43E8-AAEF-DFB1D5BBFE8B}" type="slidenum">
              <a:rPr lang="en-US" altLang="en-US" sz="1400">
                <a:solidFill>
                  <a:srgbClr val="5E574E"/>
                </a:solidFill>
              </a:rPr>
              <a:pPr/>
              <a:t>61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7349" name="Rectangle 1026">
            <a:extLst>
              <a:ext uri="{FF2B5EF4-FFF2-40B4-BE49-F238E27FC236}">
                <a16:creationId xmlns:a16="http://schemas.microsoft.com/office/drawing/2014/main" id="{AB2CC193-64C0-18E6-8999-19DD21A491C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17	Kwik in een kolencentrale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(2000-1-2)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350" name="Rectangle 1027">
            <a:extLst>
              <a:ext uri="{FF2B5EF4-FFF2-40B4-BE49-F238E27FC236}">
                <a16:creationId xmlns:a16="http://schemas.microsoft.com/office/drawing/2014/main" id="{457AD62F-2E70-9316-C0B3-3CF04C0DF91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4		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latin typeface="Arial" charset="0"/>
              </a:rPr>
              <a:t>(</a:t>
            </a:r>
            <a:r>
              <a:rPr lang="en-GB" baseline="30000">
                <a:latin typeface="Arial" charset="0"/>
              </a:rPr>
              <a:t>203</a:t>
            </a:r>
            <a:r>
              <a:rPr lang="en-GB">
                <a:latin typeface="Arial" charset="0"/>
              </a:rPr>
              <a:t>Hg) = 0,693 / (46,61 d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24 h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3600 s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  = 1,72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-7</a:t>
            </a:r>
            <a:r>
              <a:rPr lang="en-GB">
                <a:latin typeface="Arial" charset="0"/>
              </a:rPr>
              <a:t> s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A = </a:t>
            </a:r>
            <a:r>
              <a:rPr lang="el-GR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(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203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Hg) N(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203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Hg)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1,72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-7</a:t>
            </a:r>
            <a:r>
              <a:rPr lang="en-GB">
                <a:latin typeface="Arial" charset="0"/>
              </a:rPr>
              <a:t> 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4,5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11</a:t>
            </a:r>
            <a:r>
              <a:rPr lang="en-GB">
                <a:latin typeface="Arial" charset="0"/>
              </a:rPr>
              <a:t> 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7,74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5		bestralingstijd volgt uit: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7,74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</a:t>
            </a:r>
            <a:r>
              <a:rPr lang="en-GB">
                <a:latin typeface="Georgia" panose="02040502050405020303" pitchFamily="18" charset="0"/>
              </a:rPr>
              <a:t> </a:t>
            </a:r>
            <a:r>
              <a:rPr lang="en-GB">
                <a:latin typeface="Arial" charset="0"/>
              </a:rPr>
              <a:t>gram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t = 300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t = 300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7,74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3876 s = 1,08 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4">
            <a:extLst>
              <a:ext uri="{FF2B5EF4-FFF2-40B4-BE49-F238E27FC236}">
                <a16:creationId xmlns:a16="http://schemas.microsoft.com/office/drawing/2014/main" id="{51C8AC1B-3E18-805B-BB7E-7C74820AC294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E525672-5A20-4F3E-BD3E-E4E566A34FDF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8371" name="Rectangle 5">
            <a:extLst>
              <a:ext uri="{FF2B5EF4-FFF2-40B4-BE49-F238E27FC236}">
                <a16:creationId xmlns:a16="http://schemas.microsoft.com/office/drawing/2014/main" id="{31024AB7-0968-27DE-FA14-F9BEF0BD31C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58372" name="Rectangle 6">
            <a:extLst>
              <a:ext uri="{FF2B5EF4-FFF2-40B4-BE49-F238E27FC236}">
                <a16:creationId xmlns:a16="http://schemas.microsoft.com/office/drawing/2014/main" id="{31A27B3A-CF73-B8F7-6697-EFE57658314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9026513-8A40-4842-BD89-AF23CE39E440}" type="slidenum">
              <a:rPr lang="en-US" altLang="en-US" sz="1400">
                <a:solidFill>
                  <a:srgbClr val="5E574E"/>
                </a:solidFill>
              </a:rPr>
              <a:pPr/>
              <a:t>62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8373" name="Rectangle 2">
            <a:extLst>
              <a:ext uri="{FF2B5EF4-FFF2-40B4-BE49-F238E27FC236}">
                <a16:creationId xmlns:a16="http://schemas.microsoft.com/office/drawing/2014/main" id="{9EE8C3EB-B3C5-FE77-C2BF-E34AB8ED683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17	Kwik in een kolencentrale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(2000-1-2)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374" name="Rectangle 3">
            <a:extLst>
              <a:ext uri="{FF2B5EF4-FFF2-40B4-BE49-F238E27FC236}">
                <a16:creationId xmlns:a16="http://schemas.microsoft.com/office/drawing/2014/main" id="{3053387C-9E17-7039-A325-F2B1BD4AE7A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6		25% wordt via lucht afgevoerd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dus 25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300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Bq = 7,5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7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kwikdamp behoort tot klasse SR-1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Re</a:t>
            </a:r>
            <a:r>
              <a:rPr lang="en-GB" baseline="-25000">
                <a:latin typeface="Arial" charset="0"/>
              </a:rPr>
              <a:t>inh</a:t>
            </a:r>
            <a:r>
              <a:rPr lang="en-GB">
                <a:latin typeface="Arial" charset="0"/>
              </a:rPr>
              <a:t>(</a:t>
            </a:r>
            <a:r>
              <a:rPr lang="en-GB" baseline="30000">
                <a:latin typeface="Arial" charset="0"/>
              </a:rPr>
              <a:t>203</a:t>
            </a:r>
            <a:r>
              <a:rPr lang="en-GB">
                <a:latin typeface="Arial" charset="0"/>
              </a:rPr>
              <a:t>Hg) = 1,4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8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lozing bedraagt dus 7,5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7</a:t>
            </a:r>
            <a:r>
              <a:rPr lang="en-GB">
                <a:latin typeface="Arial" charset="0"/>
              </a:rPr>
              <a:t> Bq / 1,4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8</a:t>
            </a:r>
            <a:r>
              <a:rPr lang="en-GB">
                <a:latin typeface="Arial" charset="0"/>
              </a:rPr>
              <a:t> Bq = 0,54 Re</a:t>
            </a:r>
            <a:r>
              <a:rPr lang="en-GB" baseline="-25000">
                <a:latin typeface="Arial" charset="0"/>
              </a:rPr>
              <a:t>inh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dit is binnen de vergunning</a:t>
            </a:r>
            <a:endParaRPr lang="en-GB">
              <a:latin typeface="Arial" charset="0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4">
            <a:extLst>
              <a:ext uri="{FF2B5EF4-FFF2-40B4-BE49-F238E27FC236}">
                <a16:creationId xmlns:a16="http://schemas.microsoft.com/office/drawing/2014/main" id="{E2962505-9D70-1A25-2AB4-8B23CE97EBDE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E596D21-784A-4D95-AAF0-E90B734BA657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9395" name="Rectangle 5">
            <a:extLst>
              <a:ext uri="{FF2B5EF4-FFF2-40B4-BE49-F238E27FC236}">
                <a16:creationId xmlns:a16="http://schemas.microsoft.com/office/drawing/2014/main" id="{FC09A9A8-BCEE-CD0C-5A00-BA7C138C480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59396" name="Rectangle 6">
            <a:extLst>
              <a:ext uri="{FF2B5EF4-FFF2-40B4-BE49-F238E27FC236}">
                <a16:creationId xmlns:a16="http://schemas.microsoft.com/office/drawing/2014/main" id="{D04FD5A5-DC67-D9A3-3DF0-3A8077420D4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D87D388-78F6-4939-A190-B1E4DA642C65}" type="slidenum">
              <a:rPr lang="en-US" altLang="en-US" sz="1400">
                <a:solidFill>
                  <a:srgbClr val="5E574E"/>
                </a:solidFill>
              </a:rPr>
              <a:pPr/>
              <a:t>63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9397" name="Rectangle 2">
            <a:extLst>
              <a:ext uri="{FF2B5EF4-FFF2-40B4-BE49-F238E27FC236}">
                <a16:creationId xmlns:a16="http://schemas.microsoft.com/office/drawing/2014/main" id="{D123B3D7-0374-195D-30A9-CDCAA8D147F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17	Kwik in een kolencentrale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(2000-1-2)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398" name="Rectangle 3">
            <a:extLst>
              <a:ext uri="{FF2B5EF4-FFF2-40B4-BE49-F238E27FC236}">
                <a16:creationId xmlns:a16="http://schemas.microsoft.com/office/drawing/2014/main" id="{53543C4E-E537-6D41-EBDF-E7004F12CBC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7		1% komt in de bodem-as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dus 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300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Bq = 3,0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activiteit komt binnen een uur in de as terecht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productie bodem-as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3,3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kg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 h = 3,3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kg = 3,3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activiteitsconcentratie = 3,0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Bq / 3,3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g = 0,9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40% komt in de vlieg-as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40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300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Bq = 1,2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8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productie bodem-as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24,2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kg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 h = 2,4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kg = 2,4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7</a:t>
            </a:r>
            <a:r>
              <a:rPr lang="en-GB">
                <a:latin typeface="Arial" charset="0"/>
              </a:rPr>
              <a:t> 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activiteitsconcentratie is	1,2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8</a:t>
            </a:r>
            <a:r>
              <a:rPr lang="en-GB">
                <a:latin typeface="Arial" charset="0"/>
              </a:rPr>
              <a:t> Bq / 2,4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7</a:t>
            </a:r>
            <a:r>
              <a:rPr lang="en-GB">
                <a:latin typeface="Arial" charset="0"/>
              </a:rPr>
              <a:t> g = 5,0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beide concentraties zijn (ruim) binnen de vergunning</a:t>
            </a:r>
            <a:endParaRPr lang="en-GB">
              <a:latin typeface="Arial" charset="0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4">
            <a:extLst>
              <a:ext uri="{FF2B5EF4-FFF2-40B4-BE49-F238E27FC236}">
                <a16:creationId xmlns:a16="http://schemas.microsoft.com/office/drawing/2014/main" id="{D228317D-0B7A-FEA2-81AD-85A526A50141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123148A-34A5-4D34-84F0-818047815C9C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0419" name="Rectangle 5">
            <a:extLst>
              <a:ext uri="{FF2B5EF4-FFF2-40B4-BE49-F238E27FC236}">
                <a16:creationId xmlns:a16="http://schemas.microsoft.com/office/drawing/2014/main" id="{87C72D2D-C8E8-4AD0-3218-E1E72A38C1C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60420" name="Rectangle 6">
            <a:extLst>
              <a:ext uri="{FF2B5EF4-FFF2-40B4-BE49-F238E27FC236}">
                <a16:creationId xmlns:a16="http://schemas.microsoft.com/office/drawing/2014/main" id="{5A897ACF-F161-CFB1-D26B-2ABB6432CD7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E63D2CF-6D44-4AD0-9225-184F03BA84DE}" type="slidenum">
              <a:rPr lang="en-US" altLang="en-US" sz="1400">
                <a:solidFill>
                  <a:srgbClr val="5E574E"/>
                </a:solidFill>
              </a:rPr>
              <a:pPr/>
              <a:t>64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9397" name="Rectangle 2">
            <a:extLst>
              <a:ext uri="{FF2B5EF4-FFF2-40B4-BE49-F238E27FC236}">
                <a16:creationId xmlns:a16="http://schemas.microsoft.com/office/drawing/2014/main" id="{BC27098C-94E4-B865-E5CC-39B3BDCF341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17	Kwik in een kolencentrale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(2000-1-2)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422" name="Rectangle 3">
            <a:extLst>
              <a:ext uri="{FF2B5EF4-FFF2-40B4-BE49-F238E27FC236}">
                <a16:creationId xmlns:a16="http://schemas.microsoft.com/office/drawing/2014/main" id="{E453A826-3B12-93B6-1DCA-C67407F98AE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8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H*(10) = h A / r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  = 0,040 µSv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300 MBq / r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  = 12 / r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&lt; 1 µSv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r &gt;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>
                <a:latin typeface="Arial" charset="0"/>
              </a:rPr>
              <a:t>12 = 3,5 m</a:t>
            </a:r>
          </a:p>
        </p:txBody>
      </p:sp>
      <p:pic>
        <p:nvPicPr>
          <p:cNvPr id="60423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15DE86D5-E2E4-985B-0348-3170B86D1A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019800"/>
            <a:ext cx="2460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4">
            <a:extLst>
              <a:ext uri="{FF2B5EF4-FFF2-40B4-BE49-F238E27FC236}">
                <a16:creationId xmlns:a16="http://schemas.microsoft.com/office/drawing/2014/main" id="{8E0047AA-2AD5-5538-C19A-3A9913096340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42538EC-48B3-4923-822D-2A709B0FEA86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1443" name="Rectangle 5">
            <a:extLst>
              <a:ext uri="{FF2B5EF4-FFF2-40B4-BE49-F238E27FC236}">
                <a16:creationId xmlns:a16="http://schemas.microsoft.com/office/drawing/2014/main" id="{002E65E8-6BF8-E765-A902-2E5F0942563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61444" name="Rectangle 6">
            <a:extLst>
              <a:ext uri="{FF2B5EF4-FFF2-40B4-BE49-F238E27FC236}">
                <a16:creationId xmlns:a16="http://schemas.microsoft.com/office/drawing/2014/main" id="{3565A6DB-E539-7654-732F-12E5041CEDD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A6E6B29-7166-45AB-A21A-EE2BCAC5299A}" type="slidenum">
              <a:rPr lang="en-US" altLang="en-US" sz="1400">
                <a:solidFill>
                  <a:srgbClr val="5E574E"/>
                </a:solidFill>
              </a:rPr>
              <a:pPr/>
              <a:t>65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0421" name="Rectangle 1026">
            <a:extLst>
              <a:ext uri="{FF2B5EF4-FFF2-40B4-BE49-F238E27FC236}">
                <a16:creationId xmlns:a16="http://schemas.microsoft.com/office/drawing/2014/main" id="{8D3C1E90-4DC9-A8B6-8273-CE6C4C847F0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18	Luchtbesmettingsmonitor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(1991-1-1)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D96835-CF21-2CCE-2CC6-D5B38B0956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667000"/>
            <a:ext cx="3041380" cy="252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F5FFE0A-05DA-1EF0-FD82-A03F0A3F59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2398800"/>
            <a:ext cx="4470246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99656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4">
            <a:extLst>
              <a:ext uri="{FF2B5EF4-FFF2-40B4-BE49-F238E27FC236}">
                <a16:creationId xmlns:a16="http://schemas.microsoft.com/office/drawing/2014/main" id="{8E0047AA-2AD5-5538-C19A-3A9913096340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42538EC-48B3-4923-822D-2A709B0FEA86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1443" name="Rectangle 5">
            <a:extLst>
              <a:ext uri="{FF2B5EF4-FFF2-40B4-BE49-F238E27FC236}">
                <a16:creationId xmlns:a16="http://schemas.microsoft.com/office/drawing/2014/main" id="{002E65E8-6BF8-E765-A902-2E5F0942563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61444" name="Rectangle 6">
            <a:extLst>
              <a:ext uri="{FF2B5EF4-FFF2-40B4-BE49-F238E27FC236}">
                <a16:creationId xmlns:a16="http://schemas.microsoft.com/office/drawing/2014/main" id="{3565A6DB-E539-7654-732F-12E5041CEDD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A6E6B29-7166-45AB-A21A-EE2BCAC5299A}" type="slidenum">
              <a:rPr lang="en-US" altLang="en-US" sz="1400">
                <a:solidFill>
                  <a:srgbClr val="5E574E"/>
                </a:solidFill>
              </a:rPr>
              <a:pPr/>
              <a:t>66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0421" name="Rectangle 1026">
            <a:extLst>
              <a:ext uri="{FF2B5EF4-FFF2-40B4-BE49-F238E27FC236}">
                <a16:creationId xmlns:a16="http://schemas.microsoft.com/office/drawing/2014/main" id="{8D3C1E90-4DC9-A8B6-8273-CE6C4C847F0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18	Luchtbesmettingsmonitor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(1991-1-1)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46" name="Rectangle 1027">
            <a:extLst>
              <a:ext uri="{FF2B5EF4-FFF2-40B4-BE49-F238E27FC236}">
                <a16:creationId xmlns:a16="http://schemas.microsoft.com/office/drawing/2014/main" id="{1359D7BF-03E4-1693-D2FD-A29E3C6A310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9248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vanwege grote T</a:t>
            </a:r>
            <a:r>
              <a:rPr lang="en-US" baseline="-25000">
                <a:latin typeface="Arial" charset="0"/>
                <a:cs typeface="Arial" charset="0"/>
              </a:rPr>
              <a:t>½</a:t>
            </a:r>
            <a:r>
              <a:rPr lang="en-GB">
                <a:latin typeface="Arial" charset="0"/>
              </a:rPr>
              <a:t> van </a:t>
            </a:r>
            <a:r>
              <a:rPr lang="en-GB" baseline="30000">
                <a:latin typeface="Arial" charset="0"/>
              </a:rPr>
              <a:t>137</a:t>
            </a:r>
            <a:r>
              <a:rPr lang="en-GB">
                <a:latin typeface="Arial" charset="0"/>
              </a:rPr>
              <a:t>Cs speelt radioactief verval geen rol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A = activiteitsconcentratie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debiet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vangstrendement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tijd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10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9,5 m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 h = 190 Bq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marL="432000" indent="-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activiteit neemt lineair toe tijdens monstername (en dus tijdens meting) en daarom mogen we de gemiddelde activiteit nemen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&lt;A&gt; = (0 + 190) Bq / 2 = 95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emissierendement			f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 = 0,947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0,898 = 0,85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aflezen figuur 2				</a:t>
            </a:r>
            <a:r>
              <a:rPr lang="el-GR">
                <a:latin typeface="Arial" charset="0"/>
                <a:cs typeface="Arial" charset="0"/>
                <a:sym typeface="Symbol" pitchFamily="18" charset="2"/>
              </a:rPr>
              <a:t>ε</a:t>
            </a:r>
            <a:r>
              <a:rPr lang="en-GB">
                <a:latin typeface="Arial" charset="0"/>
              </a:rPr>
              <a:t> = 0,05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N = &lt;A&gt;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f</a:t>
            </a:r>
            <a:r>
              <a:rPr lang="el-GR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l-GR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ε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t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 = 95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0,85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0,05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(2 h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3600 s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 = 2,9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telpulsen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4">
            <a:extLst>
              <a:ext uri="{FF2B5EF4-FFF2-40B4-BE49-F238E27FC236}">
                <a16:creationId xmlns:a16="http://schemas.microsoft.com/office/drawing/2014/main" id="{4551FB87-0929-F13D-9524-DBBFF6554A61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0CC5A9F-A1BC-4A1E-964E-FB39E7BEF049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2467" name="Rectangle 5">
            <a:extLst>
              <a:ext uri="{FF2B5EF4-FFF2-40B4-BE49-F238E27FC236}">
                <a16:creationId xmlns:a16="http://schemas.microsoft.com/office/drawing/2014/main" id="{82F0F662-038A-F06D-BF4E-C074472DC59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62468" name="Rectangle 6">
            <a:extLst>
              <a:ext uri="{FF2B5EF4-FFF2-40B4-BE49-F238E27FC236}">
                <a16:creationId xmlns:a16="http://schemas.microsoft.com/office/drawing/2014/main" id="{768B0CC6-8CDF-1AD4-F2CC-66F0451759B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7F1BAB1-EF6A-4B2F-A1B0-B8852FB59B9D}" type="slidenum">
              <a:rPr lang="en-US" altLang="en-US" sz="1400">
                <a:solidFill>
                  <a:srgbClr val="5E574E"/>
                </a:solidFill>
              </a:rPr>
              <a:pPr/>
              <a:t>67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2469" name="Rectangle 1026">
            <a:extLst>
              <a:ext uri="{FF2B5EF4-FFF2-40B4-BE49-F238E27FC236}">
                <a16:creationId xmlns:a16="http://schemas.microsoft.com/office/drawing/2014/main" id="{3FDEB899-B0F9-CB20-8A3B-754A0048AF1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18	Luchtbesmettingsmonitor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(1991-1-1)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470" name="Rectangle 1027">
            <a:extLst>
              <a:ext uri="{FF2B5EF4-FFF2-40B4-BE49-F238E27FC236}">
                <a16:creationId xmlns:a16="http://schemas.microsoft.com/office/drawing/2014/main" id="{1AF33FB8-FC49-C820-A9BA-1578AEF1C55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10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geeft 2,9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telpulsen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30 telpulsen komen dus overeen met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(30 / 2,9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10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= 0,01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= 10 mBq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</a:p>
        </p:txBody>
      </p:sp>
      <p:pic>
        <p:nvPicPr>
          <p:cNvPr id="62471" name="Picture 1028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54C0D114-0196-7EB5-B185-46FC265D20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019800"/>
            <a:ext cx="2460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4">
            <a:extLst>
              <a:ext uri="{FF2B5EF4-FFF2-40B4-BE49-F238E27FC236}">
                <a16:creationId xmlns:a16="http://schemas.microsoft.com/office/drawing/2014/main" id="{6745A6C3-B3AE-7F00-D203-A922D877B5A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4BFDEB4-1446-41A9-B81B-11825D9353F3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3491" name="Rectangle 5">
            <a:extLst>
              <a:ext uri="{FF2B5EF4-FFF2-40B4-BE49-F238E27FC236}">
                <a16:creationId xmlns:a16="http://schemas.microsoft.com/office/drawing/2014/main" id="{93AA4F4F-A1FA-5096-54DE-7B7DF0C2E0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63492" name="Rectangle 6">
            <a:extLst>
              <a:ext uri="{FF2B5EF4-FFF2-40B4-BE49-F238E27FC236}">
                <a16:creationId xmlns:a16="http://schemas.microsoft.com/office/drawing/2014/main" id="{F54D7C92-E604-BA18-4C14-01171BFAEB2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7B4CD2A-8C95-4EC9-9EF3-8271E68C0FE8}" type="slidenum">
              <a:rPr lang="en-US" altLang="en-US" sz="1400">
                <a:solidFill>
                  <a:srgbClr val="5E574E"/>
                </a:solidFill>
              </a:rPr>
              <a:pPr/>
              <a:t>68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3493" name="Rectangle 1026">
            <a:extLst>
              <a:ext uri="{FF2B5EF4-FFF2-40B4-BE49-F238E27FC236}">
                <a16:creationId xmlns:a16="http://schemas.microsoft.com/office/drawing/2014/main" id="{B5963CDA-CBC9-60E4-ACDE-0716D12A2FC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19	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88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Kr-activiteit in aërosolen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(1996-1-4)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7FF173E-F944-E79A-CFF5-93905E1ADFE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795768" y="2286000"/>
            <a:ext cx="5552463" cy="1800000"/>
            <a:chOff x="3791" y="3032"/>
            <a:chExt cx="4949" cy="1584"/>
          </a:xfrm>
        </p:grpSpPr>
        <p:sp>
          <p:nvSpPr>
            <p:cNvPr id="3" name="Text Box 7057">
              <a:extLst>
                <a:ext uri="{FF2B5EF4-FFF2-40B4-BE49-F238E27FC236}">
                  <a16:creationId xmlns:a16="http://schemas.microsoft.com/office/drawing/2014/main" id="{DD2D02FD-875F-B5D8-5D29-6B3834EA2B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08" y="4343"/>
              <a:ext cx="1232" cy="27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r>
                <a:rPr lang="en-US" sz="1400" baseline="300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88</a:t>
              </a:r>
              <a:r>
                <a:rPr lang="en-US" sz="14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Sr (stabiel)</a:t>
              </a:r>
              <a:endParaRPr lang="en-US" sz="140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" name="Line 7058">
              <a:extLst>
                <a:ext uri="{FF2B5EF4-FFF2-40B4-BE49-F238E27FC236}">
                  <a16:creationId xmlns:a16="http://schemas.microsoft.com/office/drawing/2014/main" id="{9CB394CE-84EF-FC8B-0BE6-F90F273DC0A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7337" y="4255"/>
              <a:ext cx="1322" cy="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" name="Line 7059">
              <a:extLst>
                <a:ext uri="{FF2B5EF4-FFF2-40B4-BE49-F238E27FC236}">
                  <a16:creationId xmlns:a16="http://schemas.microsoft.com/office/drawing/2014/main" id="{65F8B16F-D174-AB3C-B72F-695BA7EF668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561" y="3819"/>
              <a:ext cx="1328" cy="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" name="Line 7060">
              <a:extLst>
                <a:ext uri="{FF2B5EF4-FFF2-40B4-BE49-F238E27FC236}">
                  <a16:creationId xmlns:a16="http://schemas.microsoft.com/office/drawing/2014/main" id="{F8F9F200-9A3D-0B7D-3735-4F896C977C0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889" y="3819"/>
              <a:ext cx="448" cy="44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" name="Text Box 7061">
              <a:extLst>
                <a:ext uri="{FF2B5EF4-FFF2-40B4-BE49-F238E27FC236}">
                  <a16:creationId xmlns:a16="http://schemas.microsoft.com/office/drawing/2014/main" id="{BDF515B4-4270-D4F9-62BD-916CDB818C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61" y="3469"/>
              <a:ext cx="1590" cy="2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r>
                <a:rPr lang="en-US" sz="1400" baseline="300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88</a:t>
              </a:r>
              <a:r>
                <a:rPr lang="en-US" sz="14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Rb (17,77 min)</a:t>
              </a:r>
              <a:endParaRPr lang="en-US" sz="140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 Box 7062">
              <a:extLst>
                <a:ext uri="{FF2B5EF4-FFF2-40B4-BE49-F238E27FC236}">
                  <a16:creationId xmlns:a16="http://schemas.microsoft.com/office/drawing/2014/main" id="{6DADDFEC-0FDC-3D42-AFD1-F2E4A33EEE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94" y="3991"/>
              <a:ext cx="268" cy="25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r>
                <a:rPr lang="en-US" sz="1400">
                  <a:effectLst/>
                  <a:ea typeface="Times New Roman" panose="02020603050405020304" pitchFamily="18" charset="0"/>
                  <a:cs typeface="Arial" panose="020B0604020202020204" pitchFamily="34" charset="0"/>
                  <a:sym typeface="Symbol" panose="05050102010706020507" pitchFamily="18" charset="2"/>
                </a:rPr>
                <a:t></a:t>
              </a:r>
              <a:r>
                <a:rPr lang="en-US" sz="1400" baseline="-250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US" sz="140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" name="Line 7063">
              <a:extLst>
                <a:ext uri="{FF2B5EF4-FFF2-40B4-BE49-F238E27FC236}">
                  <a16:creationId xmlns:a16="http://schemas.microsoft.com/office/drawing/2014/main" id="{4B765528-C3ED-A3AA-9EDD-84EFD5CE0DF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119" y="3382"/>
              <a:ext cx="448" cy="44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" name="Text Box 7064">
              <a:extLst>
                <a:ext uri="{FF2B5EF4-FFF2-40B4-BE49-F238E27FC236}">
                  <a16:creationId xmlns:a16="http://schemas.microsoft.com/office/drawing/2014/main" id="{541AD0A4-12D9-13F2-85E0-EE7EA2D263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27" y="3555"/>
              <a:ext cx="268" cy="2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r>
                <a:rPr lang="en-US" sz="1400">
                  <a:effectLst/>
                  <a:ea typeface="Times New Roman" panose="02020603050405020304" pitchFamily="18" charset="0"/>
                  <a:cs typeface="Arial" panose="020B0604020202020204" pitchFamily="34" charset="0"/>
                  <a:sym typeface="Symbol" panose="05050102010706020507" pitchFamily="18" charset="2"/>
                </a:rPr>
                <a:t></a:t>
              </a:r>
              <a:r>
                <a:rPr lang="en-US" sz="1400" baseline="-250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US" sz="140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 Box 7065">
              <a:extLst>
                <a:ext uri="{FF2B5EF4-FFF2-40B4-BE49-F238E27FC236}">
                  <a16:creationId xmlns:a16="http://schemas.microsoft.com/office/drawing/2014/main" id="{428ADE59-D6E1-0B4B-B965-084F4B353F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80" y="3032"/>
              <a:ext cx="1239" cy="2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r>
                <a:rPr lang="en-US" sz="1400" baseline="300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88</a:t>
              </a:r>
              <a:r>
                <a:rPr lang="en-US" sz="14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Kr (2,84 h)</a:t>
              </a:r>
              <a:endParaRPr lang="en-US" sz="140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2" name="Line 7066">
              <a:extLst>
                <a:ext uri="{FF2B5EF4-FFF2-40B4-BE49-F238E27FC236}">
                  <a16:creationId xmlns:a16="http://schemas.microsoft.com/office/drawing/2014/main" id="{9B107E59-145E-F8FB-BC48-A0F41BD3237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791" y="3382"/>
              <a:ext cx="1328" cy="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027">
                <a:extLst>
                  <a:ext uri="{FF2B5EF4-FFF2-40B4-BE49-F238E27FC236}">
                    <a16:creationId xmlns:a16="http://schemas.microsoft.com/office/drawing/2014/main" id="{F36DDC4D-48D9-83E4-C63C-40A6CCBBA566}"/>
                  </a:ext>
                </a:extLst>
              </p:cNvPr>
              <p:cNvSpPr>
                <a:spLocks noGrp="1" noChangeArrowheads="1"/>
              </p:cNvSpPr>
              <p:nvPr>
                <p:ph type="subTitle" idx="1"/>
              </p:nvPr>
            </p:nvSpPr>
            <p:spPr>
              <a:xfrm>
                <a:off x="990600" y="4343400"/>
                <a:ext cx="7315200" cy="1677131"/>
              </a:xfrm>
            </p:spPr>
            <p:txBody>
              <a:bodyPr/>
              <a:lstStyle/>
              <a:p>
                <a:pPr defTabSz="215900">
                  <a:spcBef>
                    <a:spcPct val="0"/>
                  </a:spcBef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nor/>
                              <m:brk m:alnAt="23"/>
                            </m:rPr>
                            <a:rPr lang="en-US" sz="1600" b="0" i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m:t>0</m:t>
                          </m:r>
                        </m:sub>
                        <m:sup>
                          <m:r>
                            <m:rPr>
                              <m:nor/>
                            </m:rPr>
                            <a:rPr lang="en-US" sz="1600" b="0" i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m:t>T</m:t>
                          </m:r>
                        </m:sup>
                        <m:e>
                          <m:sSup>
                            <m:sSup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lang="en-US" sz="1600" b="0" i="0" smtClean="0">
                                  <a:latin typeface="+mn-lt"/>
                                </a:rPr>
                                <m:t>e</m:t>
                              </m:r>
                            </m:e>
                            <m:sup>
                              <m:r>
                                <m:rPr>
                                  <m:nor/>
                                </m:rPr>
                                <a:rPr lang="en-US" sz="1600" b="0" i="0" smtClean="0">
                                  <a:latin typeface="+mn-lt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en-US" sz="1600" b="0" i="0" smtClean="0">
                                  <a:latin typeface="+mn-lt"/>
                                  <a:ea typeface="Cambria Math" panose="02040503050406030204" pitchFamily="18" charset="0"/>
                                </a:rPr>
                                <m:t>λt</m:t>
                              </m:r>
                            </m:sup>
                          </m:sSup>
                          <m:r>
                            <m:rPr>
                              <m:nor/>
                            </m:rPr>
                            <a:rPr lang="en-US" sz="1600" b="0" i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m:t>dt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nor/>
                                </m:rPr>
                                <a:rPr lang="en-US" sz="1600" b="0" i="0" smtClean="0">
                                  <a:latin typeface="+mn-lt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nor/>
                                </m:rPr>
                                <a:rPr lang="en-US" sz="1600" b="0" i="0" smtClean="0">
                                  <a:latin typeface="+mn-lt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</m:den>
                          </m:f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nor/>
                                </m:rPr>
                                <a:rPr lang="en-US" sz="1600" b="0" i="0" smtClean="0">
                                  <a:latin typeface="+mn-lt"/>
                                </a:rPr>
                                <m:t>1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nor/>
                                    </m:rPr>
                                    <a:rPr lang="en-US" sz="1600" i="0">
                                      <a:latin typeface="+mn-lt"/>
                                    </a:rPr>
                                    <m:t>e</m:t>
                                  </m:r>
                                </m:e>
                                <m:sup>
                                  <m:r>
                                    <m:rPr>
                                      <m:nor/>
                                    </m:rPr>
                                    <a:rPr lang="en-US" sz="1600" i="0">
                                      <a:latin typeface="+mn-lt"/>
                                    </a:rPr>
                                    <m:t>−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600" i="0">
                                      <a:latin typeface="+mn-lt"/>
                                      <a:ea typeface="Cambria Math" panose="02040503050406030204" pitchFamily="18" charset="0"/>
                                    </a:rPr>
                                    <m:t>λt</m:t>
                                  </m:r>
                                </m:sup>
                              </m:sSup>
                            </m:e>
                          </m:d>
                        </m:e>
                      </m:nary>
                    </m:oMath>
                  </m:oMathPara>
                </a14:m>
                <a:endParaRPr lang="en-GB">
                  <a:latin typeface="Arial" charset="0"/>
                </a:endParaRPr>
              </a:p>
            </p:txBody>
          </p:sp>
        </mc:Choice>
        <mc:Fallback xmlns="">
          <p:sp>
            <p:nvSpPr>
              <p:cNvPr id="14" name="Rectangle 1027">
                <a:extLst>
                  <a:ext uri="{FF2B5EF4-FFF2-40B4-BE49-F238E27FC236}">
                    <a16:creationId xmlns:a16="http://schemas.microsoft.com/office/drawing/2014/main" id="{F36DDC4D-48D9-83E4-C63C-40A6CCBBA5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990600" y="4343400"/>
                <a:ext cx="7315200" cy="1677131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527449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4">
            <a:extLst>
              <a:ext uri="{FF2B5EF4-FFF2-40B4-BE49-F238E27FC236}">
                <a16:creationId xmlns:a16="http://schemas.microsoft.com/office/drawing/2014/main" id="{6745A6C3-B3AE-7F00-D203-A922D877B5A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4BFDEB4-1446-41A9-B81B-11825D9353F3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3491" name="Rectangle 5">
            <a:extLst>
              <a:ext uri="{FF2B5EF4-FFF2-40B4-BE49-F238E27FC236}">
                <a16:creationId xmlns:a16="http://schemas.microsoft.com/office/drawing/2014/main" id="{93AA4F4F-A1FA-5096-54DE-7B7DF0C2E0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63492" name="Rectangle 6">
            <a:extLst>
              <a:ext uri="{FF2B5EF4-FFF2-40B4-BE49-F238E27FC236}">
                <a16:creationId xmlns:a16="http://schemas.microsoft.com/office/drawing/2014/main" id="{F54D7C92-E604-BA18-4C14-01171BFAEB2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7B4CD2A-8C95-4EC9-9EF3-8271E68C0FE8}" type="slidenum">
              <a:rPr lang="en-US" altLang="en-US" sz="1400">
                <a:solidFill>
                  <a:srgbClr val="5E574E"/>
                </a:solidFill>
              </a:rPr>
              <a:pPr/>
              <a:t>69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3493" name="Rectangle 1026">
            <a:extLst>
              <a:ext uri="{FF2B5EF4-FFF2-40B4-BE49-F238E27FC236}">
                <a16:creationId xmlns:a16="http://schemas.microsoft.com/office/drawing/2014/main" id="{B5963CDA-CBC9-60E4-ACDE-0716D12A2FC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19	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88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Kr-activiteit in aërosolen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(1996-1-4)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494" name="Rectangle 1027">
            <a:extLst>
              <a:ext uri="{FF2B5EF4-FFF2-40B4-BE49-F238E27FC236}">
                <a16:creationId xmlns:a16="http://schemas.microsoft.com/office/drawing/2014/main" id="{1340D208-7721-4B8F-C08D-7DEB2861299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9248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T</a:t>
            </a:r>
            <a:r>
              <a:rPr lang="en-GB" baseline="-25000">
                <a:latin typeface="Arial" charset="0"/>
              </a:rPr>
              <a:t>1/2</a:t>
            </a:r>
            <a:r>
              <a:rPr lang="en-GB">
                <a:latin typeface="Arial" charset="0"/>
              </a:rPr>
              <a:t>(</a:t>
            </a:r>
            <a:r>
              <a:rPr lang="en-GB" baseline="30000">
                <a:latin typeface="Arial" charset="0"/>
              </a:rPr>
              <a:t>88</a:t>
            </a:r>
            <a:r>
              <a:rPr lang="en-GB">
                <a:latin typeface="Arial" charset="0"/>
              </a:rPr>
              <a:t>Rb) = 17,77 min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latin typeface="Arial" charset="0"/>
              </a:rPr>
              <a:t> = 0,693 / 17,77 min = 0,0390 min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6,50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r>
              <a:rPr lang="en-GB">
                <a:latin typeface="Arial" charset="0"/>
              </a:rPr>
              <a:t> s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N = f</a:t>
            </a:r>
            <a:r>
              <a:rPr lang="en-GB" baseline="-25000">
                <a:latin typeface="Arial" charset="0"/>
                <a:sym typeface="Symbol" pitchFamily="18" charset="2"/>
              </a:rPr>
              <a:t>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f</a:t>
            </a:r>
            <a:r>
              <a:rPr lang="en-GB" baseline="-25000">
                <a:latin typeface="Arial" charset="0"/>
              </a:rPr>
              <a:t>det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n-GB" baseline="-40000">
                <a:latin typeface="Arial" charset="0"/>
              </a:rPr>
              <a:t>0</a:t>
            </a:r>
            <a:r>
              <a:rPr lang="en-GB">
                <a:latin typeface="Arial" charset="0"/>
              </a:rPr>
              <a:t>∫</a:t>
            </a:r>
            <a:r>
              <a:rPr lang="en-GB" baseline="60000">
                <a:latin typeface="Arial" charset="0"/>
              </a:rPr>
              <a:t>30</a:t>
            </a:r>
            <a:r>
              <a:rPr lang="en-GB" baseline="30000">
                <a:latin typeface="Arial" charset="0"/>
              </a:rPr>
              <a:t> </a:t>
            </a:r>
            <a:r>
              <a:rPr lang="en-GB">
                <a:latin typeface="Arial" charset="0"/>
              </a:rPr>
              <a:t>A(0) e</a:t>
            </a:r>
            <a:r>
              <a:rPr lang="en-GB" baseline="30000">
                <a:latin typeface="Arial" charset="0"/>
              </a:rPr>
              <a:t>-</a:t>
            </a:r>
            <a:r>
              <a:rPr lang="el-GR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 baseline="30000">
                <a:latin typeface="Arial" charset="0"/>
              </a:rPr>
              <a:t>t</a:t>
            </a:r>
            <a:r>
              <a:rPr lang="en-GB">
                <a:latin typeface="Arial" charset="0"/>
              </a:rPr>
              <a:t> dt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 = 1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A(0)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(1 - e</a:t>
            </a:r>
            <a:r>
              <a:rPr lang="en-GB" baseline="30000">
                <a:latin typeface="Arial" charset="0"/>
              </a:rPr>
              <a:t>-0,0390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30</a:t>
            </a:r>
            <a:r>
              <a:rPr lang="en-GB">
                <a:latin typeface="Arial" charset="0"/>
              </a:rPr>
              <a:t>) / 6,47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r>
              <a:rPr lang="en-GB">
                <a:latin typeface="Arial" charset="0"/>
              </a:rPr>
              <a:t> = 106 A(0)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in de exponent is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latin typeface="Arial" charset="0"/>
              </a:rPr>
              <a:t> in min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omdat de meettijd is gegeven in min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in de noemer is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latin typeface="Arial" charset="0"/>
              </a:rPr>
              <a:t> in 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omdat we de activiteit willen geven in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begin meting	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A(0) = N / 106 = 150 000 / 106 = 1,4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vervalcorrectie = 	e</a:t>
            </a:r>
            <a:r>
              <a:rPr lang="en-GB" baseline="30000">
                <a:latin typeface="Arial" charset="0"/>
              </a:rPr>
              <a:t>0,0390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10</a:t>
            </a:r>
            <a:r>
              <a:rPr lang="en-GB">
                <a:latin typeface="Arial" charset="0"/>
              </a:rPr>
              <a:t> = 1,47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einde monstername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A(-10) = 1,47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 = 2,1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>
            <a:extLst>
              <a:ext uri="{FF2B5EF4-FFF2-40B4-BE49-F238E27FC236}">
                <a16:creationId xmlns:a16="http://schemas.microsoft.com/office/drawing/2014/main" id="{FB62F9D5-F5FD-3F2F-4892-5E8C7EE4BCB0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93C27EA-333A-4D47-97EA-573E8BAA767B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8195" name="Rectangle 5">
            <a:extLst>
              <a:ext uri="{FF2B5EF4-FFF2-40B4-BE49-F238E27FC236}">
                <a16:creationId xmlns:a16="http://schemas.microsoft.com/office/drawing/2014/main" id="{1CA337ED-F14D-6DA0-CAA6-C49B646D38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8196" name="Rectangle 6">
            <a:extLst>
              <a:ext uri="{FF2B5EF4-FFF2-40B4-BE49-F238E27FC236}">
                <a16:creationId xmlns:a16="http://schemas.microsoft.com/office/drawing/2014/main" id="{26B3C2E5-D6F2-15FA-8DB4-4B0E39FC1D6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1A8FBCD-A28E-49D9-8588-FDE2DAF6F777}" type="slidenum">
              <a:rPr lang="en-US" altLang="en-US" sz="1400">
                <a:solidFill>
                  <a:srgbClr val="5E574E"/>
                </a:solidFill>
              </a:rPr>
              <a:pPr/>
              <a:t>7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8197" name="Rectangle 2">
            <a:extLst>
              <a:ext uri="{FF2B5EF4-FFF2-40B4-BE49-F238E27FC236}">
                <a16:creationId xmlns:a16="http://schemas.microsoft.com/office/drawing/2014/main" id="{8B78C0A5-80F1-2853-2699-00651DCCF40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	Activiteit van strontium-isotopen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(1988-1-4)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98" name="Rectangle 3">
            <a:extLst>
              <a:ext uri="{FF2B5EF4-FFF2-40B4-BE49-F238E27FC236}">
                <a16:creationId xmlns:a16="http://schemas.microsoft.com/office/drawing/2014/main" id="{F65EE7A9-A0B8-F6FD-A831-7451C2FD755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9624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meting 2 op t = 30 d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 baseline="30000">
                <a:latin typeface="Arial" charset="0"/>
              </a:rPr>
              <a:t>89</a:t>
            </a:r>
            <a:r>
              <a:rPr lang="en-GB">
                <a:latin typeface="Arial" charset="0"/>
              </a:rPr>
              <a:t>Sr is gedeeltelijk vervallen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→	A(</a:t>
            </a:r>
            <a:r>
              <a:rPr lang="en-GB" baseline="30000">
                <a:latin typeface="Arial" charset="0"/>
              </a:rPr>
              <a:t>89</a:t>
            </a:r>
            <a:r>
              <a:rPr lang="en-GB">
                <a:latin typeface="Arial" charset="0"/>
              </a:rPr>
              <a:t>Sr, 30 d) = A(</a:t>
            </a:r>
            <a:r>
              <a:rPr lang="en-GB" baseline="30000">
                <a:latin typeface="Arial" charset="0"/>
              </a:rPr>
              <a:t>89</a:t>
            </a:r>
            <a:r>
              <a:rPr lang="en-GB">
                <a:latin typeface="Arial" charset="0"/>
              </a:rPr>
              <a:t>Sr, 0)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-0,693</a:t>
            </a:r>
            <a:r>
              <a:rPr lang="en-GB" baseline="30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×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30 / 50,5</a:t>
            </a:r>
            <a:r>
              <a:rPr lang="en-GB">
                <a:latin typeface="Arial" charset="0"/>
              </a:rPr>
              <a:t> = 0,66 A(</a:t>
            </a:r>
            <a:r>
              <a:rPr lang="en-GB" baseline="30000">
                <a:latin typeface="Arial" charset="0"/>
              </a:rPr>
              <a:t>89</a:t>
            </a:r>
            <a:r>
              <a:rPr lang="en-GB">
                <a:latin typeface="Arial" charset="0"/>
              </a:rPr>
              <a:t>Sr, 0)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 baseline="30000">
                <a:latin typeface="Arial" charset="0"/>
              </a:rPr>
              <a:t>90</a:t>
            </a:r>
            <a:r>
              <a:rPr lang="en-GB">
                <a:latin typeface="Arial" charset="0"/>
              </a:rPr>
              <a:t>Sr is nauwelijks vervallen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→	A(</a:t>
            </a:r>
            <a:r>
              <a:rPr lang="en-GB" baseline="30000">
                <a:latin typeface="Arial" charset="0"/>
              </a:rPr>
              <a:t>90</a:t>
            </a:r>
            <a:r>
              <a:rPr lang="en-GB">
                <a:latin typeface="Arial" charset="0"/>
              </a:rPr>
              <a:t>Sr, 30 d) </a:t>
            </a:r>
            <a:r>
              <a:rPr lang="en-GB">
                <a:latin typeface="Arial" charset="0"/>
                <a:sym typeface="Symbol" pitchFamily="18" charset="2"/>
              </a:rPr>
              <a:t>=</a:t>
            </a:r>
            <a:r>
              <a:rPr lang="en-GB">
                <a:latin typeface="Arial" charset="0"/>
              </a:rPr>
              <a:t> A(</a:t>
            </a:r>
            <a:r>
              <a:rPr lang="en-GB" baseline="30000">
                <a:latin typeface="Arial" charset="0"/>
              </a:rPr>
              <a:t>90</a:t>
            </a:r>
            <a:r>
              <a:rPr lang="en-GB">
                <a:latin typeface="Arial" charset="0"/>
              </a:rPr>
              <a:t>Sr, 0)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 baseline="30000">
                <a:latin typeface="Arial" charset="0"/>
              </a:rPr>
              <a:t>90</a:t>
            </a:r>
            <a:r>
              <a:rPr lang="en-GB">
                <a:latin typeface="Arial" charset="0"/>
              </a:rPr>
              <a:t>Y is in evenwicht met </a:t>
            </a:r>
            <a:r>
              <a:rPr lang="en-GB" baseline="30000">
                <a:latin typeface="Arial" charset="0"/>
              </a:rPr>
              <a:t>90</a:t>
            </a:r>
            <a:r>
              <a:rPr lang="en-GB">
                <a:latin typeface="Arial" charset="0"/>
              </a:rPr>
              <a:t>Sr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→	A(</a:t>
            </a:r>
            <a:r>
              <a:rPr lang="en-GB" baseline="30000">
                <a:latin typeface="Arial" charset="0"/>
              </a:rPr>
              <a:t>90</a:t>
            </a:r>
            <a:r>
              <a:rPr lang="en-GB">
                <a:latin typeface="Arial" charset="0"/>
              </a:rPr>
              <a:t>Y, 30 d) = A(</a:t>
            </a:r>
            <a:r>
              <a:rPr lang="en-GB" baseline="30000">
                <a:latin typeface="Arial" charset="0"/>
              </a:rPr>
              <a:t>90</a:t>
            </a:r>
            <a:r>
              <a:rPr lang="en-GB">
                <a:latin typeface="Arial" charset="0"/>
              </a:rPr>
              <a:t>Sr, 30 d) = A(</a:t>
            </a:r>
            <a:r>
              <a:rPr lang="en-GB" baseline="30000">
                <a:latin typeface="Arial" charset="0"/>
              </a:rPr>
              <a:t>90</a:t>
            </a:r>
            <a:r>
              <a:rPr lang="en-GB">
                <a:latin typeface="Arial" charset="0"/>
              </a:rPr>
              <a:t>Sr, 0)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</a:t>
            </a:r>
            <a:r>
              <a:rPr lang="en-GB" baseline="-25000">
                <a:latin typeface="Arial" charset="0"/>
              </a:rPr>
              <a:t>bruto</a:t>
            </a:r>
            <a:r>
              <a:rPr lang="en-GB">
                <a:latin typeface="Arial" charset="0"/>
              </a:rPr>
              <a:t> = 7622 / (1 h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3600 s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) = 2,12 tps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</a:t>
            </a:r>
            <a:r>
              <a:rPr lang="en-GB" baseline="-25000">
                <a:latin typeface="Arial" charset="0"/>
              </a:rPr>
              <a:t>netto</a:t>
            </a:r>
            <a:r>
              <a:rPr lang="en-GB">
                <a:latin typeface="Arial" charset="0"/>
              </a:rPr>
              <a:t> = T</a:t>
            </a:r>
            <a:r>
              <a:rPr lang="en-GB" baseline="-25000">
                <a:latin typeface="Arial" charset="0"/>
              </a:rPr>
              <a:t>bruto</a:t>
            </a:r>
            <a:r>
              <a:rPr lang="en-GB">
                <a:latin typeface="Arial" charset="0"/>
              </a:rPr>
              <a:t> - T</a:t>
            </a:r>
            <a:r>
              <a:rPr lang="en-GB" baseline="-25000">
                <a:latin typeface="Arial" charset="0"/>
              </a:rPr>
              <a:t>nul</a:t>
            </a:r>
            <a:r>
              <a:rPr lang="en-GB">
                <a:latin typeface="Arial" charset="0"/>
              </a:rPr>
              <a:t> = 2,12 tps - 0,02 tps = 2,10 tps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0,66 A(</a:t>
            </a:r>
            <a:r>
              <a:rPr lang="en-GB" baseline="30000">
                <a:latin typeface="Arial" charset="0"/>
              </a:rPr>
              <a:t>89</a:t>
            </a:r>
            <a:r>
              <a:rPr lang="en-GB">
                <a:latin typeface="Arial" charset="0"/>
              </a:rPr>
              <a:t>Sr, 0) + A(</a:t>
            </a:r>
            <a:r>
              <a:rPr lang="en-GB" baseline="30000">
                <a:latin typeface="Arial" charset="0"/>
              </a:rPr>
              <a:t>90</a:t>
            </a:r>
            <a:r>
              <a:rPr lang="en-GB">
                <a:latin typeface="Arial" charset="0"/>
              </a:rPr>
              <a:t>Sr, 0) + A(</a:t>
            </a:r>
            <a:r>
              <a:rPr lang="en-GB" baseline="30000">
                <a:latin typeface="Arial" charset="0"/>
              </a:rPr>
              <a:t>90</a:t>
            </a:r>
            <a:r>
              <a:rPr lang="en-GB">
                <a:latin typeface="Arial" charset="0"/>
              </a:rPr>
              <a:t>Sr, 0) = 2,10 tps / 0,28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											 = 7,50 Bq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4">
            <a:extLst>
              <a:ext uri="{FF2B5EF4-FFF2-40B4-BE49-F238E27FC236}">
                <a16:creationId xmlns:a16="http://schemas.microsoft.com/office/drawing/2014/main" id="{44F34AE8-30E3-D0C0-E206-A335AE06A672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ECBFFC1-8715-430C-8C55-8F9F4FFA4A1C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4515" name="Rectangle 5">
            <a:extLst>
              <a:ext uri="{FF2B5EF4-FFF2-40B4-BE49-F238E27FC236}">
                <a16:creationId xmlns:a16="http://schemas.microsoft.com/office/drawing/2014/main" id="{FB58D126-752E-D4C8-4600-CA89E57C99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64516" name="Rectangle 6">
            <a:extLst>
              <a:ext uri="{FF2B5EF4-FFF2-40B4-BE49-F238E27FC236}">
                <a16:creationId xmlns:a16="http://schemas.microsoft.com/office/drawing/2014/main" id="{4687EF56-010F-9E38-CD8A-F35A9A995C3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52EF0BE-ACA2-428E-95CD-0754DC8E6680}" type="slidenum">
              <a:rPr lang="en-US" altLang="en-US" sz="1400">
                <a:solidFill>
                  <a:srgbClr val="5E574E"/>
                </a:solidFill>
              </a:rPr>
              <a:pPr/>
              <a:t>70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4517" name="Rectangle 2">
            <a:extLst>
              <a:ext uri="{FF2B5EF4-FFF2-40B4-BE49-F238E27FC236}">
                <a16:creationId xmlns:a16="http://schemas.microsoft.com/office/drawing/2014/main" id="{8E8006B3-83CE-7E8E-3B6E-9BE047CC521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19	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88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Kr-activiteit in aërosolen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(1996-1-4)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518" name="Rectangle 3">
            <a:extLst>
              <a:ext uri="{FF2B5EF4-FFF2-40B4-BE49-F238E27FC236}">
                <a16:creationId xmlns:a16="http://schemas.microsoft.com/office/drawing/2014/main" id="{859D077A-0EB4-6414-C5BA-DD8AED0E5D6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stel </a:t>
            </a:r>
            <a:r>
              <a:rPr lang="en-GB" baseline="30000">
                <a:latin typeface="Arial" charset="0"/>
              </a:rPr>
              <a:t>88</a:t>
            </a:r>
            <a:r>
              <a:rPr lang="en-GB">
                <a:latin typeface="Arial" charset="0"/>
              </a:rPr>
              <a:t>Rb-concentratie		a</a:t>
            </a:r>
            <a:r>
              <a:rPr lang="en-GB" baseline="-25000">
                <a:latin typeface="Arial" charset="0"/>
              </a:rPr>
              <a:t>Rb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debiet										D = 30 l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m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l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					 = 3,0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m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tijdens monstername vervalt de activiteit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A(-10) = D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n-GB" baseline="-40000">
                <a:latin typeface="Arial" charset="0"/>
              </a:rPr>
              <a:t>0</a:t>
            </a:r>
            <a:r>
              <a:rPr lang="en-GB">
                <a:latin typeface="Arial" charset="0"/>
              </a:rPr>
              <a:t>∫</a:t>
            </a:r>
            <a:r>
              <a:rPr lang="en-GB" baseline="60000">
                <a:latin typeface="Arial" charset="0"/>
              </a:rPr>
              <a:t>30</a:t>
            </a:r>
            <a:r>
              <a:rPr lang="en-GB">
                <a:latin typeface="Arial" charset="0"/>
              </a:rPr>
              <a:t> a</a:t>
            </a:r>
            <a:r>
              <a:rPr lang="en-GB" baseline="-25000">
                <a:latin typeface="Arial" charset="0"/>
              </a:rPr>
              <a:t>Rb </a:t>
            </a:r>
            <a:r>
              <a:rPr lang="en-GB">
                <a:latin typeface="Arial" charset="0"/>
              </a:rPr>
              <a:t>e</a:t>
            </a:r>
            <a:r>
              <a:rPr lang="en-GB" baseline="30000">
                <a:latin typeface="Arial" charset="0"/>
              </a:rPr>
              <a:t>-</a:t>
            </a:r>
            <a:r>
              <a:rPr lang="el-GR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 baseline="30000">
                <a:latin typeface="Arial" charset="0"/>
              </a:rPr>
              <a:t>t</a:t>
            </a:r>
            <a:r>
              <a:rPr lang="en-GB">
                <a:latin typeface="Arial" charset="0"/>
              </a:rPr>
              <a:t> dt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  = 3,0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a</a:t>
            </a:r>
            <a:r>
              <a:rPr lang="en-GB" baseline="-25000">
                <a:latin typeface="Arial" charset="0"/>
              </a:rPr>
              <a:t>Rb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(1 - e</a:t>
            </a:r>
            <a:r>
              <a:rPr lang="en-GB" baseline="30000">
                <a:latin typeface="Arial" charset="0"/>
              </a:rPr>
              <a:t>-0,0390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30</a:t>
            </a:r>
            <a:r>
              <a:rPr lang="en-GB">
                <a:latin typeface="Arial" charset="0"/>
              </a:rPr>
              <a:t>) / 0,0390 min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  = 3,0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m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a</a:t>
            </a:r>
            <a:r>
              <a:rPr lang="en-GB" baseline="-25000">
                <a:latin typeface="Arial" charset="0"/>
              </a:rPr>
              <a:t>Rb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0,69 / 0,0390 min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  = 0,53 a</a:t>
            </a:r>
            <a:r>
              <a:rPr lang="en-GB" baseline="-25000">
                <a:latin typeface="Arial" charset="0"/>
              </a:rPr>
              <a:t>Rb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</a:t>
            </a:r>
            <a:r>
              <a:rPr lang="en-GB" baseline="-25000">
                <a:latin typeface="Arial" charset="0"/>
              </a:rPr>
              <a:t>Rb</a:t>
            </a:r>
            <a:r>
              <a:rPr lang="en-GB">
                <a:latin typeface="Arial" charset="0"/>
              </a:rPr>
              <a:t> = A(-10) / 0,53 m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= 2,1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 / 0,53 m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= 4,0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4		T</a:t>
            </a:r>
            <a:r>
              <a:rPr lang="en-GB" baseline="-25000">
                <a:latin typeface="Arial" charset="0"/>
              </a:rPr>
              <a:t>1/2</a:t>
            </a:r>
            <a:r>
              <a:rPr lang="en-GB">
                <a:latin typeface="Arial" charset="0"/>
              </a:rPr>
              <a:t>(</a:t>
            </a:r>
            <a:r>
              <a:rPr lang="en-GB" baseline="30000">
                <a:latin typeface="Arial" charset="0"/>
              </a:rPr>
              <a:t>88</a:t>
            </a:r>
            <a:r>
              <a:rPr lang="en-GB">
                <a:latin typeface="Arial" charset="0"/>
              </a:rPr>
              <a:t>Rb) &lt;&lt; T</a:t>
            </a:r>
            <a:r>
              <a:rPr lang="en-GB" baseline="-25000">
                <a:latin typeface="Arial" charset="0"/>
              </a:rPr>
              <a:t>1/2</a:t>
            </a:r>
            <a:r>
              <a:rPr lang="en-GB">
                <a:latin typeface="Arial" charset="0"/>
              </a:rPr>
              <a:t>(</a:t>
            </a:r>
            <a:r>
              <a:rPr lang="en-GB" baseline="30000">
                <a:latin typeface="Arial" charset="0"/>
              </a:rPr>
              <a:t>88</a:t>
            </a:r>
            <a:r>
              <a:rPr lang="en-GB">
                <a:latin typeface="Arial" charset="0"/>
              </a:rPr>
              <a:t>Kr) &lt;&lt; 1 week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er is dus inmiddels evenwicht tussen moeder en dochter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	</a:t>
            </a:r>
            <a:r>
              <a:rPr lang="en-GB">
                <a:latin typeface="Arial" charset="0"/>
              </a:rPr>
              <a:t>a</a:t>
            </a:r>
            <a:r>
              <a:rPr lang="en-GB" baseline="-25000">
                <a:latin typeface="Arial" charset="0"/>
              </a:rPr>
              <a:t>Kr</a:t>
            </a:r>
            <a:r>
              <a:rPr lang="en-GB">
                <a:latin typeface="Arial" charset="0"/>
              </a:rPr>
              <a:t> = a</a:t>
            </a:r>
            <a:r>
              <a:rPr lang="en-GB" baseline="-25000">
                <a:latin typeface="Arial" charset="0"/>
              </a:rPr>
              <a:t>Rb</a:t>
            </a:r>
            <a:r>
              <a:rPr lang="en-GB">
                <a:latin typeface="Arial" charset="0"/>
              </a:rPr>
              <a:t> = 4,0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</a:p>
        </p:txBody>
      </p:sp>
      <p:pic>
        <p:nvPicPr>
          <p:cNvPr id="64519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2360CE8E-B7D3-A126-4332-157D58C4BE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019800"/>
            <a:ext cx="2460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4">
            <a:extLst>
              <a:ext uri="{FF2B5EF4-FFF2-40B4-BE49-F238E27FC236}">
                <a16:creationId xmlns:a16="http://schemas.microsoft.com/office/drawing/2014/main" id="{FBD58E01-1A4D-D532-255D-22740EF6D434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DB286A9-D2F5-4AD3-B2CC-D6A511F17FD3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5539" name="Rectangle 5">
            <a:extLst>
              <a:ext uri="{FF2B5EF4-FFF2-40B4-BE49-F238E27FC236}">
                <a16:creationId xmlns:a16="http://schemas.microsoft.com/office/drawing/2014/main" id="{906B190D-6745-CE62-4100-12D369FC4D6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65540" name="Rectangle 6">
            <a:extLst>
              <a:ext uri="{FF2B5EF4-FFF2-40B4-BE49-F238E27FC236}">
                <a16:creationId xmlns:a16="http://schemas.microsoft.com/office/drawing/2014/main" id="{C7B55F49-2367-B510-AD0A-1C1552FBE63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E04FB4F-B861-44A5-B185-68B718D56E9C}" type="slidenum">
              <a:rPr lang="en-US" altLang="en-US" sz="1400">
                <a:solidFill>
                  <a:srgbClr val="5E574E"/>
                </a:solidFill>
              </a:rPr>
              <a:pPr/>
              <a:t>71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5541" name="Rectangle 1026">
            <a:extLst>
              <a:ext uri="{FF2B5EF4-FFF2-40B4-BE49-F238E27FC236}">
                <a16:creationId xmlns:a16="http://schemas.microsoft.com/office/drawing/2014/main" id="{701E0B88-A0C1-FB37-E9CE-B4AA8159748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20	Slijpschijf met radioactiviteit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(1995-2-4)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542" name="Rectangle 1027">
            <a:extLst>
              <a:ext uri="{FF2B5EF4-FFF2-40B4-BE49-F238E27FC236}">
                <a16:creationId xmlns:a16="http://schemas.microsoft.com/office/drawing/2014/main" id="{6E097189-C08B-5412-E3F2-49F53C4E362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marL="432000" indent="-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1	uit het feit dat de massieke activiteiten van </a:t>
            </a:r>
            <a:r>
              <a:rPr lang="en-GB" baseline="30000">
                <a:latin typeface="Arial" charset="0"/>
              </a:rPr>
              <a:t>226</a:t>
            </a:r>
            <a:r>
              <a:rPr lang="en-GB">
                <a:latin typeface="Arial" charset="0"/>
              </a:rPr>
              <a:t>Ra en </a:t>
            </a:r>
            <a:r>
              <a:rPr lang="en-GB" baseline="30000">
                <a:latin typeface="Arial" charset="0"/>
              </a:rPr>
              <a:t>214</a:t>
            </a:r>
            <a:r>
              <a:rPr lang="en-GB">
                <a:latin typeface="Arial" charset="0"/>
              </a:rPr>
              <a:t>Bi volgens de meting vrijwel gelijk zijn, volgt dat er geen </a:t>
            </a:r>
            <a:r>
              <a:rPr lang="en-GB" baseline="30000">
                <a:latin typeface="Arial" charset="0"/>
              </a:rPr>
              <a:t>222</a:t>
            </a:r>
            <a:r>
              <a:rPr lang="en-GB">
                <a:latin typeface="Arial" charset="0"/>
              </a:rPr>
              <a:t>Rn ontsnapt uit het materiaal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hetzelfde geldt voor de activiteiten van </a:t>
            </a:r>
            <a:r>
              <a:rPr lang="en-GB" baseline="30000">
                <a:latin typeface="Arial" charset="0"/>
              </a:rPr>
              <a:t>228</a:t>
            </a:r>
            <a:r>
              <a:rPr lang="en-GB">
                <a:latin typeface="Arial" charset="0"/>
              </a:rPr>
              <a:t>Ac en </a:t>
            </a:r>
            <a:r>
              <a:rPr lang="en-GB" baseline="30000">
                <a:latin typeface="Arial" charset="0"/>
              </a:rPr>
              <a:t>212</a:t>
            </a:r>
            <a:r>
              <a:rPr lang="en-GB">
                <a:latin typeface="Arial" charset="0"/>
              </a:rPr>
              <a:t>Pb, waaruit blijkt dat er geen noemenswaardige hoeveelheid </a:t>
            </a:r>
            <a:r>
              <a:rPr lang="en-GB" baseline="30000">
                <a:latin typeface="Arial" charset="0"/>
              </a:rPr>
              <a:t>220</a:t>
            </a:r>
            <a:r>
              <a:rPr lang="en-GB">
                <a:latin typeface="Arial" charset="0"/>
              </a:rPr>
              <a:t>Rn uit het materiaal ontsnapt</a:t>
            </a:r>
          </a:p>
          <a:p>
            <a:pPr marL="432000" defTabSz="216000">
              <a:spcBef>
                <a:spcPts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dus beide reeksen verkeren in evenwicht en binnen een (sub)reeks zijn alle activiteiten gelijk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4">
            <a:extLst>
              <a:ext uri="{FF2B5EF4-FFF2-40B4-BE49-F238E27FC236}">
                <a16:creationId xmlns:a16="http://schemas.microsoft.com/office/drawing/2014/main" id="{FA84BDA4-4D17-22FA-319A-E1ED5C451D00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3399F21-7651-43EE-964D-18D63AE8F389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6563" name="Rectangle 5">
            <a:extLst>
              <a:ext uri="{FF2B5EF4-FFF2-40B4-BE49-F238E27FC236}">
                <a16:creationId xmlns:a16="http://schemas.microsoft.com/office/drawing/2014/main" id="{31CC9854-9B03-F480-AF9B-C6FFC13F9B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66564" name="Rectangle 6">
            <a:extLst>
              <a:ext uri="{FF2B5EF4-FFF2-40B4-BE49-F238E27FC236}">
                <a16:creationId xmlns:a16="http://schemas.microsoft.com/office/drawing/2014/main" id="{79DA7F46-D369-3C2E-D548-A75369A5E1C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AF4DAF9-4503-4B80-9DB5-B848DADE24C8}" type="slidenum">
              <a:rPr lang="en-US" altLang="en-US" sz="1400">
                <a:solidFill>
                  <a:srgbClr val="5E574E"/>
                </a:solidFill>
              </a:rPr>
              <a:pPr/>
              <a:t>72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6565" name="Rectangle 2">
            <a:extLst>
              <a:ext uri="{FF2B5EF4-FFF2-40B4-BE49-F238E27FC236}">
                <a16:creationId xmlns:a16="http://schemas.microsoft.com/office/drawing/2014/main" id="{2899E468-916A-3858-068E-FDE84CB3F60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20	Slijpschijf met radioactiviteit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(1995-2-4)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566" name="Rectangle 3">
            <a:extLst>
              <a:ext uri="{FF2B5EF4-FFF2-40B4-BE49-F238E27FC236}">
                <a16:creationId xmlns:a16="http://schemas.microsoft.com/office/drawing/2014/main" id="{F7D59AC5-2DEA-47D8-FA42-BD3AC6ADB98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924800" cy="4038600"/>
          </a:xfrm>
        </p:spPr>
        <p:txBody>
          <a:bodyPr/>
          <a:lstStyle/>
          <a:p>
            <a:pPr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2		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226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Ra-subreeks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omvat negen radioactieve radionucliden die alle in evenwicht zijn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de totale activiteit wordt dus negen keer de gemiddelde meetwaarde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9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(127 + 120 + 130) / 3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	= 1,13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1,13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 baseline="30000">
                <a:solidFill>
                  <a:srgbClr val="FF0000"/>
                </a:solidFill>
                <a:latin typeface="Arial" charset="0"/>
              </a:rPr>
              <a:t>232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Th-reeks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omvat tien radioactieve radionucliden die alle in evenwicht zijn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de totale activiteit wordt dus tien keer de gemiddelde meetwaarde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10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(153 + 164 + 139 + 133 + 181) / 5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	= 1,54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1,54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4">
            <a:extLst>
              <a:ext uri="{FF2B5EF4-FFF2-40B4-BE49-F238E27FC236}">
                <a16:creationId xmlns:a16="http://schemas.microsoft.com/office/drawing/2014/main" id="{B2609A87-EBFC-2495-612F-FEA1F98EDA0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4EBC9C1-4E6D-40AD-BF4D-1ADF1E45F241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7587" name="Rectangle 5">
            <a:extLst>
              <a:ext uri="{FF2B5EF4-FFF2-40B4-BE49-F238E27FC236}">
                <a16:creationId xmlns:a16="http://schemas.microsoft.com/office/drawing/2014/main" id="{21941C02-C416-7CDB-0B99-AC22759702D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67588" name="Rectangle 6">
            <a:extLst>
              <a:ext uri="{FF2B5EF4-FFF2-40B4-BE49-F238E27FC236}">
                <a16:creationId xmlns:a16="http://schemas.microsoft.com/office/drawing/2014/main" id="{40FF7E12-F3E5-CA08-D946-CD1DA6349C8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FAFA365-E0CE-4EE0-A895-E9222786671D}" type="slidenum">
              <a:rPr lang="en-US" altLang="en-US" sz="1400">
                <a:solidFill>
                  <a:srgbClr val="5E574E"/>
                </a:solidFill>
              </a:rPr>
              <a:pPr/>
              <a:t>73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7589" name="Rectangle 2">
            <a:extLst>
              <a:ext uri="{FF2B5EF4-FFF2-40B4-BE49-F238E27FC236}">
                <a16:creationId xmlns:a16="http://schemas.microsoft.com/office/drawing/2014/main" id="{45091563-73C6-51B2-9BDE-80D5E551F76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20	Slijpschijf met radioactiviteit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(1995-2-4)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590" name="Rectangle 3">
            <a:extLst>
              <a:ext uri="{FF2B5EF4-FFF2-40B4-BE49-F238E27FC236}">
                <a16:creationId xmlns:a16="http://schemas.microsoft.com/office/drawing/2014/main" id="{20FC8023-AF11-A841-27FB-F5D9AB4F963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massieke activiteit </a:t>
            </a:r>
            <a:r>
              <a:rPr lang="en-GB" baseline="30000">
                <a:latin typeface="Arial" charset="0"/>
              </a:rPr>
              <a:t>226</a:t>
            </a:r>
            <a:r>
              <a:rPr lang="en-GB">
                <a:latin typeface="Arial" charset="0"/>
              </a:rPr>
              <a:t>Ra		1,13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9 = 0,13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massieke activiteit </a:t>
            </a:r>
            <a:r>
              <a:rPr lang="en-GB" baseline="30000">
                <a:latin typeface="Arial" charset="0"/>
              </a:rPr>
              <a:t>232</a:t>
            </a:r>
            <a:r>
              <a:rPr lang="en-GB">
                <a:latin typeface="Arial" charset="0"/>
              </a:rPr>
              <a:t>Th		1,54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10 = 0,15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de gewogen som van beide waarden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(0,13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1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) + (0,15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1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0,13 + 0,15 = 0,28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onder de vrijstellingsgrens, dus geen vergunningsplicht</a:t>
            </a: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totale activiteit </a:t>
            </a:r>
            <a:r>
              <a:rPr lang="en-GB" baseline="30000">
                <a:latin typeface="Arial" charset="0"/>
              </a:rPr>
              <a:t>226</a:t>
            </a:r>
            <a:r>
              <a:rPr lang="en-GB">
                <a:latin typeface="Arial" charset="0"/>
              </a:rPr>
              <a:t>Ra		100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390 g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0,13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5,1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totale activiteit </a:t>
            </a:r>
            <a:r>
              <a:rPr lang="en-GB" baseline="30000">
                <a:latin typeface="Arial" charset="0"/>
              </a:rPr>
              <a:t>232</a:t>
            </a:r>
            <a:r>
              <a:rPr lang="en-GB">
                <a:latin typeface="Arial" charset="0"/>
              </a:rPr>
              <a:t>Th		100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390 g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0,15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5,9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de gewogen som van beide waarden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(5,1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 / 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Bq) + (5,9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 </a:t>
            </a:r>
            <a:r>
              <a:rPr lang="en-GB">
                <a:latin typeface="Arial" charset="0"/>
              </a:rPr>
              <a:t>Bq / 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0,51 + 5,9 = 6,4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boven de vrijstellingsgrens, maar dat doet er nu niet toe</a:t>
            </a:r>
          </a:p>
        </p:txBody>
      </p:sp>
      <p:pic>
        <p:nvPicPr>
          <p:cNvPr id="67591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86C958E6-728B-B2AA-3B4C-F313F14398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019800"/>
            <a:ext cx="2460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>
            <a:extLst>
              <a:ext uri="{FF2B5EF4-FFF2-40B4-BE49-F238E27FC236}">
                <a16:creationId xmlns:a16="http://schemas.microsoft.com/office/drawing/2014/main" id="{FB6E1C51-54EC-85BE-5819-8472538B91DB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2E0110A-4CE2-4D05-A96B-FD657D82A6C4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9219" name="Rectangle 5">
            <a:extLst>
              <a:ext uri="{FF2B5EF4-FFF2-40B4-BE49-F238E27FC236}">
                <a16:creationId xmlns:a16="http://schemas.microsoft.com/office/drawing/2014/main" id="{3648C698-8383-EE26-9C0D-49AEE61993A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9220" name="Rectangle 6">
            <a:extLst>
              <a:ext uri="{FF2B5EF4-FFF2-40B4-BE49-F238E27FC236}">
                <a16:creationId xmlns:a16="http://schemas.microsoft.com/office/drawing/2014/main" id="{4D1A965C-FE99-4D7F-6A9C-FF746F16807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5C456FE-8699-483C-890E-4D8A754E67FD}" type="slidenum">
              <a:rPr lang="en-US" altLang="en-US" sz="1400">
                <a:solidFill>
                  <a:srgbClr val="5E574E"/>
                </a:solidFill>
              </a:rPr>
              <a:pPr/>
              <a:t>8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9221" name="Rectangle 2">
            <a:extLst>
              <a:ext uri="{FF2B5EF4-FFF2-40B4-BE49-F238E27FC236}">
                <a16:creationId xmlns:a16="http://schemas.microsoft.com/office/drawing/2014/main" id="{F1412C2B-2213-42AF-2238-B54ADFD68BE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	Activiteit van strontium-isotopen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(1988-1-4)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222" name="Rectangle 3">
            <a:extLst>
              <a:ext uri="{FF2B5EF4-FFF2-40B4-BE49-F238E27FC236}">
                <a16:creationId xmlns:a16="http://schemas.microsoft.com/office/drawing/2014/main" id="{8CDCCAFA-9196-3CFA-5E3A-35052C9BCE6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9624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hieruit volgen de volgende twee vergelijkingen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     2 A(</a:t>
            </a:r>
            <a:r>
              <a:rPr lang="en-GB" baseline="30000">
                <a:latin typeface="Arial" charset="0"/>
              </a:rPr>
              <a:t>89</a:t>
            </a:r>
            <a:r>
              <a:rPr lang="en-GB">
                <a:latin typeface="Arial" charset="0"/>
              </a:rPr>
              <a:t>Sr, 0) + 2 A(</a:t>
            </a:r>
            <a:r>
              <a:rPr lang="en-GB" baseline="30000">
                <a:latin typeface="Arial" charset="0"/>
              </a:rPr>
              <a:t>90</a:t>
            </a:r>
            <a:r>
              <a:rPr lang="en-GB">
                <a:latin typeface="Arial" charset="0"/>
              </a:rPr>
              <a:t>Sr, 0) = 12,64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 u="sng">
                <a:latin typeface="Arial" charset="0"/>
              </a:rPr>
              <a:t>0,66 A(</a:t>
            </a:r>
            <a:r>
              <a:rPr lang="en-GB" baseline="30000">
                <a:latin typeface="Arial" charset="0"/>
              </a:rPr>
              <a:t>89</a:t>
            </a:r>
            <a:r>
              <a:rPr lang="en-GB" u="sng">
                <a:latin typeface="Arial" charset="0"/>
              </a:rPr>
              <a:t>Sr, 0) + 2 A(</a:t>
            </a:r>
            <a:r>
              <a:rPr lang="en-GB" baseline="30000">
                <a:latin typeface="Arial" charset="0"/>
              </a:rPr>
              <a:t>90</a:t>
            </a:r>
            <a:r>
              <a:rPr lang="en-GB" u="sng">
                <a:latin typeface="Arial" charset="0"/>
              </a:rPr>
              <a:t>Sr, 0) =   7,50 Bq</a:t>
            </a:r>
            <a:r>
              <a:rPr lang="en-GB">
                <a:latin typeface="Arial" charset="0"/>
              </a:rPr>
              <a:t> - </a:t>
            </a:r>
            <a:r>
              <a:rPr lang="en-GB" u="sng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1,34 A(</a:t>
            </a:r>
            <a:r>
              <a:rPr lang="en-GB" baseline="30000">
                <a:latin typeface="Arial" charset="0"/>
              </a:rPr>
              <a:t>89</a:t>
            </a:r>
            <a:r>
              <a:rPr lang="en-GB">
                <a:latin typeface="Arial" charset="0"/>
              </a:rPr>
              <a:t>Sr, 0)								=   5,14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met als oplossing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A(</a:t>
            </a:r>
            <a:r>
              <a:rPr lang="en-GB" baseline="30000">
                <a:latin typeface="Arial" charset="0"/>
              </a:rPr>
              <a:t>89</a:t>
            </a:r>
            <a:r>
              <a:rPr lang="en-GB">
                <a:latin typeface="Arial" charset="0"/>
              </a:rPr>
              <a:t>Sr, 0) = 5,14 Bq / 1,34 = 3,84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 2 A(</a:t>
            </a:r>
            <a:r>
              <a:rPr lang="en-GB" baseline="30000">
                <a:latin typeface="Arial" charset="0"/>
              </a:rPr>
              <a:t>89</a:t>
            </a:r>
            <a:r>
              <a:rPr lang="en-GB">
                <a:latin typeface="Arial" charset="0"/>
              </a:rPr>
              <a:t>Sr, 0) = 12,64 Bq - (2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× 3,84 Bq)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A(</a:t>
            </a:r>
            <a:r>
              <a:rPr lang="en-GB" baseline="30000">
                <a:latin typeface="Arial" charset="0"/>
              </a:rPr>
              <a:t>90</a:t>
            </a:r>
            <a:r>
              <a:rPr lang="en-GB">
                <a:latin typeface="Arial" charset="0"/>
              </a:rPr>
              <a:t>Sr, 0) = 6,32 Bq - 3,84 Bq = 2,48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sinds 2-5-1986 zijn 123 dagen verstreken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A(</a:t>
            </a:r>
            <a:r>
              <a:rPr lang="en-GB" baseline="30000">
                <a:latin typeface="Arial" charset="0"/>
              </a:rPr>
              <a:t>89</a:t>
            </a:r>
            <a:r>
              <a:rPr lang="en-GB">
                <a:latin typeface="Arial" charset="0"/>
              </a:rPr>
              <a:t>Sr) = A(</a:t>
            </a:r>
            <a:r>
              <a:rPr lang="en-GB" baseline="30000">
                <a:latin typeface="Arial" charset="0"/>
              </a:rPr>
              <a:t>89</a:t>
            </a:r>
            <a:r>
              <a:rPr lang="en-GB">
                <a:latin typeface="Arial" charset="0"/>
              </a:rPr>
              <a:t>Sr, 0)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0,693</a:t>
            </a:r>
            <a:r>
              <a:rPr lang="en-GB" baseline="30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123/50,5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= 3,84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5,41 = 20,8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A(</a:t>
            </a:r>
            <a:r>
              <a:rPr lang="en-GB" baseline="30000">
                <a:latin typeface="Arial" charset="0"/>
              </a:rPr>
              <a:t>90</a:t>
            </a:r>
            <a:r>
              <a:rPr lang="en-GB">
                <a:latin typeface="Arial" charset="0"/>
              </a:rPr>
              <a:t>Sr) </a:t>
            </a:r>
            <a:r>
              <a:rPr lang="en-GB">
                <a:latin typeface="Arial" charset="0"/>
                <a:sym typeface="Symbol" pitchFamily="18" charset="2"/>
              </a:rPr>
              <a:t>=</a:t>
            </a:r>
            <a:r>
              <a:rPr lang="en-GB">
                <a:latin typeface="Arial" charset="0"/>
              </a:rPr>
              <a:t> A(</a:t>
            </a:r>
            <a:r>
              <a:rPr lang="en-GB" baseline="30000">
                <a:latin typeface="Arial" charset="0"/>
              </a:rPr>
              <a:t>90</a:t>
            </a:r>
            <a:r>
              <a:rPr lang="en-GB">
                <a:latin typeface="Arial" charset="0"/>
              </a:rPr>
              <a:t>Sr, 0) = 2,48 Bq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>
            <a:extLst>
              <a:ext uri="{FF2B5EF4-FFF2-40B4-BE49-F238E27FC236}">
                <a16:creationId xmlns:a16="http://schemas.microsoft.com/office/drawing/2014/main" id="{98E374C8-0810-A6B7-FDA7-0964C79BB3BD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0239B97-AD56-4D93-8119-DFDC06814C9D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0243" name="Rectangle 5">
            <a:extLst>
              <a:ext uri="{FF2B5EF4-FFF2-40B4-BE49-F238E27FC236}">
                <a16:creationId xmlns:a16="http://schemas.microsoft.com/office/drawing/2014/main" id="{209CA89E-23AE-6A31-41E0-287A35B856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MEET</a:t>
            </a:r>
          </a:p>
        </p:txBody>
      </p:sp>
      <p:sp>
        <p:nvSpPr>
          <p:cNvPr id="10244" name="Rectangle 6">
            <a:extLst>
              <a:ext uri="{FF2B5EF4-FFF2-40B4-BE49-F238E27FC236}">
                <a16:creationId xmlns:a16="http://schemas.microsoft.com/office/drawing/2014/main" id="{6660A3EA-FB39-0F14-60D6-FE5DBE18CC2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4191745-F5BE-41DE-AC1C-DBBC25DF1A07}" type="slidenum">
              <a:rPr lang="en-US" altLang="en-US" sz="1400">
                <a:solidFill>
                  <a:srgbClr val="5E574E"/>
                </a:solidFill>
              </a:rPr>
              <a:pPr/>
              <a:t>9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0245" name="Rectangle 2">
            <a:extLst>
              <a:ext uri="{FF2B5EF4-FFF2-40B4-BE49-F238E27FC236}">
                <a16:creationId xmlns:a16="http://schemas.microsoft.com/office/drawing/2014/main" id="{4635A60B-47E1-B84C-6BC9-285880200A6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	Activiteit van strontium-isotopen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(1988-1-4)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46" name="Rectangle 3">
            <a:extLst>
              <a:ext uri="{FF2B5EF4-FFF2-40B4-BE49-F238E27FC236}">
                <a16:creationId xmlns:a16="http://schemas.microsoft.com/office/drawing/2014/main" id="{54A815D6-78F9-3C24-9CD7-1FCB4EC5F2C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9624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pomptijd		t = 2 h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debiet			D = 50 m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volume bemonsterde lucht is dus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V = D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t = </a:t>
            </a:r>
            <a:r>
              <a:rPr lang="en-GB">
                <a:latin typeface="Arial" charset="0"/>
              </a:rPr>
              <a:t>50 m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 h = 100 m</a:t>
            </a:r>
            <a:r>
              <a:rPr lang="en-GB" baseline="30000">
                <a:latin typeface="Arial" charset="0"/>
              </a:rPr>
              <a:t>3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vangstpercentage is 100%, dus de activiteitsconcentraties zijn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c(</a:t>
            </a:r>
            <a:r>
              <a:rPr lang="en-GB" baseline="30000">
                <a:latin typeface="Arial" charset="0"/>
              </a:rPr>
              <a:t>89</a:t>
            </a:r>
            <a:r>
              <a:rPr lang="en-GB">
                <a:latin typeface="Arial" charset="0"/>
              </a:rPr>
              <a:t>Sr) = 20,8 Bq / 100 m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= 0,21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c(</a:t>
            </a:r>
            <a:r>
              <a:rPr lang="en-GB" baseline="30000">
                <a:latin typeface="Arial" charset="0"/>
              </a:rPr>
              <a:t>90</a:t>
            </a:r>
            <a:r>
              <a:rPr lang="en-GB">
                <a:latin typeface="Arial" charset="0"/>
              </a:rPr>
              <a:t>Sr) = 2,48 Bq / 100 m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= 0,025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</a:p>
        </p:txBody>
      </p:sp>
      <p:pic>
        <p:nvPicPr>
          <p:cNvPr id="10247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615C1E67-45F0-8C8C-2A38-BF78EC85FF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ontemporary Portrait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000000"/>
      </a:hlink>
      <a:folHlink>
        <a:srgbClr val="000000"/>
      </a:folHlink>
    </a:clrScheme>
    <a:fontScheme name="Contemporary Portrait.po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ontemporary Portrait.po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.po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.po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.po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.po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.po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.po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Designs\Contemporary Portrait.pot</Template>
  <TotalTime>3154</TotalTime>
  <Words>9050</Words>
  <Application>Microsoft Office PowerPoint</Application>
  <PresentationFormat>On-screen Show (4:3)</PresentationFormat>
  <Paragraphs>1018</Paragraphs>
  <Slides>73</Slides>
  <Notes>73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83" baseType="lpstr">
      <vt:lpstr>Arial</vt:lpstr>
      <vt:lpstr>Arial Black</vt:lpstr>
      <vt:lpstr>Calibri</vt:lpstr>
      <vt:lpstr>Cambria Math</vt:lpstr>
      <vt:lpstr>Georgia</vt:lpstr>
      <vt:lpstr>Monotype Sorts</vt:lpstr>
      <vt:lpstr>Symbol</vt:lpstr>
      <vt:lpstr>Times New Roman</vt:lpstr>
      <vt:lpstr>Wingdings</vt:lpstr>
      <vt:lpstr>Contemporary Portrait</vt:lpstr>
      <vt:lpstr>Metingen aan radioactiviteit</vt:lpstr>
      <vt:lpstr>Metingen aan radioactiviteit</vt:lpstr>
      <vt:lpstr>1 14C-datering (1996-1-2)</vt:lpstr>
      <vt:lpstr>1 14C-datering (1996-1-2)</vt:lpstr>
      <vt:lpstr>1 14C-datering (1996-1-2)</vt:lpstr>
      <vt:lpstr>2 Activiteit van strontium-isotopen (1988-1-4)</vt:lpstr>
      <vt:lpstr>2 Activiteit van strontium-isotopen (1988-1-4)</vt:lpstr>
      <vt:lpstr>2 Activiteit van strontium-isotopen (1988-1-4)</vt:lpstr>
      <vt:lpstr>2 Activiteit van strontium-isotopen (1988-1-4)</vt:lpstr>
      <vt:lpstr>3 Meting van - en -activiteit (1987-2-4)</vt:lpstr>
      <vt:lpstr>3 Meting van - en -activiteit (1987-2-4)</vt:lpstr>
      <vt:lpstr>3 Meting van - en -activiteit (1987-2-4)</vt:lpstr>
      <vt:lpstr>3 Meting van - en -activiteit (1987-2-4)</vt:lpstr>
      <vt:lpstr>3 Meting van - en -activiteit (1987-2-4)</vt:lpstr>
      <vt:lpstr>4 Besmetting met 45Ca en 46Sc (1995-2-3)</vt:lpstr>
      <vt:lpstr>4 Besmetting met 45Ca en 46Sc (1995-2-3)</vt:lpstr>
      <vt:lpstr>4 Besmetting met 45Ca en 46Sc (1995-2-3)</vt:lpstr>
      <vt:lpstr>5 Meting van 13N met een -camera (1981-1-3)</vt:lpstr>
      <vt:lpstr>5 Meting van 13N met een -camera (1981-1-3)</vt:lpstr>
      <vt:lpstr>6 Detectie laboratoriumbesmetting (1981-2-2)</vt:lpstr>
      <vt:lpstr>6 Detectie laboratoriumbesmetting (1981-2-2)</vt:lpstr>
      <vt:lpstr>6 Detectie laboratoriumbesmetting (1981-2-2)</vt:lpstr>
      <vt:lpstr>7 Meting van foliedikte met -bron (2000-1-1)</vt:lpstr>
      <vt:lpstr>7 Meting van foliedikte met -bron (2000-1-1)</vt:lpstr>
      <vt:lpstr>7 Meting van foliedikte met -bron (2000-1-1)</vt:lpstr>
      <vt:lpstr>8 Detectielimiet (1998-1-4)</vt:lpstr>
      <vt:lpstr>8 Detectielimiet (1998-1-4)</vt:lpstr>
      <vt:lpstr>8 Detectielimiet (1998-1-4)</vt:lpstr>
      <vt:lpstr>9 Vulhoogtemeting (2000-2-3)</vt:lpstr>
      <vt:lpstr>9 Vulhoogtemeting (2000-2-3)</vt:lpstr>
      <vt:lpstr>9 Vulhoogtemeting (2000-2-3)</vt:lpstr>
      <vt:lpstr>9 Vulhoogtemeting (2000-2-3)</vt:lpstr>
      <vt:lpstr>10 Afvalmonitor (1994-1-1)</vt:lpstr>
      <vt:lpstr>10 Afvalmonitor (1994-1-1)</vt:lpstr>
      <vt:lpstr>10 Afvalmonitor (1994-1-1)</vt:lpstr>
      <vt:lpstr>11 Geactiveerd gereedschap (1994-2-2)</vt:lpstr>
      <vt:lpstr>11 Geactiveerd gereedschap (1994-2-2)</vt:lpstr>
      <vt:lpstr>11 Geactiveerd gereedschap (1994-2-2)</vt:lpstr>
      <vt:lpstr>11 Geactiveerd gereedschap (1994-2-2)</vt:lpstr>
      <vt:lpstr>12 Detectie van 55Fe (1993-1-1)</vt:lpstr>
      <vt:lpstr>12 Detectie van 55Fe (1993-1-1)</vt:lpstr>
      <vt:lpstr>12 Detectie van 55Fe (1993-1-1)</vt:lpstr>
      <vt:lpstr>13 Bepaling van / (1992-1-1)</vt:lpstr>
      <vt:lpstr>13 Bepaling van / (1992-1-1)</vt:lpstr>
      <vt:lpstr>13 Bepaling van / (1992-1-1)</vt:lpstr>
      <vt:lpstr>14 Meting aan 125I (1999-1-4)</vt:lpstr>
      <vt:lpstr>14 Meting aan 125I (1999-1-4)</vt:lpstr>
      <vt:lpstr>14 Meting aan 125I (1999-1-4)</vt:lpstr>
      <vt:lpstr>14 Meting aan 125I (1999-1-4)</vt:lpstr>
      <vt:lpstr>15 Vloeibaar afval (1990-2-3)</vt:lpstr>
      <vt:lpstr>15 Vloeibaar afval (1990-2-3)</vt:lpstr>
      <vt:lpstr>15 Vloeibaar afval (1990-2-3)</vt:lpstr>
      <vt:lpstr>15 Vloeibaar afval (1990-2-3)</vt:lpstr>
      <vt:lpstr>15 Vloeibaar afval (1990-2-3)</vt:lpstr>
      <vt:lpstr>15 Vloeibaar afval (1990-2-3)</vt:lpstr>
      <vt:lpstr>15 Vloeibaar afval (1990-2-3)</vt:lpstr>
      <vt:lpstr>15 Vloeibaar afval (1990-2-3)</vt:lpstr>
      <vt:lpstr>16 Lekkende 131I-bron (1991-2-1)</vt:lpstr>
      <vt:lpstr>16 Lekkende 131I-bron (1991-2-1)</vt:lpstr>
      <vt:lpstr>17 Kwik in een kolencentrale (2000-1-2)</vt:lpstr>
      <vt:lpstr>17 Kwik in een kolencentrale (2000-1-2)</vt:lpstr>
      <vt:lpstr>17 Kwik in een kolencentrale (2000-1-2)</vt:lpstr>
      <vt:lpstr>17 Kwik in een kolencentrale (2000-1-2)</vt:lpstr>
      <vt:lpstr>17 Kwik in een kolencentrale (2000-1-2)</vt:lpstr>
      <vt:lpstr>18 Luchtbesmettingsmonitor (1991-1-1)</vt:lpstr>
      <vt:lpstr>18 Luchtbesmettingsmonitor (1991-1-1)</vt:lpstr>
      <vt:lpstr>18 Luchtbesmettingsmonitor (1991-1-1)</vt:lpstr>
      <vt:lpstr>19 88Kr-activiteit in aërosolen (1996-1-4)</vt:lpstr>
      <vt:lpstr>19 88Kr-activiteit in aërosolen (1996-1-4)</vt:lpstr>
      <vt:lpstr>19 88Kr-activiteit in aërosolen (1996-1-4)</vt:lpstr>
      <vt:lpstr>20 Slijpschijf met radioactiviteit (1995-2-4)</vt:lpstr>
      <vt:lpstr>20 Slijpschijf met radioactiviteit (1995-2-4)</vt:lpstr>
      <vt:lpstr>20 Slijpschijf met radioactiviteit (1995-2-4)</vt:lpstr>
    </vt:vector>
  </TitlesOfParts>
  <Company>Rijksuniversiteit Groningen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Vraagstukken metingen</dc:title>
  <dc:creator>Pleiter</dc:creator>
  <cp:lastModifiedBy>Frits Pleiter</cp:lastModifiedBy>
  <cp:revision>109</cp:revision>
  <cp:lastPrinted>2024-01-30T22:39:53Z</cp:lastPrinted>
  <dcterms:created xsi:type="dcterms:W3CDTF">2005-03-24T17:11:31Z</dcterms:created>
  <dcterms:modified xsi:type="dcterms:W3CDTF">2024-02-22T10:45:20Z</dcterms:modified>
</cp:coreProperties>
</file>