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61" r:id="rId2"/>
  </p:sldMasterIdLst>
  <p:notesMasterIdLst>
    <p:notesMasterId r:id="rId66"/>
  </p:notesMasterIdLst>
  <p:sldIdLst>
    <p:sldId id="256" r:id="rId3"/>
    <p:sldId id="321" r:id="rId4"/>
    <p:sldId id="305" r:id="rId5"/>
    <p:sldId id="258" r:id="rId6"/>
    <p:sldId id="260" r:id="rId7"/>
    <p:sldId id="259" r:id="rId8"/>
    <p:sldId id="261" r:id="rId9"/>
    <p:sldId id="319" r:id="rId10"/>
    <p:sldId id="262" r:id="rId11"/>
    <p:sldId id="263" r:id="rId12"/>
    <p:sldId id="264" r:id="rId13"/>
    <p:sldId id="265" r:id="rId14"/>
    <p:sldId id="267" r:id="rId15"/>
    <p:sldId id="268" r:id="rId16"/>
    <p:sldId id="307" r:id="rId17"/>
    <p:sldId id="269" r:id="rId18"/>
    <p:sldId id="308" r:id="rId19"/>
    <p:sldId id="270" r:id="rId20"/>
    <p:sldId id="309" r:id="rId21"/>
    <p:sldId id="271" r:id="rId22"/>
    <p:sldId id="273" r:id="rId23"/>
    <p:sldId id="310" r:id="rId24"/>
    <p:sldId id="272" r:id="rId25"/>
    <p:sldId id="274" r:id="rId26"/>
    <p:sldId id="311" r:id="rId27"/>
    <p:sldId id="275" r:id="rId28"/>
    <p:sldId id="312" r:id="rId29"/>
    <p:sldId id="276" r:id="rId30"/>
    <p:sldId id="277" r:id="rId31"/>
    <p:sldId id="313" r:id="rId32"/>
    <p:sldId id="278" r:id="rId33"/>
    <p:sldId id="279" r:id="rId34"/>
    <p:sldId id="280" r:id="rId35"/>
    <p:sldId id="281" r:id="rId36"/>
    <p:sldId id="282" r:id="rId37"/>
    <p:sldId id="284" r:id="rId38"/>
    <p:sldId id="314" r:id="rId39"/>
    <p:sldId id="283" r:id="rId40"/>
    <p:sldId id="304" r:id="rId41"/>
    <p:sldId id="285" r:id="rId42"/>
    <p:sldId id="286" r:id="rId43"/>
    <p:sldId id="287" r:id="rId44"/>
    <p:sldId id="315" r:id="rId45"/>
    <p:sldId id="289" r:id="rId46"/>
    <p:sldId id="288" r:id="rId47"/>
    <p:sldId id="316" r:id="rId48"/>
    <p:sldId id="290" r:id="rId49"/>
    <p:sldId id="291" r:id="rId50"/>
    <p:sldId id="292" r:id="rId51"/>
    <p:sldId id="293" r:id="rId52"/>
    <p:sldId id="317" r:id="rId53"/>
    <p:sldId id="294" r:id="rId54"/>
    <p:sldId id="295" r:id="rId55"/>
    <p:sldId id="296" r:id="rId56"/>
    <p:sldId id="297" r:id="rId57"/>
    <p:sldId id="303" r:id="rId58"/>
    <p:sldId id="298" r:id="rId59"/>
    <p:sldId id="299" r:id="rId60"/>
    <p:sldId id="300" r:id="rId61"/>
    <p:sldId id="301" r:id="rId62"/>
    <p:sldId id="318" r:id="rId63"/>
    <p:sldId id="302" r:id="rId64"/>
    <p:sldId id="320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97" y="67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594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0C580EFC-98C5-8EE5-B61D-DBC5F00DB47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5215653-433B-9B44-A171-0381DCA48B2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2ADD676A-4F44-7B70-C1F9-62FB3BB8B7F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BC10EAD6-77D9-83E1-220C-5E9F196E7E4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1DA2461A-2373-EF7B-0C70-9DBBE618528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3DB65492-3B80-9F60-6E9E-C8B34706A5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8AB3EBF1-BA95-490D-B98F-2ED6ECF682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CCEBC1E9-D812-EBE1-0F27-0A72C79C87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145E15-9923-4946-B483-3D64E2E48A4E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9635" name="Rectangle 1026">
            <a:extLst>
              <a:ext uri="{FF2B5EF4-FFF2-40B4-BE49-F238E27FC236}">
                <a16:creationId xmlns:a16="http://schemas.microsoft.com/office/drawing/2014/main" id="{90ED2AC5-772B-B019-82BA-C2D92DED55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1027">
            <a:extLst>
              <a:ext uri="{FF2B5EF4-FFF2-40B4-BE49-F238E27FC236}">
                <a16:creationId xmlns:a16="http://schemas.microsoft.com/office/drawing/2014/main" id="{C58EC517-64EF-2E2A-2D96-56F851A637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>
            <a:extLst>
              <a:ext uri="{FF2B5EF4-FFF2-40B4-BE49-F238E27FC236}">
                <a16:creationId xmlns:a16="http://schemas.microsoft.com/office/drawing/2014/main" id="{9CD16F92-7034-495F-1045-B838760C2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B215DE6-22AE-476C-B161-1115C4CD9011}" type="slidenum">
              <a:rPr lang="en-US" altLang="en-US" sz="1200">
                <a:latin typeface="Times New Roman" panose="02020603050405020304" pitchFamily="18" charset="0"/>
              </a:rPr>
              <a:pPr/>
              <a:t>10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A8822D5A-A00F-52D0-1DF8-8AB81D4DB0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C862C45B-B723-7F10-676A-CD6EF55A4A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BD3719B5-1D08-2912-432E-4FA5BD5674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B662BB-3F08-4574-B5D4-CD3299213793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548BBF31-5603-F0BE-8596-BBC2BCCA8E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273B3E0A-FD4B-5823-21C0-1C76E94BC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2C7BCEED-C236-59F3-17DA-CEA979B449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EAE985-179E-4276-8CA7-6A8010C5D4B4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03EC14F5-BFFA-D990-8110-EB57C7C2A0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34E91BBA-1E86-37DB-648A-D95B8D4F15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D09CA6EB-AEED-D185-4F05-C7CB8DDDCA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C5036E-634D-4987-AB8B-CDF0620A1531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6C70DBF4-9CA3-95B0-7F60-FE2DA8C20D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D75ADC2F-64D8-C750-91A3-DE9CDA2CDF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0E94DADB-1BF1-A671-EDA4-F979A26C19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7BE37B6-37A2-4F01-A91B-072730DEAA81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05B0E5E3-F5E7-4868-BC45-5D9AD6BA53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F869EAE0-7787-64D0-6BCE-6E5E653C41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15A5F2C7-9CA3-9EE7-28C7-5675D078CB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588598-D81F-401D-81E1-E7B52EC77063}" type="slidenum">
              <a:rPr lang="en-US" altLang="en-US" sz="1200">
                <a:latin typeface="Times New Roman" panose="02020603050405020304" pitchFamily="18" charset="0"/>
              </a:rPr>
              <a:pPr/>
              <a:t>15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C685D75C-9EB1-CAEF-C066-69D08282E1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52E7E478-0394-03E5-719A-CB67500E55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A9869EEF-378D-F84E-62AF-CECC2D02DE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7768601-1A7C-477D-8435-8CF7394E79BE}" type="slidenum">
              <a:rPr lang="en-US" altLang="en-US" sz="1200">
                <a:latin typeface="Times New Roman" panose="02020603050405020304" pitchFamily="18" charset="0"/>
              </a:rPr>
              <a:pPr/>
              <a:t>16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2E17A3E0-5C0A-9B4A-1D25-65A57730A0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DD4C2576-34C4-633E-4691-389257BB9D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BDCC9EF5-B47B-71ED-C965-0518B8EE93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7042731-2F2C-486C-AE0F-960EDB1DC39C}" type="slidenum">
              <a:rPr lang="en-US" altLang="en-US" sz="1200">
                <a:latin typeface="Times New Roman" panose="02020603050405020304" pitchFamily="18" charset="0"/>
              </a:rPr>
              <a:pPr/>
              <a:t>17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0DF28896-50FD-4BF4-66C7-23B5DE0330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99106458-57EC-285B-0D96-DB4CE5AAD1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61EAC124-D679-73C1-7C56-5E7CC06B99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197222-22B7-448A-9F03-0321FBB1B756}" type="slidenum">
              <a:rPr lang="en-US" altLang="en-US" sz="1200">
                <a:latin typeface="Times New Roman" panose="02020603050405020304" pitchFamily="18" charset="0"/>
              </a:rPr>
              <a:pPr/>
              <a:t>18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7F0B55CA-3769-9986-4B8D-8C264363FD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1F810A40-1D2A-C124-5E11-4110772FC5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B30FAD26-43D2-406C-9CC7-0B79496462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5E02732-E0EA-46A9-A0EE-2CF9B4F4E224}" type="slidenum">
              <a:rPr lang="en-US" altLang="en-US" sz="1200">
                <a:latin typeface="Times New Roman" panose="02020603050405020304" pitchFamily="18" charset="0"/>
              </a:rPr>
              <a:pPr/>
              <a:t>19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57C6ABA4-53EA-D1F6-5AD1-71757AB09E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3BA60B3E-38C1-BE2D-4549-43D3759CEB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>
            <a:extLst>
              <a:ext uri="{FF2B5EF4-FFF2-40B4-BE49-F238E27FC236}">
                <a16:creationId xmlns:a16="http://schemas.microsoft.com/office/drawing/2014/main" id="{CCEBC1E9-D812-EBE1-0F27-0A72C79C87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145E15-9923-4946-B483-3D64E2E48A4E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69635" name="Rectangle 1026">
            <a:extLst>
              <a:ext uri="{FF2B5EF4-FFF2-40B4-BE49-F238E27FC236}">
                <a16:creationId xmlns:a16="http://schemas.microsoft.com/office/drawing/2014/main" id="{90ED2AC5-772B-B019-82BA-C2D92DED55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1027">
            <a:extLst>
              <a:ext uri="{FF2B5EF4-FFF2-40B4-BE49-F238E27FC236}">
                <a16:creationId xmlns:a16="http://schemas.microsoft.com/office/drawing/2014/main" id="{C58EC517-64EF-2E2A-2D96-56F851A637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95208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>
            <a:extLst>
              <a:ext uri="{FF2B5EF4-FFF2-40B4-BE49-F238E27FC236}">
                <a16:creationId xmlns:a16="http://schemas.microsoft.com/office/drawing/2014/main" id="{C8B6B9F0-EB12-259B-3D0F-857147530B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090C21-0858-448F-9636-9E595618213C}" type="slidenum">
              <a:rPr lang="en-US" altLang="en-US" sz="1200">
                <a:latin typeface="Times New Roman" panose="02020603050405020304" pitchFamily="18" charset="0"/>
              </a:rPr>
              <a:pPr/>
              <a:t>20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8067" name="Rectangle 2">
            <a:extLst>
              <a:ext uri="{FF2B5EF4-FFF2-40B4-BE49-F238E27FC236}">
                <a16:creationId xmlns:a16="http://schemas.microsoft.com/office/drawing/2014/main" id="{DBA39EB2-F280-3811-C290-3A3C5AECE5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>
            <a:extLst>
              <a:ext uri="{FF2B5EF4-FFF2-40B4-BE49-F238E27FC236}">
                <a16:creationId xmlns:a16="http://schemas.microsoft.com/office/drawing/2014/main" id="{CFE75BF3-36DE-D07C-7BE3-BDBEB25DEB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>
            <a:extLst>
              <a:ext uri="{FF2B5EF4-FFF2-40B4-BE49-F238E27FC236}">
                <a16:creationId xmlns:a16="http://schemas.microsoft.com/office/drawing/2014/main" id="{6C94FC1D-B146-6AEF-0153-E4F8C8C6AC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707179-763B-4DC8-9C61-CEFE22468D22}" type="slidenum">
              <a:rPr lang="en-US" altLang="en-US" sz="1200">
                <a:latin typeface="Times New Roman" panose="02020603050405020304" pitchFamily="18" charset="0"/>
              </a:rPr>
              <a:pPr/>
              <a:t>21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D7050EAF-D4BB-AF7F-196D-2D1495FD6E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B608A069-2067-4275-3600-270D779FD4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>
            <a:extLst>
              <a:ext uri="{FF2B5EF4-FFF2-40B4-BE49-F238E27FC236}">
                <a16:creationId xmlns:a16="http://schemas.microsoft.com/office/drawing/2014/main" id="{A8DCF50E-C328-FA40-F332-792CB3D85B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C6D4C2-6EE4-4173-B2B4-D70A8A756504}" type="slidenum">
              <a:rPr lang="en-US" altLang="en-US" sz="1200">
                <a:latin typeface="Times New Roman" panose="02020603050405020304" pitchFamily="18" charset="0"/>
              </a:rPr>
              <a:pPr/>
              <a:t>22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DED8630E-C9C9-B703-EF54-348FF5653F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>
            <a:extLst>
              <a:ext uri="{FF2B5EF4-FFF2-40B4-BE49-F238E27FC236}">
                <a16:creationId xmlns:a16="http://schemas.microsoft.com/office/drawing/2014/main" id="{15B53F91-5478-FBE5-3606-87C8642FEB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>
            <a:extLst>
              <a:ext uri="{FF2B5EF4-FFF2-40B4-BE49-F238E27FC236}">
                <a16:creationId xmlns:a16="http://schemas.microsoft.com/office/drawing/2014/main" id="{7B451168-0FEC-83A1-2491-BB320AB9EA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E086CC-F368-4188-ADB2-A9726B3BAF0C}" type="slidenum">
              <a:rPr lang="en-US" altLang="en-US" sz="1200">
                <a:latin typeface="Times New Roman" panose="02020603050405020304" pitchFamily="18" charset="0"/>
              </a:rPr>
              <a:pPr/>
              <a:t>23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1EC939C0-47A9-FA00-D7CA-074519B159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>
            <a:extLst>
              <a:ext uri="{FF2B5EF4-FFF2-40B4-BE49-F238E27FC236}">
                <a16:creationId xmlns:a16="http://schemas.microsoft.com/office/drawing/2014/main" id="{7B370567-29C7-E351-56E8-DC4BE9AEFC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0D29ABF7-6B8B-5CCE-0BD8-D7B85DFA52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A1D27D-9237-40AD-A798-8C6ED7FD3FA4}" type="slidenum">
              <a:rPr lang="en-US" altLang="en-US" sz="1200">
                <a:latin typeface="Times New Roman" panose="02020603050405020304" pitchFamily="18" charset="0"/>
              </a:rPr>
              <a:pPr/>
              <a:t>24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0EE20509-5562-AB07-7FDD-34141D1485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12DEB8F3-7D83-9169-8C61-6B5AB88BB6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>
            <a:extLst>
              <a:ext uri="{FF2B5EF4-FFF2-40B4-BE49-F238E27FC236}">
                <a16:creationId xmlns:a16="http://schemas.microsoft.com/office/drawing/2014/main" id="{78662FF7-E96F-70C6-100E-335C9F66C9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AC687B-C570-4BA2-9160-51C496FD472E}" type="slidenum">
              <a:rPr lang="en-US" altLang="en-US" sz="1200">
                <a:latin typeface="Times New Roman" panose="02020603050405020304" pitchFamily="18" charset="0"/>
              </a:rPr>
              <a:pPr/>
              <a:t>25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3187" name="Rectangle 2">
            <a:extLst>
              <a:ext uri="{FF2B5EF4-FFF2-40B4-BE49-F238E27FC236}">
                <a16:creationId xmlns:a16="http://schemas.microsoft.com/office/drawing/2014/main" id="{953C7325-006D-19E8-D277-5B0CAC88AB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>
            <a:extLst>
              <a:ext uri="{FF2B5EF4-FFF2-40B4-BE49-F238E27FC236}">
                <a16:creationId xmlns:a16="http://schemas.microsoft.com/office/drawing/2014/main" id="{412BCC72-97CC-A01E-CB12-0EC80BC5B6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>
            <a:extLst>
              <a:ext uri="{FF2B5EF4-FFF2-40B4-BE49-F238E27FC236}">
                <a16:creationId xmlns:a16="http://schemas.microsoft.com/office/drawing/2014/main" id="{7612DDA2-658B-738F-CBB2-5525E60010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B48E3C-9930-4D46-8182-1D29035CFE54}" type="slidenum">
              <a:rPr lang="en-US" altLang="en-US" sz="1200">
                <a:latin typeface="Times New Roman" panose="02020603050405020304" pitchFamily="18" charset="0"/>
              </a:rPr>
              <a:pPr/>
              <a:t>26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4211" name="Rectangle 2">
            <a:extLst>
              <a:ext uri="{FF2B5EF4-FFF2-40B4-BE49-F238E27FC236}">
                <a16:creationId xmlns:a16="http://schemas.microsoft.com/office/drawing/2014/main" id="{67BDDD3C-4011-9093-3E21-12CAC869ED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>
            <a:extLst>
              <a:ext uri="{FF2B5EF4-FFF2-40B4-BE49-F238E27FC236}">
                <a16:creationId xmlns:a16="http://schemas.microsoft.com/office/drawing/2014/main" id="{1F03AA08-DFD1-37F6-4BED-35ADBBF12C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>
            <a:extLst>
              <a:ext uri="{FF2B5EF4-FFF2-40B4-BE49-F238E27FC236}">
                <a16:creationId xmlns:a16="http://schemas.microsoft.com/office/drawing/2014/main" id="{AC8DE118-532B-0AF0-522A-4B795222D5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B87582-7867-4DBD-8A62-D7FF757886F1}" type="slidenum">
              <a:rPr lang="en-US" altLang="en-US" sz="1200">
                <a:latin typeface="Times New Roman" panose="02020603050405020304" pitchFamily="18" charset="0"/>
              </a:rPr>
              <a:pPr/>
              <a:t>27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760E0878-74D1-AF2C-F0A7-B3D1EC0DC5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>
            <a:extLst>
              <a:ext uri="{FF2B5EF4-FFF2-40B4-BE49-F238E27FC236}">
                <a16:creationId xmlns:a16="http://schemas.microsoft.com/office/drawing/2014/main" id="{964EFFF1-1C9C-69C9-73D6-6D2FF1199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>
            <a:extLst>
              <a:ext uri="{FF2B5EF4-FFF2-40B4-BE49-F238E27FC236}">
                <a16:creationId xmlns:a16="http://schemas.microsoft.com/office/drawing/2014/main" id="{C255CF55-D5A3-9220-39DA-ADB56652A2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2B4DF5-5D1F-4F90-9B3F-CA99DA059E61}" type="slidenum">
              <a:rPr lang="en-US" altLang="en-US" sz="1200">
                <a:latin typeface="Times New Roman" panose="02020603050405020304" pitchFamily="18" charset="0"/>
              </a:rPr>
              <a:pPr/>
              <a:t>28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6259" name="Rectangle 2">
            <a:extLst>
              <a:ext uri="{FF2B5EF4-FFF2-40B4-BE49-F238E27FC236}">
                <a16:creationId xmlns:a16="http://schemas.microsoft.com/office/drawing/2014/main" id="{E42A384D-2924-8CCE-DCDD-5E67739ABE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>
            <a:extLst>
              <a:ext uri="{FF2B5EF4-FFF2-40B4-BE49-F238E27FC236}">
                <a16:creationId xmlns:a16="http://schemas.microsoft.com/office/drawing/2014/main" id="{229BA69C-3008-1206-81A8-F678882DCD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>
            <a:extLst>
              <a:ext uri="{FF2B5EF4-FFF2-40B4-BE49-F238E27FC236}">
                <a16:creationId xmlns:a16="http://schemas.microsoft.com/office/drawing/2014/main" id="{379DC4CA-64AB-37EE-F5A9-070DEE2FD0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6944C8-0B41-4367-A4CD-0D05C05D2018}" type="slidenum">
              <a:rPr lang="en-US" altLang="en-US" sz="1200">
                <a:latin typeface="Times New Roman" panose="02020603050405020304" pitchFamily="18" charset="0"/>
              </a:rPr>
              <a:pPr/>
              <a:t>29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9788789C-D8C8-E81A-48A8-78A38D8973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>
            <a:extLst>
              <a:ext uri="{FF2B5EF4-FFF2-40B4-BE49-F238E27FC236}">
                <a16:creationId xmlns:a16="http://schemas.microsoft.com/office/drawing/2014/main" id="{3BFF6208-8751-20E9-6A9C-A9CFC69D8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>
            <a:extLst>
              <a:ext uri="{FF2B5EF4-FFF2-40B4-BE49-F238E27FC236}">
                <a16:creationId xmlns:a16="http://schemas.microsoft.com/office/drawing/2014/main" id="{7E9DCC53-AB97-0CD4-4CF3-6D7D7DCCBC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63F70E-41C9-4FDD-9CA6-44858B12E522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id="{BC6DE7AC-64F1-902D-30F9-CEAA67C53E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id="{3F12886F-8C1C-B0C2-84DF-CF792A2F81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>
            <a:extLst>
              <a:ext uri="{FF2B5EF4-FFF2-40B4-BE49-F238E27FC236}">
                <a16:creationId xmlns:a16="http://schemas.microsoft.com/office/drawing/2014/main" id="{52979E5F-5783-7EC7-7DB1-54395EB3B1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592448-57C6-4B98-AC12-F696D73926CC}" type="slidenum">
              <a:rPr lang="en-US" altLang="en-US" sz="1200">
                <a:latin typeface="Times New Roman" panose="02020603050405020304" pitchFamily="18" charset="0"/>
              </a:rPr>
              <a:pPr/>
              <a:t>30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8307" name="Rectangle 2">
            <a:extLst>
              <a:ext uri="{FF2B5EF4-FFF2-40B4-BE49-F238E27FC236}">
                <a16:creationId xmlns:a16="http://schemas.microsoft.com/office/drawing/2014/main" id="{28C1C667-6E6A-B24D-B335-26F7C90961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>
            <a:extLst>
              <a:ext uri="{FF2B5EF4-FFF2-40B4-BE49-F238E27FC236}">
                <a16:creationId xmlns:a16="http://schemas.microsoft.com/office/drawing/2014/main" id="{8612A1AE-382A-6E74-AF83-69AB60B6DA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>
            <a:extLst>
              <a:ext uri="{FF2B5EF4-FFF2-40B4-BE49-F238E27FC236}">
                <a16:creationId xmlns:a16="http://schemas.microsoft.com/office/drawing/2014/main" id="{A8C2BE30-EE7E-E2A1-0CE0-58895C6D37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98DDD04-3FCE-4FCE-A49D-E3E3134D0E50}" type="slidenum">
              <a:rPr lang="en-US" altLang="en-US" sz="1200">
                <a:latin typeface="Times New Roman" panose="02020603050405020304" pitchFamily="18" charset="0"/>
              </a:rPr>
              <a:pPr/>
              <a:t>31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99331" name="Rectangle 2">
            <a:extLst>
              <a:ext uri="{FF2B5EF4-FFF2-40B4-BE49-F238E27FC236}">
                <a16:creationId xmlns:a16="http://schemas.microsoft.com/office/drawing/2014/main" id="{4755C27C-A702-8877-3489-4F79CF428C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>
            <a:extLst>
              <a:ext uri="{FF2B5EF4-FFF2-40B4-BE49-F238E27FC236}">
                <a16:creationId xmlns:a16="http://schemas.microsoft.com/office/drawing/2014/main" id="{603234D1-1701-C989-41CC-E643B4968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>
            <a:extLst>
              <a:ext uri="{FF2B5EF4-FFF2-40B4-BE49-F238E27FC236}">
                <a16:creationId xmlns:a16="http://schemas.microsoft.com/office/drawing/2014/main" id="{A2C1501E-9084-991D-93A6-5E37D00124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B8B149-5DB9-4A13-A2A6-D23B7459B70D}" type="slidenum">
              <a:rPr lang="en-US" altLang="en-US" sz="1200">
                <a:latin typeface="Times New Roman" panose="02020603050405020304" pitchFamily="18" charset="0"/>
              </a:rPr>
              <a:pPr/>
              <a:t>32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0355" name="Rectangle 2">
            <a:extLst>
              <a:ext uri="{FF2B5EF4-FFF2-40B4-BE49-F238E27FC236}">
                <a16:creationId xmlns:a16="http://schemas.microsoft.com/office/drawing/2014/main" id="{FEE5E605-A460-29C4-2E61-70A81CC0FE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>
            <a:extLst>
              <a:ext uri="{FF2B5EF4-FFF2-40B4-BE49-F238E27FC236}">
                <a16:creationId xmlns:a16="http://schemas.microsoft.com/office/drawing/2014/main" id="{132F1330-4362-3E70-978E-E89F08968F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>
            <a:extLst>
              <a:ext uri="{FF2B5EF4-FFF2-40B4-BE49-F238E27FC236}">
                <a16:creationId xmlns:a16="http://schemas.microsoft.com/office/drawing/2014/main" id="{894E64E1-546F-3EE2-161F-C8D76B4070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36CB189-F253-4EC7-98F4-28CDC56B39C8}" type="slidenum">
              <a:rPr lang="en-US" altLang="en-US" sz="1200">
                <a:latin typeface="Times New Roman" panose="02020603050405020304" pitchFamily="18" charset="0"/>
              </a:rPr>
              <a:pPr/>
              <a:t>33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1379" name="Rectangle 2">
            <a:extLst>
              <a:ext uri="{FF2B5EF4-FFF2-40B4-BE49-F238E27FC236}">
                <a16:creationId xmlns:a16="http://schemas.microsoft.com/office/drawing/2014/main" id="{A7308E2B-CC5D-DB5C-A55C-D0CCE6B5D3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DD95473A-058B-3727-A0C5-1BA497F9F7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>
            <a:extLst>
              <a:ext uri="{FF2B5EF4-FFF2-40B4-BE49-F238E27FC236}">
                <a16:creationId xmlns:a16="http://schemas.microsoft.com/office/drawing/2014/main" id="{27F4AD5A-5F40-7287-565A-F9A728ACD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7CBE0D-1DB1-430C-BCBD-776486ED6295}" type="slidenum">
              <a:rPr lang="en-US" altLang="en-US" sz="1200">
                <a:latin typeface="Times New Roman" panose="02020603050405020304" pitchFamily="18" charset="0"/>
              </a:rPr>
              <a:pPr/>
              <a:t>34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2403" name="Rectangle 2">
            <a:extLst>
              <a:ext uri="{FF2B5EF4-FFF2-40B4-BE49-F238E27FC236}">
                <a16:creationId xmlns:a16="http://schemas.microsoft.com/office/drawing/2014/main" id="{D4557847-6CE5-75F4-930C-229B90F677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>
            <a:extLst>
              <a:ext uri="{FF2B5EF4-FFF2-40B4-BE49-F238E27FC236}">
                <a16:creationId xmlns:a16="http://schemas.microsoft.com/office/drawing/2014/main" id="{CD99E68A-B0FB-E663-2739-4A2737C3A7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>
            <a:extLst>
              <a:ext uri="{FF2B5EF4-FFF2-40B4-BE49-F238E27FC236}">
                <a16:creationId xmlns:a16="http://schemas.microsoft.com/office/drawing/2014/main" id="{C27FDFA6-CED4-71C3-4E38-EEF117C4A7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BAA1F6-5606-41B6-B2F4-02473BCCA1C1}" type="slidenum">
              <a:rPr lang="en-US" altLang="en-US" sz="1200">
                <a:latin typeface="Times New Roman" panose="02020603050405020304" pitchFamily="18" charset="0"/>
              </a:rPr>
              <a:pPr/>
              <a:t>35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3427" name="Rectangle 2">
            <a:extLst>
              <a:ext uri="{FF2B5EF4-FFF2-40B4-BE49-F238E27FC236}">
                <a16:creationId xmlns:a16="http://schemas.microsoft.com/office/drawing/2014/main" id="{1FE2C034-BC21-0A36-05C6-BFCC0222B4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>
            <a:extLst>
              <a:ext uri="{FF2B5EF4-FFF2-40B4-BE49-F238E27FC236}">
                <a16:creationId xmlns:a16="http://schemas.microsoft.com/office/drawing/2014/main" id="{77B58359-8F29-F740-2EB2-D5B85C2481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>
            <a:extLst>
              <a:ext uri="{FF2B5EF4-FFF2-40B4-BE49-F238E27FC236}">
                <a16:creationId xmlns:a16="http://schemas.microsoft.com/office/drawing/2014/main" id="{1E808F87-F445-4E63-9E3C-CC79856C53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34C307-DC41-4CEE-80F1-078038A56BDF}" type="slidenum">
              <a:rPr lang="en-US" altLang="en-US" sz="1200">
                <a:latin typeface="Times New Roman" panose="02020603050405020304" pitchFamily="18" charset="0"/>
              </a:rPr>
              <a:pPr/>
              <a:t>36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4451" name="Rectangle 2">
            <a:extLst>
              <a:ext uri="{FF2B5EF4-FFF2-40B4-BE49-F238E27FC236}">
                <a16:creationId xmlns:a16="http://schemas.microsoft.com/office/drawing/2014/main" id="{C0D128B8-ABBE-9B02-9DD0-DAAF6DF87B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>
            <a:extLst>
              <a:ext uri="{FF2B5EF4-FFF2-40B4-BE49-F238E27FC236}">
                <a16:creationId xmlns:a16="http://schemas.microsoft.com/office/drawing/2014/main" id="{2AB7AB5B-0420-6723-11EC-70A5A8EF17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>
            <a:extLst>
              <a:ext uri="{FF2B5EF4-FFF2-40B4-BE49-F238E27FC236}">
                <a16:creationId xmlns:a16="http://schemas.microsoft.com/office/drawing/2014/main" id="{9E673B1B-B051-2031-04F1-21BAA7905A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875620-CE4A-4870-824D-B36C6BFA886E}" type="slidenum">
              <a:rPr lang="en-US" altLang="en-US" sz="1200">
                <a:latin typeface="Times New Roman" panose="02020603050405020304" pitchFamily="18" charset="0"/>
              </a:rPr>
              <a:pPr/>
              <a:t>37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5475" name="Rectangle 2">
            <a:extLst>
              <a:ext uri="{FF2B5EF4-FFF2-40B4-BE49-F238E27FC236}">
                <a16:creationId xmlns:a16="http://schemas.microsoft.com/office/drawing/2014/main" id="{E27CC04D-68F5-9C93-83BD-FFFA42AE2F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>
            <a:extLst>
              <a:ext uri="{FF2B5EF4-FFF2-40B4-BE49-F238E27FC236}">
                <a16:creationId xmlns:a16="http://schemas.microsoft.com/office/drawing/2014/main" id="{675B238F-180C-62A9-FC3D-A7E1AF5CE2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>
            <a:extLst>
              <a:ext uri="{FF2B5EF4-FFF2-40B4-BE49-F238E27FC236}">
                <a16:creationId xmlns:a16="http://schemas.microsoft.com/office/drawing/2014/main" id="{2EDB874F-91C3-3C0E-3F27-B585EED9D1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7919B1-24F6-407E-B2A8-C8023FCB3B83}" type="slidenum">
              <a:rPr lang="en-US" altLang="en-US" sz="1200">
                <a:latin typeface="Times New Roman" panose="02020603050405020304" pitchFamily="18" charset="0"/>
              </a:rPr>
              <a:pPr/>
              <a:t>38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6499" name="Rectangle 2">
            <a:extLst>
              <a:ext uri="{FF2B5EF4-FFF2-40B4-BE49-F238E27FC236}">
                <a16:creationId xmlns:a16="http://schemas.microsoft.com/office/drawing/2014/main" id="{FA191C43-2B8D-9179-D862-BA1511618F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>
            <a:extLst>
              <a:ext uri="{FF2B5EF4-FFF2-40B4-BE49-F238E27FC236}">
                <a16:creationId xmlns:a16="http://schemas.microsoft.com/office/drawing/2014/main" id="{1F3327D8-2459-F5FB-3827-832FB5D8EC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>
            <a:extLst>
              <a:ext uri="{FF2B5EF4-FFF2-40B4-BE49-F238E27FC236}">
                <a16:creationId xmlns:a16="http://schemas.microsoft.com/office/drawing/2014/main" id="{3042D7CD-B3F8-AAB4-DEE6-029608CBD4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825291-DD2D-4F8E-B9CD-8FCF7161FB4B}" type="slidenum">
              <a:rPr lang="en-US" altLang="en-US" sz="1200">
                <a:latin typeface="Times New Roman" panose="02020603050405020304" pitchFamily="18" charset="0"/>
              </a:rPr>
              <a:pPr/>
              <a:t>39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7523" name="Rectangle 2">
            <a:extLst>
              <a:ext uri="{FF2B5EF4-FFF2-40B4-BE49-F238E27FC236}">
                <a16:creationId xmlns:a16="http://schemas.microsoft.com/office/drawing/2014/main" id="{06840172-7E3D-9A54-FA17-95DC62103D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>
            <a:extLst>
              <a:ext uri="{FF2B5EF4-FFF2-40B4-BE49-F238E27FC236}">
                <a16:creationId xmlns:a16="http://schemas.microsoft.com/office/drawing/2014/main" id="{379D47BA-01DF-4C0C-052D-6819F305E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>
            <a:extLst>
              <a:ext uri="{FF2B5EF4-FFF2-40B4-BE49-F238E27FC236}">
                <a16:creationId xmlns:a16="http://schemas.microsoft.com/office/drawing/2014/main" id="{7A8BA150-261D-394F-AABC-4E1E815ABD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DBB950-F5DA-4B47-9A5F-E99B91CF8235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E4A1C00B-BDBF-9237-D68A-95D753E280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F7365AC4-BD58-E7C6-FD23-7B2EA21116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>
            <a:extLst>
              <a:ext uri="{FF2B5EF4-FFF2-40B4-BE49-F238E27FC236}">
                <a16:creationId xmlns:a16="http://schemas.microsoft.com/office/drawing/2014/main" id="{A40D3284-7469-47DD-5E6C-E7144CABDC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7C05E2-8680-41E3-AE5C-C103D3E4075D}" type="slidenum">
              <a:rPr lang="en-US" altLang="en-US" sz="1200">
                <a:latin typeface="Times New Roman" panose="02020603050405020304" pitchFamily="18" charset="0"/>
              </a:rPr>
              <a:pPr/>
              <a:t>40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8547" name="Rectangle 2">
            <a:extLst>
              <a:ext uri="{FF2B5EF4-FFF2-40B4-BE49-F238E27FC236}">
                <a16:creationId xmlns:a16="http://schemas.microsoft.com/office/drawing/2014/main" id="{6E6DF8ED-F0C7-15AA-269B-979D50D32B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>
            <a:extLst>
              <a:ext uri="{FF2B5EF4-FFF2-40B4-BE49-F238E27FC236}">
                <a16:creationId xmlns:a16="http://schemas.microsoft.com/office/drawing/2014/main" id="{0FB5D072-A762-9F48-3E98-3663F20877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B51F908B-4937-EEB7-E7C0-DDBD2F70EB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F2AAAC-6D61-4F14-9CA5-1061C40EF804}" type="slidenum">
              <a:rPr lang="en-US" altLang="en-US" sz="1200">
                <a:latin typeface="Times New Roman" panose="02020603050405020304" pitchFamily="18" charset="0"/>
              </a:rPr>
              <a:pPr/>
              <a:t>41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B1FBD550-2FEB-55BA-3DE1-9D72F4828D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17B328F5-B3E8-A1E1-9457-EEEDE0FF30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>
            <a:extLst>
              <a:ext uri="{FF2B5EF4-FFF2-40B4-BE49-F238E27FC236}">
                <a16:creationId xmlns:a16="http://schemas.microsoft.com/office/drawing/2014/main" id="{6D080EB5-31E1-93FB-8B5E-B1FB05A05E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E45ADE-4AC2-4668-86B3-BF536C3BDF5C}" type="slidenum">
              <a:rPr lang="en-US" altLang="en-US" sz="1200">
                <a:latin typeface="Times New Roman" panose="02020603050405020304" pitchFamily="18" charset="0"/>
              </a:rPr>
              <a:pPr/>
              <a:t>42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0595" name="Rectangle 2">
            <a:extLst>
              <a:ext uri="{FF2B5EF4-FFF2-40B4-BE49-F238E27FC236}">
                <a16:creationId xmlns:a16="http://schemas.microsoft.com/office/drawing/2014/main" id="{3523F3C5-4C36-CBF3-73B6-F9B5DA222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>
            <a:extLst>
              <a:ext uri="{FF2B5EF4-FFF2-40B4-BE49-F238E27FC236}">
                <a16:creationId xmlns:a16="http://schemas.microsoft.com/office/drawing/2014/main" id="{B47716EC-229D-1DEA-59A2-A8E31D4BD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>
            <a:extLst>
              <a:ext uri="{FF2B5EF4-FFF2-40B4-BE49-F238E27FC236}">
                <a16:creationId xmlns:a16="http://schemas.microsoft.com/office/drawing/2014/main" id="{E7D67109-96EE-5391-9A41-C41A94AF0D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F36BB66-294A-4027-844E-A6BA887CF348}" type="slidenum">
              <a:rPr lang="en-US" altLang="en-US" sz="1200">
                <a:latin typeface="Times New Roman" panose="02020603050405020304" pitchFamily="18" charset="0"/>
              </a:rPr>
              <a:pPr/>
              <a:t>43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1619" name="Rectangle 2">
            <a:extLst>
              <a:ext uri="{FF2B5EF4-FFF2-40B4-BE49-F238E27FC236}">
                <a16:creationId xmlns:a16="http://schemas.microsoft.com/office/drawing/2014/main" id="{D3365655-6998-AFED-64EF-E3FEB787BB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>
            <a:extLst>
              <a:ext uri="{FF2B5EF4-FFF2-40B4-BE49-F238E27FC236}">
                <a16:creationId xmlns:a16="http://schemas.microsoft.com/office/drawing/2014/main" id="{F9D381B4-21DE-4B84-3160-36D811B957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>
            <a:extLst>
              <a:ext uri="{FF2B5EF4-FFF2-40B4-BE49-F238E27FC236}">
                <a16:creationId xmlns:a16="http://schemas.microsoft.com/office/drawing/2014/main" id="{89AA4437-71F5-6DF1-34AF-24AAD0490A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70EB85-C1FD-4CC3-9998-3DEDA4F615DE}" type="slidenum">
              <a:rPr lang="en-US" altLang="en-US" sz="1200">
                <a:latin typeface="Times New Roman" panose="02020603050405020304" pitchFamily="18" charset="0"/>
              </a:rPr>
              <a:pPr/>
              <a:t>44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2643" name="Rectangle 2">
            <a:extLst>
              <a:ext uri="{FF2B5EF4-FFF2-40B4-BE49-F238E27FC236}">
                <a16:creationId xmlns:a16="http://schemas.microsoft.com/office/drawing/2014/main" id="{78471297-BD6E-167E-DF5A-F4AEA6D6B9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508E6600-1CE3-9507-7DE7-9AE5A6DC58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>
            <a:extLst>
              <a:ext uri="{FF2B5EF4-FFF2-40B4-BE49-F238E27FC236}">
                <a16:creationId xmlns:a16="http://schemas.microsoft.com/office/drawing/2014/main" id="{85B99995-D916-84BE-20F5-02CCD64F86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1EDDC5-2974-4A6A-A9C3-37600D2A1C3B}" type="slidenum">
              <a:rPr lang="en-US" altLang="en-US" sz="1200">
                <a:latin typeface="Times New Roman" panose="02020603050405020304" pitchFamily="18" charset="0"/>
              </a:rPr>
              <a:pPr/>
              <a:t>45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3667" name="Rectangle 2">
            <a:extLst>
              <a:ext uri="{FF2B5EF4-FFF2-40B4-BE49-F238E27FC236}">
                <a16:creationId xmlns:a16="http://schemas.microsoft.com/office/drawing/2014/main" id="{2135C4D3-A86C-9BE5-54BD-6AB611EDD6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>
            <a:extLst>
              <a:ext uri="{FF2B5EF4-FFF2-40B4-BE49-F238E27FC236}">
                <a16:creationId xmlns:a16="http://schemas.microsoft.com/office/drawing/2014/main" id="{FBDDCCAC-4452-EFE7-5DED-39A18A9362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>
            <a:extLst>
              <a:ext uri="{FF2B5EF4-FFF2-40B4-BE49-F238E27FC236}">
                <a16:creationId xmlns:a16="http://schemas.microsoft.com/office/drawing/2014/main" id="{3BCDB71F-FAB8-E182-725A-7C6CCE635B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65B015-380A-4C8D-B47D-A165C849B6D7}" type="slidenum">
              <a:rPr lang="en-US" altLang="en-US" sz="1200">
                <a:latin typeface="Times New Roman" panose="02020603050405020304" pitchFamily="18" charset="0"/>
              </a:rPr>
              <a:pPr/>
              <a:t>46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4691" name="Rectangle 2">
            <a:extLst>
              <a:ext uri="{FF2B5EF4-FFF2-40B4-BE49-F238E27FC236}">
                <a16:creationId xmlns:a16="http://schemas.microsoft.com/office/drawing/2014/main" id="{EFDDA4CC-CEF2-9451-6320-756DEBAB89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>
            <a:extLst>
              <a:ext uri="{FF2B5EF4-FFF2-40B4-BE49-F238E27FC236}">
                <a16:creationId xmlns:a16="http://schemas.microsoft.com/office/drawing/2014/main" id="{44092C10-849C-91F2-B1CE-09D2342005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>
            <a:extLst>
              <a:ext uri="{FF2B5EF4-FFF2-40B4-BE49-F238E27FC236}">
                <a16:creationId xmlns:a16="http://schemas.microsoft.com/office/drawing/2014/main" id="{0D9BF2B6-402B-E66A-2B15-3ED19CDDE8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4ABCF15-719A-4FE6-9434-0C31607C1055}" type="slidenum">
              <a:rPr lang="en-US" altLang="en-US" sz="1200">
                <a:latin typeface="Times New Roman" panose="02020603050405020304" pitchFamily="18" charset="0"/>
              </a:rPr>
              <a:pPr/>
              <a:t>47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id="{EA128D37-9BCC-222C-7D58-549A12A7BB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>
            <a:extLst>
              <a:ext uri="{FF2B5EF4-FFF2-40B4-BE49-F238E27FC236}">
                <a16:creationId xmlns:a16="http://schemas.microsoft.com/office/drawing/2014/main" id="{1D720A24-42E1-7EA5-4C16-50AB1455C0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>
            <a:extLst>
              <a:ext uri="{FF2B5EF4-FFF2-40B4-BE49-F238E27FC236}">
                <a16:creationId xmlns:a16="http://schemas.microsoft.com/office/drawing/2014/main" id="{460E957C-220F-A5AB-5934-A08C5E36FC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53293B-8F73-4852-A039-C9D251CFF88A}" type="slidenum">
              <a:rPr lang="en-US" altLang="en-US" sz="1200">
                <a:latin typeface="Times New Roman" panose="02020603050405020304" pitchFamily="18" charset="0"/>
              </a:rPr>
              <a:pPr/>
              <a:t>48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6739" name="Rectangle 2">
            <a:extLst>
              <a:ext uri="{FF2B5EF4-FFF2-40B4-BE49-F238E27FC236}">
                <a16:creationId xmlns:a16="http://schemas.microsoft.com/office/drawing/2014/main" id="{A39FDD0E-AC0B-D5DD-D9A9-5C6AF2A220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>
            <a:extLst>
              <a:ext uri="{FF2B5EF4-FFF2-40B4-BE49-F238E27FC236}">
                <a16:creationId xmlns:a16="http://schemas.microsoft.com/office/drawing/2014/main" id="{C2B32751-A3C2-3D21-1987-B28ACE879A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>
            <a:extLst>
              <a:ext uri="{FF2B5EF4-FFF2-40B4-BE49-F238E27FC236}">
                <a16:creationId xmlns:a16="http://schemas.microsoft.com/office/drawing/2014/main" id="{E1FAB5F0-E8B6-82ED-E86B-7EFE543F45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BB6197-0FB1-4302-9990-0D20EF98377C}" type="slidenum">
              <a:rPr lang="en-US" altLang="en-US" sz="1200">
                <a:latin typeface="Times New Roman" panose="02020603050405020304" pitchFamily="18" charset="0"/>
              </a:rPr>
              <a:pPr/>
              <a:t>49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7763" name="Rectangle 2">
            <a:extLst>
              <a:ext uri="{FF2B5EF4-FFF2-40B4-BE49-F238E27FC236}">
                <a16:creationId xmlns:a16="http://schemas.microsoft.com/office/drawing/2014/main" id="{E8FD1AAF-0431-06C9-5902-D6E83404A2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>
            <a:extLst>
              <a:ext uri="{FF2B5EF4-FFF2-40B4-BE49-F238E27FC236}">
                <a16:creationId xmlns:a16="http://schemas.microsoft.com/office/drawing/2014/main" id="{2904E783-A7E5-99F4-8EB0-104C25C065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>
            <a:extLst>
              <a:ext uri="{FF2B5EF4-FFF2-40B4-BE49-F238E27FC236}">
                <a16:creationId xmlns:a16="http://schemas.microsoft.com/office/drawing/2014/main" id="{F6A2D4C2-F385-081B-4CFA-35D481D65F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4C78ABD-3195-4A18-B30F-5A9C179FC7A8}" type="slidenum">
              <a:rPr lang="en-US" altLang="en-US" sz="1200">
                <a:latin typeface="Times New Roman" panose="02020603050405020304" pitchFamily="18" charset="0"/>
              </a:rPr>
              <a:pPr/>
              <a:t>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69D4D89A-15F5-3241-429F-64069D39D1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F11F9C3B-FCA8-A385-3FC5-67E27747A4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>
            <a:extLst>
              <a:ext uri="{FF2B5EF4-FFF2-40B4-BE49-F238E27FC236}">
                <a16:creationId xmlns:a16="http://schemas.microsoft.com/office/drawing/2014/main" id="{1C0B7DEC-8154-FB2E-E292-91B31B64BA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3A126C-3353-4542-A343-EE546EB50948}" type="slidenum">
              <a:rPr lang="en-US" altLang="en-US" sz="1200">
                <a:latin typeface="Times New Roman" panose="02020603050405020304" pitchFamily="18" charset="0"/>
              </a:rPr>
              <a:pPr/>
              <a:t>50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8787" name="Rectangle 2">
            <a:extLst>
              <a:ext uri="{FF2B5EF4-FFF2-40B4-BE49-F238E27FC236}">
                <a16:creationId xmlns:a16="http://schemas.microsoft.com/office/drawing/2014/main" id="{8E5BE7AF-4D24-DCE0-F204-CAC1CA8D9F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>
            <a:extLst>
              <a:ext uri="{FF2B5EF4-FFF2-40B4-BE49-F238E27FC236}">
                <a16:creationId xmlns:a16="http://schemas.microsoft.com/office/drawing/2014/main" id="{C593B895-7A42-E166-6831-FDC45DCC38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>
            <a:extLst>
              <a:ext uri="{FF2B5EF4-FFF2-40B4-BE49-F238E27FC236}">
                <a16:creationId xmlns:a16="http://schemas.microsoft.com/office/drawing/2014/main" id="{E8C45420-4D55-E90F-CA48-2796307D22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07BD2C-0067-4FE9-8729-222A0B83E6FB}" type="slidenum">
              <a:rPr lang="en-US" altLang="en-US" sz="1200">
                <a:latin typeface="Times New Roman" panose="02020603050405020304" pitchFamily="18" charset="0"/>
              </a:rPr>
              <a:pPr/>
              <a:t>51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19811" name="Rectangle 2">
            <a:extLst>
              <a:ext uri="{FF2B5EF4-FFF2-40B4-BE49-F238E27FC236}">
                <a16:creationId xmlns:a16="http://schemas.microsoft.com/office/drawing/2014/main" id="{167AD6F2-8011-0487-C5B7-C928DFC274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>
            <a:extLst>
              <a:ext uri="{FF2B5EF4-FFF2-40B4-BE49-F238E27FC236}">
                <a16:creationId xmlns:a16="http://schemas.microsoft.com/office/drawing/2014/main" id="{68EF4F47-3C26-336A-4748-80EEDEE32D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>
            <a:extLst>
              <a:ext uri="{FF2B5EF4-FFF2-40B4-BE49-F238E27FC236}">
                <a16:creationId xmlns:a16="http://schemas.microsoft.com/office/drawing/2014/main" id="{387E04BC-3AD5-DF31-E71E-6095675504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4A9589-5B54-473C-832F-F4A14C5CDE77}" type="slidenum">
              <a:rPr lang="en-US" altLang="en-US" sz="1200">
                <a:latin typeface="Times New Roman" panose="02020603050405020304" pitchFamily="18" charset="0"/>
              </a:rPr>
              <a:pPr/>
              <a:t>52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0835" name="Rectangle 2">
            <a:extLst>
              <a:ext uri="{FF2B5EF4-FFF2-40B4-BE49-F238E27FC236}">
                <a16:creationId xmlns:a16="http://schemas.microsoft.com/office/drawing/2014/main" id="{61232437-B746-C439-25F5-9B4B7304E2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>
            <a:extLst>
              <a:ext uri="{FF2B5EF4-FFF2-40B4-BE49-F238E27FC236}">
                <a16:creationId xmlns:a16="http://schemas.microsoft.com/office/drawing/2014/main" id="{CEDB885C-C848-85B2-9F13-FC8CF70F30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>
            <a:extLst>
              <a:ext uri="{FF2B5EF4-FFF2-40B4-BE49-F238E27FC236}">
                <a16:creationId xmlns:a16="http://schemas.microsoft.com/office/drawing/2014/main" id="{0CC7A534-57E5-7977-DFEE-C8E78A7DFB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64938B-8A6F-4038-9AA8-2DD7B8568CA3}" type="slidenum">
              <a:rPr lang="en-US" altLang="en-US" sz="1200">
                <a:latin typeface="Times New Roman" panose="02020603050405020304" pitchFamily="18" charset="0"/>
              </a:rPr>
              <a:pPr/>
              <a:t>53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1859" name="Rectangle 2">
            <a:extLst>
              <a:ext uri="{FF2B5EF4-FFF2-40B4-BE49-F238E27FC236}">
                <a16:creationId xmlns:a16="http://schemas.microsoft.com/office/drawing/2014/main" id="{18CDD52F-9514-309C-682F-F9AA0E1DF6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>
            <a:extLst>
              <a:ext uri="{FF2B5EF4-FFF2-40B4-BE49-F238E27FC236}">
                <a16:creationId xmlns:a16="http://schemas.microsoft.com/office/drawing/2014/main" id="{9B1533A0-DC29-A4D8-C361-DF1AC492E3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>
            <a:extLst>
              <a:ext uri="{FF2B5EF4-FFF2-40B4-BE49-F238E27FC236}">
                <a16:creationId xmlns:a16="http://schemas.microsoft.com/office/drawing/2014/main" id="{171F3363-5019-1B7D-F8F8-E455113D1C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5FE0E7-2D8D-42E8-BF0D-11FEA49EE163}" type="slidenum">
              <a:rPr lang="en-US" altLang="en-US" sz="1200">
                <a:latin typeface="Times New Roman" panose="02020603050405020304" pitchFamily="18" charset="0"/>
              </a:rPr>
              <a:pPr/>
              <a:t>54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2883" name="Rectangle 2">
            <a:extLst>
              <a:ext uri="{FF2B5EF4-FFF2-40B4-BE49-F238E27FC236}">
                <a16:creationId xmlns:a16="http://schemas.microsoft.com/office/drawing/2014/main" id="{E792F741-8C03-135A-CB67-E6D166EC9A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>
            <a:extLst>
              <a:ext uri="{FF2B5EF4-FFF2-40B4-BE49-F238E27FC236}">
                <a16:creationId xmlns:a16="http://schemas.microsoft.com/office/drawing/2014/main" id="{1267BF84-FB96-38F9-40A4-444686879A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>
            <a:extLst>
              <a:ext uri="{FF2B5EF4-FFF2-40B4-BE49-F238E27FC236}">
                <a16:creationId xmlns:a16="http://schemas.microsoft.com/office/drawing/2014/main" id="{BDD48F75-897A-B766-756B-075FA83B06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C24820-D331-4A22-ACC7-233AC520CEA5}" type="slidenum">
              <a:rPr lang="en-US" altLang="en-US" sz="1200">
                <a:latin typeface="Times New Roman" panose="02020603050405020304" pitchFamily="18" charset="0"/>
              </a:rPr>
              <a:pPr/>
              <a:t>55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3907" name="Rectangle 2">
            <a:extLst>
              <a:ext uri="{FF2B5EF4-FFF2-40B4-BE49-F238E27FC236}">
                <a16:creationId xmlns:a16="http://schemas.microsoft.com/office/drawing/2014/main" id="{FF671C89-711D-F36B-7395-B762D4A41D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>
            <a:extLst>
              <a:ext uri="{FF2B5EF4-FFF2-40B4-BE49-F238E27FC236}">
                <a16:creationId xmlns:a16="http://schemas.microsoft.com/office/drawing/2014/main" id="{E1775E30-1F70-BA24-F8E5-0A7C8702EF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>
            <a:extLst>
              <a:ext uri="{FF2B5EF4-FFF2-40B4-BE49-F238E27FC236}">
                <a16:creationId xmlns:a16="http://schemas.microsoft.com/office/drawing/2014/main" id="{DA4B4A9A-C66B-0BE6-5178-ABD1AB2B76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22D6F4-26E6-4A73-A469-1AC0932DB0F2}" type="slidenum">
              <a:rPr lang="en-US" altLang="en-US" sz="1200">
                <a:latin typeface="Times New Roman" panose="02020603050405020304" pitchFamily="18" charset="0"/>
              </a:rPr>
              <a:pPr/>
              <a:t>56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4931" name="Rectangle 2">
            <a:extLst>
              <a:ext uri="{FF2B5EF4-FFF2-40B4-BE49-F238E27FC236}">
                <a16:creationId xmlns:a16="http://schemas.microsoft.com/office/drawing/2014/main" id="{B5F6171C-F8F7-5C46-0A7E-04E148ACC0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>
            <a:extLst>
              <a:ext uri="{FF2B5EF4-FFF2-40B4-BE49-F238E27FC236}">
                <a16:creationId xmlns:a16="http://schemas.microsoft.com/office/drawing/2014/main" id="{2B5B8344-62E0-5464-871B-B6323EFB28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>
            <a:extLst>
              <a:ext uri="{FF2B5EF4-FFF2-40B4-BE49-F238E27FC236}">
                <a16:creationId xmlns:a16="http://schemas.microsoft.com/office/drawing/2014/main" id="{1C1A5C71-B4CB-0FC5-0520-AC6EBE97A5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826E41-5D8A-48BE-8E1B-8F218E70FDFC}" type="slidenum">
              <a:rPr lang="en-US" altLang="en-US" sz="1200">
                <a:latin typeface="Times New Roman" panose="02020603050405020304" pitchFamily="18" charset="0"/>
              </a:rPr>
              <a:pPr/>
              <a:t>57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5955" name="Rectangle 2">
            <a:extLst>
              <a:ext uri="{FF2B5EF4-FFF2-40B4-BE49-F238E27FC236}">
                <a16:creationId xmlns:a16="http://schemas.microsoft.com/office/drawing/2014/main" id="{49466003-E5C5-BA9D-CE93-C4D546804C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>
            <a:extLst>
              <a:ext uri="{FF2B5EF4-FFF2-40B4-BE49-F238E27FC236}">
                <a16:creationId xmlns:a16="http://schemas.microsoft.com/office/drawing/2014/main" id="{1E75AD5F-8636-CFF6-1D8D-34602FB291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>
            <a:extLst>
              <a:ext uri="{FF2B5EF4-FFF2-40B4-BE49-F238E27FC236}">
                <a16:creationId xmlns:a16="http://schemas.microsoft.com/office/drawing/2014/main" id="{2AA6A136-8E11-0281-471E-790D9B01A8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8FD35B6-621F-43EB-9F72-2A0FFDD0B2E4}" type="slidenum">
              <a:rPr lang="en-US" altLang="en-US" sz="1200">
                <a:latin typeface="Times New Roman" panose="02020603050405020304" pitchFamily="18" charset="0"/>
              </a:rPr>
              <a:pPr/>
              <a:t>58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6979" name="Rectangle 2">
            <a:extLst>
              <a:ext uri="{FF2B5EF4-FFF2-40B4-BE49-F238E27FC236}">
                <a16:creationId xmlns:a16="http://schemas.microsoft.com/office/drawing/2014/main" id="{8242D5D3-EB09-3C57-5C18-3D9F26DBAE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>
            <a:extLst>
              <a:ext uri="{FF2B5EF4-FFF2-40B4-BE49-F238E27FC236}">
                <a16:creationId xmlns:a16="http://schemas.microsoft.com/office/drawing/2014/main" id="{FDE9F276-A1CE-DDD2-B22B-2897A38B0D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39F144A0-71B8-A84B-E233-5781ABA9DD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EB338B0-39BE-4E25-9E22-76C68988814A}" type="slidenum">
              <a:rPr lang="en-US" altLang="en-US" sz="1200">
                <a:latin typeface="Times New Roman" panose="02020603050405020304" pitchFamily="18" charset="0"/>
              </a:rPr>
              <a:pPr/>
              <a:t>59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8003" name="Rectangle 2">
            <a:extLst>
              <a:ext uri="{FF2B5EF4-FFF2-40B4-BE49-F238E27FC236}">
                <a16:creationId xmlns:a16="http://schemas.microsoft.com/office/drawing/2014/main" id="{AFB76617-B336-4C0A-BEA6-D4FCFE755A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>
            <a:extLst>
              <a:ext uri="{FF2B5EF4-FFF2-40B4-BE49-F238E27FC236}">
                <a16:creationId xmlns:a16="http://schemas.microsoft.com/office/drawing/2014/main" id="{8C094BEC-C6BD-8402-EC80-788DAF3C1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>
            <a:extLst>
              <a:ext uri="{FF2B5EF4-FFF2-40B4-BE49-F238E27FC236}">
                <a16:creationId xmlns:a16="http://schemas.microsoft.com/office/drawing/2014/main" id="{BBBE8E2D-5D82-5DA8-8C3E-DF32769C5E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A3BD05-6787-4CB7-91F8-6D0EEB29690F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A0BCF2D8-913D-8184-55FE-FDB44E6D93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715ED9EE-2F9C-0F47-5620-E71D9669E6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EC1CC6EC-4596-BEF8-44BE-9077C125C8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571525-38B2-4089-BD81-726ACCF997E1}" type="slidenum">
              <a:rPr lang="en-US" altLang="en-US" sz="1200">
                <a:latin typeface="Times New Roman" panose="02020603050405020304" pitchFamily="18" charset="0"/>
              </a:rPr>
              <a:pPr/>
              <a:t>60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28DB9081-1921-35DF-6595-96E0426331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7D788EF9-BB9E-9CEF-CB44-C8035796B8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>
            <a:extLst>
              <a:ext uri="{FF2B5EF4-FFF2-40B4-BE49-F238E27FC236}">
                <a16:creationId xmlns:a16="http://schemas.microsoft.com/office/drawing/2014/main" id="{46185B7F-414C-2DC3-88D0-56522B0A7F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7805B0-8F20-4700-ACE1-9786E989DCA4}" type="slidenum">
              <a:rPr lang="en-US" altLang="en-US" sz="1200">
                <a:latin typeface="Times New Roman" panose="02020603050405020304" pitchFamily="18" charset="0"/>
              </a:rPr>
              <a:pPr/>
              <a:t>61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0051" name="Rectangle 2">
            <a:extLst>
              <a:ext uri="{FF2B5EF4-FFF2-40B4-BE49-F238E27FC236}">
                <a16:creationId xmlns:a16="http://schemas.microsoft.com/office/drawing/2014/main" id="{6B004D3D-AFC7-054C-E562-ECA32A3E8D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>
            <a:extLst>
              <a:ext uri="{FF2B5EF4-FFF2-40B4-BE49-F238E27FC236}">
                <a16:creationId xmlns:a16="http://schemas.microsoft.com/office/drawing/2014/main" id="{73B7C02B-D054-0F30-CA4C-D276324B61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>
            <a:extLst>
              <a:ext uri="{FF2B5EF4-FFF2-40B4-BE49-F238E27FC236}">
                <a16:creationId xmlns:a16="http://schemas.microsoft.com/office/drawing/2014/main" id="{7CF93E98-4657-D4F3-DC45-179C22F0FB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8F5C67-F24B-4EA1-AE8D-80701C19C1F0}" type="slidenum">
              <a:rPr lang="en-US" altLang="en-US" sz="1200">
                <a:latin typeface="Times New Roman" panose="02020603050405020304" pitchFamily="18" charset="0"/>
              </a:rPr>
              <a:pPr/>
              <a:t>62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31075" name="Rectangle 2">
            <a:extLst>
              <a:ext uri="{FF2B5EF4-FFF2-40B4-BE49-F238E27FC236}">
                <a16:creationId xmlns:a16="http://schemas.microsoft.com/office/drawing/2014/main" id="{6447C530-8424-11BB-2FCF-5C6833FC45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>
            <a:extLst>
              <a:ext uri="{FF2B5EF4-FFF2-40B4-BE49-F238E27FC236}">
                <a16:creationId xmlns:a16="http://schemas.microsoft.com/office/drawing/2014/main" id="{03430A8C-5EC3-8EF6-3B09-FBF2FDFEC3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>
            <a:extLst>
              <a:ext uri="{FF2B5EF4-FFF2-40B4-BE49-F238E27FC236}">
                <a16:creationId xmlns:a16="http://schemas.microsoft.com/office/drawing/2014/main" id="{9E172DFA-3CDD-878B-4BD0-437AF35E17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AEEB6B-28E9-4052-B3B1-C79BD9EEA11A}" type="slidenum"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63</a:t>
            </a:fld>
            <a:endParaRPr lang="en-US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099" name="Rectangle 2">
            <a:extLst>
              <a:ext uri="{FF2B5EF4-FFF2-40B4-BE49-F238E27FC236}">
                <a16:creationId xmlns:a16="http://schemas.microsoft.com/office/drawing/2014/main" id="{BE0CCFB9-6C5B-D13C-C8E3-3752D6B5B5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>
            <a:extLst>
              <a:ext uri="{FF2B5EF4-FFF2-40B4-BE49-F238E27FC236}">
                <a16:creationId xmlns:a16="http://schemas.microsoft.com/office/drawing/2014/main" id="{23490241-29F7-3AA6-8A96-A5896C79C3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F852FEDE-57F6-AB17-9972-D470250E85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71B769-9C4C-4E08-BAE7-6B97E5BC6181}" type="slidenum">
              <a:rPr lang="en-US" altLang="en-US" sz="1200">
                <a:latin typeface="Times New Roman" panose="02020603050405020304" pitchFamily="18" charset="0"/>
              </a:rPr>
              <a:pPr/>
              <a:t>7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7CCC5BD0-A895-1619-F371-E817CE2723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ED5DAA1E-0ACA-B5A9-E5E7-69923D9C34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4AB1383F-0C50-20E3-7F55-8F41C77704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2DE610-F1B8-4487-BF94-7F3D054D8C9A}" type="slidenum"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lang="en-US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2C13922B-FF56-1EE8-D711-2647A30602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6D05A2CA-D695-7EA0-3B41-5EF4BFE39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93925EF2-C719-95A2-FCBB-E969B8C280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0392B2-61AC-4813-A86C-96543FB82C02}" type="slidenum">
              <a:rPr lang="en-US" altLang="en-US" sz="1200">
                <a:latin typeface="Times New Roman" panose="02020603050405020304" pitchFamily="18" charset="0"/>
              </a:rPr>
              <a:pPr/>
              <a:t>9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FB58D7A5-1AA1-1A92-8B60-1010DA5AAD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FA54EE13-D721-C383-508B-E1CED89288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DF12E57D-3383-A69D-5E12-9E84C8E43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000">
                <a:latin typeface="Arial Black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51986-4C7E-6393-2B18-5951D0209C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6283A716-EAFF-41B4-87B0-30A627F8228E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97771C-FA60-B45F-AC50-D1EB35493B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INDO niveau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558AE-A2BC-DE3E-7DC5-4286A02031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CF8A91DC-65B4-44AD-A871-81EF8DB6C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7250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4D486C-39F2-1D54-E7D6-582C6F7B5F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68615-5D80-4FE5-958A-0E80E5EE2DFF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BD2A6D-567B-F935-2AFF-46ADDACBBD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498720C-99CC-B713-F685-505ADF2F2E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DA50E-BA11-49D9-BEDD-47A6E2E966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536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467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467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189CC2-7B0A-1422-2F36-0D8223B943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8752-2241-4A8F-BFDB-D4724240CBEE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FA2D0CB-8687-3D75-83CD-7A6CC105DB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1F7174-4496-93B9-7A9F-CD193588A7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F87369-B324-470C-8D18-42A82F17C6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899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5ED04C2B-38F8-7CC5-2853-E500853D8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000">
                <a:latin typeface="Arial Black" pitchFamily="34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B196EE-709A-42ED-E910-3E8E01D917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31C48637-BE0E-4FA1-91C8-ED1A21BE00F9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962AC-9B3D-29A1-8BFB-76FD98A7FA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INDO niveau 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FA8129-111F-2AB2-D53B-600CD44B07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fld id="{B67E42F9-DE80-4E92-92B5-CA5E62C47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43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030C13-9DE2-3A32-6607-ABC90A835C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A689E-3F47-466C-A199-ED32A1182E1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ED3FEF-95EF-BE24-0DAC-4C1743E355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98A69F-0048-8285-A83D-FA4226AEE6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674416-97D3-438D-A560-DE2112919C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526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B74DC45-11A6-97FE-DB91-BEDEB12938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4647-73C8-43A6-9DE9-A53564CBD89C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AE2488-1898-0C5A-D126-E5B78B24AF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BED6C86-11E4-E26A-C045-D965056D9C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4A0C5-6C05-4C65-B98A-9D4CF9D1D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682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3D8621-41B3-F192-93AA-D29704F38A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A90FC-78EF-4F75-92E1-7ABB0C4DE895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E4398B-84B7-5041-C600-2B25910093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20AD45-1379-C9B5-8E32-940375DD69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02845-90C3-4D46-9898-31C8C4245D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467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42D369-596E-C5E0-5F3B-B709A88501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802A9-F7E5-4710-899E-AA5BEEC792F1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5B57642-D45A-0CBB-3B68-823B0A6F1E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34B9750-CC02-81F9-5305-DF58CCCA6B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8EFEFA-3BAF-461B-987B-F2669E9FA3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4106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37EF500-F0D0-31B2-CC3C-F32A30BCAD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F4AAF-64B5-4233-AD18-3141BDEEF37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3AEADD0-FEDB-DE6B-3715-087F08043D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2869A02-E71E-99AF-D9A0-6F6DC3DAE1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DB49C7-69E8-4427-93A5-3C92742B15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3206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2B3D759-67EF-3B01-2FE2-9F44925475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F1676-F07D-403E-9112-5C269640CDAD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9EB3C5F-5E67-0D10-881A-C31AFD1E52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70AA3A5-8757-B925-1EC4-3CA6EF78B5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928205-65CA-4AB7-9CF0-232F9AB18B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5055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B95B57-61E2-8C53-4955-0805C7A53D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460EC-6D8C-419D-A4B4-009024710FF4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211C77-EB4C-C2FE-977F-B0BCDDE298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22D3B7-149D-B198-3AB6-C3A040930A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D50675-9E43-48A6-9F6D-C7F1A1B4DE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12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445FEF-E308-45D0-4609-AA6B650A77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AF4FC-396E-40F2-89D8-F6EF6CABA116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701E029-6BE6-CD45-4387-CA37EE4EB8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BA07D81-CC6D-45B7-D2BC-99D09B62FD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A7744-A6E1-4676-B0C5-AF7984ECFC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139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B6B161-0B82-5247-0547-1977CC8A11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96F64-E85B-4F2F-968E-DB20CF4B04B0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070BC2-3AD9-A9F4-73F5-6B8045900C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C2926D-2CF4-FA98-6F82-3B3ECFCA64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EBF03-D422-49EC-8768-FB36608ADD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015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4A4BFB-3156-0C81-567E-86BE46F6A6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C48CC-CD27-4A75-BE62-8D825CAE3533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163497-6A99-09C1-5E52-691F0084E1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D98BAE-4433-D5CD-0B79-4219DD7DF0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15041-F7F9-4BD8-B79D-90CA4EBF4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085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467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467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22401B-BAFB-00BE-55FA-C3D3A6A791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AD7BC-FFC7-428A-9BC7-866ACDB7662F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4307D6-8796-9ECB-DEB1-C8DA0B7D07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B1623A6-E27D-823C-84E2-584D0ECC5A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542942-D7CD-4F4D-83EF-D97EF06C57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C98B70-F659-73DD-2DD2-252D14649A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F564F-E36C-4546-814F-BF0C06D44AAE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9DAB8A-36BB-19AC-77F3-A2EE0CBA38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4C728F1-193E-0D95-0523-76DFBB926F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F2516-F61D-4E0C-8273-3BA4F0129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834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52400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3DEB66-DE29-AD52-3B17-4B2295562D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2379F-DD49-47B4-94C0-E543B39361A9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8F45E8-B56D-E926-5D4F-42181FF805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930DF3-9EF3-4EFF-A525-AA43E4D01F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65DA2-8C2A-4FA3-A50B-E457B4A628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58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1D54BEC-C74C-7948-7BF0-FF85F11283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AC045-A114-4CB1-A360-B9EDBD7C78CD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818BFBF-265E-DD7D-ECA9-39C57DB05F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0BEE4EB-AFA4-275C-076B-12AFCD69B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2D3B1-D291-45BD-B697-81D52AB3B4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127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9B32004-A504-0C8F-693E-0A6DC9215E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0516-C431-489B-A558-24A03AD71A73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E8DA202-1012-267F-C7AE-B6667B0545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7DBC962-6528-94C0-4555-08C9366F2D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8D1818-EDAB-455C-AC78-B105B96E5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451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B6D2EEC-DF00-1CF1-D776-9A75CBB34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2DC26-C4E7-42DC-BAD0-534560DC8823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3AF954-32D9-8DB9-305E-A6BB538DC5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903AFF0-4FE2-595F-CE68-BDD26240D2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301572-47C5-44C6-B6A2-D318223D9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40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4C624A-CE6B-9ED3-B674-559F5F394D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209B3-CB56-4D71-9E5B-8A5F5F5B0047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9FFD81-9720-2CEF-4A04-78375A9C23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F0B432-26F1-39A5-E575-D51BA44584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6664A-5234-41AE-9944-7788A95C63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57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AD8DAC-06C6-21AE-D2B1-33F707E39A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465C4-C448-4954-B07C-A38AD239EF64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729EC0-9E72-E2D3-F16B-E3FCAF5B55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2C9A52-715E-74DB-DD6B-8A8C19F0E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A9365-961B-48BD-A76A-D25407692D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010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239AB68-7714-9189-57DC-F954A5B6B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4A0561E-272D-A09B-D596-CFA2EA4D5D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1788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6C080F1-59E2-68FB-00D4-8404CB40E00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B5D1C8EE-22B0-45D7-94BE-50D23046A54A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5331D2D7-0547-177D-3696-1334FE6CC8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AEB048A3-DC41-DA51-FCDD-17BB83AD85A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612721C9-0879-4F5F-9C2A-1CF55517F970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paint">
            <a:extLst>
              <a:ext uri="{FF2B5EF4-FFF2-40B4-BE49-F238E27FC236}">
                <a16:creationId xmlns:a16="http://schemas.microsoft.com/office/drawing/2014/main" id="{A29EC059-CDBA-4D16-504C-9683E191B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1600">
          <a:solidFill>
            <a:schemeClr val="tx1"/>
          </a:solidFill>
          <a:latin typeface="Tahoma" pitchFamily="34" charset="0"/>
        </a:defRPr>
      </a:lvl2pPr>
      <a:lvl3pPr marL="11430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1400">
          <a:solidFill>
            <a:schemeClr val="tx1"/>
          </a:solidFill>
          <a:latin typeface="Tahoma" pitchFamily="34" charset="0"/>
        </a:defRPr>
      </a:lvl3pPr>
      <a:lvl4pPr marL="16002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200">
          <a:solidFill>
            <a:schemeClr val="tx1"/>
          </a:solidFill>
          <a:latin typeface="Tahoma" pitchFamily="34" charset="0"/>
        </a:defRPr>
      </a:lvl4pPr>
      <a:lvl5pPr marL="20574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5pPr>
      <a:lvl6pPr marL="25146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6pPr>
      <a:lvl7pPr marL="29718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7pPr>
      <a:lvl8pPr marL="34290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8pPr>
      <a:lvl9pPr marL="38862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74ED0FF-CFC5-C4C1-5B78-D8C4BAC9EB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AE86F2F-BC6B-D857-E643-685335FFFC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1788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D60CC1C1-6475-0D44-330E-308AF73B0F1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C072073F-3711-45FF-80E5-B97D5185AD4E}" type="datetime1">
              <a:rPr lang="en-US"/>
              <a:pPr>
                <a:defRPr/>
              </a:pPr>
              <a:t>22-02-24</a:t>
            </a:fld>
            <a:endParaRPr 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FD30495-1FE1-5639-4E81-553F3AB516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INDO niveau 3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412DE608-B160-3668-05A5-A25BFDF3B78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</a:defRPr>
            </a:lvl1pPr>
          </a:lstStyle>
          <a:p>
            <a:fld id="{844DE37D-AFE9-4322-A29A-21587B9012B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7" descr="paint">
            <a:extLst>
              <a:ext uri="{FF2B5EF4-FFF2-40B4-BE49-F238E27FC236}">
                <a16:creationId xmlns:a16="http://schemas.microsoft.com/office/drawing/2014/main" id="{91E1FB9F-2101-56C6-0392-30FF05D9E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1600">
          <a:solidFill>
            <a:schemeClr val="tx1"/>
          </a:solidFill>
          <a:latin typeface="Tahoma" pitchFamily="34" charset="0"/>
        </a:defRPr>
      </a:lvl2pPr>
      <a:lvl3pPr marL="11430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1400">
          <a:solidFill>
            <a:schemeClr val="tx1"/>
          </a:solidFill>
          <a:latin typeface="Tahoma" pitchFamily="34" charset="0"/>
        </a:defRPr>
      </a:lvl3pPr>
      <a:lvl4pPr marL="16002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1200">
          <a:solidFill>
            <a:schemeClr val="tx1"/>
          </a:solidFill>
          <a:latin typeface="Tahoma" pitchFamily="34" charset="0"/>
        </a:defRPr>
      </a:lvl4pPr>
      <a:lvl5pPr marL="20574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5pPr>
      <a:lvl6pPr marL="25146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6pPr>
      <a:lvl7pPr marL="29718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7pPr>
      <a:lvl8pPr marL="34290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8pPr>
      <a:lvl9pPr marL="3886200" indent="-228600" algn="l" defTabSz="45878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1000">
          <a:solidFill>
            <a:schemeClr val="tx1"/>
          </a:solidFill>
          <a:latin typeface="Tahom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13" Type="http://schemas.openxmlformats.org/officeDocument/2006/relationships/slide" Target="slide18.xml"/><Relationship Id="rId18" Type="http://schemas.openxmlformats.org/officeDocument/2006/relationships/slide" Target="slide54.xml"/><Relationship Id="rId3" Type="http://schemas.openxmlformats.org/officeDocument/2006/relationships/slide" Target="slide3.xml"/><Relationship Id="rId21" Type="http://schemas.openxmlformats.org/officeDocument/2006/relationships/slide" Target="slide29.xml"/><Relationship Id="rId7" Type="http://schemas.openxmlformats.org/officeDocument/2006/relationships/slide" Target="slide11.xml"/><Relationship Id="rId12" Type="http://schemas.openxmlformats.org/officeDocument/2006/relationships/slide" Target="slide47.xml"/><Relationship Id="rId17" Type="http://schemas.openxmlformats.org/officeDocument/2006/relationships/slide" Target="slide22.xml"/><Relationship Id="rId2" Type="http://schemas.openxmlformats.org/officeDocument/2006/relationships/notesSlide" Target="../notesSlides/notesSlide2.xml"/><Relationship Id="rId16" Type="http://schemas.openxmlformats.org/officeDocument/2006/relationships/slide" Target="slide52.xml"/><Relationship Id="rId20" Type="http://schemas.openxmlformats.org/officeDocument/2006/relationships/slide" Target="slide5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8.xml"/><Relationship Id="rId11" Type="http://schemas.openxmlformats.org/officeDocument/2006/relationships/slide" Target="slide16.xml"/><Relationship Id="rId5" Type="http://schemas.openxmlformats.org/officeDocument/2006/relationships/slide" Target="slide7.xml"/><Relationship Id="rId15" Type="http://schemas.openxmlformats.org/officeDocument/2006/relationships/slide" Target="slide20.xml"/><Relationship Id="rId10" Type="http://schemas.openxmlformats.org/officeDocument/2006/relationships/slide" Target="slide45.xml"/><Relationship Id="rId19" Type="http://schemas.openxmlformats.org/officeDocument/2006/relationships/slide" Target="slide26.xml"/><Relationship Id="rId4" Type="http://schemas.openxmlformats.org/officeDocument/2006/relationships/slide" Target="slide35.xml"/><Relationship Id="rId9" Type="http://schemas.openxmlformats.org/officeDocument/2006/relationships/slide" Target="slide13.xml"/><Relationship Id="rId14" Type="http://schemas.openxmlformats.org/officeDocument/2006/relationships/slide" Target="slide49.xml"/><Relationship Id="rId22" Type="http://schemas.openxmlformats.org/officeDocument/2006/relationships/slide" Target="slide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65F456B9-80AE-C457-5CED-68675D6E820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C879EC5-5C94-4DF3-BC5F-4B781ECE8CB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3" name="Rectangle 5">
            <a:extLst>
              <a:ext uri="{FF2B5EF4-FFF2-40B4-BE49-F238E27FC236}">
                <a16:creationId xmlns:a16="http://schemas.microsoft.com/office/drawing/2014/main" id="{8A3F5774-5BFF-0F34-191F-610AD0ABC5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53D60872-54A4-FE48-1024-2000ACC8AA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A95D98-54A4-4627-ACB7-2CE3CD0F0693}" type="slidenum">
              <a:rPr lang="en-US" altLang="en-US" sz="1400">
                <a:solidFill>
                  <a:srgbClr val="5E574E"/>
                </a:solidFill>
              </a:rPr>
              <a:pPr/>
              <a:t>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AD513BAC-D169-4221-B558-2F78F79F7C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200000" cy="609600"/>
          </a:xfrm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Inwendige dosimetrie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279F887-0149-9776-B462-D054E1555CC9}"/>
              </a:ext>
            </a:extLst>
          </p:cNvPr>
          <p:cNvGrpSpPr/>
          <p:nvPr/>
        </p:nvGrpSpPr>
        <p:grpSpPr>
          <a:xfrm>
            <a:off x="2412000" y="2441408"/>
            <a:ext cx="4405674" cy="884907"/>
            <a:chOff x="2412000" y="2441408"/>
            <a:chExt cx="4405674" cy="8849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AE709F5-7898-5371-4B01-7D624D8F1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808000"/>
              <a:ext cx="4405674" cy="51831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33549AE-81D0-BE7A-60EF-F8869C5CC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000" y="2441408"/>
              <a:ext cx="4404742" cy="518205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940C111B-BBCD-6399-3F45-010AFE0DA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4512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35D9CCF3-E623-1D5F-8D38-0F0709E465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844CA3-0272-4CD8-8D27-51B6158379D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5E614432-349C-0DAE-AEC3-D431CFA31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3316" name="Rectangle 6">
            <a:extLst>
              <a:ext uri="{FF2B5EF4-FFF2-40B4-BE49-F238E27FC236}">
                <a16:creationId xmlns:a16="http://schemas.microsoft.com/office/drawing/2014/main" id="{287DE5B5-14EE-E245-D246-8D6D0A3F24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54F7E20-E755-44D4-8A0A-A57461A73D55}" type="slidenum">
              <a:rPr lang="en-US" altLang="en-US" sz="1400">
                <a:solidFill>
                  <a:srgbClr val="5E574E"/>
                </a:solidFill>
              </a:rPr>
              <a:pPr/>
              <a:t>10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4CF0796B-A13D-89CB-8CF4-907EDFCC836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42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Rb in voedsel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Rectangle 3">
            <a:extLst>
              <a:ext uri="{FF2B5EF4-FFF2-40B4-BE49-F238E27FC236}">
                <a16:creationId xmlns:a16="http://schemas.microsoft.com/office/drawing/2014/main" id="{4544A50C-6168-5CC3-8462-3A2AA268AF3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1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½,eff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 0,693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44 d / 0,693 = 63,5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 = 5,5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6		aflezen in figuur 46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massa = 70 000 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SEE =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AF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 m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0,112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/ 70 000 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7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SEE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</a:t>
            </a:r>
            <a:r>
              <a:rPr lang="en-GB">
                <a:latin typeface="Arial" charset="0"/>
                <a:sym typeface="Symbol" pitchFamily="18" charset="2"/>
              </a:rPr>
              <a:t>1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1331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091A2BC7-1A05-2F67-C288-F793AA4C5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id="{06320366-002E-63B4-D112-3F73E7D5CD4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8CF66A2-E0CC-4361-A019-E10FA47B903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4339" name="Rectangle 5">
            <a:extLst>
              <a:ext uri="{FF2B5EF4-FFF2-40B4-BE49-F238E27FC236}">
                <a16:creationId xmlns:a16="http://schemas.microsoft.com/office/drawing/2014/main" id="{DF7CC9E6-9A27-9D5C-4936-82C5B04F58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4340" name="Rectangle 6">
            <a:extLst>
              <a:ext uri="{FF2B5EF4-FFF2-40B4-BE49-F238E27FC236}">
                <a16:creationId xmlns:a16="http://schemas.microsoft.com/office/drawing/2014/main" id="{E73F3193-5A59-FEFC-16AB-82F478CBA5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220AA7-EEC9-43A1-BD4F-7A0553E5FDCC}" type="slidenum">
              <a:rPr lang="en-US" altLang="en-US" sz="1400">
                <a:solidFill>
                  <a:srgbClr val="5E574E"/>
                </a:solidFill>
              </a:rPr>
              <a:pPr/>
              <a:t>11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A6B3F33F-6F46-0203-6ECB-FC1195CBCE9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43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 voor volwassene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Rectangle 3">
            <a:extLst>
              <a:ext uri="{FF2B5EF4-FFF2-40B4-BE49-F238E27FC236}">
                <a16:creationId xmlns:a16="http://schemas.microsoft.com/office/drawing/2014/main" id="{DE66FA90-59A9-7E9C-62CA-68FCF0232B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bij organisch zwavel in Appendix, figuur 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 / T</a:t>
            </a:r>
            <a:r>
              <a:rPr lang="en-GB" baseline="-25000">
                <a:latin typeface="Arial" charset="0"/>
              </a:rPr>
              <a:t>½,eff</a:t>
            </a:r>
            <a:r>
              <a:rPr lang="en-GB">
                <a:latin typeface="Arial" charset="0"/>
              </a:rPr>
              <a:t> = 1 / 87,44 d + 1 / 140 d = 0,0186 d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charset="0"/>
              </a:rPr>
              <a:t>½,eff</a:t>
            </a:r>
            <a:r>
              <a:rPr lang="en-GB">
                <a:latin typeface="Arial" charset="0"/>
              </a:rPr>
              <a:t> = 54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1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½,eff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0,693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54 d / 0,693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78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 = 6,7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in Appendix, figuur 46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massa = 70 000 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-energie = 0,049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SEE =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m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0,049 MeV / 70 000 g = 7,0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>
            <a:extLst>
              <a:ext uri="{FF2B5EF4-FFF2-40B4-BE49-F238E27FC236}">
                <a16:creationId xmlns:a16="http://schemas.microsoft.com/office/drawing/2014/main" id="{F6F901DB-C24C-B69E-AB2F-9982692AEFF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6D9C37-4465-443B-8B63-DBE044D211C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5363" name="Rectangle 5">
            <a:extLst>
              <a:ext uri="{FF2B5EF4-FFF2-40B4-BE49-F238E27FC236}">
                <a16:creationId xmlns:a16="http://schemas.microsoft.com/office/drawing/2014/main" id="{CA014241-80E2-CA1B-1094-26873A3AF7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5364" name="Rectangle 6">
            <a:extLst>
              <a:ext uri="{FF2B5EF4-FFF2-40B4-BE49-F238E27FC236}">
                <a16:creationId xmlns:a16="http://schemas.microsoft.com/office/drawing/2014/main" id="{9E87D26B-D6A3-619F-CB3F-0E059795F1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70B996-A181-48BF-85C5-AA5FEBE9A2AA}" type="slidenum">
              <a:rPr lang="en-US" altLang="en-US" sz="1400">
                <a:solidFill>
                  <a:srgbClr val="5E574E"/>
                </a:solidFill>
              </a:rPr>
              <a:pPr/>
              <a:t>12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ABC2DA95-A808-4F38-0116-B2F422ADAAD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43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 voor volwassene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19E9C21C-5B57-79AA-3FFA-4A811A1C145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SEE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</a:t>
            </a:r>
            <a:r>
              <a:rPr lang="en-GB">
                <a:latin typeface="Arial" charset="0"/>
              </a:rPr>
              <a:t>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e(50) = 7,7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e(50) - E</a:t>
            </a:r>
            <a:r>
              <a:rPr lang="en-GB" baseline="-25000">
                <a:latin typeface="Arial" charset="0"/>
              </a:rPr>
              <a:t>50</a:t>
            </a:r>
            <a:r>
              <a:rPr lang="en-GB">
                <a:latin typeface="Arial" charset="0"/>
              </a:rPr>
              <a:t> = 7,7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- 7,5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0,2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het verschil is toe te schrijven aan afrondingsfouten</a:t>
            </a:r>
          </a:p>
        </p:txBody>
      </p:sp>
      <p:pic>
        <p:nvPicPr>
          <p:cNvPr id="1536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0896965-B56C-DF58-E226-076E21E93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B49D623D-C159-0A23-7AF3-C2240AA9D79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E9DB68F-4291-47D2-A1B9-180C6F6D8EA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2037CC33-A788-115F-ABA5-F4128E1F4B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6388" name="Rectangle 6">
            <a:extLst>
              <a:ext uri="{FF2B5EF4-FFF2-40B4-BE49-F238E27FC236}">
                <a16:creationId xmlns:a16="http://schemas.microsoft.com/office/drawing/2014/main" id="{B02798CF-17C9-42A1-014E-7E205239C5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46BDA4-BB86-45A0-A1D7-83E468FF9F84}" type="slidenum">
              <a:rPr lang="en-US" altLang="en-US" sz="1400">
                <a:solidFill>
                  <a:srgbClr val="5E574E"/>
                </a:solidFill>
              </a:rPr>
              <a:pPr/>
              <a:t>13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0415F255-EB0C-CD7D-6FCB-CC95455D174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44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 voor baby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(1980-1-3)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ABE3F697-52EA-1C55-53F4-82ED662F734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uitwisseling van zwavel beschreven door differentiaalvergelijking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dM/dt +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 = P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de evenwichtssituatie is dM/dt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 =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hoeveelheid zwavel die erin gaat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P = 700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140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98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hoeveelheid zwavel die eruit gaat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M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7700 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kg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500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P / M = 98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3,85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mg = 0,0255 d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½,biol</a:t>
            </a:r>
            <a:r>
              <a:rPr lang="en-GB">
                <a:latin typeface="Arial" charset="0"/>
              </a:rPr>
              <a:t> = 0,693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0,693 / 0,0255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27 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>
            <a:extLst>
              <a:ext uri="{FF2B5EF4-FFF2-40B4-BE49-F238E27FC236}">
                <a16:creationId xmlns:a16="http://schemas.microsoft.com/office/drawing/2014/main" id="{A4E38AFF-78B6-722E-7B19-5278C9A6E27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6621F0-00E4-4B5E-AD84-4B064717AB8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7411" name="Rectangle 5">
            <a:extLst>
              <a:ext uri="{FF2B5EF4-FFF2-40B4-BE49-F238E27FC236}">
                <a16:creationId xmlns:a16="http://schemas.microsoft.com/office/drawing/2014/main" id="{61BE4358-128B-4022-2D5F-A38F11A87B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7412" name="Rectangle 6">
            <a:extLst>
              <a:ext uri="{FF2B5EF4-FFF2-40B4-BE49-F238E27FC236}">
                <a16:creationId xmlns:a16="http://schemas.microsoft.com/office/drawing/2014/main" id="{71D8D69A-D67D-0FF2-A01E-875A362882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BE8DFF2-9BF0-4746-A371-D05FDF633B87}" type="slidenum">
              <a:rPr lang="en-US" altLang="en-US" sz="1400">
                <a:solidFill>
                  <a:srgbClr val="5E574E"/>
                </a:solidFill>
              </a:rPr>
              <a:pPr/>
              <a:t>14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7DBE500C-FA9E-7CC4-9135-699CD453E79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44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 voor baby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(1980-1-3)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393D1D61-455D-8EA8-0FF5-7EB9A01592E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1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= 1 / 87,44 d + 1 / 27 d = 0,0485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= 21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f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1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, 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0,693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21 d / 0,693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30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 = 2,6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SEE =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eff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/ m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0,049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/ 7700 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>
            <a:extLst>
              <a:ext uri="{FF2B5EF4-FFF2-40B4-BE49-F238E27FC236}">
                <a16:creationId xmlns:a16="http://schemas.microsoft.com/office/drawing/2014/main" id="{D679C014-53CE-8C24-1DE3-64CC168BCD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924178D-8D73-41DD-8D36-BE51AE4A525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C34F0FD6-8BB4-0BAB-89CD-9B4ABBBB0E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8436" name="Rectangle 6">
            <a:extLst>
              <a:ext uri="{FF2B5EF4-FFF2-40B4-BE49-F238E27FC236}">
                <a16:creationId xmlns:a16="http://schemas.microsoft.com/office/drawing/2014/main" id="{77EFCA1B-66BD-A02B-92DB-80BAF311EB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941F70-B7AA-4431-8213-1C0A7A38DF11}" type="slidenum">
              <a:rPr lang="en-US" altLang="en-US" sz="1400">
                <a:solidFill>
                  <a:srgbClr val="5E574E"/>
                </a:solidFill>
              </a:rPr>
              <a:pPr/>
              <a:t>15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0834" name="Rectangle 2">
            <a:extLst>
              <a:ext uri="{FF2B5EF4-FFF2-40B4-BE49-F238E27FC236}">
                <a16:creationId xmlns:a16="http://schemas.microsoft.com/office/drawing/2014/main" id="{D6B4C12D-6DCA-F50D-3DBC-0C2BD8B7872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9600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44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 voor baby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(1980-1-3)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07F22124-4C3B-C761-D1A1-69C976F741A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+mn-lt"/>
              </a:rPr>
              <a:t>4		</a:t>
            </a:r>
            <a:r>
              <a:rPr lang="en-GB">
                <a:solidFill>
                  <a:srgbClr val="FF0000"/>
                </a:solidFill>
                <a:latin typeface="+mn-lt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+mn-lt"/>
              </a:rPr>
              <a:t>ing</a:t>
            </a:r>
            <a:r>
              <a:rPr lang="en-GB">
                <a:solidFill>
                  <a:srgbClr val="FF0000"/>
                </a:solidFill>
                <a:latin typeface="+mn-lt"/>
              </a:rPr>
              <a:t>(50)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+mn-lt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+mn-lt"/>
              </a:rPr>
              <a:t>-10</a:t>
            </a:r>
            <a:r>
              <a:rPr lang="en-GB">
                <a:solidFill>
                  <a:srgbClr val="FF0000"/>
                </a:solidFill>
                <a:latin typeface="+mn-lt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+mn-lt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+mn-lt"/>
              </a:rPr>
              <a:t>S</a:t>
            </a:r>
            <a:r>
              <a:rPr lang="en-GB">
                <a:solidFill>
                  <a:srgbClr val="FF0000"/>
                </a:solidFill>
                <a:latin typeface="+mn-lt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+mn-lt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+mn-lt"/>
              </a:rPr>
              <a:t>R</a:t>
            </a:r>
            <a:r>
              <a:rPr lang="en-GB">
                <a:solidFill>
                  <a:srgbClr val="FF0000"/>
                </a:solidFill>
                <a:latin typeface="+mn-lt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+mn-lt"/>
              </a:rPr>
              <a:t> SEE</a:t>
            </a:r>
            <a:r>
              <a:rPr lang="en-GB">
                <a:latin typeface="+mn-lt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+mn-lt"/>
              </a:rPr>
              <a:t>		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-10</a:t>
            </a:r>
            <a:r>
              <a:rPr lang="en-GB">
                <a:latin typeface="+mn-lt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kg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g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+mn-lt"/>
              </a:rPr>
              <a:t>2,6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6</a:t>
            </a:r>
            <a:r>
              <a:rPr lang="en-GB">
                <a:latin typeface="+mn-lt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s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+mn-lt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+mn-lt"/>
                <a:sym typeface="Symbol" pitchFamily="18" charset="2"/>
              </a:rPr>
              <a:t>						</a:t>
            </a:r>
            <a:r>
              <a:rPr lang="en-GB">
                <a:latin typeface="+mn-lt"/>
              </a:rPr>
              <a:t>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Gy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+mn-lt"/>
              </a:rPr>
              <a:t>6,4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-6</a:t>
            </a:r>
            <a:r>
              <a:rPr lang="en-GB">
                <a:latin typeface="+mn-lt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g</a:t>
            </a:r>
            <a:r>
              <a:rPr lang="en-GB" baseline="30000">
                <a:latin typeface="+mn-lt"/>
              </a:rPr>
              <a:t>-1</a:t>
            </a:r>
            <a:r>
              <a:rPr lang="en-GB">
                <a:latin typeface="+mn-lt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+mn-lt"/>
              </a:rPr>
              <a:t>				= 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-9</a:t>
            </a:r>
            <a:r>
              <a:rPr lang="en-GB">
                <a:latin typeface="+mn-lt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+mn-lt"/>
              </a:rPr>
              <a:t>Bq</a:t>
            </a:r>
            <a:r>
              <a:rPr lang="en-GB" baseline="30000">
                <a:latin typeface="+mn-lt"/>
              </a:rPr>
              <a:t>-1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+mn-lt"/>
              </a:rPr>
              <a:t>dit is factor 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-9</a:t>
            </a:r>
            <a:r>
              <a:rPr lang="en-GB">
                <a:latin typeface="+mn-lt"/>
              </a:rPr>
              <a:t> / 7,7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+mn-lt"/>
              </a:rPr>
              <a:t>10</a:t>
            </a:r>
            <a:r>
              <a:rPr lang="en-GB" baseline="30000">
                <a:latin typeface="+mn-lt"/>
              </a:rPr>
              <a:t>-10</a:t>
            </a:r>
            <a:r>
              <a:rPr lang="en-GB">
                <a:latin typeface="+mn-lt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+mn-lt"/>
              </a:rPr>
              <a:t> 3,5 groter dan voor volwassene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+mn-lt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+mn-lt"/>
              </a:rPr>
              <a:t>dit komt vooral door:</a:t>
            </a:r>
          </a:p>
          <a:p>
            <a:pPr marL="432000" lvl="3" indent="0" defTabSz="216000">
              <a:spcBef>
                <a:spcPts val="0"/>
              </a:spcBef>
              <a:buClr>
                <a:schemeClr val="tx1"/>
              </a:buClr>
              <a:buFontTx/>
              <a:buNone/>
              <a:defRPr/>
            </a:pPr>
            <a:r>
              <a:rPr lang="en-GB" sz="1800">
                <a:solidFill>
                  <a:srgbClr val="3333FF"/>
                </a:solidFill>
                <a:latin typeface="+mn-lt"/>
              </a:rPr>
              <a:t>	70 000 g / 7700 g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1800">
                <a:solidFill>
                  <a:srgbClr val="3333FF"/>
                </a:solidFill>
                <a:latin typeface="+mn-lt"/>
              </a:rPr>
              <a:t> 9 keer kleinere lichaamsmassa</a:t>
            </a:r>
          </a:p>
          <a:p>
            <a:pPr marL="432000" lvl="3" indent="0" defTabSz="216000">
              <a:spcBef>
                <a:spcPts val="0"/>
              </a:spcBef>
              <a:buClr>
                <a:schemeClr val="tx1"/>
              </a:buClr>
              <a:buFontTx/>
              <a:buNone/>
              <a:defRPr/>
            </a:pPr>
            <a:r>
              <a:rPr lang="en-GB" sz="1800">
                <a:solidFill>
                  <a:srgbClr val="3333FF"/>
                </a:solidFill>
                <a:latin typeface="+mn-lt"/>
              </a:rPr>
              <a:t>	44 d / 21 d </a:t>
            </a:r>
            <a:r>
              <a:rPr lang="en-GB" sz="180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1800">
                <a:solidFill>
                  <a:srgbClr val="3333FF"/>
                </a:solidFill>
                <a:latin typeface="+mn-lt"/>
              </a:rPr>
              <a:t> 2 keer kleinere effectieve halveringstijd</a:t>
            </a:r>
            <a:endParaRPr lang="en-GB" sz="2000">
              <a:solidFill>
                <a:srgbClr val="3333FF"/>
              </a:solidFill>
              <a:latin typeface="+mn-lt"/>
            </a:endParaRPr>
          </a:p>
        </p:txBody>
      </p:sp>
      <p:pic>
        <p:nvPicPr>
          <p:cNvPr id="1843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DE6C032D-1653-8FEA-4C31-7B040B3AE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19A4CB35-08B6-615A-7446-B992992CF42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CB30D2-ECCF-47C1-9C98-05CA47C7FFE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845C517C-8AE5-8F77-4D73-72F205E334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9460" name="Rectangle 6">
            <a:extLst>
              <a:ext uri="{FF2B5EF4-FFF2-40B4-BE49-F238E27FC236}">
                <a16:creationId xmlns:a16="http://schemas.microsoft.com/office/drawing/2014/main" id="{7D3535DD-A34B-529B-8912-BA06A21D4B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55E671-95FB-4FF4-8C8D-93302E300685}" type="slidenum">
              <a:rPr lang="en-US" altLang="en-US" sz="1400">
                <a:solidFill>
                  <a:srgbClr val="5E574E"/>
                </a:solidFill>
              </a:rPr>
              <a:pPr/>
              <a:t>16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367CD7FE-444B-5433-2BC5-E94F69CF46E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45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 voor volwassene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EB1F19B2-DB56-1F48-972C-DA6A6295BE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omdat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,fys</a:t>
            </a:r>
            <a:r>
              <a:rPr lang="en-GB">
                <a:latin typeface="Arial" charset="0"/>
              </a:rPr>
              <a:t> &gt;&gt;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is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</a:t>
            </a:r>
            <a:r>
              <a:rPr lang="en-GB">
                <a:latin typeface="Arial" charset="0"/>
              </a:rPr>
              <a:t>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</a:t>
            </a:r>
            <a:r>
              <a:rPr lang="en-GB" baseline="-25000">
                <a:latin typeface="Arial" charset="0"/>
              </a:rPr>
              <a:t>S</a:t>
            </a:r>
            <a:r>
              <a:rPr lang="en-GB">
                <a:latin typeface="Arial" charset="0"/>
              </a:rPr>
              <a:t> = 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(0,97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,eff,1</a:t>
            </a:r>
            <a:r>
              <a:rPr lang="en-GB">
                <a:latin typeface="Arial" charset="0"/>
              </a:rPr>
              <a:t> + 0,03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,eff,2</a:t>
            </a:r>
            <a:r>
              <a:rPr lang="en-GB">
                <a:latin typeface="Arial" charset="0"/>
              </a:rPr>
              <a:t>) / 0,693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 d + 0,03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40 d) / 0,693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15,7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 =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aflezen in Appendix, figuur 46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 = 70 000 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SEE =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m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0,0057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/ 70 000 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8,1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>
            <a:extLst>
              <a:ext uri="{FF2B5EF4-FFF2-40B4-BE49-F238E27FC236}">
                <a16:creationId xmlns:a16="http://schemas.microsoft.com/office/drawing/2014/main" id="{97E83F56-622A-58A5-4392-4885739FB83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1A8700-338F-499E-BAA9-52D6394E507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57B872D0-EED4-46F9-B62F-FE3204D81E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0484" name="Rectangle 6">
            <a:extLst>
              <a:ext uri="{FF2B5EF4-FFF2-40B4-BE49-F238E27FC236}">
                <a16:creationId xmlns:a16="http://schemas.microsoft.com/office/drawing/2014/main" id="{E2492EED-17EC-A062-0078-52EFAABCC7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01C4C0F-C1C6-4758-85B0-04A887CAEFA1}" type="slidenum">
              <a:rPr lang="en-US" altLang="en-US" sz="1400">
                <a:solidFill>
                  <a:srgbClr val="5E574E"/>
                </a:solidFill>
              </a:rPr>
              <a:pPr/>
              <a:t>17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8A90ED73-1CDC-9707-C318-B6E587AD3C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45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 voor volwassene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DAE926D9-421D-2449-DB13-1939F899BA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SEE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1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2048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715AB218-F15B-B4B9-7465-CA742B8BE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>
            <a:extLst>
              <a:ext uri="{FF2B5EF4-FFF2-40B4-BE49-F238E27FC236}">
                <a16:creationId xmlns:a16="http://schemas.microsoft.com/office/drawing/2014/main" id="{588C0FE4-15AF-CC49-B720-102B3A7734B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629D64-1994-4B6A-B964-0C3EC9FE8BE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1507" name="Rectangle 5">
            <a:extLst>
              <a:ext uri="{FF2B5EF4-FFF2-40B4-BE49-F238E27FC236}">
                <a16:creationId xmlns:a16="http://schemas.microsoft.com/office/drawing/2014/main" id="{1E776D1D-6BFC-8DB8-E5A5-A89EC89AA7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1508" name="Rectangle 6">
            <a:extLst>
              <a:ext uri="{FF2B5EF4-FFF2-40B4-BE49-F238E27FC236}">
                <a16:creationId xmlns:a16="http://schemas.microsoft.com/office/drawing/2014/main" id="{3B4DDA74-DB4A-88B3-332B-E2D0A7040E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5B7DC2-FF23-4317-A644-A8F8DE1C1D6E}" type="slidenum">
              <a:rPr lang="en-US" altLang="en-US" sz="1400">
                <a:solidFill>
                  <a:srgbClr val="5E574E"/>
                </a:solidFill>
              </a:rPr>
              <a:pPr/>
              <a:t>18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1DF59620-D0A2-5391-1420-AC357F8BA4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46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 voor kind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(1991-2-4)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FC6C9C29-D44F-ABBE-9DD2-1BDB410F522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omdat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 fys</a:t>
            </a:r>
            <a:r>
              <a:rPr lang="en-GB">
                <a:latin typeface="Arial" charset="0"/>
              </a:rPr>
              <a:t> &gt;&gt;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 biol</a:t>
            </a:r>
            <a:r>
              <a:rPr lang="en-GB">
                <a:latin typeface="Arial" charset="0"/>
              </a:rPr>
              <a:t> is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 eff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</a:t>
            </a:r>
            <a:r>
              <a:rPr lang="en-GB">
                <a:latin typeface="Arial" charset="0"/>
              </a:rPr>
              <a:t>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 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</a:t>
            </a:r>
            <a:r>
              <a:rPr lang="en-GB" baseline="-25000">
                <a:latin typeface="Arial" charset="0"/>
              </a:rPr>
              <a:t>S</a:t>
            </a:r>
            <a:r>
              <a:rPr lang="en-GB">
                <a:latin typeface="Arial" charset="0"/>
              </a:rPr>
              <a:t> = 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(0,97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,eff,1</a:t>
            </a:r>
            <a:r>
              <a:rPr lang="en-GB">
                <a:latin typeface="Arial" charset="0"/>
              </a:rPr>
              <a:t> + 0,03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,eff,2</a:t>
            </a:r>
            <a:r>
              <a:rPr lang="en-GB">
                <a:latin typeface="Arial" charset="0"/>
              </a:rPr>
              <a:t>) / 0,693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(0,97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3,5 d + 0,03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15 d) / 0,693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5,55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 = 4,8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SEE = E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eff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m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0,0057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/ 9800 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5,8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6A09C8A1-65EF-4974-7187-3E8C4314AD7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7CFACB-F84B-4311-AEA1-CF6BDCBAF48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1EA271B2-6088-15E8-78CD-EB510C1073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2532" name="Rectangle 6">
            <a:extLst>
              <a:ext uri="{FF2B5EF4-FFF2-40B4-BE49-F238E27FC236}">
                <a16:creationId xmlns:a16="http://schemas.microsoft.com/office/drawing/2014/main" id="{77B70353-F638-640F-5BC7-104BFF1FA1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211ED12-F47A-474D-87F0-F891B00A2848}" type="slidenum">
              <a:rPr lang="en-US" altLang="en-US" sz="1400">
                <a:solidFill>
                  <a:srgbClr val="5E574E"/>
                </a:solidFill>
              </a:rPr>
              <a:pPr/>
              <a:t>19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6214F26A-0123-247D-602C-2A5FF56612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46	e(50)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 voor kind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(1991-2-4)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3">
            <a:extLst>
              <a:ext uri="{FF2B5EF4-FFF2-40B4-BE49-F238E27FC236}">
                <a16:creationId xmlns:a16="http://schemas.microsoft.com/office/drawing/2014/main" id="{F8A61263-CAC9-4847-9E29-7D1DE4FC6B6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SEE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1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Gy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/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2,5 keer groter dan voor volwassene</a:t>
            </a:r>
          </a:p>
        </p:txBody>
      </p:sp>
      <p:pic>
        <p:nvPicPr>
          <p:cNvPr id="2253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18403A26-7799-B69D-7B78-32C0343E8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65F456B9-80AE-C457-5CED-68675D6E820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C879EC5-5C94-4DF3-BC5F-4B781ECE8CB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3" name="Rectangle 5">
            <a:extLst>
              <a:ext uri="{FF2B5EF4-FFF2-40B4-BE49-F238E27FC236}">
                <a16:creationId xmlns:a16="http://schemas.microsoft.com/office/drawing/2014/main" id="{8A3F5774-5BFF-0F34-191F-610AD0ABC5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53D60872-54A4-FE48-1024-2000ACC8AA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A95D98-54A4-4627-ACB7-2CE3CD0F0693}" type="slidenum">
              <a:rPr lang="en-US" altLang="en-US" sz="1400">
                <a:solidFill>
                  <a:srgbClr val="5E574E"/>
                </a:solidFill>
              </a:rPr>
              <a:pPr/>
              <a:t>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AD513BAC-D169-4221-B558-2F78F79F7C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200000" cy="609600"/>
          </a:xfrm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en-US"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Inwendige dosimetrie</a:t>
            </a: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79325E7E-9CB3-5784-BA46-6F044D32F96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11200" y="2362200"/>
            <a:ext cx="8204200" cy="3810000"/>
          </a:xfrm>
        </p:spPr>
        <p:txBody>
          <a:bodyPr/>
          <a:lstStyle/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41	</a:t>
            </a:r>
            <a:r>
              <a:rPr lang="en-GB" altLang="en-US" sz="18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</a:t>
            </a:r>
            <a:r>
              <a:rPr lang="en-GB" altLang="en-US" sz="1800" baseline="-250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</a:t>
            </a:r>
            <a:r>
              <a:rPr lang="en-GB" altLang="en-US" sz="18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ten gevolge van </a:t>
            </a:r>
            <a:r>
              <a:rPr lang="en-GB" altLang="en-US" sz="1800" baseline="300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198</a:t>
            </a:r>
            <a:r>
              <a:rPr lang="en-GB" altLang="en-US" sz="1800">
                <a:latin typeface="Arial" panose="020B060402020202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</a:t>
            </a:r>
            <a:r>
              <a:rPr lang="en-GB" altLang="en-US" sz="1800">
                <a:latin typeface="Arial" panose="020B0604020202020204" pitchFamily="34" charset="0"/>
              </a:rPr>
              <a:t>					51	</a:t>
            </a:r>
            <a:r>
              <a:rPr lang="en-GB" altLang="en-US" sz="1800">
                <a:latin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Urinemeting na inname van H</a:t>
            </a:r>
            <a:r>
              <a:rPr lang="en-GB" altLang="en-US" sz="1800" baseline="30000">
                <a:latin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36</a:t>
            </a:r>
            <a:r>
              <a:rPr lang="en-GB" altLang="en-US" sz="1800">
                <a:latin typeface="Arial" panose="020B060402020202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42	</a:t>
            </a:r>
            <a:r>
              <a:rPr lang="en-GB" altLang="en-US" sz="1800" baseline="300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87</a:t>
            </a:r>
            <a:r>
              <a:rPr lang="en-GB" altLang="en-US" sz="1800">
                <a:latin typeface="Arial" panose="020B060402020202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Rb in voedsel</a:t>
            </a:r>
            <a:r>
              <a:rPr lang="en-GB" altLang="en-US" sz="1800">
                <a:latin typeface="Arial" panose="020B0604020202020204" pitchFamily="34" charset="0"/>
              </a:rPr>
              <a:t>									52	</a:t>
            </a:r>
            <a:r>
              <a:rPr lang="en-GB" altLang="en-US" sz="18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Ongeval met </a:t>
            </a:r>
            <a:r>
              <a:rPr lang="en-GB" altLang="en-US" sz="1800" baseline="300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51</a:t>
            </a:r>
            <a:r>
              <a:rPr lang="en-GB" altLang="en-US" sz="1800">
                <a:latin typeface="Arial" panose="020B060402020202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Cr-poeder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43	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e(50) van </a:t>
            </a:r>
            <a:r>
              <a:rPr lang="en-GB" altLang="en-US" sz="1800" baseline="30000">
                <a:latin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35</a:t>
            </a:r>
            <a:r>
              <a:rPr lang="en-GB" altLang="en-US" sz="1800">
                <a:latin typeface="Arial" panose="020B060402020202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 voor volwassene</a:t>
            </a:r>
            <a:r>
              <a:rPr lang="en-GB" altLang="en-US" sz="1800">
                <a:latin typeface="Arial" panose="020B0604020202020204" pitchFamily="34" charset="0"/>
              </a:rPr>
              <a:t>		53	</a:t>
            </a:r>
            <a:r>
              <a:rPr lang="en-GB" altLang="en-US" sz="18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Injectie met </a:t>
            </a:r>
            <a:r>
              <a:rPr lang="en-GB" altLang="en-US" sz="1800" baseline="300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69</a:t>
            </a:r>
            <a:r>
              <a:rPr lang="en-GB" altLang="en-US" sz="1800">
                <a:latin typeface="Arial" panose="020B060402020202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Ga-citraat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44	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e(50) van </a:t>
            </a:r>
            <a:r>
              <a:rPr lang="en-GB" altLang="en-US" sz="1800" baseline="30000">
                <a:latin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35</a:t>
            </a:r>
            <a:r>
              <a:rPr lang="en-GB" altLang="en-US" sz="1800">
                <a:latin typeface="Arial" panose="020B060402020202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 voor baby</a:t>
            </a:r>
            <a:r>
              <a:rPr lang="en-GB" altLang="en-US" sz="1800">
                <a:latin typeface="Arial" panose="020B0604020202020204" pitchFamily="34" charset="0"/>
              </a:rPr>
              <a:t>					54	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Toediening van </a:t>
            </a:r>
            <a:r>
              <a:rPr lang="en-GB" altLang="en-US" sz="1800" baseline="300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99m</a:t>
            </a:r>
            <a:r>
              <a:rPr lang="en-GB" altLang="en-US" sz="1800">
                <a:latin typeface="Arial" panose="020B060402020202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Tc-fosfonaat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45	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e(50) van </a:t>
            </a:r>
            <a:r>
              <a:rPr lang="en-GB" altLang="en-US" sz="1800" baseline="30000">
                <a:latin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en-GB" altLang="en-US" sz="1800">
                <a:latin typeface="Arial" panose="020B060402020202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 voor volwassene</a:t>
            </a:r>
            <a:r>
              <a:rPr lang="en-GB" altLang="en-US" sz="1800">
                <a:latin typeface="Arial" panose="020B0604020202020204" pitchFamily="34" charset="0"/>
              </a:rPr>
              <a:t>		55	</a:t>
            </a:r>
            <a:r>
              <a:rPr lang="en-GB" altLang="en-US" sz="1800">
                <a:latin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Ingestie van </a:t>
            </a:r>
            <a:r>
              <a:rPr lang="en-GB" altLang="en-US" sz="1800" baseline="30000">
                <a:latin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137</a:t>
            </a:r>
            <a:r>
              <a:rPr lang="en-GB" altLang="en-US" sz="1800">
                <a:latin typeface="Arial" panose="020B0604020202020204" pitchFamily="34" charset="0"/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Cs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46	</a:t>
            </a:r>
            <a:r>
              <a:rPr lang="en-GB" altLang="en-US" sz="1800">
                <a:latin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e(50) van </a:t>
            </a:r>
            <a:r>
              <a:rPr lang="en-GB" altLang="en-US" sz="1800" baseline="30000">
                <a:latin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en-GB" altLang="en-US" sz="1800">
                <a:latin typeface="Arial" panose="020B0604020202020204" pitchFamily="34" charset="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 voor kind	</a:t>
            </a:r>
            <a:r>
              <a:rPr lang="en-GB" altLang="en-US" sz="1800">
                <a:latin typeface="Arial" panose="020B0604020202020204" pitchFamily="34" charset="0"/>
              </a:rPr>
              <a:t>					56	</a:t>
            </a:r>
            <a:r>
              <a:rPr lang="en-GB" altLang="en-US" sz="1800">
                <a:latin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Inwendig besmet met </a:t>
            </a:r>
            <a:r>
              <a:rPr lang="en-GB" altLang="en-US" sz="1800" baseline="30000">
                <a:latin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195m</a:t>
            </a:r>
            <a:r>
              <a:rPr lang="en-GB" altLang="en-US" sz="1800">
                <a:latin typeface="Arial" panose="020B0604020202020204" pitchFamily="34" charset="0"/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Pt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47	</a:t>
            </a:r>
            <a:r>
              <a:rPr lang="en-GB" altLang="en-US" sz="1800">
                <a:latin typeface="Arial" panose="020B0604020202020204" pitchFamily="34" charset="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Inhalatie getriteerd waterdamp</a:t>
            </a:r>
            <a:r>
              <a:rPr lang="en-GB" altLang="en-US" sz="1800">
                <a:latin typeface="Arial" panose="020B0604020202020204" pitchFamily="34" charset="0"/>
              </a:rPr>
              <a:t>		57	</a:t>
            </a:r>
            <a:r>
              <a:rPr lang="en-GB" altLang="en-US" sz="1800">
                <a:latin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Incident met een </a:t>
            </a:r>
            <a:r>
              <a:rPr lang="en-GB" altLang="en-US" sz="1800" baseline="30000">
                <a:latin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241</a:t>
            </a:r>
            <a:r>
              <a:rPr lang="en-GB" altLang="en-US" sz="1800">
                <a:latin typeface="Arial" panose="020B0604020202020204" pitchFamily="34" charset="0"/>
                <a:hlinkClick r:id="rId1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Am-bron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48	</a:t>
            </a:r>
            <a:r>
              <a:rPr lang="en-GB" altLang="en-US" sz="1800">
                <a:latin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Inwendige besmetting met </a:t>
            </a:r>
            <a:r>
              <a:rPr lang="en-GB" altLang="en-US" sz="1800" baseline="30000">
                <a:latin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en-GB" altLang="en-US" sz="1800">
                <a:latin typeface="Arial" panose="020B0604020202020204" pitchFamily="34" charset="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</a:t>
            </a:r>
            <a:r>
              <a:rPr lang="en-GB" altLang="en-US" sz="1800">
                <a:latin typeface="Arial" panose="020B0604020202020204" pitchFamily="34" charset="0"/>
              </a:rPr>
              <a:t>			58	</a:t>
            </a:r>
            <a:r>
              <a:rPr lang="en-GB" altLang="en-US" sz="1800">
                <a:latin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Bepaling van </a:t>
            </a:r>
            <a:r>
              <a:rPr lang="en-GB" altLang="en-US" sz="1800" baseline="30000">
                <a:latin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241</a:t>
            </a:r>
            <a:r>
              <a:rPr lang="en-GB" altLang="en-US" sz="1800">
                <a:latin typeface="Arial" panose="020B0604020202020204" pitchFamily="34" charset="0"/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 in de urine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49	</a:t>
            </a:r>
            <a:r>
              <a:rPr lang="en-GB" altLang="en-US" sz="1800">
                <a:latin typeface="Arial" panose="020B0604020202020204" pitchFamily="34" charset="0"/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Tritiumoxide in de lucht</a:t>
            </a:r>
            <a:r>
              <a:rPr lang="en-GB" altLang="en-US" sz="1800">
                <a:latin typeface="Arial" panose="020B0604020202020204" pitchFamily="34" charset="0"/>
              </a:rPr>
              <a:t>						59	</a:t>
            </a:r>
            <a:r>
              <a:rPr lang="en-GB" altLang="en-US" sz="1800">
                <a:latin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Lekkende fles met </a:t>
            </a:r>
            <a:r>
              <a:rPr lang="en-GB" altLang="en-US" sz="1800" baseline="30000">
                <a:latin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85</a:t>
            </a:r>
            <a:r>
              <a:rPr lang="en-GB" altLang="en-US" sz="1800">
                <a:latin typeface="Arial" panose="020B0604020202020204" pitchFamily="34" charset="0"/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</a:t>
            </a:r>
            <a:endParaRPr lang="en-GB" altLang="en-US" sz="1800">
              <a:latin typeface="Arial" panose="020B0604020202020204" pitchFamily="34" charset="0"/>
            </a:endParaRPr>
          </a:p>
          <a:p>
            <a:pPr defTabSz="215900">
              <a:spcBef>
                <a:spcPts val="300"/>
              </a:spcBef>
            </a:pPr>
            <a:r>
              <a:rPr lang="en-GB" altLang="en-US" sz="1800">
                <a:latin typeface="Arial" panose="020B0604020202020204" pitchFamily="34" charset="0"/>
              </a:rPr>
              <a:t>50	</a:t>
            </a:r>
            <a:r>
              <a:rPr lang="en-GB" altLang="en-US" sz="18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Inwendige besmetting met </a:t>
            </a:r>
            <a:r>
              <a:rPr lang="en-GB" altLang="en-US" sz="1800" baseline="300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32</a:t>
            </a:r>
            <a:r>
              <a:rPr lang="en-GB" altLang="en-US" sz="1800">
                <a:latin typeface="Arial" panose="020B0604020202020204" pitchFamily="34" charset="0"/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lang="en-GB" altLang="en-US" sz="1800">
                <a:latin typeface="Arial" panose="020B0604020202020204" pitchFamily="34" charset="0"/>
              </a:rPr>
              <a:t>		60	</a:t>
            </a:r>
            <a:r>
              <a:rPr lang="en-GB" altLang="en-US" sz="1800" baseline="30000">
                <a:latin typeface="Arial" panose="020B0604020202020204" pitchFamily="34" charset="0"/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85</a:t>
            </a:r>
            <a:r>
              <a:rPr lang="en-GB" altLang="en-US" sz="1800">
                <a:latin typeface="Arial" panose="020B0604020202020204" pitchFamily="34" charset="0"/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Kr-concentratie in buitenlucht</a:t>
            </a:r>
            <a:endParaRPr lang="en-GB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139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>
            <a:extLst>
              <a:ext uri="{FF2B5EF4-FFF2-40B4-BE49-F238E27FC236}">
                <a16:creationId xmlns:a16="http://schemas.microsoft.com/office/drawing/2014/main" id="{79F7A4CC-F9A7-6DB4-F845-EED31C3B29D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1B0AF86-1594-407E-A778-EC8C578D753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3555" name="Rectangle 5">
            <a:extLst>
              <a:ext uri="{FF2B5EF4-FFF2-40B4-BE49-F238E27FC236}">
                <a16:creationId xmlns:a16="http://schemas.microsoft.com/office/drawing/2014/main" id="{1622CEAB-7EF6-102C-DEB2-8D03047303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3556" name="Rectangle 6">
            <a:extLst>
              <a:ext uri="{FF2B5EF4-FFF2-40B4-BE49-F238E27FC236}">
                <a16:creationId xmlns:a16="http://schemas.microsoft.com/office/drawing/2014/main" id="{76EBE238-883B-FE1F-1622-E64C436B4B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58AF9A-E24F-493F-ABB9-D4FBB29F7687}" type="slidenum">
              <a:rPr lang="en-US" altLang="en-US" sz="1400">
                <a:solidFill>
                  <a:srgbClr val="5E574E"/>
                </a:solidFill>
              </a:rPr>
              <a:pPr/>
              <a:t>20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AAFC3B76-5588-36FD-7108-04D473B38C8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47	Inhalatie van getritieerd waterdamp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070E4ACF-AD7F-EA2F-B926-FB889C34C5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in de evenwichtssituatie zit de activiteit die per uur uit het basin ontsnapt 	in de lucht die per uur wordt geloosd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activiteitsconcentratie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30 MBq / 2000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in 2000 uur wordt geïnhaleerd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2000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1,2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3,6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effectieve inname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A = (1 + 50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= 5,4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5,4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9,7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Sv = 0,97 mSv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>
            <a:extLst>
              <a:ext uri="{FF2B5EF4-FFF2-40B4-BE49-F238E27FC236}">
                <a16:creationId xmlns:a16="http://schemas.microsoft.com/office/drawing/2014/main" id="{9D5ED271-5BC0-7BB9-8F4E-634E36E7E8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DD8419-8E56-485E-9E08-3FFF56D9A96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4579" name="Rectangle 5">
            <a:extLst>
              <a:ext uri="{FF2B5EF4-FFF2-40B4-BE49-F238E27FC236}">
                <a16:creationId xmlns:a16="http://schemas.microsoft.com/office/drawing/2014/main" id="{D592B64F-4066-A392-8A95-B904394E78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4580" name="Rectangle 6">
            <a:extLst>
              <a:ext uri="{FF2B5EF4-FFF2-40B4-BE49-F238E27FC236}">
                <a16:creationId xmlns:a16="http://schemas.microsoft.com/office/drawing/2014/main" id="{C3477E4D-1844-48AD-160A-280F62698E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D57567-48BD-416A-B699-967602911C3A}" type="slidenum">
              <a:rPr lang="en-US" altLang="en-US" sz="1400">
                <a:solidFill>
                  <a:srgbClr val="5E574E"/>
                </a:solidFill>
              </a:rPr>
              <a:pPr/>
              <a:t>21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0ECA35C-893E-BB04-6A9F-2312E8D5C3C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47	Inhalatie van getritieerd waterdamp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Rectangle 3">
            <a:extLst>
              <a:ext uri="{FF2B5EF4-FFF2-40B4-BE49-F238E27FC236}">
                <a16:creationId xmlns:a16="http://schemas.microsoft.com/office/drawing/2014/main" id="{6B113615-21BB-BB62-E65D-7AF28BFF188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activiteitsinname per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(8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2000 h)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7</a:t>
            </a:r>
            <a:r>
              <a:rPr lang="en-GB">
                <a:latin typeface="Arial" charset="0"/>
              </a:rPr>
              <a:t> Bq 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wateruitwisseling per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1,4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(urine) + 0,65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(zweet) + 0,95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(overig)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3,0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activiteitsconcentratie in uitgescheiden water (dus ook in urine)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73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2458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9F26C72F-1E8B-D433-36B1-1560DA264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>
            <a:extLst>
              <a:ext uri="{FF2B5EF4-FFF2-40B4-BE49-F238E27FC236}">
                <a16:creationId xmlns:a16="http://schemas.microsoft.com/office/drawing/2014/main" id="{148CC911-FB44-3198-9FAA-9D45E19D6746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60446-FC39-4304-B7EE-19DC90F94C6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5603" name="Rectangle 5">
            <a:extLst>
              <a:ext uri="{FF2B5EF4-FFF2-40B4-BE49-F238E27FC236}">
                <a16:creationId xmlns:a16="http://schemas.microsoft.com/office/drawing/2014/main" id="{E4B4842A-A72D-8F2B-3FAE-FF1D26EE66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5604" name="Rectangle 6">
            <a:extLst>
              <a:ext uri="{FF2B5EF4-FFF2-40B4-BE49-F238E27FC236}">
                <a16:creationId xmlns:a16="http://schemas.microsoft.com/office/drawing/2014/main" id="{7BC962E7-F741-7BEE-5FA4-2C5BBD6606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B45D41-296E-48A4-B556-090CB488FCC6}" type="slidenum">
              <a:rPr lang="en-US" altLang="en-US" sz="1400">
                <a:solidFill>
                  <a:srgbClr val="5E574E"/>
                </a:solidFill>
              </a:rPr>
              <a:pPr/>
              <a:t>22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5605" name="Rectangle 2">
            <a:extLst>
              <a:ext uri="{FF2B5EF4-FFF2-40B4-BE49-F238E27FC236}">
                <a16:creationId xmlns:a16="http://schemas.microsoft.com/office/drawing/2014/main" id="{2198E16D-0F86-0734-B588-48391E31EF9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(1987-2-2)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BE3D3149-38B6-5D20-68C1-25D8E287BF5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39800" y="2357741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1</a:t>
            </a:r>
            <a:r>
              <a:rPr lang="en-US" noProof="1">
                <a:latin typeface="Arial" charset="0"/>
              </a:rPr>
              <a:t>		activiteit volgt uit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solidFill>
                  <a:srgbClr val="FF0000"/>
                </a:solidFill>
                <a:latin typeface="Arial" charset="0"/>
              </a:rPr>
              <a:t>N</a:t>
            </a:r>
            <a:r>
              <a:rPr lang="en-US" baseline="-25000" noProof="1">
                <a:solidFill>
                  <a:srgbClr val="FF0000"/>
                </a:solidFill>
                <a:latin typeface="Arial" charset="0"/>
              </a:rPr>
              <a:t>netto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 = (N</a:t>
            </a:r>
            <a:r>
              <a:rPr lang="en-US" baseline="-25000" noProof="1">
                <a:solidFill>
                  <a:srgbClr val="FF0000"/>
                </a:solidFill>
                <a:latin typeface="Arial" charset="0"/>
              </a:rPr>
              <a:t>bruto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 - N</a:t>
            </a:r>
            <a:r>
              <a:rPr lang="en-US" baseline="-25000" noProof="1">
                <a:solidFill>
                  <a:srgbClr val="FF0000"/>
                </a:solidFill>
                <a:latin typeface="Arial" charset="0"/>
              </a:rPr>
              <a:t>blanco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) </a:t>
            </a:r>
            <a:endParaRPr lang="en-US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solidFill>
                  <a:srgbClr val="FF0000"/>
                </a:solidFill>
                <a:latin typeface="Arial" charset="0"/>
              </a:rPr>
              <a:t>			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= A </a:t>
            </a:r>
            <a:r>
              <a:rPr lang="en-US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 telrendement </a:t>
            </a:r>
            <a:r>
              <a:rPr lang="en-US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noProof="1">
                <a:solidFill>
                  <a:srgbClr val="FF0000"/>
                </a:solidFill>
                <a:latin typeface="Arial" charset="0"/>
              </a:rPr>
              <a:t> teltijd</a:t>
            </a:r>
            <a:r>
              <a:rPr lang="en-US" noProof="1">
                <a:latin typeface="Arial" charset="0"/>
              </a:rPr>
              <a:t> </a:t>
            </a:r>
            <a:endParaRPr lang="en-US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			</a:t>
            </a:r>
            <a:r>
              <a:rPr lang="en-US" noProof="1">
                <a:latin typeface="Arial" charset="0"/>
              </a:rPr>
              <a:t>= A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US" noProof="1">
                <a:latin typeface="Arial" charset="0"/>
              </a:rPr>
              <a:t>40</a:t>
            </a:r>
            <a:r>
              <a:rPr lang="en-US" noProof="1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US" noProof="1">
                <a:latin typeface="Arial" charset="0"/>
              </a:rPr>
              <a:t>10</a:t>
            </a:r>
            <a:r>
              <a:rPr lang="en-US" baseline="30000" noProof="1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US">
                <a:latin typeface="Arial" charset="0"/>
              </a:rPr>
              <a:t>1 min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US" noProof="1">
                <a:latin typeface="Arial" charset="0"/>
              </a:rPr>
              <a:t>60</a:t>
            </a:r>
            <a:r>
              <a:rPr lang="en-US">
                <a:latin typeface="Arial" charset="0"/>
              </a:rPr>
              <a:t> s</a:t>
            </a:r>
            <a:r>
              <a:rPr lang="en-US">
                <a:latin typeface="Georgia" panose="02040502050405020303" pitchFamily="18" charset="0"/>
              </a:rPr>
              <a:t>·</a:t>
            </a:r>
            <a:r>
              <a:rPr lang="en-US">
                <a:latin typeface="Arial" charset="0"/>
              </a:rPr>
              <a:t>min</a:t>
            </a:r>
            <a:r>
              <a:rPr lang="en-US" baseline="30000">
                <a:latin typeface="Arial" charset="0"/>
              </a:rPr>
              <a:t>-1</a:t>
            </a:r>
            <a:r>
              <a:rPr lang="en-US" noProof="1">
                <a:latin typeface="Arial" charset="0"/>
              </a:rPr>
              <a:t> = 24</a:t>
            </a:r>
            <a:r>
              <a:rPr lang="en-US">
                <a:latin typeface="Arial" charset="0"/>
              </a:rPr>
              <a:t> </a:t>
            </a:r>
            <a:r>
              <a:rPr lang="en-US" noProof="1">
                <a:latin typeface="Arial" charset="0"/>
              </a:rPr>
              <a:t>A</a:t>
            </a:r>
            <a:endParaRPr lang="en-US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→	A = N</a:t>
            </a:r>
            <a:r>
              <a:rPr lang="en-US" baseline="-25000">
                <a:latin typeface="Arial" charset="0"/>
              </a:rPr>
              <a:t>netto</a:t>
            </a:r>
            <a:r>
              <a:rPr lang="en-US">
                <a:latin typeface="Arial" charset="0"/>
              </a:rPr>
              <a:t> / 24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latin typeface="Arial" charset="0"/>
              </a:rPr>
              <a:t>activiteitsconcentratie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US" noProof="1">
                <a:latin typeface="Arial" charset="0"/>
              </a:rPr>
              <a:t>	a = A / 8 ml = N</a:t>
            </a:r>
            <a:r>
              <a:rPr lang="en-US" baseline="-25000" noProof="1">
                <a:latin typeface="Arial" charset="0"/>
              </a:rPr>
              <a:t>netto</a:t>
            </a:r>
            <a:r>
              <a:rPr lang="en-US" noProof="1">
                <a:latin typeface="Arial" charset="0"/>
              </a:rPr>
              <a:t> / 192 ml</a:t>
            </a:r>
            <a:endParaRPr lang="en-US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lineaire regressie levert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= 11,5±2 d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(zie volgende spreadsheet)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extLst>
              <a:ext uri="{FF2B5EF4-FFF2-40B4-BE49-F238E27FC236}">
                <a16:creationId xmlns:a16="http://schemas.microsoft.com/office/drawing/2014/main" id="{89DBF1DA-33B2-C5D3-9712-9F8C88DB0BB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D2F0178-C3AE-45FB-8304-D49EF9F8647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1ADC6936-E3C9-48A7-4609-59BBF94A46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6628" name="Rectangle 6">
            <a:extLst>
              <a:ext uri="{FF2B5EF4-FFF2-40B4-BE49-F238E27FC236}">
                <a16:creationId xmlns:a16="http://schemas.microsoft.com/office/drawing/2014/main" id="{05420E66-EC7D-5494-0BC3-9E3AE32C17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C33975-C8DE-45A5-9330-2C1625648E0E}" type="slidenum">
              <a:rPr lang="en-US" altLang="en-US" sz="1400">
                <a:solidFill>
                  <a:srgbClr val="5E574E"/>
                </a:solidFill>
              </a:rPr>
              <a:pPr/>
              <a:t>23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6629" name="Rectangle 2">
            <a:extLst>
              <a:ext uri="{FF2B5EF4-FFF2-40B4-BE49-F238E27FC236}">
                <a16:creationId xmlns:a16="http://schemas.microsoft.com/office/drawing/2014/main" id="{0F70C5AA-C73E-926D-D46F-1410609CAA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3">
            <a:extLst>
              <a:ext uri="{FF2B5EF4-FFF2-40B4-BE49-F238E27FC236}">
                <a16:creationId xmlns:a16="http://schemas.microsoft.com/office/drawing/2014/main" id="{0ECA62BA-71F8-CE3E-ABEE-B63AD5DB8C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2667000" cy="37338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</a:pP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 t			N</a:t>
            </a:r>
            <a:r>
              <a:rPr lang="en-US" altLang="en-US" baseline="-25000">
                <a:solidFill>
                  <a:srgbClr val="FF0000"/>
                </a:solidFill>
                <a:latin typeface="Arial" panose="020B0604020202020204" pitchFamily="34" charset="0"/>
              </a:rPr>
              <a:t>netto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	 	a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(d)		(tpm)		(Bq</a:t>
            </a:r>
            <a:r>
              <a:rPr lang="en-US" altLang="en-US">
                <a:solidFill>
                  <a:srgbClr val="FF0000"/>
                </a:solidFill>
                <a:latin typeface="Georgia" panose="02040502050405020303" pitchFamily="18" charset="0"/>
              </a:rPr>
              <a:t>·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ml</a:t>
            </a:r>
            <a:r>
              <a:rPr lang="en-US" altLang="en-US" baseline="30000">
                <a:solidFill>
                  <a:srgbClr val="FF0000"/>
                </a:solidFill>
                <a:latin typeface="Arial" panose="020B0604020202020204" pitchFamily="34" charset="0"/>
              </a:rPr>
              <a:t>-1</a:t>
            </a:r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  0		12,8		0,067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  7		  8,4		0,044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14		  5,6		0,029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21		  3,8		0,020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28		  2,2		0,011</a:t>
            </a:r>
          </a:p>
          <a:p>
            <a:pPr defTabSz="215900">
              <a:spcBef>
                <a:spcPct val="0"/>
              </a:spcBef>
            </a:pPr>
            <a:r>
              <a:rPr lang="en-US" altLang="en-US">
                <a:latin typeface="Arial" panose="020B0604020202020204" pitchFamily="34" charset="0"/>
              </a:rPr>
              <a:t>63		  0,2		0,001</a:t>
            </a:r>
            <a:endParaRPr lang="en-US" altLang="en-US" noProof="1">
              <a:latin typeface="Arial" panose="020B0604020202020204" pitchFamily="34" charset="0"/>
            </a:endParaRPr>
          </a:p>
        </p:txBody>
      </p:sp>
      <p:pic>
        <p:nvPicPr>
          <p:cNvPr id="26631" name="Picture 4" descr="grafiekINWDOS8">
            <a:extLst>
              <a:ext uri="{FF2B5EF4-FFF2-40B4-BE49-F238E27FC236}">
                <a16:creationId xmlns:a16="http://schemas.microsoft.com/office/drawing/2014/main" id="{D7D49BA4-34C3-7F8E-DD8A-ADBABA340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286000"/>
            <a:ext cx="5027613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>
            <a:extLst>
              <a:ext uri="{FF2B5EF4-FFF2-40B4-BE49-F238E27FC236}">
                <a16:creationId xmlns:a16="http://schemas.microsoft.com/office/drawing/2014/main" id="{D78DB5AD-8C82-0751-0965-C5317FD9389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9C4B417-06E3-4200-A745-FB3F4AE8AAA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7651" name="Rectangle 5">
            <a:extLst>
              <a:ext uri="{FF2B5EF4-FFF2-40B4-BE49-F238E27FC236}">
                <a16:creationId xmlns:a16="http://schemas.microsoft.com/office/drawing/2014/main" id="{E576FF4C-A0B9-F748-004B-86309CF317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7652" name="Rectangle 6">
            <a:extLst>
              <a:ext uri="{FF2B5EF4-FFF2-40B4-BE49-F238E27FC236}">
                <a16:creationId xmlns:a16="http://schemas.microsoft.com/office/drawing/2014/main" id="{C0686C09-7926-5677-3D22-71ADAF2C42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9A2024-B6C5-4997-AD5C-B2C41E2F804F}" type="slidenum">
              <a:rPr lang="en-US" altLang="en-US" sz="1400">
                <a:solidFill>
                  <a:srgbClr val="5E574E"/>
                </a:solidFill>
              </a:rPr>
              <a:pPr/>
              <a:t>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7653" name="Rectangle 2">
            <a:extLst>
              <a:ext uri="{FF2B5EF4-FFF2-40B4-BE49-F238E27FC236}">
                <a16:creationId xmlns:a16="http://schemas.microsoft.com/office/drawing/2014/main" id="{1688B56E-AB7C-5DCF-DEF9-64FDCC28406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A86CA760-83E3-09D8-F1CB-460778E0F77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activiteitsconcentratie voor verwijdering = 0,067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totale wateruitwisseling per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1,4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(urine) + 0,65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(zweet) + 0,95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(overig)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3,0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3000 ml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activiteitsuitwisseling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3000 ml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0,067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201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7,3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baseline="30000">
                <a:latin typeface="Arial" charset="0"/>
              </a:rPr>
              <a:t>		</a:t>
            </a:r>
            <a:r>
              <a:rPr lang="en-GB">
                <a:latin typeface="Arial" charset="0"/>
              </a:rPr>
              <a:t>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 = 1,3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498E8C06-52A5-6267-1982-C07C34EF901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B258709-3320-4222-824D-AA62C722749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2453CBB4-7632-D2FA-9794-AEA01845BF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8676" name="Rectangle 6">
            <a:extLst>
              <a:ext uri="{FF2B5EF4-FFF2-40B4-BE49-F238E27FC236}">
                <a16:creationId xmlns:a16="http://schemas.microsoft.com/office/drawing/2014/main" id="{2C1C8815-3882-690B-1997-860BC74A71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F4F424C-B047-404E-B36F-21DADB4F675B}" type="slidenum">
              <a:rPr lang="en-US" altLang="en-US" sz="1400">
                <a:solidFill>
                  <a:srgbClr val="5E574E"/>
                </a:solidFill>
              </a:rPr>
              <a:pPr/>
              <a:t>25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8677" name="Rectangle 2">
            <a:extLst>
              <a:ext uri="{FF2B5EF4-FFF2-40B4-BE49-F238E27FC236}">
                <a16:creationId xmlns:a16="http://schemas.microsoft.com/office/drawing/2014/main" id="{BF0A8B2E-603C-0302-1046-E44B871512B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(1987-2-2)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3">
            <a:extLst>
              <a:ext uri="{FF2B5EF4-FFF2-40B4-BE49-F238E27FC236}">
                <a16:creationId xmlns:a16="http://schemas.microsoft.com/office/drawing/2014/main" id="{A7FEB5D7-CEE3-FEFC-1AFE-9A5DC633149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bij eenmalige inname bevat het lichaam 42 l water met een activiteitsconcentratie van 0,067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→	A = 42 l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0,067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2,8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		</a:t>
            </a:r>
            <a:r>
              <a:rPr lang="en-GB">
                <a:latin typeface="Arial" charset="0"/>
              </a:rPr>
              <a:t>= 2,8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Sv = 0,05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 noProof="1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 noProof="1">
                <a:solidFill>
                  <a:srgbClr val="3333FF"/>
                </a:solidFill>
                <a:latin typeface="Arial" charset="0"/>
              </a:rPr>
              <a:t>merk op: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 noProof="1">
                <a:solidFill>
                  <a:srgbClr val="3333FF"/>
                </a:solidFill>
                <a:latin typeface="Arial" charset="0"/>
              </a:rPr>
              <a:t>	gedestilleerd water geeft geen goede blanco-waarde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 noProof="1">
                <a:solidFill>
                  <a:srgbClr val="3333FF"/>
                </a:solidFill>
                <a:latin typeface="Arial" charset="0"/>
              </a:rPr>
              <a:t>	want urine bevat kalium en dus ook radioactief </a:t>
            </a:r>
            <a:r>
              <a:rPr lang="en-GB" sz="1800" baseline="30000" noProof="1">
                <a:solidFill>
                  <a:srgbClr val="3333FF"/>
                </a:solidFill>
                <a:latin typeface="Arial" charset="0"/>
              </a:rPr>
              <a:t>40</a:t>
            </a:r>
            <a:r>
              <a:rPr lang="en-GB" sz="1800" noProof="1">
                <a:solidFill>
                  <a:srgbClr val="3333FF"/>
                </a:solidFill>
                <a:latin typeface="Arial" charset="0"/>
              </a:rPr>
              <a:t>K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 noProof="1">
                <a:solidFill>
                  <a:srgbClr val="3333FF"/>
                </a:solidFill>
                <a:latin typeface="Arial" charset="0"/>
              </a:rPr>
              <a:t>	fout valt mee omdat in het tritium-kanaal is gemeten</a:t>
            </a:r>
            <a:endParaRPr lang="en-GB" noProof="1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8679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2E130DB7-9A4B-8155-9557-E8074836D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>
            <a:extLst>
              <a:ext uri="{FF2B5EF4-FFF2-40B4-BE49-F238E27FC236}">
                <a16:creationId xmlns:a16="http://schemas.microsoft.com/office/drawing/2014/main" id="{85DC683A-F5F7-647D-87FB-D5410804BED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D3A0B5-8185-4616-B469-A2381010432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AB45B322-94C1-86B6-EFE5-E0C62938CD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29700" name="Rectangle 6">
            <a:extLst>
              <a:ext uri="{FF2B5EF4-FFF2-40B4-BE49-F238E27FC236}">
                <a16:creationId xmlns:a16="http://schemas.microsoft.com/office/drawing/2014/main" id="{E4D350EA-8AFB-4545-4ACA-BDCD1EBDF2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7A2838-D19C-495A-BB66-F08C35C2B16E}" type="slidenum">
              <a:rPr lang="en-US" altLang="en-US" sz="1400">
                <a:solidFill>
                  <a:srgbClr val="5E574E"/>
                </a:solidFill>
              </a:rPr>
              <a:pPr/>
              <a:t>26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9701" name="Rectangle 2">
            <a:extLst>
              <a:ext uri="{FF2B5EF4-FFF2-40B4-BE49-F238E27FC236}">
                <a16:creationId xmlns:a16="http://schemas.microsoft.com/office/drawing/2014/main" id="{C8D48BDB-B1D0-BEDC-EB45-EA89097F29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49	Tritiumoxide in de 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(1985-2-3)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3">
            <a:extLst>
              <a:ext uri="{FF2B5EF4-FFF2-40B4-BE49-F238E27FC236}">
                <a16:creationId xmlns:a16="http://schemas.microsoft.com/office/drawing/2014/main" id="{37B17315-03BD-B8F2-EE9F-000208C52E9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het netto-teltempo voor 1 ml water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N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80 tpm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- 20 tpm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60 tpm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1,0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activiteitsconcentratie in het water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1,0 tps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4,0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4,0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bij een relatieve luchtvochtigheid van 80% bevat de lucht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80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22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17,6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water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activiteitsconcentratie in de lucht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4,0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17,6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70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>
            <a:extLst>
              <a:ext uri="{FF2B5EF4-FFF2-40B4-BE49-F238E27FC236}">
                <a16:creationId xmlns:a16="http://schemas.microsoft.com/office/drawing/2014/main" id="{533327A4-EA2F-74DD-7FD4-844F13F4B51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725A13-A41D-49E7-8CC4-E0A1F8F2913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23" name="Rectangle 5">
            <a:extLst>
              <a:ext uri="{FF2B5EF4-FFF2-40B4-BE49-F238E27FC236}">
                <a16:creationId xmlns:a16="http://schemas.microsoft.com/office/drawing/2014/main" id="{B4379E6A-C2C6-D6EA-82AA-3078EBE81E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0724" name="Rectangle 6">
            <a:extLst>
              <a:ext uri="{FF2B5EF4-FFF2-40B4-BE49-F238E27FC236}">
                <a16:creationId xmlns:a16="http://schemas.microsoft.com/office/drawing/2014/main" id="{5FF679F8-2976-A67E-5EE7-CE4B3B3CD9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D48344-8A3C-46C8-A0F4-AE6C1D4ECA73}" type="slidenum">
              <a:rPr lang="en-US" altLang="en-US" sz="1400">
                <a:solidFill>
                  <a:srgbClr val="5E574E"/>
                </a:solidFill>
              </a:rPr>
              <a:pPr/>
              <a:t>27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0725" name="Rectangle 2">
            <a:extLst>
              <a:ext uri="{FF2B5EF4-FFF2-40B4-BE49-F238E27FC236}">
                <a16:creationId xmlns:a16="http://schemas.microsoft.com/office/drawing/2014/main" id="{F7359099-946E-51B4-097D-918A210564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49	Tritiumoxide in de 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(1985-2-3)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3">
            <a:extLst>
              <a:ext uri="{FF2B5EF4-FFF2-40B4-BE49-F238E27FC236}">
                <a16:creationId xmlns:a16="http://schemas.microsoft.com/office/drawing/2014/main" id="{7FBC3697-27B2-4DDA-A2BC-03349FBC4CD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ingeademde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2000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1,2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70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inname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(1 + 50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effectieve volgdosis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   			= 2,6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 = 4,7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>
            <a:extLst>
              <a:ext uri="{FF2B5EF4-FFF2-40B4-BE49-F238E27FC236}">
                <a16:creationId xmlns:a16="http://schemas.microsoft.com/office/drawing/2014/main" id="{583DC2F9-7BB2-FE3D-C39C-303A0B64F7E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A8C60F3-ED46-418B-A13D-E0335CE205AC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7" name="Rectangle 5">
            <a:extLst>
              <a:ext uri="{FF2B5EF4-FFF2-40B4-BE49-F238E27FC236}">
                <a16:creationId xmlns:a16="http://schemas.microsoft.com/office/drawing/2014/main" id="{ADF7878B-2F95-141D-A07F-5616FA1DED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1748" name="Rectangle 6">
            <a:extLst>
              <a:ext uri="{FF2B5EF4-FFF2-40B4-BE49-F238E27FC236}">
                <a16:creationId xmlns:a16="http://schemas.microsoft.com/office/drawing/2014/main" id="{CCFC5D0E-B8F1-5CDA-EED9-EE2B3F425B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DF60DE-F251-4FCA-8E37-25F563C9D246}" type="slidenum">
              <a:rPr lang="en-US" altLang="en-US" sz="1400">
                <a:solidFill>
                  <a:srgbClr val="5E574E"/>
                </a:solidFill>
              </a:rPr>
              <a:pPr/>
              <a:t>28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1749" name="Rectangle 2">
            <a:extLst>
              <a:ext uri="{FF2B5EF4-FFF2-40B4-BE49-F238E27FC236}">
                <a16:creationId xmlns:a16="http://schemas.microsoft.com/office/drawing/2014/main" id="{FB74AF60-415A-2445-1AF0-3C865698C77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49	Tritiumoxide in de 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(1985-2-3)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B97C616C-5087-9136-5355-6499C10A36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het netto-teltempo voor 10 ml urine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N</a:t>
            </a:r>
            <a:r>
              <a:rPr lang="en-GB" baseline="-25000">
                <a:latin typeface="Arial" charset="0"/>
              </a:rPr>
              <a:t>netto</a:t>
            </a:r>
            <a:r>
              <a:rPr lang="en-GB">
                <a:latin typeface="Arial" charset="0"/>
              </a:rPr>
              <a:t> = 50 tpm - 20 tpm = 30 tpm = 0,50 tps per 10 ml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activiteitsconcentratie in de urine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0,50 tps per 10 ml / 25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2,0 Bq per 10 ml = 200 Bq l</a:t>
            </a:r>
            <a:r>
              <a:rPr lang="en-GB" baseline="30000">
                <a:latin typeface="Arial" charset="0"/>
              </a:rPr>
              <a:t>-1 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 baseline="30000">
              <a:latin typeface="Arial" charset="0"/>
            </a:endParaRPr>
          </a:p>
          <a:p>
            <a:pPr indent="-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5		activiteitsconcentratie in lichaamswater is gelijk aan die in urine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totale lichaamsactiviteit is 200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42 l = 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6		bij continue inname is de jaarlijkse effectieve volgdosis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 4,4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lichaamsactiviteit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effectieve volgdosis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-25000">
                <a:latin typeface="Arial" charset="0"/>
              </a:rPr>
              <a:t>50</a:t>
            </a:r>
            <a:r>
              <a:rPr lang="en-GB">
                <a:latin typeface="Arial" charset="0"/>
              </a:rPr>
              <a:t> = 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3,7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3,7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3175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D29A904E-F4F1-A8D7-E3EC-4331397A8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>
            <a:extLst>
              <a:ext uri="{FF2B5EF4-FFF2-40B4-BE49-F238E27FC236}">
                <a16:creationId xmlns:a16="http://schemas.microsoft.com/office/drawing/2014/main" id="{551127D3-3859-9FEC-0C5D-3E4FC57AFD3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E55952-12B4-4990-8E9F-BD470182168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2771" name="Rectangle 5">
            <a:extLst>
              <a:ext uri="{FF2B5EF4-FFF2-40B4-BE49-F238E27FC236}">
                <a16:creationId xmlns:a16="http://schemas.microsoft.com/office/drawing/2014/main" id="{C40F9319-3D9F-98C2-34D7-73891C6AA7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2772" name="Rectangle 6">
            <a:extLst>
              <a:ext uri="{FF2B5EF4-FFF2-40B4-BE49-F238E27FC236}">
                <a16:creationId xmlns:a16="http://schemas.microsoft.com/office/drawing/2014/main" id="{B81D63CE-F27A-04F1-B6D2-0277D9DE1C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01C258-2738-42DE-AB28-D757C21EAAB4}" type="slidenum">
              <a:rPr lang="en-US" altLang="en-US" sz="1400">
                <a:solidFill>
                  <a:srgbClr val="5E574E"/>
                </a:solidFill>
              </a:rPr>
              <a:pPr/>
              <a:t>29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2773" name="Rectangle 2">
            <a:extLst>
              <a:ext uri="{FF2B5EF4-FFF2-40B4-BE49-F238E27FC236}">
                <a16:creationId xmlns:a16="http://schemas.microsoft.com/office/drawing/2014/main" id="{23EC45FD-2B86-BE47-C94D-A9A007A2983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3">
            <a:extLst>
              <a:ext uri="{FF2B5EF4-FFF2-40B4-BE49-F238E27FC236}">
                <a16:creationId xmlns:a16="http://schemas.microsoft.com/office/drawing/2014/main" id="{E7FFC8F2-5BFE-F6B6-9EBB-99A7ABBD18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aflezen in Appendix, figuur 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R(t)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0,15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t/0,5</a:t>
            </a:r>
            <a:r>
              <a:rPr lang="en-GB">
                <a:latin typeface="Arial" charset="0"/>
              </a:rPr>
              <a:t> + 0,15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t/2</a:t>
            </a:r>
            <a:r>
              <a:rPr lang="en-GB">
                <a:latin typeface="Arial" charset="0"/>
              </a:rPr>
              <a:t> + 0,40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t/19</a:t>
            </a:r>
            <a:r>
              <a:rPr lang="en-GB">
                <a:latin typeface="Arial" charset="0"/>
              </a:rPr>
              <a:t> + 0,30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(alle biologische halveringstijden in 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B6B592B2-4CF5-3C77-862E-A940DD0C2C1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72F9DF-1292-47A6-AC33-EDCCF28599A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2104173E-8CAB-5896-3117-412F3F8BC3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148" name="Rectangle 6">
            <a:extLst>
              <a:ext uri="{FF2B5EF4-FFF2-40B4-BE49-F238E27FC236}">
                <a16:creationId xmlns:a16="http://schemas.microsoft.com/office/drawing/2014/main" id="{AB7A8CDC-ACA7-9F05-E3C1-A53F20C3D8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172200"/>
            <a:ext cx="1828800" cy="51435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FA7C6EF-A686-4F08-96D4-86DF5251AAD8}" type="slidenum">
              <a:rPr lang="en-US" altLang="en-US" sz="1400">
                <a:solidFill>
                  <a:srgbClr val="5E574E"/>
                </a:solidFill>
              </a:rPr>
              <a:pPr/>
              <a:t>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6738" name="Rectangle 2">
            <a:extLst>
              <a:ext uri="{FF2B5EF4-FFF2-40B4-BE49-F238E27FC236}">
                <a16:creationId xmlns:a16="http://schemas.microsoft.com/office/drawing/2014/main" id="{25B6BAFE-1013-4D6E-642C-01240502E2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7721600" cy="608013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41	H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ten gevolge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 in de lever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Rectangle 3">
            <a:extLst>
              <a:ext uri="{FF2B5EF4-FFF2-40B4-BE49-F238E27FC236}">
                <a16:creationId xmlns:a16="http://schemas.microsoft.com/office/drawing/2014/main" id="{AAAA9355-FEA1-DB05-F2A5-C6E1460E7C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1 / T</a:t>
            </a:r>
            <a:r>
              <a:rPr lang="en-GB" baseline="-25000">
                <a:latin typeface="Arial" charset="0"/>
              </a:rPr>
              <a:t>½,eff</a:t>
            </a:r>
            <a:r>
              <a:rPr lang="en-GB">
                <a:latin typeface="Arial" charset="0"/>
              </a:rPr>
              <a:t> = 1 / T</a:t>
            </a:r>
            <a:r>
              <a:rPr lang="en-GB" baseline="-25000">
                <a:latin typeface="Arial" charset="0"/>
              </a:rPr>
              <a:t>½,fys</a:t>
            </a:r>
            <a:r>
              <a:rPr lang="en-GB">
                <a:latin typeface="Arial" charset="0"/>
              </a:rPr>
              <a:t> + 1 / T</a:t>
            </a:r>
            <a:r>
              <a:rPr lang="en-GB" baseline="-25000">
                <a:latin typeface="Arial" charset="0"/>
              </a:rPr>
              <a:t>½,biol 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1 / 2,696 d + 1 / 3 d = 0,704 d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½,eff</a:t>
            </a:r>
            <a:r>
              <a:rPr lang="en-GB">
                <a:latin typeface="Arial" charset="0"/>
              </a:rPr>
              <a:t> = 1,42 d = 1,23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½,eff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/ 0,693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 = 1,0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1,23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s / 0,693 = 1,77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&lt;E&gt; =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Y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AF(lever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lever)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= SAF(lever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m</a:t>
            </a:r>
            <a:r>
              <a:rPr lang="en-GB" baseline="-25000">
                <a:latin typeface="Arial" charset="0"/>
              </a:rPr>
              <a:t>lever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in Appendix, figuur 46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m</a:t>
            </a:r>
            <a:r>
              <a:rPr lang="en-GB" baseline="-25000">
                <a:latin typeface="Arial" charset="0"/>
              </a:rPr>
              <a:t>lever</a:t>
            </a:r>
            <a:r>
              <a:rPr lang="en-GB">
                <a:latin typeface="Arial" charset="0"/>
              </a:rPr>
              <a:t> = 1800 g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>
            <a:extLst>
              <a:ext uri="{FF2B5EF4-FFF2-40B4-BE49-F238E27FC236}">
                <a16:creationId xmlns:a16="http://schemas.microsoft.com/office/drawing/2014/main" id="{BD2D3DFD-8097-A3A6-6EB9-15C0AA30355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9EB21C3-D390-4936-B8E6-76ECCF75F61D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3795" name="Rectangle 5">
            <a:extLst>
              <a:ext uri="{FF2B5EF4-FFF2-40B4-BE49-F238E27FC236}">
                <a16:creationId xmlns:a16="http://schemas.microsoft.com/office/drawing/2014/main" id="{84E7DA7C-9690-116B-3F8F-38E17831F4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3796" name="Rectangle 6">
            <a:extLst>
              <a:ext uri="{FF2B5EF4-FFF2-40B4-BE49-F238E27FC236}">
                <a16:creationId xmlns:a16="http://schemas.microsoft.com/office/drawing/2014/main" id="{B9F675E0-7C5B-E9E4-B697-D47EEF3807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A4E3FF-061D-49E5-A13C-B1160185FA19}" type="slidenum">
              <a:rPr lang="en-US" altLang="en-US" sz="1400">
                <a:solidFill>
                  <a:srgbClr val="5E574E"/>
                </a:solidFill>
              </a:rPr>
              <a:pPr/>
              <a:t>30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3797" name="Rectangle 2">
            <a:extLst>
              <a:ext uri="{FF2B5EF4-FFF2-40B4-BE49-F238E27FC236}">
                <a16:creationId xmlns:a16="http://schemas.microsoft.com/office/drawing/2014/main" id="{8EAA7F16-CB26-4F2A-7558-8BA592DE13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A665AC9B-7611-E829-A666-082A8189D5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AMAD = 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doet niet mee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BB + bb + AI = 0,0066 + 0,0058 + 0,0084 + 0,0081 + 0,11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= 0,14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klasse F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50% van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gaat rechtstreeks naar TC</a:t>
            </a:r>
          </a:p>
          <a:p>
            <a:pPr marL="446088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50% van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gaat naar de maag-darmkanaal, waarvan een fractie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0,8 alsnog naar TC gaat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100% van BB + bb + AI gaat naar TC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totaal naar TC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0,21 + 50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 + 100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0,14 = 0,33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>
            <a:extLst>
              <a:ext uri="{FF2B5EF4-FFF2-40B4-BE49-F238E27FC236}">
                <a16:creationId xmlns:a16="http://schemas.microsoft.com/office/drawing/2014/main" id="{4A10A6F5-685F-DA15-21A1-24BBC5BB87A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F15AB9B-6870-4F33-8B06-B55A1B9FD61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4819" name="Rectangle 5">
            <a:extLst>
              <a:ext uri="{FF2B5EF4-FFF2-40B4-BE49-F238E27FC236}">
                <a16:creationId xmlns:a16="http://schemas.microsoft.com/office/drawing/2014/main" id="{98B85996-2CB2-0B86-2794-1DDA19079D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4820" name="Rectangle 6">
            <a:extLst>
              <a:ext uri="{FF2B5EF4-FFF2-40B4-BE49-F238E27FC236}">
                <a16:creationId xmlns:a16="http://schemas.microsoft.com/office/drawing/2014/main" id="{42F0167E-52DA-9673-7464-BF90AB815D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3D9F472-4B6C-42B0-9B00-EDEF8E44827D}" type="slidenum">
              <a:rPr lang="en-US" altLang="en-US" sz="1400">
                <a:solidFill>
                  <a:srgbClr val="5E574E"/>
                </a:solidFill>
              </a:rPr>
              <a:pPr/>
              <a:t>31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4821" name="Rectangle 2">
            <a:extLst>
              <a:ext uri="{FF2B5EF4-FFF2-40B4-BE49-F238E27FC236}">
                <a16:creationId xmlns:a16="http://schemas.microsoft.com/office/drawing/2014/main" id="{E0A99B84-324D-D006-4686-0645682B9E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822" name="Rectangle 3">
            <a:extLst>
              <a:ext uri="{FF2B5EF4-FFF2-40B4-BE49-F238E27FC236}">
                <a16:creationId xmlns:a16="http://schemas.microsoft.com/office/drawing/2014/main" id="{5C9D5CDE-A2D1-B41D-B041-009DF825C2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invullen retentieformule		R(0)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R(1) = 0,8293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R(2) = 0,7563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R(3) = 0,7139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 dag 1					R(0) - R(1) = 1 - 0,8293 = 0,171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 dag 2					R(1) - R(2) = 0,8293 - 0,7563 = 0,073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 dag 3					R(2) - R(3) = 0,7563 - 0,7139 = 0,042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tijdens uitscheiding vervalt de activiteit volgens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 C(t) =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t/14,29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invullen vervalcorrectie			C(1) = 0,953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C(2) = 0,908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C(3) = 0,865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>
            <a:extLst>
              <a:ext uri="{FF2B5EF4-FFF2-40B4-BE49-F238E27FC236}">
                <a16:creationId xmlns:a16="http://schemas.microsoft.com/office/drawing/2014/main" id="{5050288C-8A5F-09DF-545C-3AAFC20380A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CF3140-D53E-4174-BD78-01031859A77A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5FE2085B-B5C2-DBC8-2C13-0885E5CFB0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5844" name="Rectangle 6">
            <a:extLst>
              <a:ext uri="{FF2B5EF4-FFF2-40B4-BE49-F238E27FC236}">
                <a16:creationId xmlns:a16="http://schemas.microsoft.com/office/drawing/2014/main" id="{5E01E0B2-2AEC-4594-532B-60A1848BDE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6E4C4D-397C-4B8B-8F40-4B8FF7FCDB1D}" type="slidenum">
              <a:rPr lang="en-US" altLang="en-US" sz="1400">
                <a:solidFill>
                  <a:srgbClr val="5E574E"/>
                </a:solidFill>
              </a:rPr>
              <a:pPr/>
              <a:t>32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5845" name="Rectangle 2">
            <a:extLst>
              <a:ext uri="{FF2B5EF4-FFF2-40B4-BE49-F238E27FC236}">
                <a16:creationId xmlns:a16="http://schemas.microsoft.com/office/drawing/2014/main" id="{52ED9133-525C-2B00-EC82-DDE8B35A6F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636BDA5A-28FC-B509-16B1-BE5C14293E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activiteit eerste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0,171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0,953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iname = 0,054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 = 1980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→	inname = 1980 Bq / 0,054 = 3,67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tweede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0,073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0,908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iname = 0,022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 = 820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→	inname = 820 Bq / 0,022 = 3,73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derde dag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0,042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0,865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iname = 0,012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 = 436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→	inname = 436 Bq / 0,012 = 3,63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inname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(3,67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+ 3,73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+ 3,63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) / 3  Bq = 3,7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 = 41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>
            <a:extLst>
              <a:ext uri="{FF2B5EF4-FFF2-40B4-BE49-F238E27FC236}">
                <a16:creationId xmlns:a16="http://schemas.microsoft.com/office/drawing/2014/main" id="{7C1A3D72-2112-BD69-973E-45830561D09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8DAC24-241F-4E42-B419-702A08356F00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6867" name="Rectangle 5">
            <a:extLst>
              <a:ext uri="{FF2B5EF4-FFF2-40B4-BE49-F238E27FC236}">
                <a16:creationId xmlns:a16="http://schemas.microsoft.com/office/drawing/2014/main" id="{5D2BA9A9-D791-A480-574C-D954A5EFAB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6868" name="Rectangle 6">
            <a:extLst>
              <a:ext uri="{FF2B5EF4-FFF2-40B4-BE49-F238E27FC236}">
                <a16:creationId xmlns:a16="http://schemas.microsoft.com/office/drawing/2014/main" id="{97C1BAE5-6EC7-0DF9-93BA-C434B466D5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1F4CEA-AF8D-42A0-9E5C-D85CC2883B6B}" type="slidenum">
              <a:rPr lang="en-US" altLang="en-US" sz="1400">
                <a:solidFill>
                  <a:srgbClr val="5E574E"/>
                </a:solidFill>
              </a:rPr>
              <a:pPr/>
              <a:t>33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6869" name="Rectangle 2">
            <a:extLst>
              <a:ext uri="{FF2B5EF4-FFF2-40B4-BE49-F238E27FC236}">
                <a16:creationId xmlns:a16="http://schemas.microsoft.com/office/drawing/2014/main" id="{EC5D7275-F0CE-44A4-4EEF-CE4691AC7D0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3">
            <a:extLst>
              <a:ext uri="{FF2B5EF4-FFF2-40B4-BE49-F238E27FC236}">
                <a16:creationId xmlns:a16="http://schemas.microsoft.com/office/drawing/2014/main" id="{7BAA2000-FA66-52C7-B070-9CCF4B30505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50% van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gaat naar maag-darmkanaal, waarvan een fractie 1 -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0,2 via faeces wordt uitgescheiden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invullen vervalcorrectie	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C(5) = 0,785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activiteit in faeces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0,785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 = 0,0165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														= 500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→	inname = 500 / 0,0165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effectieve volgdosis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inname ×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3,0</a:t>
            </a:r>
            <a:r>
              <a:rPr lang="en-GB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 = 33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>
            <a:extLst>
              <a:ext uri="{FF2B5EF4-FFF2-40B4-BE49-F238E27FC236}">
                <a16:creationId xmlns:a16="http://schemas.microsoft.com/office/drawing/2014/main" id="{0C0AB5CB-438B-8D87-C770-78A45150A7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952BB3-597C-426C-8307-97DCBEA6EBD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1" name="Rectangle 5">
            <a:extLst>
              <a:ext uri="{FF2B5EF4-FFF2-40B4-BE49-F238E27FC236}">
                <a16:creationId xmlns:a16="http://schemas.microsoft.com/office/drawing/2014/main" id="{9D0CA63A-2559-EED1-A873-01492EF8F5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7892" name="Rectangle 6">
            <a:extLst>
              <a:ext uri="{FF2B5EF4-FFF2-40B4-BE49-F238E27FC236}">
                <a16:creationId xmlns:a16="http://schemas.microsoft.com/office/drawing/2014/main" id="{ADF73BB7-E874-A936-88B8-E7DB5E189E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383454-27D2-4139-B59E-CEC33B660E33}" type="slidenum">
              <a:rPr lang="en-US" altLang="en-US" sz="1400">
                <a:solidFill>
                  <a:srgbClr val="5E574E"/>
                </a:solidFill>
              </a:rPr>
              <a:pPr/>
              <a:t>34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7893" name="Rectangle 2">
            <a:extLst>
              <a:ext uri="{FF2B5EF4-FFF2-40B4-BE49-F238E27FC236}">
                <a16:creationId xmlns:a16="http://schemas.microsoft.com/office/drawing/2014/main" id="{E7FF98C8-3074-026B-E0BD-CBF835A1C50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	Inwendige besmetting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32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B2890C8C-E1CF-FB61-C59B-1BB34566D7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totaal naar TC			0,33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inname is in het ongunstigste geval op de eerste van de maand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				R(29) - R(30) = 0,4389 - 0,4339 = 0,005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(alleen laatste 2 termen doen mee)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vervalcorrectie			C(30) = 0,233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				0,33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0,005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0,233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iname = 0,0004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inname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detectielimiet		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1,4 l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12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84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(er wordt 12 keer per jaar gemeten)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inname	84 / 0,0004 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maximale volgdosis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inname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2,1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5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Sv = 0,23 mSv</a:t>
            </a:r>
          </a:p>
        </p:txBody>
      </p:sp>
      <p:pic>
        <p:nvPicPr>
          <p:cNvPr id="3789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42EEB26-F279-4DC1-F334-959716CE6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>
            <a:extLst>
              <a:ext uri="{FF2B5EF4-FFF2-40B4-BE49-F238E27FC236}">
                <a16:creationId xmlns:a16="http://schemas.microsoft.com/office/drawing/2014/main" id="{4E5C71E9-A4B4-65B4-C2D6-E30348BBF47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0ADEB8-6133-4C30-8990-39C64B315CCE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8915" name="Rectangle 5">
            <a:extLst>
              <a:ext uri="{FF2B5EF4-FFF2-40B4-BE49-F238E27FC236}">
                <a16:creationId xmlns:a16="http://schemas.microsoft.com/office/drawing/2014/main" id="{E4C6F73E-DF48-4747-E5F5-1768E4BB60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8916" name="Rectangle 6">
            <a:extLst>
              <a:ext uri="{FF2B5EF4-FFF2-40B4-BE49-F238E27FC236}">
                <a16:creationId xmlns:a16="http://schemas.microsoft.com/office/drawing/2014/main" id="{95FD1C02-9998-8B55-B7D9-7A0CE52B46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67E581-B533-46B7-A59F-74EFECCE4F83}" type="slidenum">
              <a:rPr lang="en-US" altLang="en-US" sz="1400">
                <a:solidFill>
                  <a:srgbClr val="5E574E"/>
                </a:solidFill>
              </a:rPr>
              <a:pPr/>
              <a:t>35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8917" name="Rectangle 2">
            <a:extLst>
              <a:ext uri="{FF2B5EF4-FFF2-40B4-BE49-F238E27FC236}">
                <a16:creationId xmlns:a16="http://schemas.microsoft.com/office/drawing/2014/main" id="{19353703-6134-0CEE-3305-6DF611E42B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	Urinemetingen na besmetting met H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3">
            <a:extLst>
              <a:ext uri="{FF2B5EF4-FFF2-40B4-BE49-F238E27FC236}">
                <a16:creationId xmlns:a16="http://schemas.microsoft.com/office/drawing/2014/main" id="{90A0BBF0-D225-7912-B284-8BC910CBC7E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omdat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,fys</a:t>
            </a:r>
            <a:r>
              <a:rPr lang="en-GB">
                <a:latin typeface="Arial" charset="0"/>
              </a:rPr>
              <a:t> &gt;&gt;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is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 is evenredig met gemeten netto-teltempo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T(14) = T(0)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14/T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30000">
                <a:latin typeface="Arial" charset="0"/>
              </a:rPr>
              <a:t>,biol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T(0) / T(14) = e</a:t>
            </a:r>
            <a:r>
              <a:rPr lang="en-GB" baseline="30000">
                <a:latin typeface="Arial" charset="0"/>
              </a:rPr>
              <a:t>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14/T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30000">
                <a:latin typeface="Arial" charset="0"/>
              </a:rPr>
              <a:t>,biol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ln[ T(0) / T(14) ] = 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 d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T</a:t>
            </a:r>
            <a:r>
              <a:rPr lang="en-GB" baseline="-25000">
                <a:latin typeface="Arial" charset="0"/>
              </a:rPr>
              <a:t>1/2,biol</a:t>
            </a:r>
            <a:r>
              <a:rPr lang="en-GB">
                <a:latin typeface="Arial" charset="0"/>
              </a:rPr>
              <a:t> = 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 d / ln[ T(0) / T(14) 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 d / ln(11 520 tpm / 5130 tpm)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  = 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14 d / 0,809 = 12 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>
            <a:extLst>
              <a:ext uri="{FF2B5EF4-FFF2-40B4-BE49-F238E27FC236}">
                <a16:creationId xmlns:a16="http://schemas.microsoft.com/office/drawing/2014/main" id="{7A70EEB0-80EE-2E4F-1D02-B6DB7CC6346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3461BC6-5A76-4BC8-8A5D-720782542D8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9939" name="Rectangle 5">
            <a:extLst>
              <a:ext uri="{FF2B5EF4-FFF2-40B4-BE49-F238E27FC236}">
                <a16:creationId xmlns:a16="http://schemas.microsoft.com/office/drawing/2014/main" id="{819C8986-07EE-EE68-0B45-8E77F12346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39940" name="Rectangle 6">
            <a:extLst>
              <a:ext uri="{FF2B5EF4-FFF2-40B4-BE49-F238E27FC236}">
                <a16:creationId xmlns:a16="http://schemas.microsoft.com/office/drawing/2014/main" id="{CED55BD6-38B4-179D-5B0F-6646F2EA52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D95AFB-3718-42AD-9091-308B08A3DBB8}" type="slidenum">
              <a:rPr lang="en-US" altLang="en-US" sz="1400">
                <a:solidFill>
                  <a:srgbClr val="5E574E"/>
                </a:solidFill>
              </a:rPr>
              <a:pPr/>
              <a:t>36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39941" name="Rectangle 2">
            <a:extLst>
              <a:ext uri="{FF2B5EF4-FFF2-40B4-BE49-F238E27FC236}">
                <a16:creationId xmlns:a16="http://schemas.microsoft.com/office/drawing/2014/main" id="{E9DCD3D9-64EF-15E0-2EF5-DFF66AA2506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	Urinemetingen na besmetting met H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9942" name="Rectangle 3">
            <a:extLst>
              <a:ext uri="{FF2B5EF4-FFF2-40B4-BE49-F238E27FC236}">
                <a16:creationId xmlns:a16="http://schemas.microsoft.com/office/drawing/2014/main" id="{BB580FB0-8FC0-5A3F-9107-740E4E87C1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aantal telpulsen = activiteit (in Bq)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telrendement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teltijd (in s)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  = A(t)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80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60 s = 48 A(t)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in 8 ml urine			A(0) = 11 520 / 48 = 240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in 1,4 l urine			240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ml / 8 ml =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klasse F en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1				alle gedeponeerde activiteit naar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invullen retentieformule	R(0)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R(1) =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1/12</a:t>
            </a:r>
            <a:r>
              <a:rPr lang="en-GB">
                <a:latin typeface="Arial" charset="0"/>
              </a:rPr>
              <a:t> = 0,944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afname retentie					R(0) - R(1) = 1 - 0,944 = 0,056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uitscheiding = longdepositie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/>
              </a:rPr>
              <a:t>afname retentie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/>
              </a:rPr>
              <a:t>						</a:t>
            </a:r>
            <a:r>
              <a:rPr lang="en-GB">
                <a:latin typeface="Arial" charset="0"/>
              </a:rPr>
              <a:t>  = 0,48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0,056 = 0,027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inname =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/ uitscheiding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 =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/ 0,027 = 1,6</a:t>
            </a:r>
            <a:r>
              <a:rPr lang="en-GB">
                <a:latin typeface="Arial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>
            <a:extLst>
              <a:ext uri="{FF2B5EF4-FFF2-40B4-BE49-F238E27FC236}">
                <a16:creationId xmlns:a16="http://schemas.microsoft.com/office/drawing/2014/main" id="{02232286-8205-543C-7DFE-186A5510D12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808781B-25E8-4ED8-A569-6379F7DF9A8A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63" name="Rectangle 5">
            <a:extLst>
              <a:ext uri="{FF2B5EF4-FFF2-40B4-BE49-F238E27FC236}">
                <a16:creationId xmlns:a16="http://schemas.microsoft.com/office/drawing/2014/main" id="{D0D31AA5-E1C8-F875-36EF-ADC09C0FE4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0964" name="Rectangle 6">
            <a:extLst>
              <a:ext uri="{FF2B5EF4-FFF2-40B4-BE49-F238E27FC236}">
                <a16:creationId xmlns:a16="http://schemas.microsoft.com/office/drawing/2014/main" id="{A07DDC90-8FA1-026F-D1E9-79EF707128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6B711B-3E66-413C-9E5E-971375F60816}" type="slidenum">
              <a:rPr lang="en-US" altLang="en-US" sz="1400">
                <a:solidFill>
                  <a:srgbClr val="5E574E"/>
                </a:solidFill>
              </a:rPr>
              <a:pPr/>
              <a:t>37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0965" name="Rectangle 2">
            <a:extLst>
              <a:ext uri="{FF2B5EF4-FFF2-40B4-BE49-F238E27FC236}">
                <a16:creationId xmlns:a16="http://schemas.microsoft.com/office/drawing/2014/main" id="{F78E8350-533E-C434-ACFD-BFB55DACE56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	Urinemetingen na besmetting met H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36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66" name="Rectangle 3">
            <a:extLst>
              <a:ext uri="{FF2B5EF4-FFF2-40B4-BE49-F238E27FC236}">
                <a16:creationId xmlns:a16="http://schemas.microsoft.com/office/drawing/2014/main" id="{EECF73E1-5988-C3EA-278E-A0A67DFEBC8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4,9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Sv = 0,8 mSv</a:t>
            </a:r>
          </a:p>
        </p:txBody>
      </p:sp>
      <p:pic>
        <p:nvPicPr>
          <p:cNvPr id="4096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5E6E9AFF-E9A4-9AAB-EF8F-11ADE8EBB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>
            <a:extLst>
              <a:ext uri="{FF2B5EF4-FFF2-40B4-BE49-F238E27FC236}">
                <a16:creationId xmlns:a16="http://schemas.microsoft.com/office/drawing/2014/main" id="{91A016EB-1838-7173-EA2A-D9F2975FAA7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9C1DFD-6FE2-4AFD-B898-6322FF66CE6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987" name="Rectangle 5">
            <a:extLst>
              <a:ext uri="{FF2B5EF4-FFF2-40B4-BE49-F238E27FC236}">
                <a16:creationId xmlns:a16="http://schemas.microsoft.com/office/drawing/2014/main" id="{D5ECE12B-B3A9-5725-607A-97533B02CC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1988" name="Rectangle 6">
            <a:extLst>
              <a:ext uri="{FF2B5EF4-FFF2-40B4-BE49-F238E27FC236}">
                <a16:creationId xmlns:a16="http://schemas.microsoft.com/office/drawing/2014/main" id="{3565FB95-E1BA-728B-49DF-0300CD43C0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3DEC9F7-59FD-4B5D-BF87-FC697AB9A721}" type="slidenum">
              <a:rPr lang="en-US" altLang="en-US" sz="1400">
                <a:solidFill>
                  <a:srgbClr val="5E574E"/>
                </a:solidFill>
              </a:rPr>
              <a:pPr/>
              <a:t>38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1989" name="Rectangle 2">
            <a:extLst>
              <a:ext uri="{FF2B5EF4-FFF2-40B4-BE49-F238E27FC236}">
                <a16:creationId xmlns:a16="http://schemas.microsoft.com/office/drawing/2014/main" id="{AA40B4F4-45D6-E669-82B4-AED0BD7E0C5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52	Ongeval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Cr-poeder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(1997-2-4)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C998278B-B0C3-9174-5EE5-DAE3868662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6576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	afname longactiviteit gedurende de eerste dag is ongeveer 20%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 klasse F</a:t>
            </a:r>
            <a:r>
              <a:rPr lang="en-GB">
                <a:latin typeface="Arial" charset="0"/>
              </a:rPr>
              <a:t>		100% snelle afvoer (10 min) naar TC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verbinding kan dus zeker niet van klasse F zijn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 klasse M</a:t>
            </a:r>
            <a:r>
              <a:rPr lang="en-GB">
                <a:latin typeface="Arial" charset="0"/>
              </a:rPr>
              <a:t>		10% snelle afvoer naar TC</a:t>
            </a:r>
          </a:p>
          <a:p>
            <a:pPr marL="1728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daarnaast voert de snelle component BB</a:t>
            </a:r>
            <a:r>
              <a:rPr lang="en-GB" baseline="-25000">
                <a:latin typeface="Arial" charset="0"/>
              </a:rPr>
              <a:t>fast </a:t>
            </a:r>
            <a:r>
              <a:rPr lang="en-GB">
                <a:latin typeface="Arial" charset="0"/>
              </a:rPr>
              <a:t>+ bb</a:t>
            </a:r>
            <a:r>
              <a:rPr lang="en-GB" baseline="-25000">
                <a:latin typeface="Arial" charset="0"/>
              </a:rPr>
              <a:t>fast</a:t>
            </a:r>
            <a:r>
              <a:rPr lang="en-GB">
                <a:latin typeface="Arial" charset="0"/>
              </a:rPr>
              <a:t> van de mechanische reiniging een deel via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af naar het maag-darmkanaal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verbinding kan dus van klasse M zijn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 klasse S</a:t>
            </a:r>
            <a:r>
              <a:rPr lang="en-GB">
                <a:latin typeface="Arial" charset="0"/>
              </a:rPr>
              <a:t>		0,1% snelle afvoer naar TC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daarnaast is er de snelle mechanische reiniging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verbinding kan dus ook van klasse S zijn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6A5579F1-D27A-76E0-6300-E660A9B813E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72CC3C-D770-473D-9D34-4A23CDF471C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3011" name="Rectangle 5">
            <a:extLst>
              <a:ext uri="{FF2B5EF4-FFF2-40B4-BE49-F238E27FC236}">
                <a16:creationId xmlns:a16="http://schemas.microsoft.com/office/drawing/2014/main" id="{3180A718-EDB7-973C-2155-4C9152B7E4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3012" name="Rectangle 6">
            <a:extLst>
              <a:ext uri="{FF2B5EF4-FFF2-40B4-BE49-F238E27FC236}">
                <a16:creationId xmlns:a16="http://schemas.microsoft.com/office/drawing/2014/main" id="{BB18C605-59B0-1D9B-B719-9582B23236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C835CB-B440-445A-9DC1-68F5B960FD56}" type="slidenum">
              <a:rPr lang="en-US" altLang="en-US" sz="1400">
                <a:solidFill>
                  <a:srgbClr val="5E574E"/>
                </a:solidFill>
              </a:rPr>
              <a:pPr/>
              <a:t>39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3013" name="Rectangle 2">
            <a:extLst>
              <a:ext uri="{FF2B5EF4-FFF2-40B4-BE49-F238E27FC236}">
                <a16:creationId xmlns:a16="http://schemas.microsoft.com/office/drawing/2014/main" id="{D6C4C232-8B6A-426E-570B-476C3144BAD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52	Ongeval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Cr-poeder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014" name="Group 5">
            <a:extLst>
              <a:ext uri="{FF2B5EF4-FFF2-40B4-BE49-F238E27FC236}">
                <a16:creationId xmlns:a16="http://schemas.microsoft.com/office/drawing/2014/main" id="{C224D873-8DC3-706B-A8A2-3B14E6481B4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057400" y="3048000"/>
            <a:ext cx="4891088" cy="3198813"/>
            <a:chOff x="3225" y="3793"/>
            <a:chExt cx="5044" cy="3300"/>
          </a:xfrm>
        </p:grpSpPr>
        <p:sp>
          <p:nvSpPr>
            <p:cNvPr id="43016" name="Text Box 6">
              <a:extLst>
                <a:ext uri="{FF2B5EF4-FFF2-40B4-BE49-F238E27FC236}">
                  <a16:creationId xmlns:a16="http://schemas.microsoft.com/office/drawing/2014/main" id="{7D032473-21BD-9CD7-8CAD-42AA1503151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834" y="3793"/>
              <a:ext cx="523" cy="3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ET</a:t>
              </a:r>
              <a:r>
                <a:rPr lang="en-US" altLang="en-US" sz="1400" baseline="-25000">
                  <a:cs typeface="Arial" panose="020B0604020202020204" pitchFamily="34" charset="0"/>
                </a:rPr>
                <a:t>1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17" name="Text Box 7">
              <a:extLst>
                <a:ext uri="{FF2B5EF4-FFF2-40B4-BE49-F238E27FC236}">
                  <a16:creationId xmlns:a16="http://schemas.microsoft.com/office/drawing/2014/main" id="{C4E05370-6B86-AFAD-E7E9-3F0DFF49D8A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834" y="5184"/>
              <a:ext cx="522" cy="3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1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18" name="Text Box 8">
              <a:extLst>
                <a:ext uri="{FF2B5EF4-FFF2-40B4-BE49-F238E27FC236}">
                  <a16:creationId xmlns:a16="http://schemas.microsoft.com/office/drawing/2014/main" id="{3F14A7B5-D177-53A4-E5F2-5921609067A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834" y="4488"/>
              <a:ext cx="525" cy="3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ET</a:t>
              </a:r>
              <a:r>
                <a:rPr lang="en-US" altLang="en-US" sz="1400" baseline="-25000">
                  <a:cs typeface="Arial" panose="020B0604020202020204" pitchFamily="34" charset="0"/>
                </a:rPr>
                <a:t>2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19" name="Text Box 9">
              <a:extLst>
                <a:ext uri="{FF2B5EF4-FFF2-40B4-BE49-F238E27FC236}">
                  <a16:creationId xmlns:a16="http://schemas.microsoft.com/office/drawing/2014/main" id="{5A270AED-57FB-8ED6-E87C-DCE0F5B6E92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834" y="5879"/>
              <a:ext cx="522" cy="34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1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20" name="Text Box 10">
              <a:extLst>
                <a:ext uri="{FF2B5EF4-FFF2-40B4-BE49-F238E27FC236}">
                  <a16:creationId xmlns:a16="http://schemas.microsoft.com/office/drawing/2014/main" id="{157F9782-EBB1-CD5C-16F9-B9E00F01D87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834" y="6749"/>
              <a:ext cx="522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AI</a:t>
              </a:r>
              <a:r>
                <a:rPr lang="en-US" altLang="en-US" sz="1400" baseline="-25000">
                  <a:cs typeface="Arial" panose="020B0604020202020204" pitchFamily="34" charset="0"/>
                </a:rPr>
                <a:t>2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21" name="Text Box 11">
              <a:extLst>
                <a:ext uri="{FF2B5EF4-FFF2-40B4-BE49-F238E27FC236}">
                  <a16:creationId xmlns:a16="http://schemas.microsoft.com/office/drawing/2014/main" id="{DCC44909-1043-5424-E41F-3F923CE9DCD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225" y="4488"/>
              <a:ext cx="524" cy="34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LN</a:t>
              </a:r>
              <a:r>
                <a:rPr lang="en-US" altLang="en-US" sz="1400" baseline="-25000">
                  <a:cs typeface="Arial" panose="020B0604020202020204" pitchFamily="34" charset="0"/>
                </a:rPr>
                <a:t>ET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22" name="Text Box 12">
              <a:extLst>
                <a:ext uri="{FF2B5EF4-FFF2-40B4-BE49-F238E27FC236}">
                  <a16:creationId xmlns:a16="http://schemas.microsoft.com/office/drawing/2014/main" id="{1E0F99F7-23C3-46F8-04DB-AAF2A9DB02F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225" y="5879"/>
              <a:ext cx="525" cy="3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LN</a:t>
              </a:r>
              <a:r>
                <a:rPr lang="en-US" altLang="en-US" sz="1400" baseline="-25000">
                  <a:cs typeface="Arial" panose="020B0604020202020204" pitchFamily="34" charset="0"/>
                </a:rPr>
                <a:t>TH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23" name="AutoShape 13">
              <a:extLst>
                <a:ext uri="{FF2B5EF4-FFF2-40B4-BE49-F238E27FC236}">
                  <a16:creationId xmlns:a16="http://schemas.microsoft.com/office/drawing/2014/main" id="{BA7F7441-DA40-67E8-AA0A-24221C9AA30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5400000">
              <a:off x="6314" y="3835"/>
              <a:ext cx="343" cy="2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3024" name="Text Box 14">
              <a:extLst>
                <a:ext uri="{FF2B5EF4-FFF2-40B4-BE49-F238E27FC236}">
                  <a16:creationId xmlns:a16="http://schemas.microsoft.com/office/drawing/2014/main" id="{10F0D7BC-C724-11C4-5340-1A8361B81A2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704" y="3793"/>
              <a:ext cx="783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20000"/>
                </a:spcBef>
                <a:defRPr/>
              </a:pPr>
              <a:r>
                <a:rPr lang="en-US" sz="1400">
                  <a:latin typeface="+mn-lt"/>
                </a:rPr>
                <a:t>snuiten</a:t>
              </a:r>
            </a:p>
          </p:txBody>
        </p:sp>
        <p:sp>
          <p:nvSpPr>
            <p:cNvPr id="43025" name="Line 15">
              <a:extLst>
                <a:ext uri="{FF2B5EF4-FFF2-40B4-BE49-F238E27FC236}">
                  <a16:creationId xmlns:a16="http://schemas.microsoft.com/office/drawing/2014/main" id="{B9DFE351-EEBE-B9F4-A5C4-EEB665FCEE2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6095" y="5531"/>
              <a:ext cx="1" cy="3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6" name="Line 16">
              <a:extLst>
                <a:ext uri="{FF2B5EF4-FFF2-40B4-BE49-F238E27FC236}">
                  <a16:creationId xmlns:a16="http://schemas.microsoft.com/office/drawing/2014/main" id="{42BBFFE8-9BD3-37E0-D128-8D7F53DE772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6095" y="4836"/>
              <a:ext cx="1" cy="3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7" name="Line 17">
              <a:extLst>
                <a:ext uri="{FF2B5EF4-FFF2-40B4-BE49-F238E27FC236}">
                  <a16:creationId xmlns:a16="http://schemas.microsoft.com/office/drawing/2014/main" id="{84AA8075-2C57-859D-B131-5D8487BCE0A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6095" y="6227"/>
              <a:ext cx="1" cy="5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8" name="Line 18">
              <a:extLst>
                <a:ext uri="{FF2B5EF4-FFF2-40B4-BE49-F238E27FC236}">
                  <a16:creationId xmlns:a16="http://schemas.microsoft.com/office/drawing/2014/main" id="{D75E4D48-A799-89C4-62D8-63FBFC592DA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5486" y="5358"/>
              <a:ext cx="3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9" name="Line 19">
              <a:extLst>
                <a:ext uri="{FF2B5EF4-FFF2-40B4-BE49-F238E27FC236}">
                  <a16:creationId xmlns:a16="http://schemas.microsoft.com/office/drawing/2014/main" id="{924B4D80-4493-00AA-30FC-D01900622D6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5486" y="6053"/>
              <a:ext cx="3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0" name="Line 20">
              <a:extLst>
                <a:ext uri="{FF2B5EF4-FFF2-40B4-BE49-F238E27FC236}">
                  <a16:creationId xmlns:a16="http://schemas.microsoft.com/office/drawing/2014/main" id="{0E606EC9-BFF5-BD2E-98F7-CE993085663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486" y="5358"/>
              <a:ext cx="60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1" name="Line 21">
              <a:extLst>
                <a:ext uri="{FF2B5EF4-FFF2-40B4-BE49-F238E27FC236}">
                  <a16:creationId xmlns:a16="http://schemas.microsoft.com/office/drawing/2014/main" id="{B8A0E934-947C-3435-A236-DA3AD9D1D8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269" y="6227"/>
              <a:ext cx="1" cy="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2" name="Line 22">
              <a:extLst>
                <a:ext uri="{FF2B5EF4-FFF2-40B4-BE49-F238E27FC236}">
                  <a16:creationId xmlns:a16="http://schemas.microsoft.com/office/drawing/2014/main" id="{016D01A9-3CCA-A2DB-BEEA-0623D162A44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486" y="5358"/>
              <a:ext cx="1" cy="5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3" name="Line 23">
              <a:extLst>
                <a:ext uri="{FF2B5EF4-FFF2-40B4-BE49-F238E27FC236}">
                  <a16:creationId xmlns:a16="http://schemas.microsoft.com/office/drawing/2014/main" id="{21AF39D4-01CC-D747-B1A2-92416F29E60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747" y="4662"/>
              <a:ext cx="34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4" name="Line 24">
              <a:extLst>
                <a:ext uri="{FF2B5EF4-FFF2-40B4-BE49-F238E27FC236}">
                  <a16:creationId xmlns:a16="http://schemas.microsoft.com/office/drawing/2014/main" id="{56A7A5B9-B502-E498-D3A3-AC7893D0926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790" y="6401"/>
              <a:ext cx="1" cy="3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5" name="Line 25">
              <a:extLst>
                <a:ext uri="{FF2B5EF4-FFF2-40B4-BE49-F238E27FC236}">
                  <a16:creationId xmlns:a16="http://schemas.microsoft.com/office/drawing/2014/main" id="{B12140A8-953D-78F7-FA28-21C66DE76AB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486" y="6227"/>
              <a:ext cx="1" cy="6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6" name="Line 26">
              <a:extLst>
                <a:ext uri="{FF2B5EF4-FFF2-40B4-BE49-F238E27FC236}">
                  <a16:creationId xmlns:a16="http://schemas.microsoft.com/office/drawing/2014/main" id="{7FF8CB75-0E31-273C-D4F1-8E8D7ADE590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399" y="6401"/>
              <a:ext cx="522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7" name="Line 27">
              <a:extLst>
                <a:ext uri="{FF2B5EF4-FFF2-40B4-BE49-F238E27FC236}">
                  <a16:creationId xmlns:a16="http://schemas.microsoft.com/office/drawing/2014/main" id="{D62364A3-565E-DA81-D6A3-6A4A307EA82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269" y="6401"/>
              <a:ext cx="5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8" name="Line 28">
              <a:extLst>
                <a:ext uri="{FF2B5EF4-FFF2-40B4-BE49-F238E27FC236}">
                  <a16:creationId xmlns:a16="http://schemas.microsoft.com/office/drawing/2014/main" id="{7E384BE1-AFE5-AB4A-0F66-048FECE6CF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921" y="6227"/>
              <a:ext cx="1" cy="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9" name="AutoShape 29">
              <a:extLst>
                <a:ext uri="{FF2B5EF4-FFF2-40B4-BE49-F238E27FC236}">
                  <a16:creationId xmlns:a16="http://schemas.microsoft.com/office/drawing/2014/main" id="{FF247D1C-60D7-FBB7-2F74-22FCFF479D0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-5400000">
              <a:off x="6314" y="4530"/>
              <a:ext cx="343" cy="2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3040" name="Text Box 30">
              <a:extLst>
                <a:ext uri="{FF2B5EF4-FFF2-40B4-BE49-F238E27FC236}">
                  <a16:creationId xmlns:a16="http://schemas.microsoft.com/office/drawing/2014/main" id="{A81C35F1-5604-0A79-1213-97E3D1A7C54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616" y="4488"/>
              <a:ext cx="1653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maag-darmkanaal</a:t>
              </a:r>
            </a:p>
          </p:txBody>
        </p:sp>
        <p:sp>
          <p:nvSpPr>
            <p:cNvPr id="43041" name="Text Box 31">
              <a:extLst>
                <a:ext uri="{FF2B5EF4-FFF2-40B4-BE49-F238E27FC236}">
                  <a16:creationId xmlns:a16="http://schemas.microsoft.com/office/drawing/2014/main" id="{47B24F7F-C129-320E-507A-D3050238486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64" y="4861"/>
              <a:ext cx="869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100 min</a:t>
              </a:r>
            </a:p>
          </p:txBody>
        </p:sp>
        <p:sp>
          <p:nvSpPr>
            <p:cNvPr id="43042" name="Text Box 32">
              <a:extLst>
                <a:ext uri="{FF2B5EF4-FFF2-40B4-BE49-F238E27FC236}">
                  <a16:creationId xmlns:a16="http://schemas.microsoft.com/office/drawing/2014/main" id="{5EA0E2F8-8400-C3BA-AD64-729A73EEABD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964" y="5184"/>
              <a:ext cx="523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2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3" name="Text Box 33">
              <a:extLst>
                <a:ext uri="{FF2B5EF4-FFF2-40B4-BE49-F238E27FC236}">
                  <a16:creationId xmlns:a16="http://schemas.microsoft.com/office/drawing/2014/main" id="{7286138C-ACE5-7305-F4E9-1AED02AAED6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964" y="5879"/>
              <a:ext cx="523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2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4" name="Text Box 34">
              <a:extLst>
                <a:ext uri="{FF2B5EF4-FFF2-40B4-BE49-F238E27FC236}">
                  <a16:creationId xmlns:a16="http://schemas.microsoft.com/office/drawing/2014/main" id="{7D8153B6-6D37-B5B8-11CF-4CB444993D1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94" y="4488"/>
              <a:ext cx="524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ET</a:t>
              </a:r>
              <a:r>
                <a:rPr lang="en-US" altLang="en-US" sz="1400" baseline="-25000">
                  <a:cs typeface="Arial" panose="020B0604020202020204" pitchFamily="34" charset="0"/>
                </a:rPr>
                <a:t>seq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5" name="Text Box 35">
              <a:extLst>
                <a:ext uri="{FF2B5EF4-FFF2-40B4-BE49-F238E27FC236}">
                  <a16:creationId xmlns:a16="http://schemas.microsoft.com/office/drawing/2014/main" id="{61E4F33A-2A7F-5259-DED2-CF8B7903242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94" y="5184"/>
              <a:ext cx="526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seq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6" name="Text Box 36">
              <a:extLst>
                <a:ext uri="{FF2B5EF4-FFF2-40B4-BE49-F238E27FC236}">
                  <a16:creationId xmlns:a16="http://schemas.microsoft.com/office/drawing/2014/main" id="{812675EC-2E23-ECD4-6C97-D2970C030CC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94" y="5879"/>
              <a:ext cx="526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bb</a:t>
              </a:r>
              <a:r>
                <a:rPr lang="en-US" altLang="en-US" sz="1400" baseline="-25000">
                  <a:cs typeface="Arial" panose="020B0604020202020204" pitchFamily="34" charset="0"/>
                </a:rPr>
                <a:t>seq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7" name="Text Box 37">
              <a:extLst>
                <a:ext uri="{FF2B5EF4-FFF2-40B4-BE49-F238E27FC236}">
                  <a16:creationId xmlns:a16="http://schemas.microsoft.com/office/drawing/2014/main" id="{1DD5D04B-DBFA-5556-C1B4-E09EA3B7125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138" y="6749"/>
              <a:ext cx="523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AI</a:t>
              </a:r>
              <a:r>
                <a:rPr lang="en-US" altLang="en-US" sz="1400" baseline="-25000">
                  <a:cs typeface="Arial" panose="020B0604020202020204" pitchFamily="34" charset="0"/>
                </a:rPr>
                <a:t>3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8" name="Text Box 38">
              <a:extLst>
                <a:ext uri="{FF2B5EF4-FFF2-40B4-BE49-F238E27FC236}">
                  <a16:creationId xmlns:a16="http://schemas.microsoft.com/office/drawing/2014/main" id="{B909E136-2BCF-F2A5-A65B-5578750C80D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530" y="6749"/>
              <a:ext cx="521" cy="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AI</a:t>
              </a:r>
              <a:r>
                <a:rPr lang="en-US" altLang="en-US" sz="1400" baseline="-25000">
                  <a:cs typeface="Arial" panose="020B0604020202020204" pitchFamily="34" charset="0"/>
                </a:rPr>
                <a:t>1</a:t>
              </a:r>
              <a:endParaRPr lang="en-US" altLang="en-US" sz="1400">
                <a:cs typeface="Arial" panose="020B0604020202020204" pitchFamily="34" charset="0"/>
              </a:endParaRPr>
            </a:p>
          </p:txBody>
        </p:sp>
        <p:sp>
          <p:nvSpPr>
            <p:cNvPr id="43049" name="Line 39">
              <a:extLst>
                <a:ext uri="{FF2B5EF4-FFF2-40B4-BE49-F238E27FC236}">
                  <a16:creationId xmlns:a16="http://schemas.microsoft.com/office/drawing/2014/main" id="{8B64751E-D8A2-732F-ABE6-3C54C9DAD88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399" y="6401"/>
              <a:ext cx="1" cy="3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50" name="Line 40">
              <a:extLst>
                <a:ext uri="{FF2B5EF4-FFF2-40B4-BE49-F238E27FC236}">
                  <a16:creationId xmlns:a16="http://schemas.microsoft.com/office/drawing/2014/main" id="{17BCCC47-CBAD-ED2D-EC17-2E157AED855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747" y="6053"/>
              <a:ext cx="346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51" name="Line 41">
              <a:extLst>
                <a:ext uri="{FF2B5EF4-FFF2-40B4-BE49-F238E27FC236}">
                  <a16:creationId xmlns:a16="http://schemas.microsoft.com/office/drawing/2014/main" id="{AE42FD9F-DD86-F160-8C00-7DCBB628506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486" y="6923"/>
              <a:ext cx="165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52" name="Text Box 42">
              <a:extLst>
                <a:ext uri="{FF2B5EF4-FFF2-40B4-BE49-F238E27FC236}">
                  <a16:creationId xmlns:a16="http://schemas.microsoft.com/office/drawing/2014/main" id="{62EB8D0D-293C-CB08-F4AD-33063F88729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82" y="5601"/>
              <a:ext cx="348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8 h</a:t>
              </a:r>
            </a:p>
          </p:txBody>
        </p:sp>
        <p:sp>
          <p:nvSpPr>
            <p:cNvPr id="43053" name="Text Box 43">
              <a:extLst>
                <a:ext uri="{FF2B5EF4-FFF2-40B4-BE49-F238E27FC236}">
                  <a16:creationId xmlns:a16="http://schemas.microsoft.com/office/drawing/2014/main" id="{001F496F-0DF4-A967-12AF-C9DA32F7834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833" y="4053"/>
              <a:ext cx="435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20000"/>
                </a:spcBef>
                <a:defRPr/>
              </a:pPr>
              <a:r>
                <a:rPr lang="en-US" sz="1400">
                  <a:latin typeface="+mn-lt"/>
                </a:rPr>
                <a:t>17 h</a:t>
              </a:r>
            </a:p>
          </p:txBody>
        </p:sp>
        <p:sp>
          <p:nvSpPr>
            <p:cNvPr id="43054" name="Text Box 44">
              <a:extLst>
                <a:ext uri="{FF2B5EF4-FFF2-40B4-BE49-F238E27FC236}">
                  <a16:creationId xmlns:a16="http://schemas.microsoft.com/office/drawing/2014/main" id="{16C209B5-CD3C-B8CB-D2B9-2CC240B45F5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130" y="4700"/>
              <a:ext cx="835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20000"/>
                </a:spcBef>
                <a:defRPr/>
              </a:pPr>
              <a:r>
                <a:rPr lang="en-US" sz="1400">
                  <a:latin typeface="+mn-lt"/>
                </a:rPr>
                <a:t>10 min</a:t>
              </a:r>
            </a:p>
          </p:txBody>
        </p:sp>
        <p:sp>
          <p:nvSpPr>
            <p:cNvPr id="43055" name="Text Box 45">
              <a:extLst>
                <a:ext uri="{FF2B5EF4-FFF2-40B4-BE49-F238E27FC236}">
                  <a16:creationId xmlns:a16="http://schemas.microsoft.com/office/drawing/2014/main" id="{FD07E306-9C96-D624-BAFC-48C711525650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786" y="6443"/>
              <a:ext cx="56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35 d</a:t>
              </a:r>
            </a:p>
          </p:txBody>
        </p:sp>
        <p:sp>
          <p:nvSpPr>
            <p:cNvPr id="43056" name="Text Box 46">
              <a:extLst>
                <a:ext uri="{FF2B5EF4-FFF2-40B4-BE49-F238E27FC236}">
                  <a16:creationId xmlns:a16="http://schemas.microsoft.com/office/drawing/2014/main" id="{31419147-FC10-9633-6CE7-71A143A0115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36" y="6443"/>
              <a:ext cx="52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700 d</a:t>
              </a:r>
            </a:p>
          </p:txBody>
        </p:sp>
        <p:sp>
          <p:nvSpPr>
            <p:cNvPr id="43057" name="Text Box 47">
              <a:extLst>
                <a:ext uri="{FF2B5EF4-FFF2-40B4-BE49-F238E27FC236}">
                  <a16:creationId xmlns:a16="http://schemas.microsoft.com/office/drawing/2014/main" id="{E43467DD-CF96-4DBB-F333-1295775AF0D1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442" y="6443"/>
              <a:ext cx="609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7000 d</a:t>
              </a:r>
            </a:p>
          </p:txBody>
        </p:sp>
        <p:sp>
          <p:nvSpPr>
            <p:cNvPr id="43058" name="Text Box 48">
              <a:extLst>
                <a:ext uri="{FF2B5EF4-FFF2-40B4-BE49-F238E27FC236}">
                  <a16:creationId xmlns:a16="http://schemas.microsoft.com/office/drawing/2014/main" id="{C054752A-4A77-DEED-7649-41A808EA6B9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355" y="4881"/>
              <a:ext cx="609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23 d</a:t>
              </a:r>
            </a:p>
          </p:txBody>
        </p:sp>
        <p:sp>
          <p:nvSpPr>
            <p:cNvPr id="43059" name="Text Box 49">
              <a:extLst>
                <a:ext uri="{FF2B5EF4-FFF2-40B4-BE49-F238E27FC236}">
                  <a16:creationId xmlns:a16="http://schemas.microsoft.com/office/drawing/2014/main" id="{41D90FF7-6C5D-D7C1-0DEC-3C01EC2E3C8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573" y="6257"/>
              <a:ext cx="505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70 d</a:t>
              </a:r>
            </a:p>
          </p:txBody>
        </p:sp>
        <p:sp>
          <p:nvSpPr>
            <p:cNvPr id="43060" name="Text Box 50">
              <a:extLst>
                <a:ext uri="{FF2B5EF4-FFF2-40B4-BE49-F238E27FC236}">
                  <a16:creationId xmlns:a16="http://schemas.microsoft.com/office/drawing/2014/main" id="{E8C3594E-1DCF-7E3D-583D-B19F1D278D8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660" y="5445"/>
              <a:ext cx="433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70 d</a:t>
              </a:r>
            </a:p>
          </p:txBody>
        </p:sp>
        <p:sp>
          <p:nvSpPr>
            <p:cNvPr id="43061" name="Text Box 51">
              <a:extLst>
                <a:ext uri="{FF2B5EF4-FFF2-40B4-BE49-F238E27FC236}">
                  <a16:creationId xmlns:a16="http://schemas.microsoft.com/office/drawing/2014/main" id="{8F2FC428-F983-A62F-4B21-7A5FE55017D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660" y="4836"/>
              <a:ext cx="521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700 d</a:t>
              </a:r>
            </a:p>
          </p:txBody>
        </p:sp>
        <p:sp>
          <p:nvSpPr>
            <p:cNvPr id="43062" name="Text Box 52">
              <a:extLst>
                <a:ext uri="{FF2B5EF4-FFF2-40B4-BE49-F238E27FC236}">
                  <a16:creationId xmlns:a16="http://schemas.microsoft.com/office/drawing/2014/main" id="{1B283AC9-EC37-DB4C-DD11-26B7DCA0C93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528" y="6597"/>
              <a:ext cx="784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35 000 d</a:t>
              </a:r>
            </a:p>
          </p:txBody>
        </p:sp>
        <p:sp>
          <p:nvSpPr>
            <p:cNvPr id="43063" name="Text Box 53">
              <a:extLst>
                <a:ext uri="{FF2B5EF4-FFF2-40B4-BE49-F238E27FC236}">
                  <a16:creationId xmlns:a16="http://schemas.microsoft.com/office/drawing/2014/main" id="{B9500285-5B48-9CCA-DCFE-DC940B4101A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466" y="5583"/>
              <a:ext cx="436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36000" rIns="18000" bIns="18000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en-US" sz="1400">
                  <a:cs typeface="Arial" panose="020B0604020202020204" pitchFamily="34" charset="0"/>
                </a:rPr>
                <a:t>23 d</a:t>
              </a:r>
            </a:p>
          </p:txBody>
        </p:sp>
      </p:grpSp>
      <p:sp>
        <p:nvSpPr>
          <p:cNvPr id="43015" name="Text Box 54">
            <a:extLst>
              <a:ext uri="{FF2B5EF4-FFF2-40B4-BE49-F238E27FC236}">
                <a16:creationId xmlns:a16="http://schemas.microsoft.com/office/drawing/2014/main" id="{02524F34-67BD-CD00-6C5C-7A85318D2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925" y="2174875"/>
            <a:ext cx="77120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31800" defTabSz="215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215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215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215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215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en-US" sz="2000">
                <a:solidFill>
                  <a:srgbClr val="FF0000"/>
                </a:solidFill>
              </a:rPr>
              <a:t>AMAD		ET1		ET2		BB			bb			AI			totaal</a:t>
            </a:r>
          </a:p>
          <a:p>
            <a:r>
              <a:rPr lang="nl-NL" altLang="en-US" sz="2000"/>
              <a:t>5 </a:t>
            </a:r>
            <a:r>
              <a:rPr lang="en-US" altLang="en-US" sz="2000">
                <a:cs typeface="Arial" panose="020B0604020202020204" pitchFamily="34" charset="0"/>
              </a:rPr>
              <a:t>µm</a:t>
            </a:r>
            <a:r>
              <a:rPr lang="nl-NL" altLang="en-US" sz="2000"/>
              <a:t>			0,34		0,40		0,018		0,011		0,053		0,82</a:t>
            </a:r>
            <a:r>
              <a:rPr lang="en-US" altLang="en-US" sz="200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AF5F85CD-6780-EE8E-C95C-DCB99BAC8C5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C5DB9B4-3814-4A51-A25C-08ED5D78D74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id="{DB8ED399-6396-133B-CCB6-943956DBD7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7172" name="Rectangle 6">
            <a:extLst>
              <a:ext uri="{FF2B5EF4-FFF2-40B4-BE49-F238E27FC236}">
                <a16:creationId xmlns:a16="http://schemas.microsoft.com/office/drawing/2014/main" id="{16ADBC48-EC9E-DA93-9900-A8E38C0989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392E02-4C65-4346-B8FF-10860E42A3A4}" type="slidenum">
              <a:rPr lang="en-US" altLang="en-US" sz="1400">
                <a:solidFill>
                  <a:srgbClr val="5E574E"/>
                </a:solidFill>
              </a:rPr>
              <a:pPr/>
              <a:t>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3AF5677-520E-E534-9993-74C4063D90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41	H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ten gevolge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 in de lever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C5C32866-EACE-A7BC-6B0B-99451F83042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elektronen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onder "listed radiations"	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>
                <a:latin typeface="Arial" charset="0"/>
              </a:rPr>
              <a:t> Y</a:t>
            </a:r>
            <a:r>
              <a:rPr lang="en-GB" baseline="-25000">
                <a:latin typeface="Arial" charset="0"/>
              </a:rPr>
              <a:t>i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n-GB" baseline="-25000">
                <a:latin typeface="Arial" charset="0"/>
              </a:rPr>
              <a:t>i</a:t>
            </a:r>
            <a:r>
              <a:rPr lang="en-GB">
                <a:latin typeface="Arial" charset="0"/>
              </a:rPr>
              <a:t> = 3,26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&lt;E</a:t>
            </a:r>
            <a:r>
              <a:rPr lang="en-GB" baseline="-25000">
                <a:latin typeface="Arial" charset="0"/>
                <a:sym typeface="Symbol" pitchFamily="18" charset="2"/>
              </a:rPr>
              <a:t></a:t>
            </a:r>
            <a:r>
              <a:rPr lang="en-GB">
                <a:latin typeface="Arial" charset="0"/>
              </a:rPr>
              <a:t>&gt; =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Y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AF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3,26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= 0,326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fotonen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aflezen onder "listed radiations"	in figuur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= 0,4118 MeV		Y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= 3,93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0,6759 MeV		Y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7,16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1,088 MeV			Y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baseline="-25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2,49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>
            <a:extLst>
              <a:ext uri="{FF2B5EF4-FFF2-40B4-BE49-F238E27FC236}">
                <a16:creationId xmlns:a16="http://schemas.microsoft.com/office/drawing/2014/main" id="{8B453668-FA60-9CBD-E147-251737C6DF7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33A008-AB96-4D09-B59C-948C85A7726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4035" name="Rectangle 5">
            <a:extLst>
              <a:ext uri="{FF2B5EF4-FFF2-40B4-BE49-F238E27FC236}">
                <a16:creationId xmlns:a16="http://schemas.microsoft.com/office/drawing/2014/main" id="{0E9BF189-3491-612C-F9B5-DC92ECC1FE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4036" name="Rectangle 6">
            <a:extLst>
              <a:ext uri="{FF2B5EF4-FFF2-40B4-BE49-F238E27FC236}">
                <a16:creationId xmlns:a16="http://schemas.microsoft.com/office/drawing/2014/main" id="{9795F812-9D8C-0458-3F13-358A465327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B91005-8948-4866-B7A6-F5A1373653A9}" type="slidenum">
              <a:rPr lang="en-US" altLang="en-US" sz="1400">
                <a:solidFill>
                  <a:srgbClr val="5E574E"/>
                </a:solidFill>
              </a:rPr>
              <a:pPr/>
              <a:t>40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4037" name="Rectangle 2">
            <a:extLst>
              <a:ext uri="{FF2B5EF4-FFF2-40B4-BE49-F238E27FC236}">
                <a16:creationId xmlns:a16="http://schemas.microsoft.com/office/drawing/2014/main" id="{53F12424-0157-F92C-B717-7ADD9274C7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52	Ongeval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Cr-poeder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8" name="Rectangle 3">
            <a:extLst>
              <a:ext uri="{FF2B5EF4-FFF2-40B4-BE49-F238E27FC236}">
                <a16:creationId xmlns:a16="http://schemas.microsoft.com/office/drawing/2014/main" id="{88E5A177-5809-0E31-50A3-8B3EEA237A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volgens beide laatste metingen neemt longactiviteit in 30 d af met een factor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30/T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30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= 0,48 kBq / 1,30 kBq = 1 / 2,71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= 0,693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30 d / ln(2,71) = 21 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1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= 1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</a:t>
            </a:r>
            <a:r>
              <a:rPr lang="en-GB">
                <a:latin typeface="Arial" charset="0"/>
              </a:rPr>
              <a:t> - 1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,fys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 = 1 / 21 d - 1 / 27,71 d = 0,0115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= 87 d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klopt redelijk met de langzame oplostijd voor klasse M (140 d), maar helemaal niet met die voor klasse S (7000 d)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het is dus waarschijnlijk een verbinding van klasse M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>
            <a:extLst>
              <a:ext uri="{FF2B5EF4-FFF2-40B4-BE49-F238E27FC236}">
                <a16:creationId xmlns:a16="http://schemas.microsoft.com/office/drawing/2014/main" id="{B64C0C7E-56E7-FA6A-F68F-7EF5473406A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96B2B8-0003-481E-A844-B86F7EC1C6A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59" name="Rectangle 5">
            <a:extLst>
              <a:ext uri="{FF2B5EF4-FFF2-40B4-BE49-F238E27FC236}">
                <a16:creationId xmlns:a16="http://schemas.microsoft.com/office/drawing/2014/main" id="{E4B1399C-5E2D-AA94-6955-004B2A7B0E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5060" name="Rectangle 6">
            <a:extLst>
              <a:ext uri="{FF2B5EF4-FFF2-40B4-BE49-F238E27FC236}">
                <a16:creationId xmlns:a16="http://schemas.microsoft.com/office/drawing/2014/main" id="{41F4A5A8-5104-AE48-88D5-81B4E9F1A8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DDEE478-9FCA-45FE-9FF7-35CE0AEFC4A6}" type="slidenum">
              <a:rPr lang="en-US" altLang="en-US" sz="1400">
                <a:solidFill>
                  <a:srgbClr val="5E574E"/>
                </a:solidFill>
              </a:rPr>
              <a:pPr/>
              <a:t>41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5061" name="Rectangle 2">
            <a:extLst>
              <a:ext uri="{FF2B5EF4-FFF2-40B4-BE49-F238E27FC236}">
                <a16:creationId xmlns:a16="http://schemas.microsoft.com/office/drawing/2014/main" id="{45D4E4FE-330C-93E2-5C71-EF36321CBB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52	Ongeval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Cr-poeder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(1997-2-4)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2" name="Rectangle 3">
            <a:extLst>
              <a:ext uri="{FF2B5EF4-FFF2-40B4-BE49-F238E27FC236}">
                <a16:creationId xmlns:a16="http://schemas.microsoft.com/office/drawing/2014/main" id="{7A2181D9-F8E3-5CA4-2FF9-8DF75D6ECBC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AMAD = 5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BB + bb + AI = 0,012 + 0,0059 + 0,0066 + 0,0044 + 0,053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= 0,082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in geval van klasse M is hiervan na 1 uur alleen de langzame component van 90% over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volgens de eerste meting was de inname dus ongeveer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1,64 kBq / (90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0,082) = 22 kBq 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 </a:t>
            </a:r>
            <a:r>
              <a:rPr lang="en-GB">
                <a:latin typeface="Arial" charset="0"/>
              </a:rPr>
              <a:t>3,4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Sv = 0,75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  <p:pic>
        <p:nvPicPr>
          <p:cNvPr id="4506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2A476DF-E3A1-2225-D66B-D02C06B54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>
            <a:extLst>
              <a:ext uri="{FF2B5EF4-FFF2-40B4-BE49-F238E27FC236}">
                <a16:creationId xmlns:a16="http://schemas.microsoft.com/office/drawing/2014/main" id="{94E378F3-BA75-DF63-D6CE-3C324F0A4CE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C443AA-90CC-4EF5-9F4A-03B9F355B1E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6083" name="Rectangle 5">
            <a:extLst>
              <a:ext uri="{FF2B5EF4-FFF2-40B4-BE49-F238E27FC236}">
                <a16:creationId xmlns:a16="http://schemas.microsoft.com/office/drawing/2014/main" id="{F15B6E59-B2D6-A49A-5F9B-F3533024EF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6084" name="Rectangle 6">
            <a:extLst>
              <a:ext uri="{FF2B5EF4-FFF2-40B4-BE49-F238E27FC236}">
                <a16:creationId xmlns:a16="http://schemas.microsoft.com/office/drawing/2014/main" id="{51FBE848-7586-7138-E4FC-2A54039A73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8D766A-AB13-4964-8B4F-7ADAEFD7070E}" type="slidenum">
              <a:rPr lang="en-US" altLang="en-US" sz="1400">
                <a:solidFill>
                  <a:srgbClr val="5E574E"/>
                </a:solidFill>
              </a:rPr>
              <a:pPr/>
              <a:t>42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6085" name="Rectangle 2">
            <a:extLst>
              <a:ext uri="{FF2B5EF4-FFF2-40B4-BE49-F238E27FC236}">
                <a16:creationId xmlns:a16="http://schemas.microsoft.com/office/drawing/2014/main" id="{D8188A1E-E629-596D-7D93-3F213825EB6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53	Injectie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Ga-citraat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(1997-1-2)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086" name="Rectangle 3">
            <a:extLst>
              <a:ext uri="{FF2B5EF4-FFF2-40B4-BE49-F238E27FC236}">
                <a16:creationId xmlns:a16="http://schemas.microsoft.com/office/drawing/2014/main" id="{2D48659A-C9DE-99B3-3AB8-BEE49B36A58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267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gegeven is de effectieve dosiscoëfficiënt voor wondbesmetting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e(50) = 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ingespoten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A(0) = 200 MBq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A(0)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8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× </a:t>
            </a:r>
            <a:r>
              <a:rPr lang="en-GB">
                <a:latin typeface="Arial" charset="0"/>
              </a:rPr>
              <a:t>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-11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Sv = 17 mSv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>
            <a:extLst>
              <a:ext uri="{FF2B5EF4-FFF2-40B4-BE49-F238E27FC236}">
                <a16:creationId xmlns:a16="http://schemas.microsoft.com/office/drawing/2014/main" id="{71437463-A61D-5F57-C330-94FECBD9F21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287F11-AD8F-4A60-AE4D-254B72BCEB6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7107" name="Rectangle 5">
            <a:extLst>
              <a:ext uri="{FF2B5EF4-FFF2-40B4-BE49-F238E27FC236}">
                <a16:creationId xmlns:a16="http://schemas.microsoft.com/office/drawing/2014/main" id="{6DA3D67F-0D75-640F-AA89-1FE70997A5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7108" name="Rectangle 6">
            <a:extLst>
              <a:ext uri="{FF2B5EF4-FFF2-40B4-BE49-F238E27FC236}">
                <a16:creationId xmlns:a16="http://schemas.microsoft.com/office/drawing/2014/main" id="{7EC5B50C-7CD2-F631-032D-30CCA9CE5C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B71DCC7-01C7-4204-8075-327E5AA66458}" type="slidenum">
              <a:rPr lang="en-US" altLang="en-US" sz="1400">
                <a:solidFill>
                  <a:srgbClr val="5E574E"/>
                </a:solidFill>
              </a:rPr>
              <a:pPr/>
              <a:t>43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7109" name="Rectangle 2">
            <a:extLst>
              <a:ext uri="{FF2B5EF4-FFF2-40B4-BE49-F238E27FC236}">
                <a16:creationId xmlns:a16="http://schemas.microsoft.com/office/drawing/2014/main" id="{BEF21100-BC18-143E-2F58-C0B81DAC2D8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53	Injectie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Ga-citraat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(1997-1-2)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110" name="Rectangle 3">
            <a:extLst>
              <a:ext uri="{FF2B5EF4-FFF2-40B4-BE49-F238E27FC236}">
                <a16:creationId xmlns:a16="http://schemas.microsoft.com/office/drawing/2014/main" id="{A682E4C2-3E05-BBC7-A4AF-44515D43650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gegeven is de retentieformule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R(t) = 0,3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t/1</a:t>
            </a:r>
            <a:r>
              <a:rPr lang="en-GB">
                <a:latin typeface="Arial" charset="0"/>
              </a:rPr>
              <a:t> + 0,7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t/50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(alle halveringstijden in d)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gegeven is T</a:t>
            </a:r>
            <a:r>
              <a:rPr lang="en-GB" baseline="-25000">
                <a:latin typeface="Arial" charset="0"/>
              </a:rPr>
              <a:t>1/2,fys</a:t>
            </a:r>
            <a:r>
              <a:rPr lang="en-GB">
                <a:latin typeface="Arial" charset="0"/>
              </a:rPr>
              <a:t> = 78,23 h = 3,26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resterende fractie na 72 h = 3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R(3) = 0,3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charset="0"/>
                <a:sym typeface="Symbol" pitchFamily="18" charset="2"/>
              </a:rPr>
              <a:t></a:t>
            </a:r>
            <a:r>
              <a:rPr lang="en-GB" baseline="30000">
                <a:latin typeface="Arial" charset="0"/>
              </a:rPr>
              <a:t>3/1</a:t>
            </a:r>
            <a:r>
              <a:rPr lang="en-GB">
                <a:latin typeface="Arial" charset="0"/>
              </a:rPr>
              <a:t> + 0,7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charset="0"/>
                <a:sym typeface="Symbol" pitchFamily="18" charset="2"/>
              </a:rPr>
              <a:t></a:t>
            </a:r>
            <a:r>
              <a:rPr lang="en-GB" baseline="30000">
                <a:latin typeface="Arial" charset="0"/>
              </a:rPr>
              <a:t>3/50</a:t>
            </a:r>
            <a:r>
              <a:rPr lang="en-GB">
                <a:latin typeface="Arial" charset="0"/>
              </a:rPr>
              <a:t> = 0,709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intussen vervalt activiteit volgens C(3) = e</a:t>
            </a:r>
            <a:r>
              <a:rPr lang="en-GB" baseline="30000">
                <a:latin typeface="Arial" charset="0"/>
              </a:rPr>
              <a:t>-0,693</a:t>
            </a:r>
            <a:r>
              <a:rPr lang="en-GB" baseline="30000">
                <a:latin typeface="Arial" charset="0"/>
                <a:sym typeface="Symbol" pitchFamily="18" charset="2"/>
              </a:rPr>
              <a:t></a:t>
            </a:r>
            <a:r>
              <a:rPr lang="en-GB" baseline="30000">
                <a:latin typeface="Arial" charset="0"/>
              </a:rPr>
              <a:t>3/3,26</a:t>
            </a:r>
            <a:r>
              <a:rPr lang="en-GB">
                <a:latin typeface="Arial" charset="0"/>
              </a:rPr>
              <a:t> = 0,528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resterende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A(3) = R(3)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C(3)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A(0)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  = 0,709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0,528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200 MBq = 75 MBq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>
            <a:extLst>
              <a:ext uri="{FF2B5EF4-FFF2-40B4-BE49-F238E27FC236}">
                <a16:creationId xmlns:a16="http://schemas.microsoft.com/office/drawing/2014/main" id="{4FB5433D-7218-7DBA-7032-DC83E015C6A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39F8840-0136-42D0-8F12-89637DF2054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8131" name="Rectangle 5">
            <a:extLst>
              <a:ext uri="{FF2B5EF4-FFF2-40B4-BE49-F238E27FC236}">
                <a16:creationId xmlns:a16="http://schemas.microsoft.com/office/drawing/2014/main" id="{6F14C202-3137-2756-DCA6-8164E8E20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8132" name="Rectangle 6">
            <a:extLst>
              <a:ext uri="{FF2B5EF4-FFF2-40B4-BE49-F238E27FC236}">
                <a16:creationId xmlns:a16="http://schemas.microsoft.com/office/drawing/2014/main" id="{1416A335-A084-7295-BA5A-D1D2422A5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37DF66-AE22-4FFD-9F2C-8AD40A4C8500}" type="slidenum">
              <a:rPr lang="en-US" altLang="en-US" sz="1400">
                <a:solidFill>
                  <a:srgbClr val="5E574E"/>
                </a:solidFill>
              </a:rPr>
              <a:pPr/>
              <a:t>44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8133" name="Rectangle 2">
            <a:extLst>
              <a:ext uri="{FF2B5EF4-FFF2-40B4-BE49-F238E27FC236}">
                <a16:creationId xmlns:a16="http://schemas.microsoft.com/office/drawing/2014/main" id="{83711618-B549-2251-AB26-F23E015EB7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53Injectie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Ga-citraat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(1997-1-2)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4" name="Rectangle 3">
            <a:extLst>
              <a:ext uri="{FF2B5EF4-FFF2-40B4-BE49-F238E27FC236}">
                <a16:creationId xmlns:a16="http://schemas.microsoft.com/office/drawing/2014/main" id="{7A3EE729-2E0E-34CA-F1D6-E8DC822B958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3657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galliumcitraat behoort tot klasse F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voor dit klasse is e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(50) =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na 1 d is nog fractie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van geïnhaleerde activiteit in lichaam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gemeten activiteit		8500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inhalatie							8500 Bq / 4,2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2,0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 = 2,2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  <p:pic>
        <p:nvPicPr>
          <p:cNvPr id="4813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A425D2C8-C886-94C7-A21F-EA6C6778F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>
            <a:extLst>
              <a:ext uri="{FF2B5EF4-FFF2-40B4-BE49-F238E27FC236}">
                <a16:creationId xmlns:a16="http://schemas.microsoft.com/office/drawing/2014/main" id="{E79BD67A-13D3-7256-C473-AE210349294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A72D00-02BA-472A-B109-2F8F634300C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9155" name="Rectangle 5">
            <a:extLst>
              <a:ext uri="{FF2B5EF4-FFF2-40B4-BE49-F238E27FC236}">
                <a16:creationId xmlns:a16="http://schemas.microsoft.com/office/drawing/2014/main" id="{3BE4B687-E320-B0CA-E122-56CDB2E07F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49156" name="Rectangle 6">
            <a:extLst>
              <a:ext uri="{FF2B5EF4-FFF2-40B4-BE49-F238E27FC236}">
                <a16:creationId xmlns:a16="http://schemas.microsoft.com/office/drawing/2014/main" id="{B06A69A1-1302-0CAB-1483-3AF86446F4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F01C20-B297-41FC-92CB-FADD528D0E17}" type="slidenum">
              <a:rPr lang="en-US" altLang="en-US" sz="1400">
                <a:solidFill>
                  <a:srgbClr val="5E574E"/>
                </a:solidFill>
              </a:rPr>
              <a:pPr/>
              <a:t>45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49157" name="Rectangle 2">
            <a:extLst>
              <a:ext uri="{FF2B5EF4-FFF2-40B4-BE49-F238E27FC236}">
                <a16:creationId xmlns:a16="http://schemas.microsoft.com/office/drawing/2014/main" id="{8B9A5D9D-C668-ABA0-C259-F93AF908CEC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54	Toediening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99m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Tc-fosfonaat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(1999-1-3)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158" name="Rectangle 3">
            <a:extLst>
              <a:ext uri="{FF2B5EF4-FFF2-40B4-BE49-F238E27FC236}">
                <a16:creationId xmlns:a16="http://schemas.microsoft.com/office/drawing/2014/main" id="{8B131AD2-F04F-236B-1B00-11F302B9FF7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600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-12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3,6 mSv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>
            <a:extLst>
              <a:ext uri="{FF2B5EF4-FFF2-40B4-BE49-F238E27FC236}">
                <a16:creationId xmlns:a16="http://schemas.microsoft.com/office/drawing/2014/main" id="{F19F301E-B22D-B8F0-D84A-463229A00ED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842D81-6D28-4861-9591-B03346A9459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0179" name="Rectangle 5">
            <a:extLst>
              <a:ext uri="{FF2B5EF4-FFF2-40B4-BE49-F238E27FC236}">
                <a16:creationId xmlns:a16="http://schemas.microsoft.com/office/drawing/2014/main" id="{C4592315-6918-434A-EC29-EBEB767AE1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0180" name="Rectangle 6">
            <a:extLst>
              <a:ext uri="{FF2B5EF4-FFF2-40B4-BE49-F238E27FC236}">
                <a16:creationId xmlns:a16="http://schemas.microsoft.com/office/drawing/2014/main" id="{D0C2FA85-45DC-AF19-62BC-DBCE867E46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98DC39-6B5B-4FC5-998D-2E980813AB2C}" type="slidenum">
              <a:rPr lang="en-US" altLang="en-US" sz="1400">
                <a:solidFill>
                  <a:srgbClr val="5E574E"/>
                </a:solidFill>
              </a:rPr>
              <a:pPr/>
              <a:t>46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0181" name="Rectangle 2">
            <a:extLst>
              <a:ext uri="{FF2B5EF4-FFF2-40B4-BE49-F238E27FC236}">
                <a16:creationId xmlns:a16="http://schemas.microsoft.com/office/drawing/2014/main" id="{99142484-3357-D269-AA90-EAE43E36C1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54	Toediening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99m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Tc-fosfonaat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(1999-1-3)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3">
            <a:extLst>
              <a:ext uri="{FF2B5EF4-FFF2-40B4-BE49-F238E27FC236}">
                <a16:creationId xmlns:a16="http://schemas.microsoft.com/office/drawing/2014/main" id="{27245CBF-43A0-7F68-3EF5-EDC608F22F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40386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bij een patiënt die zelf geen urine produceert zal het bloed niet worden gezuiverd van afvalstoffen, zodat de activiteit die niet in het bot is opgenomen pas 2 dagen later bij de volgende nierdialyse zal worden uitgescheiden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toegediende activiteit zal het lichaam niet (biologisch) verlaten en vervalt met de fysische halveringstijd van 6,0 h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tijdens de dialyse wordt het bloed wel gezuiverd en zal de activiteit in de nierpatiënt afnemen met een effectieve halveringstijd van 2,8 h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dezelfde activiteit 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99m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Tc zal bij toediening </a:t>
            </a:r>
            <a:r>
              <a:rPr lang="en-GB" u="sng">
                <a:solidFill>
                  <a:srgbClr val="FF0000"/>
                </a:solidFill>
                <a:latin typeface="Arial" charset="0"/>
              </a:rPr>
              <a:t>na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dialyse een hogere effectieve volgdosis veroorzaken dan bij toediening </a:t>
            </a:r>
            <a:r>
              <a:rPr lang="en-GB" u="sng">
                <a:solidFill>
                  <a:srgbClr val="FF0000"/>
                </a:solidFill>
                <a:latin typeface="Arial" charset="0"/>
              </a:rPr>
              <a:t>vlak voor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dialyse</a:t>
            </a:r>
          </a:p>
        </p:txBody>
      </p:sp>
      <p:pic>
        <p:nvPicPr>
          <p:cNvPr id="5018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B07D2759-4B67-C0D5-BB34-0C646B061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>
            <a:extLst>
              <a:ext uri="{FF2B5EF4-FFF2-40B4-BE49-F238E27FC236}">
                <a16:creationId xmlns:a16="http://schemas.microsoft.com/office/drawing/2014/main" id="{FE3A6DA0-9606-786E-AA97-985D84A30E2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20AD6A-5422-432E-AB34-28A730DAA72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03" name="Rectangle 5">
            <a:extLst>
              <a:ext uri="{FF2B5EF4-FFF2-40B4-BE49-F238E27FC236}">
                <a16:creationId xmlns:a16="http://schemas.microsoft.com/office/drawing/2014/main" id="{641FEFEB-CBC2-8495-41BA-025905A583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1204" name="Rectangle 6">
            <a:extLst>
              <a:ext uri="{FF2B5EF4-FFF2-40B4-BE49-F238E27FC236}">
                <a16:creationId xmlns:a16="http://schemas.microsoft.com/office/drawing/2014/main" id="{499663BC-A7DF-CD4A-E5A8-A6E649E384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0D7BA24-3989-436F-970A-B9C95B6224D6}" type="slidenum">
              <a:rPr lang="en-US" altLang="en-US" sz="1400">
                <a:solidFill>
                  <a:srgbClr val="5E574E"/>
                </a:solidFill>
              </a:rPr>
              <a:pPr/>
              <a:t>47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1205" name="Rectangle 2">
            <a:extLst>
              <a:ext uri="{FF2B5EF4-FFF2-40B4-BE49-F238E27FC236}">
                <a16:creationId xmlns:a16="http://schemas.microsoft.com/office/drawing/2014/main" id="{4FF755DB-1802-4052-046C-CCCD033D0D6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	Ingestie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Cs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(1987-1-4)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3">
            <a:extLst>
              <a:ext uri="{FF2B5EF4-FFF2-40B4-BE49-F238E27FC236}">
                <a16:creationId xmlns:a16="http://schemas.microsoft.com/office/drawing/2014/main" id="{57A396CC-5CB5-6C5E-DBE2-C492AC9C080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267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uitwisseling van cesium beschreven door differentiaalvergelijking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dA/dt +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A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latin typeface="Arial" charset="0"/>
              </a:rPr>
              <a:t>		P = inname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latin typeface="Arial" charset="0"/>
              </a:rPr>
              <a:t>		</a:t>
            </a:r>
            <a:r>
              <a:rPr lang="el-GR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1800">
                <a:latin typeface="Arial" charset="0"/>
              </a:rPr>
              <a:t> = biologische verwijderingstijd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de oplossing 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A(t) = (P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</a:t>
            </a:r>
            <a:r>
              <a:rPr lang="el-GR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t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0,693 /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0,693 / 110 d = 6,3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2,3 j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verzadigingsactiviteit als t = ∞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A(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= P /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	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 na 1 jaar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A(1 j) = A(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e</a:t>
            </a:r>
            <a:r>
              <a:rPr lang="en-GB" baseline="30000">
                <a:latin typeface="Arial" charset="0"/>
              </a:rPr>
              <a:t>-2,3</a:t>
            </a:r>
            <a:r>
              <a:rPr lang="en-GB" baseline="30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baseline="30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) = A(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(1 - 0,10) = 0,90 A(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A(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latin typeface="Arial" charset="0"/>
              </a:rPr>
              <a:t>) = A(1 j) / 0,90 = 520 / 0,90 = 578 Bq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>
            <a:extLst>
              <a:ext uri="{FF2B5EF4-FFF2-40B4-BE49-F238E27FC236}">
                <a16:creationId xmlns:a16="http://schemas.microsoft.com/office/drawing/2014/main" id="{489D6E58-CB71-193F-B4AB-E920FA466B0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7DC2A5-8BAA-48EA-B040-629573FEC970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2227" name="Rectangle 5">
            <a:extLst>
              <a:ext uri="{FF2B5EF4-FFF2-40B4-BE49-F238E27FC236}">
                <a16:creationId xmlns:a16="http://schemas.microsoft.com/office/drawing/2014/main" id="{3A1459EF-1D37-4511-18C3-5A6820D768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2228" name="Rectangle 6">
            <a:extLst>
              <a:ext uri="{FF2B5EF4-FFF2-40B4-BE49-F238E27FC236}">
                <a16:creationId xmlns:a16="http://schemas.microsoft.com/office/drawing/2014/main" id="{A607874C-255F-DE80-0F69-B34C783E29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1645E4-C9FC-4A0A-B597-403347765F21}" type="slidenum">
              <a:rPr lang="en-US" altLang="en-US" sz="1400">
                <a:solidFill>
                  <a:srgbClr val="5E574E"/>
                </a:solidFill>
              </a:rPr>
              <a:pPr/>
              <a:t>48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2229" name="Rectangle 2">
            <a:extLst>
              <a:ext uri="{FF2B5EF4-FFF2-40B4-BE49-F238E27FC236}">
                <a16:creationId xmlns:a16="http://schemas.microsoft.com/office/drawing/2014/main" id="{6C4CE0F5-5C00-A437-A678-2013696A7A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55Ingestie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137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Cs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(1987-1-4)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30" name="Rectangle 3">
            <a:extLst>
              <a:ext uri="{FF2B5EF4-FFF2-40B4-BE49-F238E27FC236}">
                <a16:creationId xmlns:a16="http://schemas.microsoft.com/office/drawing/2014/main" id="{2F40718A-1984-FDA3-FF86-3372A8C4C07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267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in de evenwichtssituatie is dA/dt = 0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A(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) =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dagelijkse inname cesium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P =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A(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∞</a:t>
            </a:r>
            <a:r>
              <a:rPr lang="en-GB">
                <a:latin typeface="Arial" charset="0"/>
              </a:rPr>
              <a:t>) = 6,3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578 Bq = 3,64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jaarlijkse inname cesium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365 d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3,64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e(50)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 = 17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  <p:pic>
        <p:nvPicPr>
          <p:cNvPr id="5223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470FAEFB-7D04-9E8B-069A-1BC842788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>
            <a:extLst>
              <a:ext uri="{FF2B5EF4-FFF2-40B4-BE49-F238E27FC236}">
                <a16:creationId xmlns:a16="http://schemas.microsoft.com/office/drawing/2014/main" id="{FC16A479-B281-8E3A-0854-346A1CA7C7E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1510D9-F46A-4F69-BDBC-80A9B3A506E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3251" name="Rectangle 5">
            <a:extLst>
              <a:ext uri="{FF2B5EF4-FFF2-40B4-BE49-F238E27FC236}">
                <a16:creationId xmlns:a16="http://schemas.microsoft.com/office/drawing/2014/main" id="{6643453A-D090-3FAE-776F-7E7EC26040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3252" name="Rectangle 6">
            <a:extLst>
              <a:ext uri="{FF2B5EF4-FFF2-40B4-BE49-F238E27FC236}">
                <a16:creationId xmlns:a16="http://schemas.microsoft.com/office/drawing/2014/main" id="{C93AE274-5185-BDAE-61A4-5EF67CE8BC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4382C9-CC0C-4794-9A33-6497AB54DC29}" type="slidenum">
              <a:rPr lang="en-US" altLang="en-US" sz="1400">
                <a:solidFill>
                  <a:srgbClr val="5E574E"/>
                </a:solidFill>
              </a:rPr>
              <a:pPr/>
              <a:t>49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3253" name="Rectangle 2">
            <a:extLst>
              <a:ext uri="{FF2B5EF4-FFF2-40B4-BE49-F238E27FC236}">
                <a16:creationId xmlns:a16="http://schemas.microsoft.com/office/drawing/2014/main" id="{9AF899B6-4DA9-D917-EA55-7AF4C878EE6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56	Inwendige besmet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195m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(1991-1-2)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254" name="Rectangle 3">
            <a:extLst>
              <a:ext uri="{FF2B5EF4-FFF2-40B4-BE49-F238E27FC236}">
                <a16:creationId xmlns:a16="http://schemas.microsoft.com/office/drawing/2014/main" id="{A000C643-80B6-9B7C-9C42-930DE24C4C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9624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,eff,1</a:t>
            </a:r>
            <a:r>
              <a:rPr lang="en-GB">
                <a:latin typeface="Arial" charset="0"/>
              </a:rPr>
              <a:t> = 0,235 d		(ongeveer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,biol,1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,eff,2</a:t>
            </a:r>
            <a:r>
              <a:rPr lang="en-GB">
                <a:latin typeface="Arial" charset="0"/>
              </a:rPr>
              <a:t> = 2,676 d		(ongeveer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,fys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,eff,3</a:t>
            </a:r>
            <a:r>
              <a:rPr lang="en-GB">
                <a:latin typeface="Arial" charset="0"/>
              </a:rPr>
              <a:t> = 3,941 d		(ongeveer T</a:t>
            </a:r>
            <a:r>
              <a:rPr lang="en-GB" baseline="-25000">
                <a:latin typeface="Arial" panose="020B0604020202020204" pitchFamily="34" charset="0"/>
                <a:cs typeface="Arial" panose="020B0604020202020204" pitchFamily="34" charset="0"/>
              </a:rPr>
              <a:t>½</a:t>
            </a:r>
            <a:r>
              <a:rPr lang="en-GB" baseline="-25000">
                <a:latin typeface="Arial" charset="0"/>
              </a:rPr>
              <a:t>,fys</a:t>
            </a:r>
            <a:r>
              <a:rPr lang="en-GB">
                <a:latin typeface="Arial" charset="0"/>
              </a:rPr>
              <a:t>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invullen in retentieformule		R(0)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R(1) = 0,63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uitscheiding dag 1						R(0) - R(1) = 1 - 0,63 = 0,37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uitgescheiden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f</a:t>
            </a:r>
            <a:r>
              <a:rPr lang="en-GB" baseline="-25000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uitscheiding = A</a:t>
            </a:r>
            <a:r>
              <a:rPr lang="en-GB" baseline="-25000">
                <a:latin typeface="Arial" charset="0"/>
                <a:sym typeface="Symbol" pitchFamily="18" charset="2"/>
              </a:rPr>
              <a:t>ing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0,01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0,37 = 0,0037 A</a:t>
            </a:r>
            <a:r>
              <a:rPr lang="en-GB" baseline="-25000">
                <a:latin typeface="Arial" charset="0"/>
                <a:sym typeface="Symbol" pitchFamily="18" charset="2"/>
              </a:rPr>
              <a:t>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  = 1,4 l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35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= 35 Bq / 0,00037 = 9,5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9,5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6,3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 = 6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76CEF02E-A620-5D52-9D60-106B8292C64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2F5EEB-EDD1-4C1C-8786-5514A012FC8E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55DEC936-C499-2A7D-C279-3A2C49271E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2BBDD3EF-90C4-96B3-6863-B4F522261E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52BF67-B8DE-4389-8FE9-5A64F8DE058F}" type="slidenum">
              <a:rPr lang="en-US" altLang="en-US" sz="1400">
                <a:solidFill>
                  <a:srgbClr val="5E574E"/>
                </a:solidFill>
              </a:rPr>
              <a:pPr/>
              <a:t>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752B4F04-5DC9-E125-8B20-EF3C790AEF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41	H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ten gevolge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 in de lever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6A7EF787-5760-CFEA-80B2-3B63CB5F911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lineair interpoleren in Appendix, figuur 48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412 keV</a:t>
            </a:r>
            <a:r>
              <a:rPr lang="en-GB">
                <a:latin typeface="Arial" charset="0"/>
              </a:rPr>
              <a:t>			SAF(lever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= 8,84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AF = 8,84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1800 g = 0,159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676 keV</a:t>
            </a:r>
            <a:r>
              <a:rPr lang="en-GB">
                <a:latin typeface="Arial" charset="0"/>
              </a:rPr>
              <a:t>			SAF(lever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= 8,58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AF = 8,58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1800 g = 0,154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1088 keV</a:t>
            </a:r>
            <a:r>
              <a:rPr lang="en-GB">
                <a:latin typeface="Arial" charset="0"/>
              </a:rPr>
              <a:t>			SAF(lever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←</a:t>
            </a:r>
            <a:r>
              <a:rPr lang="en-GB">
                <a:latin typeface="Arial" charset="0"/>
              </a:rPr>
              <a:t> lever) = 7,97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AF = 7,97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1800 g = 0,143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&lt;E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&gt; =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∑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Y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AF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3,93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0,159 + 7,16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0,154 + 2,49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0,143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0,064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&lt;E&gt; = &lt;E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&gt; + &lt;E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&gt; = 0,326 + 0,064 = 0,390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>
            <a:extLst>
              <a:ext uri="{FF2B5EF4-FFF2-40B4-BE49-F238E27FC236}">
                <a16:creationId xmlns:a16="http://schemas.microsoft.com/office/drawing/2014/main" id="{295F4AA4-27CB-AF04-989A-AE9F69DC2AA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D677AD-1599-445F-9DAF-820054B922CB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4275" name="Rectangle 5">
            <a:extLst>
              <a:ext uri="{FF2B5EF4-FFF2-40B4-BE49-F238E27FC236}">
                <a16:creationId xmlns:a16="http://schemas.microsoft.com/office/drawing/2014/main" id="{FA9C1DF2-0F05-CC43-4C37-22E9275D71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4276" name="Rectangle 6">
            <a:extLst>
              <a:ext uri="{FF2B5EF4-FFF2-40B4-BE49-F238E27FC236}">
                <a16:creationId xmlns:a16="http://schemas.microsoft.com/office/drawing/2014/main" id="{ADE77B6C-AA52-4C1C-E4BE-1ADB83DDB6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632BF9-91BA-46E7-A021-3E18959EBD15}" type="slidenum">
              <a:rPr lang="en-US" altLang="en-US" sz="1400">
                <a:solidFill>
                  <a:srgbClr val="5E574E"/>
                </a:solidFill>
              </a:rPr>
              <a:pPr/>
              <a:t>50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4277" name="Rectangle 2">
            <a:extLst>
              <a:ext uri="{FF2B5EF4-FFF2-40B4-BE49-F238E27FC236}">
                <a16:creationId xmlns:a16="http://schemas.microsoft.com/office/drawing/2014/main" id="{78CEE0FB-3D35-3BDF-0493-DB0DF36E90A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56	Inwendige besmet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195m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78" name="Rectangle 3">
            <a:extLst>
              <a:ext uri="{FF2B5EF4-FFF2-40B4-BE49-F238E27FC236}">
                <a16:creationId xmlns:a16="http://schemas.microsoft.com/office/drawing/2014/main" id="{E944DC0E-042C-98C1-665B-422054438B3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77200" cy="3810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AMAD = 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doet niet mee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0,21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BB + bb + AI = 0,0066 + 0,0058 + 0,0084 + 0,0081 + 0,11 = 0,139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klasse F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van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gaat 50% naar TC en 50% naar maag-darmkanaal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(voor beide processen is de halveringstijd = 10 min)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vanuit maag-darmkanaal gaat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0,01 alsnog naar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van BB + bb + AI gaat 100% naar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totaal naar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0,21 + 50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0,01 + 100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0,139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0,245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>
            <a:extLst>
              <a:ext uri="{FF2B5EF4-FFF2-40B4-BE49-F238E27FC236}">
                <a16:creationId xmlns:a16="http://schemas.microsoft.com/office/drawing/2014/main" id="{7BAEFA55-ABA6-F8D8-629A-EB8E3708347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07D993-4EAF-4277-863D-8F46CD0AF9C4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5299" name="Rectangle 5">
            <a:extLst>
              <a:ext uri="{FF2B5EF4-FFF2-40B4-BE49-F238E27FC236}">
                <a16:creationId xmlns:a16="http://schemas.microsoft.com/office/drawing/2014/main" id="{C4EA11AE-082C-833E-D7F7-FBFB704F5D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5300" name="Rectangle 6">
            <a:extLst>
              <a:ext uri="{FF2B5EF4-FFF2-40B4-BE49-F238E27FC236}">
                <a16:creationId xmlns:a16="http://schemas.microsoft.com/office/drawing/2014/main" id="{7768714D-CAF3-A113-A7F1-5DFA9BB4CE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6FE93B-1F74-4CDD-BEFA-04935C3A70E1}" type="slidenum">
              <a:rPr lang="en-US" altLang="en-US" sz="1400">
                <a:solidFill>
                  <a:srgbClr val="5E574E"/>
                </a:solidFill>
              </a:rPr>
              <a:pPr/>
              <a:t>51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5301" name="Rectangle 2">
            <a:extLst>
              <a:ext uri="{FF2B5EF4-FFF2-40B4-BE49-F238E27FC236}">
                <a16:creationId xmlns:a16="http://schemas.microsoft.com/office/drawing/2014/main" id="{F5F23A9A-AD34-11DF-7C82-C49FF6D2974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56	Inwendige besmet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195m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(1991-1-2)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302" name="Rectangle 3">
            <a:extLst>
              <a:ext uri="{FF2B5EF4-FFF2-40B4-BE49-F238E27FC236}">
                <a16:creationId xmlns:a16="http://schemas.microsoft.com/office/drawing/2014/main" id="{B99110F1-D03C-E9E9-E263-A1648F5C6E1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uitgescheiden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0,245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[R(0) - R(1)] = 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0,245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0,37 = 0,091 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													= 35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= 35 Bq / 0,091 = 385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385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Sv = 0,07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  <p:pic>
        <p:nvPicPr>
          <p:cNvPr id="5530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B6EED829-981E-9EA0-25A2-7C7287171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>
            <a:extLst>
              <a:ext uri="{FF2B5EF4-FFF2-40B4-BE49-F238E27FC236}">
                <a16:creationId xmlns:a16="http://schemas.microsoft.com/office/drawing/2014/main" id="{449B9CAF-8625-997F-889F-40FF00BCB30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E3C76B-B669-4C97-9E6F-7F40FFB2371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6323" name="Rectangle 5">
            <a:extLst>
              <a:ext uri="{FF2B5EF4-FFF2-40B4-BE49-F238E27FC236}">
                <a16:creationId xmlns:a16="http://schemas.microsoft.com/office/drawing/2014/main" id="{F9E52959-E3C7-FF24-88C7-27DB04E230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6324" name="Rectangle 6">
            <a:extLst>
              <a:ext uri="{FF2B5EF4-FFF2-40B4-BE49-F238E27FC236}">
                <a16:creationId xmlns:a16="http://schemas.microsoft.com/office/drawing/2014/main" id="{48D3E002-69FB-32A9-5318-B2B0464038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790C81-2840-457B-B1F1-E666A18E05DE}" type="slidenum">
              <a:rPr lang="en-US" altLang="en-US" sz="1400">
                <a:solidFill>
                  <a:srgbClr val="5E574E"/>
                </a:solidFill>
              </a:rPr>
              <a:pPr/>
              <a:t>52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6325" name="Rectangle 2">
            <a:extLst>
              <a:ext uri="{FF2B5EF4-FFF2-40B4-BE49-F238E27FC236}">
                <a16:creationId xmlns:a16="http://schemas.microsoft.com/office/drawing/2014/main" id="{161A811F-E458-24DC-462B-D055AB5AD6D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57	Incident met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(1980-1-3)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326" name="Rectangle 3">
            <a:extLst>
              <a:ext uri="{FF2B5EF4-FFF2-40B4-BE49-F238E27FC236}">
                <a16:creationId xmlns:a16="http://schemas.microsoft.com/office/drawing/2014/main" id="{C259D47F-4285-F078-D526-73DBA31AB55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gegeven is de activiteitsconcentratie in de urine na ingestie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ingestie = gemeten activiteit / 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1			concentratie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ingestie = 0,22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0,7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2			concentratie = 4,6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ingestie = 0,16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4,6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3,3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3			concentratie 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ingestie = 0,11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5,0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waarde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= (0,7 + 3,3 + 5,0)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/ 3 Bq 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3,0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6 mSv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>
            <a:extLst>
              <a:ext uri="{FF2B5EF4-FFF2-40B4-BE49-F238E27FC236}">
                <a16:creationId xmlns:a16="http://schemas.microsoft.com/office/drawing/2014/main" id="{9D71A929-3A02-6E49-9534-91D72CBDE00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EF409A9-D8E9-4323-89CC-2F4F4F6F62C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7347" name="Rectangle 5">
            <a:extLst>
              <a:ext uri="{FF2B5EF4-FFF2-40B4-BE49-F238E27FC236}">
                <a16:creationId xmlns:a16="http://schemas.microsoft.com/office/drawing/2014/main" id="{A8CA8FD4-34BD-5602-59E4-1EDEAD004D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7348" name="Rectangle 6">
            <a:extLst>
              <a:ext uri="{FF2B5EF4-FFF2-40B4-BE49-F238E27FC236}">
                <a16:creationId xmlns:a16="http://schemas.microsoft.com/office/drawing/2014/main" id="{88A30C87-CFC6-1FC0-7FE4-C13ADD1255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258E12-EFD0-4BD3-B15A-25E0A7DADE66}" type="slidenum">
              <a:rPr lang="en-US" altLang="en-US" sz="1400">
                <a:solidFill>
                  <a:srgbClr val="5E574E"/>
                </a:solidFill>
              </a:rPr>
              <a:pPr/>
              <a:t>53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7349" name="Rectangle 2">
            <a:extLst>
              <a:ext uri="{FF2B5EF4-FFF2-40B4-BE49-F238E27FC236}">
                <a16:creationId xmlns:a16="http://schemas.microsoft.com/office/drawing/2014/main" id="{310328F9-F788-A604-9DD7-F64E1CBE901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57	Incident met een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Am-bron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(1980-1-3)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Rectangle 3">
            <a:extLst>
              <a:ext uri="{FF2B5EF4-FFF2-40B4-BE49-F238E27FC236}">
                <a16:creationId xmlns:a16="http://schemas.microsoft.com/office/drawing/2014/main" id="{A3D31C52-07B6-C907-7BA6-2A7F3D45F6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gegeven is de activiteitsconcentratie in de urine na inhalatie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inhalatie = gemeten activiteit / 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1			concentratie =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inhalatie = 0,22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2			concentratie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inhalatie = 0,16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7,0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dag 3			concentratie =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→	inhalatie = 0,11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 = 8,5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gemiddelde waarde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= (1,2 + 7,0 + 8,5)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/ 3 Bq = 5,6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5,6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Sv = 15 mSv</a:t>
            </a:r>
          </a:p>
        </p:txBody>
      </p:sp>
      <p:pic>
        <p:nvPicPr>
          <p:cNvPr id="5735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396102BC-ECC1-CF36-6889-76688DDEC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>
            <a:extLst>
              <a:ext uri="{FF2B5EF4-FFF2-40B4-BE49-F238E27FC236}">
                <a16:creationId xmlns:a16="http://schemas.microsoft.com/office/drawing/2014/main" id="{ED27DA32-33A3-9A19-2C96-8854AF52269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E29D4C-F120-42E6-8581-30AE3FCF20C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8371" name="Rectangle 5">
            <a:extLst>
              <a:ext uri="{FF2B5EF4-FFF2-40B4-BE49-F238E27FC236}">
                <a16:creationId xmlns:a16="http://schemas.microsoft.com/office/drawing/2014/main" id="{7E723AFF-35FD-61E0-11DB-043CF004D3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8372" name="Rectangle 6">
            <a:extLst>
              <a:ext uri="{FF2B5EF4-FFF2-40B4-BE49-F238E27FC236}">
                <a16:creationId xmlns:a16="http://schemas.microsoft.com/office/drawing/2014/main" id="{02EFD401-8D0D-3A77-3D64-01BDCDDB43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0C74D4-E6D5-4F21-8DC6-8C5E66125587}" type="slidenum">
              <a:rPr lang="en-US" altLang="en-US" sz="1400">
                <a:solidFill>
                  <a:srgbClr val="5E574E"/>
                </a:solidFill>
              </a:rPr>
              <a:pPr/>
              <a:t>54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8373" name="Rectangle 2">
            <a:extLst>
              <a:ext uri="{FF2B5EF4-FFF2-40B4-BE49-F238E27FC236}">
                <a16:creationId xmlns:a16="http://schemas.microsoft.com/office/drawing/2014/main" id="{02E7D096-F126-DA94-2774-EAF4A33A825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58	Bepaling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 in de urine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8374" name="Rectangle 3">
            <a:extLst>
              <a:ext uri="{FF2B5EF4-FFF2-40B4-BE49-F238E27FC236}">
                <a16:creationId xmlns:a16="http://schemas.microsoft.com/office/drawing/2014/main" id="{97D21DD1-26DD-2D2A-6530-F7E997B56C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696200" cy="38862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1		uitgescheiden activiteit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f</a:t>
            </a:r>
            <a:r>
              <a:rPr lang="en-GB" baseline="-25000">
                <a:latin typeface="Arial" charset="0"/>
                <a:sym typeface="Symbol" pitchFamily="18" charset="2"/>
              </a:rPr>
              <a:t>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-2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= 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-4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-2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= </a:t>
            </a:r>
            <a:r>
              <a:rPr lang="en-GB">
                <a:latin typeface="Arial" charset="0"/>
                <a:sym typeface="Symbol" pitchFamily="18" charset="2"/>
              </a:rPr>
              <a:t>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-4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ing</a:t>
            </a: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			  = 2,8 l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0,15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0,42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ing</a:t>
            </a:r>
            <a:r>
              <a:rPr lang="en-GB">
                <a:latin typeface="Arial" charset="0"/>
              </a:rPr>
              <a:t> = 0,42 Bq /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= 8,4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8,4</a:t>
            </a:r>
            <a:r>
              <a:rPr lang="el-GR">
                <a:latin typeface="Georgia" panose="02040502050405020303" pitchFamily="18" charset="0"/>
                <a:cs typeface="Arial" panose="020B0604020202020204" pitchFamily="34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-7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1,7 mSv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merk op:</a:t>
            </a:r>
          </a:p>
          <a:p>
            <a:pPr marL="648000" defTabSz="216000">
              <a:spcBef>
                <a:spcPts val="0"/>
              </a:spcBef>
              <a:defRPr/>
            </a:pPr>
            <a:r>
              <a:rPr lang="en-GB" sz="1800">
                <a:solidFill>
                  <a:srgbClr val="3333FF"/>
                </a:solidFill>
                <a:latin typeface="Arial" charset="0"/>
              </a:rPr>
              <a:t>bij de berekening van e(50)(w) voor werkers wordt uitgegaan van AMAD = 5 en bij de berekening van e(50)(b) voor bevolking wordt uitgegaan van	AMAD = 1</a:t>
            </a:r>
            <a:endParaRPr lang="en-GB">
              <a:solidFill>
                <a:srgbClr val="3333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>
            <a:extLst>
              <a:ext uri="{FF2B5EF4-FFF2-40B4-BE49-F238E27FC236}">
                <a16:creationId xmlns:a16="http://schemas.microsoft.com/office/drawing/2014/main" id="{A83D87F7-B2DC-9F94-BC8E-14DCF414A39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94AD98-CD84-4912-9C1C-3B9B0E884C0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9395" name="Rectangle 5">
            <a:extLst>
              <a:ext uri="{FF2B5EF4-FFF2-40B4-BE49-F238E27FC236}">
                <a16:creationId xmlns:a16="http://schemas.microsoft.com/office/drawing/2014/main" id="{D2F5AC20-D4DA-D067-04B7-B178EECCB0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59396" name="Rectangle 6">
            <a:extLst>
              <a:ext uri="{FF2B5EF4-FFF2-40B4-BE49-F238E27FC236}">
                <a16:creationId xmlns:a16="http://schemas.microsoft.com/office/drawing/2014/main" id="{5752FF99-277E-7D4F-19CA-76509B1709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C24CE-06C7-45D1-9825-C30BB824C58E}" type="slidenum">
              <a:rPr lang="en-US" altLang="en-US" sz="1400">
                <a:solidFill>
                  <a:srgbClr val="5E574E"/>
                </a:solidFill>
              </a:rPr>
              <a:pPr/>
              <a:t>55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59397" name="Rectangle 2">
            <a:extLst>
              <a:ext uri="{FF2B5EF4-FFF2-40B4-BE49-F238E27FC236}">
                <a16:creationId xmlns:a16="http://schemas.microsoft.com/office/drawing/2014/main" id="{B30C15E9-52B0-F3D9-D656-2E39803B48B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58	Bepaling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 in de urine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9398" name="Rectangle 3">
            <a:extLst>
              <a:ext uri="{FF2B5EF4-FFF2-40B4-BE49-F238E27FC236}">
                <a16:creationId xmlns:a16="http://schemas.microsoft.com/office/drawing/2014/main" id="{3246FE5C-8018-9CB8-F7CA-C0C01387F64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2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AMAD = 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	doet niet mee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0,21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BB + bb + AI = 0,0066 + 0,0058 + 0,0084 + 0,0081 + 0,11 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							= 0,139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klasse M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van 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gaat de helft van 10% naar TC en de andere helft naar het 	maag-darmkanaal (snelle bloedopname en mechanische reiniging hebben beide een halveringstijd = 10 min), en 90% in zijn geheel 	naar het maag-darmkanaal (mechanische reiniging wint het van de 	langzame bloedopname)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vanuit het maag-darmkanaal gaat f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 =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alsnog naar TC</a:t>
            </a: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van BB + bb + AI gaat 10% naar TC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>
            <a:extLst>
              <a:ext uri="{FF2B5EF4-FFF2-40B4-BE49-F238E27FC236}">
                <a16:creationId xmlns:a16="http://schemas.microsoft.com/office/drawing/2014/main" id="{5DA987A9-F2CE-6AE1-E0DE-F0FB0B5399D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447A2D-E624-4DF7-A1E7-B3DC906E148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0419" name="Rectangle 5">
            <a:extLst>
              <a:ext uri="{FF2B5EF4-FFF2-40B4-BE49-F238E27FC236}">
                <a16:creationId xmlns:a16="http://schemas.microsoft.com/office/drawing/2014/main" id="{FDA08BE4-1DAC-68AF-D8DA-C7E7B86B88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0420" name="Rectangle 6">
            <a:extLst>
              <a:ext uri="{FF2B5EF4-FFF2-40B4-BE49-F238E27FC236}">
                <a16:creationId xmlns:a16="http://schemas.microsoft.com/office/drawing/2014/main" id="{9049DDE3-07DC-36CD-2674-444B0313DA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5F4CB9-D111-41A4-BB35-80B31A94AB70}" type="slidenum">
              <a:rPr lang="en-US" altLang="en-US" sz="1400">
                <a:solidFill>
                  <a:srgbClr val="5E574E"/>
                </a:solidFill>
              </a:rPr>
              <a:pPr/>
              <a:t>56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0421" name="Rectangle 2">
            <a:extLst>
              <a:ext uri="{FF2B5EF4-FFF2-40B4-BE49-F238E27FC236}">
                <a16:creationId xmlns:a16="http://schemas.microsoft.com/office/drawing/2014/main" id="{7E469224-EF12-2951-6385-5D07BFFA6E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58	Bepaling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 in de urine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0422" name="Rectangle 3">
            <a:extLst>
              <a:ext uri="{FF2B5EF4-FFF2-40B4-BE49-F238E27FC236}">
                <a16:creationId xmlns:a16="http://schemas.microsoft.com/office/drawing/2014/main" id="{8441D00D-4C6A-D9B6-7E7A-E0F0A68111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733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totaal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0,21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[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(1 + 5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) + 90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+ 0,139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0,0245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uitgescheiden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0,0245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2,45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inh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			= 0,42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= 0,42 Bq / 2,45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6,6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6,6 mSv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>
            <a:extLst>
              <a:ext uri="{FF2B5EF4-FFF2-40B4-BE49-F238E27FC236}">
                <a16:creationId xmlns:a16="http://schemas.microsoft.com/office/drawing/2014/main" id="{52920BC0-9150-1099-B41C-8871CA7B948D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2928CF-5F14-4895-97D8-FB13E55DD691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43" name="Rectangle 5">
            <a:extLst>
              <a:ext uri="{FF2B5EF4-FFF2-40B4-BE49-F238E27FC236}">
                <a16:creationId xmlns:a16="http://schemas.microsoft.com/office/drawing/2014/main" id="{A29A0A4C-997D-F3BF-B769-8663700DD5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1444" name="Rectangle 6">
            <a:extLst>
              <a:ext uri="{FF2B5EF4-FFF2-40B4-BE49-F238E27FC236}">
                <a16:creationId xmlns:a16="http://schemas.microsoft.com/office/drawing/2014/main" id="{F5D1C792-3012-5D1C-9BCE-04FAF7500F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CF686A-670F-41CF-AC6E-5BF1E9702F7F}" type="slidenum">
              <a:rPr lang="en-US" altLang="en-US" sz="1400">
                <a:solidFill>
                  <a:srgbClr val="5E574E"/>
                </a:solidFill>
              </a:rPr>
              <a:pPr/>
              <a:t>57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1445" name="Rectangle 2">
            <a:extLst>
              <a:ext uri="{FF2B5EF4-FFF2-40B4-BE49-F238E27FC236}">
                <a16:creationId xmlns:a16="http://schemas.microsoft.com/office/drawing/2014/main" id="{04476A78-3BAD-890A-2FB6-A13D90815B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58	Bepaling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241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 in de urine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46" name="Rectangle 3">
            <a:extLst>
              <a:ext uri="{FF2B5EF4-FFF2-40B4-BE49-F238E27FC236}">
                <a16:creationId xmlns:a16="http://schemas.microsoft.com/office/drawing/2014/main" id="{2692F656-79FE-47FF-7A15-89A15A6EA68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AMAD = 5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1</a:t>
            </a:r>
            <a:r>
              <a:rPr lang="en-GB">
                <a:latin typeface="Arial" charset="0"/>
              </a:rPr>
              <a:t>	doet niet mee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ET</a:t>
            </a:r>
            <a:r>
              <a:rPr lang="en-GB" baseline="-25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= 0,40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BB + bb + AI = 0,012 + 0,0059 + 0,0066 + 0,0044 + 0,053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= 0,082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totaal TC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0,40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[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0,5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(1 + </a:t>
            </a:r>
            <a:r>
              <a:rPr lang="en-GB">
                <a:latin typeface="Arial" charset="0"/>
              </a:rPr>
              <a:t> 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) + 90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]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+ 0,082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0,0282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uitgescheiden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0,0282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= 2,82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= 0,42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</a:t>
            </a:r>
            <a:r>
              <a:rPr lang="en-GB" baseline="-25000">
                <a:latin typeface="Arial" charset="0"/>
              </a:rPr>
              <a:t>inh</a:t>
            </a:r>
            <a:r>
              <a:rPr lang="en-GB">
                <a:latin typeface="Arial" charset="0"/>
              </a:rPr>
              <a:t> = 0,42 Bq / 2,82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149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inh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= 149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2,7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-5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		 = 4,0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4,0 mSv</a:t>
            </a:r>
          </a:p>
        </p:txBody>
      </p:sp>
      <p:pic>
        <p:nvPicPr>
          <p:cNvPr id="6144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A06D8B91-F4BB-8AC1-B76D-9A1160BE8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>
            <a:extLst>
              <a:ext uri="{FF2B5EF4-FFF2-40B4-BE49-F238E27FC236}">
                <a16:creationId xmlns:a16="http://schemas.microsoft.com/office/drawing/2014/main" id="{FB47092B-413E-EDC1-54F8-5BAF0E91BDB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A5C6B5-61DD-4FF9-B26C-8563EE1082D8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2467" name="Rectangle 5">
            <a:extLst>
              <a:ext uri="{FF2B5EF4-FFF2-40B4-BE49-F238E27FC236}">
                <a16:creationId xmlns:a16="http://schemas.microsoft.com/office/drawing/2014/main" id="{4F7212BB-4054-5C63-3A5E-62FF42236A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2468" name="Rectangle 6">
            <a:extLst>
              <a:ext uri="{FF2B5EF4-FFF2-40B4-BE49-F238E27FC236}">
                <a16:creationId xmlns:a16="http://schemas.microsoft.com/office/drawing/2014/main" id="{70A12FD3-3838-EB74-6347-454A3F5B05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F82AD6-D0EF-49FD-B4AF-DCEB5511E2C8}" type="slidenum">
              <a:rPr lang="en-US" altLang="en-US" sz="1400">
                <a:solidFill>
                  <a:srgbClr val="5E574E"/>
                </a:solidFill>
              </a:rPr>
              <a:pPr/>
              <a:t>58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2469" name="Rectangle 2">
            <a:extLst>
              <a:ext uri="{FF2B5EF4-FFF2-40B4-BE49-F238E27FC236}">
                <a16:creationId xmlns:a16="http://schemas.microsoft.com/office/drawing/2014/main" id="{8A31E0F5-6DFE-92F4-BA54-7B3BC44FC0F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59	Lekkende fles met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</a:t>
            </a:r>
            <a:endParaRPr lang="en-US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2470" name="Rectangle 3">
            <a:extLst>
              <a:ext uri="{FF2B5EF4-FFF2-40B4-BE49-F238E27FC236}">
                <a16:creationId xmlns:a16="http://schemas.microsoft.com/office/drawing/2014/main" id="{4BC514DE-14D2-9879-366C-7750E364AA0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924800" cy="40386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uitwisseling van krypton beschreven door differentiaalvergelijking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dA/dt +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latin typeface="Arial" charset="0"/>
              </a:rPr>
              <a:t>		A = activiteitsconcentratie 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latin typeface="Arial" charset="0"/>
                <a:sym typeface="Symbol" pitchFamily="18" charset="2"/>
              </a:rPr>
              <a:t> </a:t>
            </a:r>
            <a:r>
              <a:rPr lang="en-GB" sz="1800">
                <a:latin typeface="Arial" charset="0"/>
              </a:rPr>
              <a:t>ruimtevolume (in Bq</a:t>
            </a:r>
            <a:r>
              <a:rPr lang="en-GB" sz="1800">
                <a:latin typeface="Georgia" panose="02040502050405020303" pitchFamily="18" charset="0"/>
              </a:rPr>
              <a:t>·</a:t>
            </a:r>
            <a:r>
              <a:rPr lang="en-GB" sz="1800">
                <a:latin typeface="Arial" charset="0"/>
              </a:rPr>
              <a:t>m</a:t>
            </a:r>
            <a:r>
              <a:rPr lang="en-GB" sz="1800" baseline="30000">
                <a:latin typeface="Arial" charset="0"/>
              </a:rPr>
              <a:t>-3</a:t>
            </a:r>
            <a:r>
              <a:rPr lang="en-GB" sz="1800">
                <a:latin typeface="Arial" charset="0"/>
              </a:rPr>
              <a:t> 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latin typeface="Arial" charset="0"/>
                <a:sym typeface="Symbol" pitchFamily="18" charset="2"/>
              </a:rPr>
              <a:t> </a:t>
            </a:r>
            <a:r>
              <a:rPr lang="en-GB" sz="1800">
                <a:latin typeface="Arial" charset="0"/>
              </a:rPr>
              <a:t>m</a:t>
            </a:r>
            <a:r>
              <a:rPr lang="en-GB" sz="1800" baseline="30000">
                <a:latin typeface="Arial" charset="0"/>
              </a:rPr>
              <a:t>3</a:t>
            </a:r>
            <a:r>
              <a:rPr lang="en-GB" sz="1800">
                <a:latin typeface="Arial" charset="0"/>
              </a:rPr>
              <a:t> = Bq)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latin typeface="Arial" charset="0"/>
              </a:rPr>
              <a:t>		</a:t>
            </a:r>
            <a:r>
              <a:rPr lang="el-GR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 sz="1800">
                <a:latin typeface="Arial" charset="0"/>
              </a:rPr>
              <a:t> = ventilatievoud = ruimtevolumes per uur (in h</a:t>
            </a:r>
            <a:r>
              <a:rPr lang="en-GB" sz="1800" baseline="30000">
                <a:latin typeface="Arial" charset="0"/>
              </a:rPr>
              <a:t>-1</a:t>
            </a:r>
            <a:r>
              <a:rPr lang="en-GB" sz="1800">
                <a:latin typeface="Arial" charset="0"/>
              </a:rPr>
              <a:t>) = 1 </a:t>
            </a: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>
                <a:latin typeface="Arial" charset="0"/>
                <a:sym typeface="Symbol" pitchFamily="18" charset="2"/>
              </a:rPr>
              <a:t> </a:t>
            </a:r>
            <a:r>
              <a:rPr lang="en-GB" sz="1800">
                <a:latin typeface="Arial" charset="0"/>
              </a:rPr>
              <a:t>per uur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 sz="1800">
                <a:latin typeface="Arial" charset="0"/>
              </a:rPr>
              <a:t>		P = lek (in Bq</a:t>
            </a:r>
            <a:r>
              <a:rPr lang="en-GB" sz="1800">
                <a:latin typeface="Georgia" panose="02040502050405020303" pitchFamily="18" charset="0"/>
              </a:rPr>
              <a:t>·</a:t>
            </a:r>
            <a:r>
              <a:rPr lang="en-GB" sz="1800">
                <a:latin typeface="Arial" charset="0"/>
              </a:rPr>
              <a:t>h</a:t>
            </a:r>
            <a:r>
              <a:rPr lang="en-GB" sz="1800" baseline="30000">
                <a:latin typeface="Arial" charset="0"/>
              </a:rPr>
              <a:t>-1</a:t>
            </a:r>
            <a:r>
              <a:rPr lang="en-GB" sz="1800">
                <a:latin typeface="Arial" charset="0"/>
              </a:rPr>
              <a:t>) = 40 MBq</a:t>
            </a:r>
            <a:r>
              <a:rPr lang="en-GB" sz="1800">
                <a:latin typeface="Georgia" panose="02040502050405020303" pitchFamily="18" charset="0"/>
              </a:rPr>
              <a:t>·</a:t>
            </a:r>
            <a:r>
              <a:rPr lang="en-GB" sz="1800">
                <a:latin typeface="Arial" charset="0"/>
              </a:rPr>
              <a:t>h</a:t>
            </a:r>
            <a:r>
              <a:rPr lang="en-GB" sz="1800" baseline="30000">
                <a:latin typeface="Arial" charset="0"/>
              </a:rPr>
              <a:t>-1</a:t>
            </a:r>
            <a:endParaRPr lang="en-GB" sz="18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evenwicht is dA/dt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A = P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 = P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1 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A / V = 40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6</a:t>
            </a:r>
            <a:r>
              <a:rPr lang="en-GB">
                <a:latin typeface="Arial" charset="0"/>
              </a:rPr>
              <a:t> Bq / 500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equivalente dosistempo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dH/dt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>
                <a:latin typeface="Arial" charset="0"/>
              </a:rPr>
              <a:t> = 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4</a:t>
            </a:r>
            <a:r>
              <a:rPr lang="en-GB">
                <a:latin typeface="Arial" charset="0"/>
              </a:rPr>
              <a:t> Bq 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9,2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				= 7,4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-8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74 nSv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</a:p>
        </p:txBody>
      </p:sp>
      <p:pic>
        <p:nvPicPr>
          <p:cNvPr id="6247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C23605F-AC27-89C5-0C0E-DF7CD4EA9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4">
            <a:extLst>
              <a:ext uri="{FF2B5EF4-FFF2-40B4-BE49-F238E27FC236}">
                <a16:creationId xmlns:a16="http://schemas.microsoft.com/office/drawing/2014/main" id="{65D761D4-C878-A846-BA54-EF4824BF939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CA4500B-EBB8-4A05-9CE9-C2C291E904C2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1" name="Rectangle 5">
            <a:extLst>
              <a:ext uri="{FF2B5EF4-FFF2-40B4-BE49-F238E27FC236}">
                <a16:creationId xmlns:a16="http://schemas.microsoft.com/office/drawing/2014/main" id="{910270C9-F342-023B-5763-BA80B4379D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3492" name="Rectangle 6">
            <a:extLst>
              <a:ext uri="{FF2B5EF4-FFF2-40B4-BE49-F238E27FC236}">
                <a16:creationId xmlns:a16="http://schemas.microsoft.com/office/drawing/2014/main" id="{C1E952A6-CC14-3286-98DF-BBCAAE462B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8EC9B8-BA78-4529-91CB-C1F5BEFDD581}" type="slidenum">
              <a:rPr lang="en-US" altLang="en-US" sz="1400">
                <a:solidFill>
                  <a:srgbClr val="5E574E"/>
                </a:solidFill>
              </a:rPr>
              <a:pPr/>
              <a:t>59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3493" name="Rectangle 2">
            <a:extLst>
              <a:ext uri="{FF2B5EF4-FFF2-40B4-BE49-F238E27FC236}">
                <a16:creationId xmlns:a16="http://schemas.microsoft.com/office/drawing/2014/main" id="{DF7E9EEE-F616-81E1-2193-1696C00ECC4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Kr-concentratie in buitenlucht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(1989-1-4)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494" name="Rectangle 3">
            <a:extLst>
              <a:ext uri="{FF2B5EF4-FFF2-40B4-BE49-F238E27FC236}">
                <a16:creationId xmlns:a16="http://schemas.microsoft.com/office/drawing/2014/main" id="{361D87E1-60B5-61EF-594A-8623B44AB16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activiteit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emisiewaarschijnlijkheid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telrendement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teltijd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A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0,43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2,5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3600 s = 0,0387 </a:t>
            </a:r>
            <a:r>
              <a:rPr lang="en-GB">
                <a:latin typeface="Arial" charset="0"/>
                <a:sym typeface="Symbol" pitchFamily="18" charset="2"/>
              </a:rPr>
              <a:t>A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= 89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 = 89 / 0,0387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V = (8,0 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/ 4,2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=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lucht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activiteitsconcentratie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C = A / V = 2,3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Bq / 1,9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m</a:t>
            </a:r>
            <a:r>
              <a:rPr lang="en-GB" baseline="30000">
                <a:latin typeface="Arial" charset="0"/>
              </a:rPr>
              <a:t>3</a:t>
            </a:r>
            <a:r>
              <a:rPr lang="en-GB">
                <a:latin typeface="Arial" charset="0"/>
              </a:rPr>
              <a:t> = 1,2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effectieve jaardosis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 = C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1,2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2000 h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9,2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-13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2,2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 = 2,2 nSv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A6712CB1-0C50-8D8B-10B3-34042389A50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1B950A-F593-481C-A914-D7D5BEED773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9219" name="Rectangle 5">
            <a:extLst>
              <a:ext uri="{FF2B5EF4-FFF2-40B4-BE49-F238E27FC236}">
                <a16:creationId xmlns:a16="http://schemas.microsoft.com/office/drawing/2014/main" id="{E0088808-EE05-9570-0143-62438E8360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225B94A5-5F12-FAF9-4869-67AD5AC0E5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B7CE91-5EC8-4065-8AE9-4E92F3288088}" type="slidenum">
              <a:rPr lang="en-US" altLang="en-US" sz="1400">
                <a:solidFill>
                  <a:srgbClr val="5E574E"/>
                </a:solidFill>
              </a:rPr>
              <a:pPr/>
              <a:t>6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01FDB54E-C9D4-1DF7-F691-3485AEED46B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41	H</a:t>
            </a:r>
            <a:r>
              <a:rPr lang="en-GB" b="1" baseline="-25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ten gevolge van 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198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 in de lever</a:t>
            </a:r>
            <a:endParaRPr lang="en-US" b="1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ABE8CBB2-AA45-BFE5-8DEB-E720D7A886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8001000" cy="38862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SEE = &lt;E&gt; / m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lever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0,390 MeV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/ 1800 g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2,22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H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50,T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1,6</a:t>
            </a:r>
            <a:r>
              <a:rPr lang="en-GB">
                <a:solidFill>
                  <a:srgbClr val="FF0000"/>
                </a:solidFill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GB" baseline="3000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U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s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w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R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SEE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1,6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-10</a:t>
            </a:r>
            <a:r>
              <a:rPr lang="en-GB">
                <a:latin typeface="Arial" charset="0"/>
              </a:rPr>
              <a:t> J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kg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1,77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11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Gy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2,22 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-4</a:t>
            </a:r>
            <a:r>
              <a:rPr lang="en-GB">
                <a:latin typeface="Arial" charset="0"/>
              </a:rPr>
              <a:t> MeV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 = 6,3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Sv = 6,3 mSv</a:t>
            </a:r>
          </a:p>
        </p:txBody>
      </p:sp>
      <p:pic>
        <p:nvPicPr>
          <p:cNvPr id="9223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0A458ABA-9900-04C0-4E12-09C8BDFE9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>
            <a:extLst>
              <a:ext uri="{FF2B5EF4-FFF2-40B4-BE49-F238E27FC236}">
                <a16:creationId xmlns:a16="http://schemas.microsoft.com/office/drawing/2014/main" id="{DA8E0AC0-6BAA-114A-916C-E94AE1653C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88E4BF-08C7-41BF-A945-2107DD181C43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4515" name="Rectangle 5">
            <a:extLst>
              <a:ext uri="{FF2B5EF4-FFF2-40B4-BE49-F238E27FC236}">
                <a16:creationId xmlns:a16="http://schemas.microsoft.com/office/drawing/2014/main" id="{69F2CEC9-4F4F-40F3-7273-7E031E9763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4516" name="Rectangle 6">
            <a:extLst>
              <a:ext uri="{FF2B5EF4-FFF2-40B4-BE49-F238E27FC236}">
                <a16:creationId xmlns:a16="http://schemas.microsoft.com/office/drawing/2014/main" id="{9FD17CF7-CB11-E23D-B4D8-81783504DB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A7908D-5A64-4655-8522-9406F2CCC1BE}" type="slidenum">
              <a:rPr lang="en-US" altLang="en-US" sz="1400">
                <a:solidFill>
                  <a:srgbClr val="5E574E"/>
                </a:solidFill>
              </a:rPr>
              <a:pPr/>
              <a:t>60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4517" name="Rectangle 2">
            <a:extLst>
              <a:ext uri="{FF2B5EF4-FFF2-40B4-BE49-F238E27FC236}">
                <a16:creationId xmlns:a16="http://schemas.microsoft.com/office/drawing/2014/main" id="{FADF4643-F684-58E4-47D7-044CB5FDF6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Kr-concentratie in buitenlucht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(1989-1-4)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518" name="Rectangle 3">
            <a:extLst>
              <a:ext uri="{FF2B5EF4-FFF2-40B4-BE49-F238E27FC236}">
                <a16:creationId xmlns:a16="http://schemas.microsoft.com/office/drawing/2014/main" id="{0F17EC75-9018-6AFF-4FC1-D6C728EABD8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3810000"/>
          </a:xfrm>
        </p:spPr>
        <p:txBody>
          <a:bodyPr/>
          <a:lstStyle/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en-GB" baseline="-25000">
                <a:solidFill>
                  <a:srgbClr val="FF0000"/>
                </a:solidFill>
                <a:latin typeface="Arial" panose="020B0604020202020204" pitchFamily="34" charset="0"/>
              </a:rPr>
              <a:t>submersie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</a:rPr>
              <a:t> = 2,5·10</a:t>
            </a:r>
            <a:r>
              <a:rPr lang="en-GB" baseline="30000">
                <a:solidFill>
                  <a:srgbClr val="FF0000"/>
                </a:solidFill>
                <a:latin typeface="Arial" panose="020B0604020202020204" pitchFamily="34" charset="0"/>
              </a:rPr>
              <a:t>-10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</a:rPr>
              <a:t> g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sym typeface="Symbol" pitchFamily="18" charset="2"/>
              </a:rPr>
              <a:t>E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C</a:t>
            </a:r>
            <a:endParaRPr lang="en-GB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energie per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f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E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+ f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E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 = 0,996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0,251 MeV + 0,0043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0,514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								= 0,250 MeV + 0,002 MeV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dH/dt =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2,5</a:t>
            </a:r>
            <a:r>
              <a:rPr lang="en-GB">
                <a:latin typeface="Arial" charset="0"/>
                <a:sym typeface="Symbol" pitchFamily="18" charset="2"/>
              </a:rPr>
              <a:t>10</a:t>
            </a:r>
            <a:r>
              <a:rPr lang="en-GB" baseline="30000">
                <a:latin typeface="Arial" charset="0"/>
                <a:sym typeface="Symbol" pitchFamily="18" charset="2"/>
              </a:rPr>
              <a:t>-10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1,2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</a:t>
            </a:r>
            <a:r>
              <a:rPr lang="en-GB" baseline="30000">
                <a:latin typeface="Arial" charset="0"/>
              </a:rPr>
              <a:t>-3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(g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0,250 MeV +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0,002 MeV)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= (7,6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-11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+ 6,0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-13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)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h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 = 2000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(7,6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-11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+ 6,0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-13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)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h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= (1</a:t>
            </a:r>
            <a:r>
              <a:rPr lang="en-GB">
                <a:latin typeface="Arial" charset="0"/>
              </a:rPr>
              <a:t>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-7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+ 1,2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10</a:t>
            </a:r>
            <a:r>
              <a:rPr lang="en-GB" baseline="30000">
                <a:latin typeface="Arial" charset="0"/>
                <a:sym typeface="Symbol" pitchFamily="18" charset="2"/>
              </a:rPr>
              <a:t>-13</a:t>
            </a:r>
            <a:r>
              <a:rPr lang="en-GB">
                <a:latin typeface="Arial" charset="0"/>
                <a:sym typeface="Symbol" pitchFamily="18" charset="2"/>
              </a:rPr>
              <a:t>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) 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j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  <a:sym typeface="Symbol" pitchFamily="18" charset="2"/>
              </a:rPr>
              <a:t>	= (150 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  <a:sym typeface="Symbol" pitchFamily="18" charset="2"/>
              </a:rPr>
              <a:t> + 1,2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  <a:sym typeface="Symbol" pitchFamily="18" charset="2"/>
              </a:rPr>
              <a:t>) nSv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j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>
            <a:extLst>
              <a:ext uri="{FF2B5EF4-FFF2-40B4-BE49-F238E27FC236}">
                <a16:creationId xmlns:a16="http://schemas.microsoft.com/office/drawing/2014/main" id="{57FB9295-E950-8FFB-CE18-F7B93A05FB6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0EEDFC-0B11-4A12-9190-AC643FAF57D0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5539" name="Rectangle 5">
            <a:extLst>
              <a:ext uri="{FF2B5EF4-FFF2-40B4-BE49-F238E27FC236}">
                <a16:creationId xmlns:a16="http://schemas.microsoft.com/office/drawing/2014/main" id="{2F7075CC-0042-84F5-9E0C-EA984AF869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5540" name="Rectangle 6">
            <a:extLst>
              <a:ext uri="{FF2B5EF4-FFF2-40B4-BE49-F238E27FC236}">
                <a16:creationId xmlns:a16="http://schemas.microsoft.com/office/drawing/2014/main" id="{289C5BAE-5618-1351-D976-81073E84DB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623BA1-2033-4834-B0BB-65BC229E3A50}" type="slidenum">
              <a:rPr lang="en-US" altLang="en-US" sz="1400">
                <a:solidFill>
                  <a:srgbClr val="5E574E"/>
                </a:solidFill>
              </a:rPr>
              <a:pPr/>
              <a:t>61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5541" name="Rectangle 2">
            <a:extLst>
              <a:ext uri="{FF2B5EF4-FFF2-40B4-BE49-F238E27FC236}">
                <a16:creationId xmlns:a16="http://schemas.microsoft.com/office/drawing/2014/main" id="{581F5597-278F-364E-6312-F60C72FA5D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Kr-concentratie in buitenlucht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(1989-1-4)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542" name="Rectangle 3">
            <a:extLst>
              <a:ext uri="{FF2B5EF4-FFF2-40B4-BE49-F238E27FC236}">
                <a16:creationId xmlns:a16="http://schemas.microsoft.com/office/drawing/2014/main" id="{444D676D-D11D-9D0C-4760-812D8E2BB61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267200"/>
          </a:xfrm>
        </p:spPr>
        <p:txBody>
          <a:bodyPr/>
          <a:lstStyle/>
          <a:p>
            <a:pPr marL="432000" indent="-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3	het verschil met het resultaat van vraag 2 is als volgt te begrijpen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effectieve dosis wordt vooral bepaald door de diep doordringende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waarvoor g</a:t>
            </a:r>
            <a:r>
              <a:rPr lang="el-GR" baseline="-25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0,7, maar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draagt slechts voor 1% bij aan de energiedepositie</a:t>
            </a:r>
          </a:p>
          <a:p>
            <a:pPr marL="432000" defTabSz="216000">
              <a:spcBef>
                <a:spcPts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6000">
              <a:spcBef>
                <a:spcPts val="0"/>
              </a:spcBef>
              <a:defRPr/>
            </a:pPr>
            <a:r>
              <a:rPr lang="en-GB">
                <a:latin typeface="Arial" charset="0"/>
              </a:rPr>
              <a:t>de huiddosis wordt vooral bepaald door de niet diep doordringende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-straling waarvoor g</a:t>
            </a:r>
            <a:r>
              <a:rPr lang="el-GR" baseline="-2500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</a:rPr>
              <a:t> 1, maar de huid draagt slecht voor w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1% bij tot de effectieve dosis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>
            <a:extLst>
              <a:ext uri="{FF2B5EF4-FFF2-40B4-BE49-F238E27FC236}">
                <a16:creationId xmlns:a16="http://schemas.microsoft.com/office/drawing/2014/main" id="{BA4DD790-A14C-A02A-89EA-7D3D91E47C4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C16E51-A2AA-4B13-9BDF-B677A1E95A67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6563" name="Rectangle 5">
            <a:extLst>
              <a:ext uri="{FF2B5EF4-FFF2-40B4-BE49-F238E27FC236}">
                <a16:creationId xmlns:a16="http://schemas.microsoft.com/office/drawing/2014/main" id="{540F1639-6C17-B539-57CF-934D32A519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6564" name="Rectangle 6">
            <a:extLst>
              <a:ext uri="{FF2B5EF4-FFF2-40B4-BE49-F238E27FC236}">
                <a16:creationId xmlns:a16="http://schemas.microsoft.com/office/drawing/2014/main" id="{D448A6A9-7A13-AF13-4060-C39CF04780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E0F1095-8920-4022-92F6-BB6AC46F79F6}" type="slidenum">
              <a:rPr lang="en-US" altLang="en-US" sz="1400">
                <a:solidFill>
                  <a:srgbClr val="5E574E"/>
                </a:solidFill>
              </a:rPr>
              <a:pPr/>
              <a:t>62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6565" name="Rectangle 2">
            <a:extLst>
              <a:ext uri="{FF2B5EF4-FFF2-40B4-BE49-F238E27FC236}">
                <a16:creationId xmlns:a16="http://schemas.microsoft.com/office/drawing/2014/main" id="{326FA678-6707-12B5-EA0E-7FFFED8E75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Kr-concentratie in buitenlucht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(1989-1-4)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566" name="Rectangle 3">
            <a:extLst>
              <a:ext uri="{FF2B5EF4-FFF2-40B4-BE49-F238E27FC236}">
                <a16:creationId xmlns:a16="http://schemas.microsoft.com/office/drawing/2014/main" id="{9E887B47-AB2C-B9B9-6C5A-70F202E8A0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stel g</a:t>
            </a:r>
            <a:r>
              <a:rPr lang="el-GR" baseline="-250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1 voor </a:t>
            </a:r>
            <a:r>
              <a:rPr lang="el-GR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-straling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1,0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150 nSv = 150 nSv</a:t>
            </a:r>
            <a:endParaRPr lang="en-GB" baseline="30000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-straling tot effectieve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w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0,01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150 nSv = 1,5 nSv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tot effectieve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2,2 nSv - 1,5 nSv = 0,7 nSv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solidFill>
                  <a:srgbClr val="FF0000"/>
                </a:solidFill>
                <a:latin typeface="Arial" charset="0"/>
              </a:rPr>
              <a:t>stel g</a:t>
            </a:r>
            <a:r>
              <a:rPr lang="el-GR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0,7 voor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-straling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>
                <a:latin typeface="Arial" charset="0"/>
              </a:rPr>
              <a:t>-straling tot effectieve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0,7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  <a:sym typeface="Symbol" pitchFamily="18" charset="2"/>
              </a:rPr>
              <a:t> 1,2 nSv = 0,84 nSv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bijdrage </a:t>
            </a:r>
            <a:r>
              <a:rPr lang="el-GR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β</a:t>
            </a:r>
            <a:r>
              <a:rPr lang="en-GB">
                <a:latin typeface="Arial" charset="0"/>
              </a:rPr>
              <a:t>-straling tot effectieve dosis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2,2 nSv - 0,84 nSv = 1,36 nSv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 H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1,36 nSv / w</a:t>
            </a:r>
            <a:r>
              <a:rPr lang="en-GB" baseline="-25000">
                <a:latin typeface="Arial" charset="0"/>
              </a:rPr>
              <a:t>huid</a:t>
            </a:r>
            <a:r>
              <a:rPr lang="en-GB">
                <a:latin typeface="Arial" charset="0"/>
              </a:rPr>
              <a:t> = 1,36 nSv / 0,01 = 136 nSv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>
            <a:extLst>
              <a:ext uri="{FF2B5EF4-FFF2-40B4-BE49-F238E27FC236}">
                <a16:creationId xmlns:a16="http://schemas.microsoft.com/office/drawing/2014/main" id="{AF11D5C3-81D5-38CE-E9D1-87C3A6F4D1C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ED1686-9601-4A26-9EB0-E04CEC1BC9B0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7587" name="Rectangle 5">
            <a:extLst>
              <a:ext uri="{FF2B5EF4-FFF2-40B4-BE49-F238E27FC236}">
                <a16:creationId xmlns:a16="http://schemas.microsoft.com/office/drawing/2014/main" id="{21264209-0C59-1F6B-6515-116CB657AB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67588" name="Rectangle 6">
            <a:extLst>
              <a:ext uri="{FF2B5EF4-FFF2-40B4-BE49-F238E27FC236}">
                <a16:creationId xmlns:a16="http://schemas.microsoft.com/office/drawing/2014/main" id="{F3412DC8-665A-B148-6138-37F6BEFBCE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A07EC2-38D0-40D8-853A-D52C143BC4B9}" type="slidenum">
              <a:rPr lang="en-US" altLang="en-US" sz="1400">
                <a:solidFill>
                  <a:srgbClr val="5E574E"/>
                </a:solidFill>
              </a:rPr>
              <a:pPr/>
              <a:t>63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66565" name="Rectangle 2">
            <a:extLst>
              <a:ext uri="{FF2B5EF4-FFF2-40B4-BE49-F238E27FC236}">
                <a16:creationId xmlns:a16="http://schemas.microsoft.com/office/drawing/2014/main" id="{446601C6-A03C-8FE6-A9EC-8118A2A788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166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60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85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Kr-concentratie in buitenlucht</a:t>
            </a:r>
            <a:r>
              <a:rPr lang="en-GB">
                <a:solidFill>
                  <a:srgbClr val="3333FF"/>
                </a:solidFill>
                <a:latin typeface="+mn-lt"/>
              </a:rPr>
              <a:t> (1989-1-4)</a:t>
            </a:r>
            <a:endParaRPr lang="en-US">
              <a:solidFill>
                <a:srgbClr val="3333FF"/>
              </a:solidFill>
              <a:latin typeface="+mn-lt"/>
            </a:endParaRPr>
          </a:p>
        </p:txBody>
      </p:sp>
      <p:sp>
        <p:nvSpPr>
          <p:cNvPr id="67590" name="Rectangle 3">
            <a:extLst>
              <a:ext uri="{FF2B5EF4-FFF2-40B4-BE49-F238E27FC236}">
                <a16:creationId xmlns:a16="http://schemas.microsoft.com/office/drawing/2014/main" id="{0DBC43A3-54C2-DF0E-D807-69D40A527D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merk op: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de verouderde DAC-waardes leveren een effectieve jaardosis van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1,2 nSv voor het lichaam en een equivalente orgaandosis van</a:t>
            </a:r>
          </a:p>
          <a:p>
            <a:pPr defTabSz="215900">
              <a:spcBef>
                <a:spcPct val="0"/>
              </a:spcBef>
            </a:pPr>
            <a:r>
              <a:rPr lang="en-GB" altLang="en-US" sz="1800">
                <a:solidFill>
                  <a:srgbClr val="3333FF"/>
                </a:solidFill>
                <a:latin typeface="Arial" panose="020B0604020202020204" pitchFamily="34" charset="0"/>
              </a:rPr>
              <a:t>	120 nSv voor het "kritische orgaan" (= huid</a:t>
            </a:r>
            <a:r>
              <a:rPr lang="en-GB" altLang="en-US">
                <a:solidFill>
                  <a:srgbClr val="3333FF"/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675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3B3BEB9-0FE0-F8AF-75A2-E96C75878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FDFF4F65-542C-F167-B37A-BB5B721CD1E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AC767C3-9054-4CEB-A760-D630B6783E99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id="{3DB71697-BEE4-3038-8D7F-073860EACE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0244" name="Rectangle 6">
            <a:extLst>
              <a:ext uri="{FF2B5EF4-FFF2-40B4-BE49-F238E27FC236}">
                <a16:creationId xmlns:a16="http://schemas.microsoft.com/office/drawing/2014/main" id="{513BE4A1-45C6-31A7-0ADF-68184A0D37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F97D46-B09B-41F8-8768-B80320862B3A}" type="slidenum">
              <a:rPr lang="en-US" altLang="en-US" sz="1400">
                <a:solidFill>
                  <a:srgbClr val="5E574E"/>
                </a:solidFill>
              </a:rPr>
              <a:pPr/>
              <a:t>7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60DB60E8-F028-62B6-270E-50EA708262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42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Rb in voedsel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(1993-2-1)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Rectangle 3">
            <a:extLst>
              <a:ext uri="{FF2B5EF4-FFF2-40B4-BE49-F238E27FC236}">
                <a16:creationId xmlns:a16="http://schemas.microsoft.com/office/drawing/2014/main" id="{48760CD5-5C0A-8990-DAAE-B45F092F34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1		vervalconstante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charset="0"/>
              </a:rPr>
              <a:t>λ</a:t>
            </a:r>
            <a:r>
              <a:rPr lang="en-GB">
                <a:latin typeface="Arial" charset="0"/>
              </a:rPr>
              <a:t> = 0,693 / (4,7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10</a:t>
            </a:r>
            <a:r>
              <a:rPr lang="en-GB">
                <a:latin typeface="Arial" charset="0"/>
              </a:rPr>
              <a:t> j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365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24 h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3600 s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h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-19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aantal atomen per gram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N = (massa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abundantie / atoomgewicht)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Avogadro</a:t>
            </a:r>
            <a:endParaRPr lang="en-GB">
              <a:solidFill>
                <a:srgbClr val="FF0000"/>
              </a:solidFill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(1 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27,8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-2 </a:t>
            </a:r>
            <a:r>
              <a:rPr lang="en-GB">
                <a:latin typeface="Arial" charset="0"/>
              </a:rPr>
              <a:t> / 85,5 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mol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)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6,02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23</a:t>
            </a:r>
            <a:r>
              <a:rPr lang="en-GB">
                <a:latin typeface="Arial" charset="0"/>
              </a:rPr>
              <a:t> mol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 =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21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specifieke activiteit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N = 4,7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-19</a:t>
            </a:r>
            <a:r>
              <a:rPr lang="en-GB">
                <a:latin typeface="Arial" charset="0"/>
              </a:rPr>
              <a:t> s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2,0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21</a:t>
            </a:r>
            <a:r>
              <a:rPr lang="en-GB">
                <a:latin typeface="Arial" charset="0"/>
              </a:rPr>
              <a:t> 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		= 9,4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0,94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17895EAB-5F20-258D-58E4-4C7BE08FF3A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27D943-B027-4DD5-AA71-CD28F649EDBF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7A2E8465-7DB2-E9CE-4AD6-7A1F098BBB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55BFEDA7-8B14-7D21-8161-26DFCAA379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679B7A-98E1-489C-9BD0-D864C856A67C}" type="slidenum">
              <a:rPr lang="en-US" altLang="en-US" sz="1400">
                <a:solidFill>
                  <a:srgbClr val="5E574E"/>
                </a:solidFill>
              </a:rPr>
              <a:pPr/>
              <a:t>8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7665C956-0F54-DBD0-0134-A9A7DA06E4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42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Rb in voedsel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(1993-2-1)</a:t>
            </a:r>
            <a:endParaRPr lang="en-US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3BA2AA89-C332-22AB-8A4B-0AA3A74F6B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2		jaarlijkse inname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2,2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365 d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0,94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mg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j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3	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50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= A </a:t>
            </a:r>
            <a:r>
              <a:rPr lang="en-GB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 e</a:t>
            </a:r>
            <a:r>
              <a:rPr lang="en-GB" baseline="-25000">
                <a:solidFill>
                  <a:srgbClr val="FF0000"/>
                </a:solidFill>
                <a:latin typeface="Arial" charset="0"/>
              </a:rPr>
              <a:t>ing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(50)</a:t>
            </a:r>
            <a:r>
              <a:rPr lang="en-GB">
                <a:latin typeface="Arial" charset="0"/>
              </a:rPr>
              <a:t> 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	= 7,5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2</a:t>
            </a:r>
            <a:r>
              <a:rPr lang="en-GB">
                <a:latin typeface="Arial" charset="0"/>
              </a:rPr>
              <a:t> Bq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1,5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-9</a:t>
            </a:r>
            <a:r>
              <a:rPr lang="en-GB">
                <a:latin typeface="Arial" charset="0"/>
              </a:rPr>
              <a:t> Sv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Bq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1,1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</a:rPr>
              <a:t>10</a:t>
            </a:r>
            <a:r>
              <a:rPr lang="en-GB" baseline="30000">
                <a:latin typeface="Arial" charset="0"/>
              </a:rPr>
              <a:t>-6</a:t>
            </a:r>
            <a:r>
              <a:rPr lang="en-GB">
                <a:latin typeface="Arial" charset="0"/>
              </a:rPr>
              <a:t> Sv = 1,1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>
                <a:latin typeface="Arial" charset="0"/>
              </a:rPr>
              <a:t>Sv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F9E45469-AD94-4AB4-6EE2-DB4D4A9BAA6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042436-27E1-4C48-B1BB-FF64960ADC25}" type="datetime1">
              <a:rPr lang="en-US" altLang="en-US" sz="1400" smtClean="0">
                <a:solidFill>
                  <a:srgbClr val="5E574E"/>
                </a:solidFill>
              </a:rPr>
              <a:pPr/>
              <a:t>22-02-24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161564DF-9BF1-5614-01B4-7371117C69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00">
                <a:solidFill>
                  <a:srgbClr val="5E574E"/>
                </a:solidFill>
              </a:rPr>
              <a:t>cursus CD - vraagstukken INDO</a:t>
            </a:r>
          </a:p>
        </p:txBody>
      </p:sp>
      <p:sp>
        <p:nvSpPr>
          <p:cNvPr id="12292" name="Rectangle 6">
            <a:extLst>
              <a:ext uri="{FF2B5EF4-FFF2-40B4-BE49-F238E27FC236}">
                <a16:creationId xmlns:a16="http://schemas.microsoft.com/office/drawing/2014/main" id="{F8D97B2F-7801-7843-FE9E-C491B1F994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1312CF-1162-4586-8780-1DADBE744F46}" type="slidenum">
              <a:rPr lang="en-US" altLang="en-US" sz="1400">
                <a:solidFill>
                  <a:srgbClr val="5E574E"/>
                </a:solidFill>
              </a:rPr>
              <a:pPr/>
              <a:t>9</a:t>
            </a:fld>
            <a:endParaRPr lang="en-US" altLang="en-US" sz="1400">
              <a:solidFill>
                <a:srgbClr val="5E574E"/>
              </a:solidFill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C38D2609-344F-0A0B-2E16-9DF8BB8EF85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687388"/>
            <a:ext cx="7721600" cy="608012"/>
          </a:xfrm>
        </p:spPr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42	</a:t>
            </a:r>
            <a:r>
              <a:rPr lang="en-GB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87</a:t>
            </a:r>
            <a:r>
              <a:rPr lang="en-GB" b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Rb in voedsel</a:t>
            </a:r>
            <a:r>
              <a:rPr lang="en-GB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(1993-2-1)</a:t>
            </a:r>
            <a:endParaRPr lang="en-US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4" name="Rectangle 3">
            <a:extLst>
              <a:ext uri="{FF2B5EF4-FFF2-40B4-BE49-F238E27FC236}">
                <a16:creationId xmlns:a16="http://schemas.microsoft.com/office/drawing/2014/main" id="{26E0CA39-E349-24F5-DCAD-AE1C40D3110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90600" y="2362200"/>
            <a:ext cx="7772400" cy="4191000"/>
          </a:xfrm>
        </p:spPr>
        <p:txBody>
          <a:bodyPr/>
          <a:lstStyle/>
          <a:p>
            <a:pPr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4		uitwisseling rubidium beschreven door differentiaalvergelijking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dM/dt + 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 = P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in evenwichtssituatie is dM/dt = 0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l-G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M = P</a:t>
            </a:r>
          </a:p>
          <a:p>
            <a:pPr marL="432000" defTabSz="215900">
              <a:spcBef>
                <a:spcPct val="0"/>
              </a:spcBef>
              <a:defRPr/>
            </a:pP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hoeveelheid rubidium die erin gaat is P = 2,2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omdat T</a:t>
            </a:r>
            <a:r>
              <a:rPr lang="en-GB" baseline="-25000">
                <a:latin typeface="Arial" charset="0"/>
              </a:rPr>
              <a:t>½, eff</a:t>
            </a:r>
            <a:r>
              <a:rPr lang="en-GB">
                <a:latin typeface="Arial" charset="0"/>
              </a:rPr>
              <a:t> &gt;&gt; T</a:t>
            </a:r>
            <a:r>
              <a:rPr lang="en-GB" baseline="-25000">
                <a:latin typeface="Arial" charset="0"/>
              </a:rPr>
              <a:t>½, biol</a:t>
            </a:r>
            <a:r>
              <a:rPr lang="en-GB">
                <a:latin typeface="Arial" charset="0"/>
              </a:rPr>
              <a:t> is T</a:t>
            </a:r>
            <a:r>
              <a:rPr lang="en-GB" baseline="-25000">
                <a:latin typeface="Arial" charset="0"/>
              </a:rPr>
              <a:t>½, eff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>
                <a:latin typeface="Arial" charset="0"/>
                <a:sym typeface="Symbol" pitchFamily="18" charset="2"/>
              </a:rPr>
              <a:t> </a:t>
            </a:r>
            <a:r>
              <a:rPr lang="en-GB">
                <a:latin typeface="Arial" charset="0"/>
              </a:rPr>
              <a:t>T</a:t>
            </a:r>
            <a:r>
              <a:rPr lang="en-GB" baseline="-25000">
                <a:latin typeface="Arial" charset="0"/>
              </a:rPr>
              <a:t>½, biol</a:t>
            </a:r>
            <a:r>
              <a:rPr lang="en-GB">
                <a:latin typeface="Arial" charset="0"/>
              </a:rPr>
              <a:t> = 44 d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dus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0,693 / T</a:t>
            </a:r>
            <a:r>
              <a:rPr lang="en-GB" baseline="-25000">
                <a:latin typeface="Arial" charset="0"/>
              </a:rPr>
              <a:t>½, eff</a:t>
            </a:r>
            <a:r>
              <a:rPr lang="en-GB">
                <a:latin typeface="Arial" charset="0"/>
              </a:rPr>
              <a:t> = 0,693 / 44 d = 0,016 d</a:t>
            </a:r>
            <a:r>
              <a:rPr lang="en-GB" baseline="30000">
                <a:latin typeface="Arial" charset="0"/>
              </a:rPr>
              <a:t>-1</a:t>
            </a:r>
            <a:endParaRPr lang="en-GB">
              <a:latin typeface="Arial" charset="0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>
                <a:latin typeface="Arial" charset="0"/>
                <a:sym typeface="Symbol" pitchFamily="18" charset="2"/>
              </a:rPr>
              <a:t>	</a:t>
            </a:r>
            <a:r>
              <a:rPr lang="en-GB">
                <a:latin typeface="Arial" charset="0"/>
              </a:rPr>
              <a:t>M = P /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λ</a:t>
            </a:r>
            <a:r>
              <a:rPr lang="en-GB">
                <a:latin typeface="Arial" charset="0"/>
              </a:rPr>
              <a:t> = 2,2 mg</a:t>
            </a:r>
            <a:r>
              <a:rPr lang="en-GB">
                <a:latin typeface="Georgia" panose="02040502050405020303" pitchFamily="18" charset="0"/>
              </a:rPr>
              <a:t>·</a:t>
            </a:r>
            <a:r>
              <a:rPr lang="en-GB">
                <a:latin typeface="Arial" charset="0"/>
              </a:rPr>
              <a:t>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/ 0,016 d</a:t>
            </a:r>
            <a:r>
              <a:rPr lang="en-GB" baseline="30000">
                <a:latin typeface="Arial" charset="0"/>
              </a:rPr>
              <a:t>-1</a:t>
            </a:r>
            <a:r>
              <a:rPr lang="en-GB">
                <a:latin typeface="Arial" charset="0"/>
              </a:rPr>
              <a:t> = 138 mg</a:t>
            </a:r>
            <a:endParaRPr lang="en-GB">
              <a:latin typeface="Arial" charset="0"/>
              <a:sym typeface="Symbol" pitchFamily="18" charset="2"/>
            </a:endParaRP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evenwichtsactiviteit in lichaam</a:t>
            </a:r>
          </a:p>
          <a:p>
            <a:pPr marL="432000" defTabSz="215900">
              <a:spcBef>
                <a:spcPct val="0"/>
              </a:spcBef>
              <a:defRPr/>
            </a:pPr>
            <a:r>
              <a:rPr lang="en-GB">
                <a:latin typeface="Arial" charset="0"/>
              </a:rPr>
              <a:t>	A = 138 mg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>
                <a:latin typeface="Arial" charset="0"/>
              </a:rPr>
              <a:t> </a:t>
            </a:r>
            <a:r>
              <a:rPr lang="en-GB">
                <a:latin typeface="Arial" charset="0"/>
                <a:sym typeface="Symbol" pitchFamily="18" charset="2"/>
              </a:rPr>
              <a:t>0,94 Bq</a:t>
            </a:r>
            <a:r>
              <a:rPr lang="en-GB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>
                <a:latin typeface="Arial" charset="0"/>
                <a:sym typeface="Symbol" pitchFamily="18" charset="2"/>
              </a:rPr>
              <a:t>mg</a:t>
            </a:r>
            <a:r>
              <a:rPr lang="en-GB" baseline="30000">
                <a:latin typeface="Arial" charset="0"/>
                <a:sym typeface="Symbol" pitchFamily="18" charset="2"/>
              </a:rPr>
              <a:t>-1</a:t>
            </a:r>
            <a:r>
              <a:rPr lang="en-GB">
                <a:latin typeface="Arial" charset="0"/>
                <a:sym typeface="Symbol" pitchFamily="18" charset="2"/>
              </a:rPr>
              <a:t> = 130 Bq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.po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.po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temporary Portrait">
  <a:themeElements>
    <a:clrScheme name="Contemporary Portrait.po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.po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2467</TotalTime>
  <Words>7845</Words>
  <Application>Microsoft Office PowerPoint</Application>
  <PresentationFormat>On-screen Show (4:3)</PresentationFormat>
  <Paragraphs>933</Paragraphs>
  <Slides>63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72" baseType="lpstr">
      <vt:lpstr>Arial</vt:lpstr>
      <vt:lpstr>Arial Black</vt:lpstr>
      <vt:lpstr>Calibri</vt:lpstr>
      <vt:lpstr>Georgia</vt:lpstr>
      <vt:lpstr>Monotype Sorts</vt:lpstr>
      <vt:lpstr>Tahoma</vt:lpstr>
      <vt:lpstr>Times New Roman</vt:lpstr>
      <vt:lpstr>Contemporary Portrait</vt:lpstr>
      <vt:lpstr>1_Contemporary Portrait</vt:lpstr>
      <vt:lpstr>Inwendige dosimetrie</vt:lpstr>
      <vt:lpstr>Inwendige dosimetrie</vt:lpstr>
      <vt:lpstr>41 HT ten gevolge van 198Au in de lever</vt:lpstr>
      <vt:lpstr>41 HT ten gevolge van 198Au in de lever</vt:lpstr>
      <vt:lpstr>41 HT ten gevolge van 198Au in de lever</vt:lpstr>
      <vt:lpstr>41 HT ten gevolge van 198Au in de lever</vt:lpstr>
      <vt:lpstr>42 87Rb in voedsel (1993-2-1)</vt:lpstr>
      <vt:lpstr>42 87Rb in voedsel (1993-2-1)</vt:lpstr>
      <vt:lpstr>42 87Rb in voedsel (1993-2-1)</vt:lpstr>
      <vt:lpstr>42 87Rb in voedsel (1993-2-1)</vt:lpstr>
      <vt:lpstr>43 e(50) van 35S voor volwassene</vt:lpstr>
      <vt:lpstr>43 e(50) van 35S voor volwassene</vt:lpstr>
      <vt:lpstr>44 e(50) van 35S voor baby (1980-1-3)</vt:lpstr>
      <vt:lpstr>44 e(50) van 35S voor baby (1980-1-3)</vt:lpstr>
      <vt:lpstr>44 e(50) van 35S voor baby (1980-1-3)</vt:lpstr>
      <vt:lpstr>45 e(50) van 3H voor volwassene</vt:lpstr>
      <vt:lpstr>45 e(50) van 3H voor volwassene</vt:lpstr>
      <vt:lpstr>46 e(50) van 3H voor kind (1991-2-4)</vt:lpstr>
      <vt:lpstr>46 e(50) van 3H voor kind (1991-2-4)</vt:lpstr>
      <vt:lpstr>47 Inhalatie van getritieerd waterdamp</vt:lpstr>
      <vt:lpstr>47 Inhalatie van getritieerd waterdamp</vt:lpstr>
      <vt:lpstr>48 Inwendige besmetting met 3H (1987-2-2)</vt:lpstr>
      <vt:lpstr>48 Inwendige besmetting met 3H (1987-2-2)</vt:lpstr>
      <vt:lpstr>48 Inwendige besmetting met 3H (1987-2-2)</vt:lpstr>
      <vt:lpstr>48 Inwendige besmetting met 3H (1987-2-2)</vt:lpstr>
      <vt:lpstr>49 Tritiumoxide in de lucht (1985-2-3)</vt:lpstr>
      <vt:lpstr>49 Tritiumoxide in de lucht (1985-2-3)</vt:lpstr>
      <vt:lpstr>49 Tritiumoxide in de lucht (1985-2-3)</vt:lpstr>
      <vt:lpstr>50 Inwendige besmetting met 32P</vt:lpstr>
      <vt:lpstr>50 Inwendige besmetting met 32P</vt:lpstr>
      <vt:lpstr>50 Inwendige besmetting met 32P</vt:lpstr>
      <vt:lpstr>50 Inwendige besmetting met 32P</vt:lpstr>
      <vt:lpstr>50 Inwendige besmetting met 32P</vt:lpstr>
      <vt:lpstr>50 Inwendige besmetting met 32P</vt:lpstr>
      <vt:lpstr>51 Urinemetingen na besmetting met H36Cl</vt:lpstr>
      <vt:lpstr>51 Urinemetingen na besmetting met H36Cl</vt:lpstr>
      <vt:lpstr>51 Urinemetingen na besmetting met H36Cl</vt:lpstr>
      <vt:lpstr>52 Ongeval met 51Cr-poeder (1997-2-4)</vt:lpstr>
      <vt:lpstr>52 Ongeval met 51Cr-poeder (1997-2-4)</vt:lpstr>
      <vt:lpstr>52 Ongeval met 51Cr-poeder (1997-2-4)</vt:lpstr>
      <vt:lpstr>52 Ongeval met 51Cr-poeder (1997-2-4)</vt:lpstr>
      <vt:lpstr>53 Injectie met 67Ga-citraat (1997-1-2)</vt:lpstr>
      <vt:lpstr>53 Injectie met 67Ga-citraat (1997-1-2)</vt:lpstr>
      <vt:lpstr>53Injectie met 67Ga-citraat (1997-1-2)</vt:lpstr>
      <vt:lpstr>54 Toediening van 99mTc-fosfonaat (1999-1-3)</vt:lpstr>
      <vt:lpstr>54 Toediening van 99mTc-fosfonaat (1999-1-3)</vt:lpstr>
      <vt:lpstr>55 Ingestie van 137Cs (1987-1-4)</vt:lpstr>
      <vt:lpstr>55Ingestie van 137Cs (1987-1-4)</vt:lpstr>
      <vt:lpstr>56 Inwendige besmet met 195mPt (1991-1-2)</vt:lpstr>
      <vt:lpstr>56 Inwendige besmet met 195mPt (1991-1-2)</vt:lpstr>
      <vt:lpstr>56 Inwendige besmet met 195mPt (1991-1-2)</vt:lpstr>
      <vt:lpstr>57 Incident met een 241Am-bron (1980-1-3)</vt:lpstr>
      <vt:lpstr>57 Incident met een 241Am-bron (1980-1-3)</vt:lpstr>
      <vt:lpstr>58 Bepaling van 241Am in de urine</vt:lpstr>
      <vt:lpstr>58 Bepaling van 241Am in de urine</vt:lpstr>
      <vt:lpstr>58 Bepaling van 241Am in de urine</vt:lpstr>
      <vt:lpstr>58 Bepaling van 241Am in de urine</vt:lpstr>
      <vt:lpstr>59 Lekkende fles met 85Kr</vt:lpstr>
      <vt:lpstr>60 85Kr-concentratie in buitenlucht (1989-1-4)</vt:lpstr>
      <vt:lpstr>60 85Kr-concentratie in buitenlucht (1989-1-4)</vt:lpstr>
      <vt:lpstr>60 85Kr-concentratie in buitenlucht (1989-1-4)</vt:lpstr>
      <vt:lpstr>60 85Kr-concentratie in buitenlucht (1989-1-4)</vt:lpstr>
      <vt:lpstr>60 85Kr-concentratie in buitenlucht (1989-1-4)</vt:lpstr>
    </vt:vector>
  </TitlesOfParts>
  <Company>Rijksuniversiteit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Vraagstukken inwendige dosimetrie</dc:title>
  <dc:creator>Pleiter</dc:creator>
  <cp:lastModifiedBy>Frits Pleiter</cp:lastModifiedBy>
  <cp:revision>113</cp:revision>
  <dcterms:created xsi:type="dcterms:W3CDTF">2005-03-24T17:11:31Z</dcterms:created>
  <dcterms:modified xsi:type="dcterms:W3CDTF">2024-02-22T10:44:51Z</dcterms:modified>
</cp:coreProperties>
</file>