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2.xml" ContentType="application/vnd.openxmlformats-officedocument.drawingml.chart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6"/>
  </p:notesMasterIdLst>
  <p:handoutMasterIdLst>
    <p:handoutMasterId r:id="rId27"/>
  </p:handoutMasterIdLst>
  <p:sldIdLst>
    <p:sldId id="268" r:id="rId2"/>
    <p:sldId id="275" r:id="rId3"/>
    <p:sldId id="257" r:id="rId4"/>
    <p:sldId id="258" r:id="rId5"/>
    <p:sldId id="259" r:id="rId6"/>
    <p:sldId id="274" r:id="rId7"/>
    <p:sldId id="260" r:id="rId8"/>
    <p:sldId id="277" r:id="rId9"/>
    <p:sldId id="278" r:id="rId10"/>
    <p:sldId id="261" r:id="rId11"/>
    <p:sldId id="281" r:id="rId12"/>
    <p:sldId id="279" r:id="rId13"/>
    <p:sldId id="262" r:id="rId14"/>
    <p:sldId id="282" r:id="rId15"/>
    <p:sldId id="283" r:id="rId16"/>
    <p:sldId id="290" r:id="rId17"/>
    <p:sldId id="269" r:id="rId18"/>
    <p:sldId id="289" r:id="rId19"/>
    <p:sldId id="288" r:id="rId20"/>
    <p:sldId id="284" r:id="rId21"/>
    <p:sldId id="285" r:id="rId22"/>
    <p:sldId id="286" r:id="rId23"/>
    <p:sldId id="287" r:id="rId24"/>
    <p:sldId id="291" r:id="rId25"/>
  </p:sldIdLst>
  <p:sldSz cx="9144000" cy="6858000" type="screen4x3"/>
  <p:notesSz cx="7315200" cy="9601200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4240"/>
    <a:srgbClr val="007976"/>
    <a:srgbClr val="FF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01" autoAdjust="0"/>
    <p:restoredTop sz="94683" autoAdjust="0"/>
  </p:normalViewPr>
  <p:slideViewPr>
    <p:cSldViewPr>
      <p:cViewPr varScale="1">
        <p:scale>
          <a:sx n="79" d="100"/>
          <a:sy n="79" d="100"/>
        </p:scale>
        <p:origin x="168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8591549295774641E-2"/>
          <c:y val="0.11052631578947368"/>
          <c:w val="0.68309859154929575"/>
          <c:h val="0.7"/>
        </c:manualLayout>
      </c:layout>
      <c:scatterChart>
        <c:scatterStyle val="smoothMarker"/>
        <c:varyColors val="0"/>
        <c:ser>
          <c:idx val="0"/>
          <c:order val="0"/>
          <c:tx>
            <c:v>Pb-210</c:v>
          </c:tx>
          <c:spPr>
            <a:ln w="37909">
              <a:solidFill>
                <a:srgbClr val="000000"/>
              </a:solidFill>
              <a:prstDash val="solid"/>
            </a:ln>
          </c:spPr>
          <c:marker>
            <c:symbol val="none"/>
          </c:marker>
          <c:xVal>
            <c:numRef>
              <c:f>Sheet1!$A$2:$A$32</c:f>
              <c:numCache>
                <c:formatCode>General</c:formatCode>
                <c:ptCount val="31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2.5</c:v>
                </c:pt>
                <c:pt idx="5">
                  <c:v>3</c:v>
                </c:pt>
                <c:pt idx="6">
                  <c:v>3.5</c:v>
                </c:pt>
                <c:pt idx="7">
                  <c:v>4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  <c:pt idx="11">
                  <c:v>8</c:v>
                </c:pt>
                <c:pt idx="12">
                  <c:v>9</c:v>
                </c:pt>
                <c:pt idx="13">
                  <c:v>10</c:v>
                </c:pt>
                <c:pt idx="14">
                  <c:v>15</c:v>
                </c:pt>
                <c:pt idx="15">
                  <c:v>20</c:v>
                </c:pt>
                <c:pt idx="16">
                  <c:v>30</c:v>
                </c:pt>
                <c:pt idx="17">
                  <c:v>40</c:v>
                </c:pt>
                <c:pt idx="18">
                  <c:v>50</c:v>
                </c:pt>
                <c:pt idx="19">
                  <c:v>60</c:v>
                </c:pt>
                <c:pt idx="20">
                  <c:v>70</c:v>
                </c:pt>
                <c:pt idx="21">
                  <c:v>80</c:v>
                </c:pt>
                <c:pt idx="22">
                  <c:v>90</c:v>
                </c:pt>
                <c:pt idx="23">
                  <c:v>100</c:v>
                </c:pt>
                <c:pt idx="24">
                  <c:v>150</c:v>
                </c:pt>
                <c:pt idx="25">
                  <c:v>200</c:v>
                </c:pt>
                <c:pt idx="26">
                  <c:v>250</c:v>
                </c:pt>
                <c:pt idx="27">
                  <c:v>300</c:v>
                </c:pt>
                <c:pt idx="28">
                  <c:v>350</c:v>
                </c:pt>
                <c:pt idx="29">
                  <c:v>400</c:v>
                </c:pt>
                <c:pt idx="30">
                  <c:v>500</c:v>
                </c:pt>
              </c:numCache>
            </c:numRef>
          </c:xVal>
          <c:yVal>
            <c:numRef>
              <c:f>Sheet1!$B$2:$B$32</c:f>
              <c:numCache>
                <c:formatCode>0.00</c:formatCode>
                <c:ptCount val="31"/>
                <c:pt idx="0">
                  <c:v>0.99995685024604586</c:v>
                </c:pt>
                <c:pt idx="1">
                  <c:v>0.99991370235399313</c:v>
                </c:pt>
                <c:pt idx="2">
                  <c:v>0.99987055632376121</c:v>
                </c:pt>
                <c:pt idx="3">
                  <c:v>0.99982741215526982</c:v>
                </c:pt>
                <c:pt idx="4">
                  <c:v>0.99978426984843882</c:v>
                </c:pt>
                <c:pt idx="5">
                  <c:v>0.99974112940318771</c:v>
                </c:pt>
                <c:pt idx="6">
                  <c:v>0.99969799081943611</c:v>
                </c:pt>
                <c:pt idx="7">
                  <c:v>0.99965485409710386</c:v>
                </c:pt>
                <c:pt idx="8">
                  <c:v>0.9995685862363759</c:v>
                </c:pt>
                <c:pt idx="9">
                  <c:v>0.99948232582036123</c:v>
                </c:pt>
                <c:pt idx="10">
                  <c:v>0.99939607284841747</c:v>
                </c:pt>
                <c:pt idx="11">
                  <c:v>0.99930982731990203</c:v>
                </c:pt>
                <c:pt idx="12">
                  <c:v>0.99922358923417276</c:v>
                </c:pt>
                <c:pt idx="13">
                  <c:v>0.99913735859058728</c:v>
                </c:pt>
                <c:pt idx="14">
                  <c:v>0.99870631698234025</c:v>
                </c:pt>
                <c:pt idx="15">
                  <c:v>0.99827546133137579</c:v>
                </c:pt>
                <c:pt idx="16">
                  <c:v>0.9974143075804307</c:v>
                </c:pt>
                <c:pt idx="17">
                  <c:v>0.99655389669637118</c:v>
                </c:pt>
                <c:pt idx="18">
                  <c:v>0.99569422803836927</c:v>
                </c:pt>
                <c:pt idx="19">
                  <c:v>0.99483530096615014</c:v>
                </c:pt>
                <c:pt idx="20">
                  <c:v>0.99397711483999118</c:v>
                </c:pt>
                <c:pt idx="21">
                  <c:v>0.99311966902072157</c:v>
                </c:pt>
                <c:pt idx="22">
                  <c:v>0.99226296286972204</c:v>
                </c:pt>
                <c:pt idx="23">
                  <c:v>0.9914069957489241</c:v>
                </c:pt>
                <c:pt idx="24">
                  <c:v>0.98713822330406376</c:v>
                </c:pt>
                <c:pt idx="25">
                  <c:v>0.98288783121990708</c:v>
                </c:pt>
                <c:pt idx="26">
                  <c:v>0.9786557403548124</c:v>
                </c:pt>
                <c:pt idx="27">
                  <c:v>0.97444187190790366</c:v>
                </c:pt>
                <c:pt idx="28">
                  <c:v>0.97024614741760362</c:v>
                </c:pt>
                <c:pt idx="29">
                  <c:v>0.96606848876017259</c:v>
                </c:pt>
                <c:pt idx="30">
                  <c:v>0.95776705812942597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54A-4B1A-BFF9-AFE47C4718D1}"/>
            </c:ext>
          </c:extLst>
        </c:ser>
        <c:ser>
          <c:idx val="1"/>
          <c:order val="1"/>
          <c:tx>
            <c:v>Bi-210</c:v>
          </c:tx>
          <c:spPr>
            <a:ln w="37909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Sheet1!$A$2:$A$32</c:f>
              <c:numCache>
                <c:formatCode>General</c:formatCode>
                <c:ptCount val="31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2.5</c:v>
                </c:pt>
                <c:pt idx="5">
                  <c:v>3</c:v>
                </c:pt>
                <c:pt idx="6">
                  <c:v>3.5</c:v>
                </c:pt>
                <c:pt idx="7">
                  <c:v>4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  <c:pt idx="11">
                  <c:v>8</c:v>
                </c:pt>
                <c:pt idx="12">
                  <c:v>9</c:v>
                </c:pt>
                <c:pt idx="13">
                  <c:v>10</c:v>
                </c:pt>
                <c:pt idx="14">
                  <c:v>15</c:v>
                </c:pt>
                <c:pt idx="15">
                  <c:v>20</c:v>
                </c:pt>
                <c:pt idx="16">
                  <c:v>30</c:v>
                </c:pt>
                <c:pt idx="17">
                  <c:v>40</c:v>
                </c:pt>
                <c:pt idx="18">
                  <c:v>50</c:v>
                </c:pt>
                <c:pt idx="19">
                  <c:v>60</c:v>
                </c:pt>
                <c:pt idx="20">
                  <c:v>70</c:v>
                </c:pt>
                <c:pt idx="21">
                  <c:v>80</c:v>
                </c:pt>
                <c:pt idx="22">
                  <c:v>90</c:v>
                </c:pt>
                <c:pt idx="23">
                  <c:v>100</c:v>
                </c:pt>
                <c:pt idx="24">
                  <c:v>150</c:v>
                </c:pt>
                <c:pt idx="25">
                  <c:v>200</c:v>
                </c:pt>
                <c:pt idx="26">
                  <c:v>250</c:v>
                </c:pt>
                <c:pt idx="27">
                  <c:v>300</c:v>
                </c:pt>
                <c:pt idx="28">
                  <c:v>350</c:v>
                </c:pt>
                <c:pt idx="29">
                  <c:v>400</c:v>
                </c:pt>
                <c:pt idx="30">
                  <c:v>500</c:v>
                </c:pt>
              </c:numCache>
            </c:numRef>
          </c:xVal>
          <c:yVal>
            <c:numRef>
              <c:f>Sheet1!$C$2:$C$32</c:f>
              <c:numCache>
                <c:formatCode>0.00</c:formatCode>
                <c:ptCount val="31"/>
                <c:pt idx="0">
                  <c:v>6.6950386912937698E-2</c:v>
                </c:pt>
                <c:pt idx="1">
                  <c:v>0.12941264173263858</c:v>
                </c:pt>
                <c:pt idx="2">
                  <c:v>0.18768744042571159</c:v>
                </c:pt>
                <c:pt idx="3">
                  <c:v>0.24205531561236676</c:v>
                </c:pt>
                <c:pt idx="4">
                  <c:v>0.29277800604043019</c:v>
                </c:pt>
                <c:pt idx="5">
                  <c:v>0.34009971565332303</c:v>
                </c:pt>
                <c:pt idx="6">
                  <c:v>0.38424828830862345</c:v>
                </c:pt>
                <c:pt idx="7">
                  <c:v>0.42543630379807701</c:v>
                </c:pt>
                <c:pt idx="8">
                  <c:v>0.49971072917261633</c:v>
                </c:pt>
                <c:pt idx="9">
                  <c:v>0.5643555310864411</c:v>
                </c:pt>
                <c:pt idx="10">
                  <c:v>0.62061773652776953</c:v>
                </c:pt>
                <c:pt idx="11">
                  <c:v>0.66958288381238584</c:v>
                </c:pt>
                <c:pt idx="12">
                  <c:v>0.71219593519544255</c:v>
                </c:pt>
                <c:pt idx="13">
                  <c:v>0.74927948132221345</c:v>
                </c:pt>
                <c:pt idx="14">
                  <c:v>0.87381289388047101</c:v>
                </c:pt>
                <c:pt idx="15">
                  <c:v>0.93584650249831802</c:v>
                </c:pt>
                <c:pt idx="16">
                  <c:v>0.98181594044632825</c:v>
                </c:pt>
                <c:pt idx="17">
                  <c:v>0.99265652179539154</c:v>
                </c:pt>
                <c:pt idx="18">
                  <c:v>0.99472043821869149</c:v>
                </c:pt>
                <c:pt idx="19">
                  <c:v>0.99459199190889991</c:v>
                </c:pt>
                <c:pt idx="20">
                  <c:v>0.99391632215542647</c:v>
                </c:pt>
                <c:pt idx="21">
                  <c:v>0.99310447948960279</c:v>
                </c:pt>
                <c:pt idx="22">
                  <c:v>0.99225916764572009</c:v>
                </c:pt>
                <c:pt idx="23">
                  <c:v>0.9914060474823112</c:v>
                </c:pt>
                <c:pt idx="24">
                  <c:v>0.98713822238065141</c:v>
                </c:pt>
                <c:pt idx="25">
                  <c:v>0.98288783121900791</c:v>
                </c:pt>
                <c:pt idx="26">
                  <c:v>0.97865574035481151</c:v>
                </c:pt>
                <c:pt idx="27">
                  <c:v>0.97444187190790366</c:v>
                </c:pt>
                <c:pt idx="28">
                  <c:v>0.97024614741760362</c:v>
                </c:pt>
                <c:pt idx="29">
                  <c:v>0.96606848876017259</c:v>
                </c:pt>
                <c:pt idx="30">
                  <c:v>0.95776705812942597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54A-4B1A-BFF9-AFE47C4718D1}"/>
            </c:ext>
          </c:extLst>
        </c:ser>
        <c:ser>
          <c:idx val="2"/>
          <c:order val="2"/>
          <c:tx>
            <c:v>Po-210</c:v>
          </c:tx>
          <c:spPr>
            <a:ln w="37909">
              <a:solidFill>
                <a:srgbClr val="008080"/>
              </a:solidFill>
              <a:prstDash val="solid"/>
            </a:ln>
          </c:spPr>
          <c:marker>
            <c:symbol val="none"/>
          </c:marker>
          <c:xVal>
            <c:numRef>
              <c:f>Sheet1!$A$2:$A$32</c:f>
              <c:numCache>
                <c:formatCode>General</c:formatCode>
                <c:ptCount val="31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2.5</c:v>
                </c:pt>
                <c:pt idx="5">
                  <c:v>3</c:v>
                </c:pt>
                <c:pt idx="6">
                  <c:v>3.5</c:v>
                </c:pt>
                <c:pt idx="7">
                  <c:v>4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  <c:pt idx="11">
                  <c:v>8</c:v>
                </c:pt>
                <c:pt idx="12">
                  <c:v>9</c:v>
                </c:pt>
                <c:pt idx="13">
                  <c:v>10</c:v>
                </c:pt>
                <c:pt idx="14">
                  <c:v>15</c:v>
                </c:pt>
                <c:pt idx="15">
                  <c:v>20</c:v>
                </c:pt>
                <c:pt idx="16">
                  <c:v>30</c:v>
                </c:pt>
                <c:pt idx="17">
                  <c:v>40</c:v>
                </c:pt>
                <c:pt idx="18">
                  <c:v>50</c:v>
                </c:pt>
                <c:pt idx="19">
                  <c:v>60</c:v>
                </c:pt>
                <c:pt idx="20">
                  <c:v>70</c:v>
                </c:pt>
                <c:pt idx="21">
                  <c:v>80</c:v>
                </c:pt>
                <c:pt idx="22">
                  <c:v>90</c:v>
                </c:pt>
                <c:pt idx="23">
                  <c:v>100</c:v>
                </c:pt>
                <c:pt idx="24">
                  <c:v>150</c:v>
                </c:pt>
                <c:pt idx="25">
                  <c:v>200</c:v>
                </c:pt>
                <c:pt idx="26">
                  <c:v>250</c:v>
                </c:pt>
                <c:pt idx="27">
                  <c:v>300</c:v>
                </c:pt>
                <c:pt idx="28">
                  <c:v>350</c:v>
                </c:pt>
                <c:pt idx="29">
                  <c:v>400</c:v>
                </c:pt>
                <c:pt idx="30">
                  <c:v>500</c:v>
                </c:pt>
              </c:numCache>
            </c:numRef>
          </c:xVal>
          <c:yVal>
            <c:numRef>
              <c:f>Sheet1!$D$2:$D$32</c:f>
              <c:numCache>
                <c:formatCode>0.00</c:formatCode>
                <c:ptCount val="31"/>
                <c:pt idx="0">
                  <c:v>2.507611761357705E-3</c:v>
                </c:pt>
                <c:pt idx="1">
                  <c:v>5.0087190003085874E-3</c:v>
                </c:pt>
                <c:pt idx="2">
                  <c:v>7.5033383130071792E-3</c:v>
                </c:pt>
                <c:pt idx="3">
                  <c:v>9.9914862532747405E-3</c:v>
                </c:pt>
                <c:pt idx="4">
                  <c:v>1.2473179332707434E-2</c:v>
                </c:pt>
                <c:pt idx="5">
                  <c:v>1.4948434020784357E-2</c:v>
                </c:pt>
                <c:pt idx="6">
                  <c:v>1.7417266744974329E-2</c:v>
                </c:pt>
                <c:pt idx="7">
                  <c:v>1.9879693890843878E-2</c:v>
                </c:pt>
                <c:pt idx="8">
                  <c:v>2.4785396781013286E-2</c:v>
                </c:pt>
                <c:pt idx="9">
                  <c:v>2.9665672941822159E-2</c:v>
                </c:pt>
                <c:pt idx="10">
                  <c:v>3.4520651960168527E-2</c:v>
                </c:pt>
                <c:pt idx="11">
                  <c:v>3.935046276269951E-2</c:v>
                </c:pt>
                <c:pt idx="12">
                  <c:v>4.4155233619175602E-2</c:v>
                </c:pt>
                <c:pt idx="13">
                  <c:v>4.8935092145817802E-2</c:v>
                </c:pt>
                <c:pt idx="14">
                  <c:v>7.2465121069593505E-2</c:v>
                </c:pt>
                <c:pt idx="15">
                  <c:v>9.5391114174599112E-2</c:v>
                </c:pt>
                <c:pt idx="16">
                  <c:v>0.13949155457455545</c:v>
                </c:pt>
                <c:pt idx="17">
                  <c:v>0.18135375235565224</c:v>
                </c:pt>
                <c:pt idx="18">
                  <c:v>0.22108920327971496</c:v>
                </c:pt>
                <c:pt idx="19">
                  <c:v>0.25880385084097002</c:v>
                </c:pt>
                <c:pt idx="20">
                  <c:v>0.29459836275641466</c:v>
                </c:pt>
                <c:pt idx="21">
                  <c:v>0.32856839368759266</c:v>
                </c:pt>
                <c:pt idx="22">
                  <c:v>0.36080483487942089</c:v>
                </c:pt>
                <c:pt idx="23">
                  <c:v>0.39139405136756861</c:v>
                </c:pt>
                <c:pt idx="24">
                  <c:v>0.52236518166603085</c:v>
                </c:pt>
                <c:pt idx="25">
                  <c:v>0.62287229779472353</c:v>
                </c:pt>
                <c:pt idx="26">
                  <c:v>0.699785899172498</c:v>
                </c:pt>
                <c:pt idx="27">
                  <c:v>0.75842789167443503</c:v>
                </c:pt>
                <c:pt idx="28">
                  <c:v>0.8029206329106422</c:v>
                </c:pt>
                <c:pt idx="29">
                  <c:v>0.83645730445275301</c:v>
                </c:pt>
                <c:pt idx="30">
                  <c:v>0.8799986698083766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54A-4B1A-BFF9-AFE47C4718D1}"/>
            </c:ext>
          </c:extLst>
        </c:ser>
        <c:ser>
          <c:idx val="3"/>
          <c:order val="3"/>
          <c:tx>
            <c:v>Pb-206</c:v>
          </c:tx>
          <c:spPr>
            <a:ln w="37909">
              <a:solidFill>
                <a:srgbClr val="0000FF"/>
              </a:solidFill>
              <a:prstDash val="solid"/>
            </a:ln>
          </c:spPr>
          <c:marker>
            <c:symbol val="none"/>
          </c:marker>
          <c:xVal>
            <c:numRef>
              <c:f>Sheet1!$A$2:$A$32</c:f>
              <c:numCache>
                <c:formatCode>General</c:formatCode>
                <c:ptCount val="31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2.5</c:v>
                </c:pt>
                <c:pt idx="5">
                  <c:v>3</c:v>
                </c:pt>
                <c:pt idx="6">
                  <c:v>3.5</c:v>
                </c:pt>
                <c:pt idx="7">
                  <c:v>4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  <c:pt idx="11">
                  <c:v>8</c:v>
                </c:pt>
                <c:pt idx="12">
                  <c:v>9</c:v>
                </c:pt>
                <c:pt idx="13">
                  <c:v>10</c:v>
                </c:pt>
                <c:pt idx="14">
                  <c:v>15</c:v>
                </c:pt>
                <c:pt idx="15">
                  <c:v>20</c:v>
                </c:pt>
                <c:pt idx="16">
                  <c:v>30</c:v>
                </c:pt>
                <c:pt idx="17">
                  <c:v>40</c:v>
                </c:pt>
                <c:pt idx="18">
                  <c:v>50</c:v>
                </c:pt>
                <c:pt idx="19">
                  <c:v>60</c:v>
                </c:pt>
                <c:pt idx="20">
                  <c:v>70</c:v>
                </c:pt>
                <c:pt idx="21">
                  <c:v>80</c:v>
                </c:pt>
                <c:pt idx="22">
                  <c:v>90</c:v>
                </c:pt>
                <c:pt idx="23">
                  <c:v>100</c:v>
                </c:pt>
                <c:pt idx="24">
                  <c:v>150</c:v>
                </c:pt>
                <c:pt idx="25">
                  <c:v>200</c:v>
                </c:pt>
                <c:pt idx="26">
                  <c:v>250</c:v>
                </c:pt>
                <c:pt idx="27">
                  <c:v>300</c:v>
                </c:pt>
                <c:pt idx="28">
                  <c:v>350</c:v>
                </c:pt>
                <c:pt idx="29">
                  <c:v>400</c:v>
                </c:pt>
                <c:pt idx="30">
                  <c:v>500</c:v>
                </c:pt>
              </c:numCache>
            </c:numRef>
          </c:xVal>
          <c:yVal>
            <c:numRef>
              <c:f>Sheet1!$E$2:$E$32</c:f>
              <c:numCache>
                <c:formatCode>General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954A-4B1A-BFF9-AFE47C4718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441712"/>
        <c:axId val="1"/>
      </c:scatterChart>
      <c:valAx>
        <c:axId val="76441712"/>
        <c:scaling>
          <c:orientation val="minMax"/>
          <c:max val="500"/>
        </c:scaling>
        <c:delete val="0"/>
        <c:axPos val="b"/>
        <c:majorGridlines>
          <c:spPr>
            <a:ln w="4739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1895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94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1"/>
        </c:scaling>
        <c:delete val="0"/>
        <c:axPos val="l"/>
        <c:majorGridlines>
          <c:spPr>
            <a:ln w="4739">
              <a:solidFill>
                <a:srgbClr val="000000"/>
              </a:solidFill>
              <a:prstDash val="solid"/>
            </a:ln>
          </c:spPr>
        </c:majorGridlines>
        <c:numFmt formatCode="0.00" sourceLinked="1"/>
        <c:majorTickMark val="out"/>
        <c:minorTickMark val="none"/>
        <c:tickLblPos val="nextTo"/>
        <c:spPr>
          <a:ln w="1895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94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6441712"/>
        <c:crosses val="autoZero"/>
        <c:crossBetween val="midCat"/>
        <c:majorUnit val="0.2"/>
      </c:valAx>
      <c:spPr>
        <a:noFill/>
        <a:ln w="37909">
          <a:noFill/>
        </a:ln>
      </c:spPr>
    </c:plotArea>
    <c:legend>
      <c:legendPos val="r"/>
      <c:layout>
        <c:manualLayout>
          <c:xMode val="edge"/>
          <c:yMode val="edge"/>
          <c:x val="0.83098591549295775"/>
          <c:y val="0.25263157894736843"/>
          <c:w val="0.1619718309859155"/>
          <c:h val="0.40526315789473683"/>
        </c:manualLayout>
      </c:layout>
      <c:overlay val="0"/>
      <c:spPr>
        <a:noFill/>
        <a:ln w="37909">
          <a:noFill/>
        </a:ln>
      </c:spPr>
      <c:txPr>
        <a:bodyPr/>
        <a:lstStyle/>
        <a:p>
          <a:pPr>
            <a:defRPr sz="1097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94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79136690647482"/>
          <c:y val="0.12413793103448276"/>
          <c:w val="0.6079136690647482"/>
          <c:h val="0.6827586206896552"/>
        </c:manualLayout>
      </c:layout>
      <c:scatterChart>
        <c:scatterStyle val="smoothMarker"/>
        <c:varyColors val="0"/>
        <c:ser>
          <c:idx val="0"/>
          <c:order val="0"/>
          <c:tx>
            <c:v>Mo-99</c:v>
          </c:tx>
          <c:spPr>
            <a:ln w="44213">
              <a:solidFill>
                <a:srgbClr val="000000"/>
              </a:solidFill>
              <a:prstDash val="solid"/>
            </a:ln>
          </c:spPr>
          <c:marker>
            <c:symbol val="none"/>
          </c:marker>
          <c:xVal>
            <c:numRef>
              <c:f>Sheet1!$A$2:$A$32</c:f>
              <c:numCache>
                <c:formatCode>General</c:formatCode>
                <c:ptCount val="31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2.5</c:v>
                </c:pt>
                <c:pt idx="5">
                  <c:v>3</c:v>
                </c:pt>
                <c:pt idx="6">
                  <c:v>3.5</c:v>
                </c:pt>
                <c:pt idx="7">
                  <c:v>4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  <c:pt idx="11">
                  <c:v>8</c:v>
                </c:pt>
                <c:pt idx="12">
                  <c:v>9</c:v>
                </c:pt>
                <c:pt idx="13">
                  <c:v>10</c:v>
                </c:pt>
                <c:pt idx="14">
                  <c:v>15</c:v>
                </c:pt>
                <c:pt idx="15">
                  <c:v>20</c:v>
                </c:pt>
                <c:pt idx="16">
                  <c:v>30</c:v>
                </c:pt>
                <c:pt idx="17">
                  <c:v>40</c:v>
                </c:pt>
                <c:pt idx="18">
                  <c:v>50</c:v>
                </c:pt>
                <c:pt idx="19">
                  <c:v>60</c:v>
                </c:pt>
                <c:pt idx="20">
                  <c:v>70</c:v>
                </c:pt>
                <c:pt idx="21">
                  <c:v>80</c:v>
                </c:pt>
                <c:pt idx="22">
                  <c:v>90</c:v>
                </c:pt>
                <c:pt idx="23">
                  <c:v>100</c:v>
                </c:pt>
                <c:pt idx="24">
                  <c:v>150</c:v>
                </c:pt>
                <c:pt idx="25">
                  <c:v>200</c:v>
                </c:pt>
                <c:pt idx="26">
                  <c:v>250</c:v>
                </c:pt>
                <c:pt idx="27">
                  <c:v>300</c:v>
                </c:pt>
                <c:pt idx="28">
                  <c:v>350</c:v>
                </c:pt>
                <c:pt idx="29">
                  <c:v>400</c:v>
                </c:pt>
                <c:pt idx="30">
                  <c:v>500</c:v>
                </c:pt>
              </c:numCache>
            </c:numRef>
          </c:xVal>
          <c:yVal>
            <c:numRef>
              <c:f>Sheet1!$B$2:$B$32</c:f>
              <c:numCache>
                <c:formatCode>0.00</c:formatCode>
                <c:ptCount val="31"/>
                <c:pt idx="0">
                  <c:v>0.9947637571644331</c:v>
                </c:pt>
                <c:pt idx="1">
                  <c:v>0.98955493256789928</c:v>
                </c:pt>
                <c:pt idx="2">
                  <c:v>0.98437338264184071</c:v>
                </c:pt>
                <c:pt idx="3">
                  <c:v>0.97921896456945956</c:v>
                </c:pt>
                <c:pt idx="4">
                  <c:v>0.97409153628178147</c:v>
                </c:pt>
                <c:pt idx="5">
                  <c:v>0.96899095645373967</c:v>
                </c:pt>
                <c:pt idx="6">
                  <c:v>0.96391708450027969</c:v>
                </c:pt>
                <c:pt idx="7">
                  <c:v>0.95886978057248451</c:v>
                </c:pt>
                <c:pt idx="8">
                  <c:v>0.94885432105580125</c:v>
                </c:pt>
                <c:pt idx="9">
                  <c:v>0.93894347368913322</c:v>
                </c:pt>
                <c:pt idx="10">
                  <c:v>0.92913614579151926</c:v>
                </c:pt>
                <c:pt idx="11">
                  <c:v>0.91943125609512466</c:v>
                </c:pt>
                <c:pt idx="12">
                  <c:v>0.90982773462602995</c:v>
                </c:pt>
                <c:pt idx="13">
                  <c:v>0.90032452258626561</c:v>
                </c:pt>
                <c:pt idx="14">
                  <c:v>0.85427681360847951</c:v>
                </c:pt>
                <c:pt idx="15">
                  <c:v>0.81058424597018708</c:v>
                </c:pt>
                <c:pt idx="16">
                  <c:v>0.72978887426905681</c:v>
                </c:pt>
                <c:pt idx="17">
                  <c:v>0.65704681981505675</c:v>
                </c:pt>
                <c:pt idx="18">
                  <c:v>0.59155536436681511</c:v>
                </c:pt>
                <c:pt idx="19">
                  <c:v>0.53259180100689718</c:v>
                </c:pt>
                <c:pt idx="20">
                  <c:v>0.47950545897489411</c:v>
                </c:pt>
                <c:pt idx="21">
                  <c:v>0.43171052342907973</c:v>
                </c:pt>
                <c:pt idx="22">
                  <c:v>0.38867957090175304</c:v>
                </c:pt>
                <c:pt idx="23">
                  <c:v>0.34993774911115533</c:v>
                </c:pt>
                <c:pt idx="24">
                  <c:v>0.20700755268115267</c:v>
                </c:pt>
                <c:pt idx="25">
                  <c:v>0.12245642825298191</c:v>
                </c:pt>
                <c:pt idx="26">
                  <c:v>7.2439757034251456E-2</c:v>
                </c:pt>
                <c:pt idx="27">
                  <c:v>4.2852126867040201E-2</c:v>
                </c:pt>
                <c:pt idx="28">
                  <c:v>2.5349405522724945E-2</c:v>
                </c:pt>
                <c:pt idx="29">
                  <c:v>1.4995576820477703E-2</c:v>
                </c:pt>
                <c:pt idx="30">
                  <c:v>5.2475183991813846E-3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94F-4073-BB37-706E833C16F3}"/>
            </c:ext>
          </c:extLst>
        </c:ser>
        <c:ser>
          <c:idx val="1"/>
          <c:order val="1"/>
          <c:tx>
            <c:v>Tc-99m</c:v>
          </c:tx>
          <c:spPr>
            <a:ln w="44213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Sheet1!$A$2:$A$32</c:f>
              <c:numCache>
                <c:formatCode>General</c:formatCode>
                <c:ptCount val="31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2.5</c:v>
                </c:pt>
                <c:pt idx="5">
                  <c:v>3</c:v>
                </c:pt>
                <c:pt idx="6">
                  <c:v>3.5</c:v>
                </c:pt>
                <c:pt idx="7">
                  <c:v>4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  <c:pt idx="11">
                  <c:v>8</c:v>
                </c:pt>
                <c:pt idx="12">
                  <c:v>9</c:v>
                </c:pt>
                <c:pt idx="13">
                  <c:v>10</c:v>
                </c:pt>
                <c:pt idx="14">
                  <c:v>15</c:v>
                </c:pt>
                <c:pt idx="15">
                  <c:v>20</c:v>
                </c:pt>
                <c:pt idx="16">
                  <c:v>30</c:v>
                </c:pt>
                <c:pt idx="17">
                  <c:v>40</c:v>
                </c:pt>
                <c:pt idx="18">
                  <c:v>50</c:v>
                </c:pt>
                <c:pt idx="19">
                  <c:v>60</c:v>
                </c:pt>
                <c:pt idx="20">
                  <c:v>70</c:v>
                </c:pt>
                <c:pt idx="21">
                  <c:v>80</c:v>
                </c:pt>
                <c:pt idx="22">
                  <c:v>90</c:v>
                </c:pt>
                <c:pt idx="23">
                  <c:v>100</c:v>
                </c:pt>
                <c:pt idx="24">
                  <c:v>150</c:v>
                </c:pt>
                <c:pt idx="25">
                  <c:v>200</c:v>
                </c:pt>
                <c:pt idx="26">
                  <c:v>250</c:v>
                </c:pt>
                <c:pt idx="27">
                  <c:v>300</c:v>
                </c:pt>
                <c:pt idx="28">
                  <c:v>350</c:v>
                </c:pt>
                <c:pt idx="29">
                  <c:v>400</c:v>
                </c:pt>
                <c:pt idx="30">
                  <c:v>500</c:v>
                </c:pt>
              </c:numCache>
            </c:numRef>
          </c:xVal>
          <c:yVal>
            <c:numRef>
              <c:f>Sheet1!$C$2:$C$32</c:f>
              <c:numCache>
                <c:formatCode>0.00</c:formatCode>
                <c:ptCount val="31"/>
                <c:pt idx="0">
                  <c:v>6.0909248845746694E-2</c:v>
                </c:pt>
                <c:pt idx="1">
                  <c:v>0.11780795682394131</c:v>
                </c:pt>
                <c:pt idx="2">
                  <c:v>0.17094086597181937</c:v>
                </c:pt>
                <c:pt idx="3">
                  <c:v>0.22053787618627105</c:v>
                </c:pt>
                <c:pt idx="4">
                  <c:v>0.26681494482633517</c:v>
                </c:pt>
                <c:pt idx="5">
                  <c:v>0.30997493179208746</c:v>
                </c:pt>
                <c:pt idx="6">
                  <c:v>0.35020839338450693</c:v>
                </c:pt>
                <c:pt idx="7">
                  <c:v>0.38769432805061693</c:v>
                </c:pt>
                <c:pt idx="8">
                  <c:v>0.45508598194248323</c:v>
                </c:pt>
                <c:pt idx="9">
                  <c:v>0.51337630368642306</c:v>
                </c:pt>
                <c:pt idx="10">
                  <c:v>0.56364741722202594</c:v>
                </c:pt>
                <c:pt idx="11">
                  <c:v>0.60685412144089346</c:v>
                </c:pt>
                <c:pt idx="12">
                  <c:v>0.6438388577260501</c:v>
                </c:pt>
                <c:pt idx="13">
                  <c:v>0.67534491814468223</c:v>
                </c:pt>
                <c:pt idx="14">
                  <c:v>0.771129008463873</c:v>
                </c:pt>
                <c:pt idx="15">
                  <c:v>0.80143121977948195</c:v>
                </c:pt>
                <c:pt idx="16">
                  <c:v>0.77693349383182553</c:v>
                </c:pt>
                <c:pt idx="17">
                  <c:v>0.71535322374817523</c:v>
                </c:pt>
                <c:pt idx="18">
                  <c:v>0.64859222190889443</c:v>
                </c:pt>
                <c:pt idx="19">
                  <c:v>0.58524424529297236</c:v>
                </c:pt>
                <c:pt idx="20">
                  <c:v>0.52728225114798777</c:v>
                </c:pt>
                <c:pt idx="21">
                  <c:v>0.47483181711918659</c:v>
                </c:pt>
                <c:pt idx="22">
                  <c:v>0.42753327837778515</c:v>
                </c:pt>
                <c:pt idx="23">
                  <c:v>0.38492744329476325</c:v>
                </c:pt>
                <c:pt idx="24">
                  <c:v>0.22770830008949411</c:v>
                </c:pt>
                <c:pt idx="25">
                  <c:v>0.13470207106314161</c:v>
                </c:pt>
                <c:pt idx="26">
                  <c:v>7.968373273764745E-2</c:v>
                </c:pt>
                <c:pt idx="27">
                  <c:v>4.7137339553744169E-2</c:v>
                </c:pt>
                <c:pt idx="28">
                  <c:v>2.7884346074997443E-2</c:v>
                </c:pt>
                <c:pt idx="29">
                  <c:v>1.6495134502525474E-2</c:v>
                </c:pt>
                <c:pt idx="30">
                  <c:v>5.7722702390995235E-3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94F-4073-BB37-706E833C16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441712"/>
        <c:axId val="1"/>
      </c:scatterChart>
      <c:valAx>
        <c:axId val="76441712"/>
        <c:scaling>
          <c:orientation val="minMax"/>
          <c:max val="200"/>
        </c:scaling>
        <c:delete val="0"/>
        <c:axPos val="b"/>
        <c:majorGridlines>
          <c:spPr>
            <a:ln w="5527">
              <a:solidFill>
                <a:srgbClr val="000000"/>
              </a:solidFill>
              <a:prstDash val="solid"/>
            </a:ln>
          </c:spPr>
        </c:majorGridlines>
        <c:minorGridlines>
          <c:spPr>
            <a:ln w="5527">
              <a:solidFill>
                <a:srgbClr val="000000"/>
              </a:solidFill>
              <a:prstDash val="solid"/>
            </a:ln>
          </c:spPr>
        </c:minorGridlines>
        <c:numFmt formatCode="General" sourceLinked="1"/>
        <c:majorTickMark val="out"/>
        <c:minorTickMark val="in"/>
        <c:tickLblPos val="nextTo"/>
        <c:spPr>
          <a:ln w="2210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14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At val="0.1"/>
        <c:crossBetween val="midCat"/>
        <c:majorUnit val="50"/>
        <c:minorUnit val="25"/>
      </c:valAx>
      <c:valAx>
        <c:axId val="1"/>
        <c:scaling>
          <c:logBase val="10"/>
          <c:orientation val="minMax"/>
          <c:max val="1"/>
          <c:min val="0.1"/>
        </c:scaling>
        <c:delete val="0"/>
        <c:axPos val="l"/>
        <c:majorGridlines>
          <c:spPr>
            <a:ln w="5527">
              <a:solidFill>
                <a:srgbClr val="000000"/>
              </a:solidFill>
              <a:prstDash val="solid"/>
            </a:ln>
          </c:spPr>
        </c:majorGridlines>
        <c:minorGridlines>
          <c:spPr>
            <a:ln w="5527">
              <a:solidFill>
                <a:srgbClr val="000000"/>
              </a:solidFill>
              <a:prstDash val="solid"/>
            </a:ln>
          </c:spPr>
        </c:minorGridlines>
        <c:numFmt formatCode="0.00" sourceLinked="1"/>
        <c:majorTickMark val="out"/>
        <c:minorTickMark val="none"/>
        <c:tickLblPos val="nextTo"/>
        <c:spPr>
          <a:ln w="2210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14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6441712"/>
        <c:crosses val="autoZero"/>
        <c:crossBetween val="midCat"/>
        <c:majorUnit val="10"/>
        <c:minorUnit val="10"/>
      </c:valAx>
      <c:spPr>
        <a:noFill/>
        <a:ln w="44213">
          <a:noFill/>
        </a:ln>
      </c:spPr>
    </c:plotArea>
    <c:legend>
      <c:legendPos val="r"/>
      <c:layout>
        <c:manualLayout>
          <c:xMode val="edge"/>
          <c:yMode val="edge"/>
          <c:x val="0.7769784172661871"/>
          <c:y val="0.36551724137931035"/>
          <c:w val="0.21223021582733814"/>
          <c:h val="0.18620689655172415"/>
        </c:manualLayout>
      </c:layout>
      <c:overlay val="0"/>
      <c:spPr>
        <a:noFill/>
        <a:ln w="44213">
          <a:noFill/>
        </a:ln>
      </c:spPr>
      <c:txPr>
        <a:bodyPr/>
        <a:lstStyle/>
        <a:p>
          <a:pPr>
            <a:defRPr sz="836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14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1A38D883-BB4B-42FF-BC23-6545F5A18F2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4D9207C9-780B-4C90-BCC5-F245AEBF3A42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A03B4822-428B-473C-BBF2-C79F9D9ED05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>
            <a:extLst>
              <a:ext uri="{FF2B5EF4-FFF2-40B4-BE49-F238E27FC236}">
                <a16:creationId xmlns:a16="http://schemas.microsoft.com/office/drawing/2014/main" id="{698AB281-B8F8-4103-AB28-03F9DA411F2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fld id="{E9EF9DCC-CE27-4019-9C00-3BAE40062FF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B19F0758-442F-410F-B17A-380494C8D38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460FAD76-2149-439F-A5C1-D43809D67815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2" name="Rectangle 4">
            <a:extLst>
              <a:ext uri="{FF2B5EF4-FFF2-40B4-BE49-F238E27FC236}">
                <a16:creationId xmlns:a16="http://schemas.microsoft.com/office/drawing/2014/main" id="{79771F8E-1E0F-4F3D-A787-A967D140C25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F2B11021-0D6D-4D06-A2C1-2E0A086C18E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Klik om de opmaakprofielen van de modeltekst te bewerken</a:t>
            </a:r>
          </a:p>
          <a:p>
            <a:pPr lvl="1"/>
            <a:r>
              <a:rPr lang="en-GB" noProof="0"/>
              <a:t>Tweede niveau</a:t>
            </a:r>
          </a:p>
          <a:p>
            <a:pPr lvl="2"/>
            <a:r>
              <a:rPr lang="en-GB" noProof="0"/>
              <a:t>Derde niveau</a:t>
            </a:r>
          </a:p>
          <a:p>
            <a:pPr lvl="3"/>
            <a:r>
              <a:rPr lang="en-GB" noProof="0"/>
              <a:t>Vierde niveau</a:t>
            </a:r>
          </a:p>
          <a:p>
            <a:pPr lvl="4"/>
            <a:r>
              <a:rPr lang="en-GB" noProof="0"/>
              <a:t>Vijfde niveau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0F57DDB1-AECD-4CF5-BACB-EAC95146629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3954356B-43F9-46BD-A6DF-4FFAE08BB33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fld id="{C4BC62A4-9CD8-444A-BFC2-3E89EF4AE752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2D688CF1-1076-4077-BC6F-B216ECC17D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F0BB527-9F0C-4FAD-AC1E-8DAE2A50F974}" type="slidenum">
              <a:rPr lang="en-GB" altLang="en-US" sz="1200">
                <a:latin typeface="AZGCaspariT" pitchFamily="2" charset="0"/>
              </a:rPr>
              <a:pPr eaLnBrk="1" hangingPunct="1"/>
              <a:t>1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E958EA54-DA1E-4C95-97CC-31DF740C38F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797FEA4D-17C4-460E-A038-2C0692D5F7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>
            <a:extLst>
              <a:ext uri="{FF2B5EF4-FFF2-40B4-BE49-F238E27FC236}">
                <a16:creationId xmlns:a16="http://schemas.microsoft.com/office/drawing/2014/main" id="{E63FB0D3-3F9B-45CE-9C49-A7F2B5888B3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8A2D641-57F5-4879-BE34-E01E93A4C5C1}" type="slidenum">
              <a:rPr lang="en-GB" altLang="en-US" sz="1200">
                <a:latin typeface="AZGCaspariT" pitchFamily="2" charset="0"/>
              </a:rPr>
              <a:pPr eaLnBrk="1" hangingPunct="1"/>
              <a:t>10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0F13DF9F-D9F5-4706-8795-65DACD71C49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04A98C8E-62A4-4DE6-ADE2-846C05C2B7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01E72D44-171A-4008-869F-E739260DA92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7EDD7CF-DDC6-4165-9ECE-50DD1BA672E1}" type="slidenum">
              <a:rPr lang="en-GB" altLang="en-US" sz="1200">
                <a:latin typeface="AZGCaspariT" pitchFamily="2" charset="0"/>
              </a:rPr>
              <a:pPr eaLnBrk="1" hangingPunct="1"/>
              <a:t>11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F348EE27-075C-438E-95AD-C19F095DDFD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2A714CF3-0F77-422A-BDE3-92DFB36FB5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A1C368E6-57B4-49B2-9E15-6E574FD4AB2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396A03A-8210-4446-AA35-C09DF209A510}" type="slidenum">
              <a:rPr lang="en-GB" altLang="en-US" sz="1200">
                <a:latin typeface="AZGCaspariT" pitchFamily="2" charset="0"/>
              </a:rPr>
              <a:pPr eaLnBrk="1" hangingPunct="1"/>
              <a:t>12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2FF68E11-7182-46DE-89D1-A3E21F4697C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313A35FC-2C88-4B0E-80E4-146F2C96E2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6830FF61-781B-4069-8280-08D7940825E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C37409C-ADCF-4899-8BB8-93B94E4BC505}" type="slidenum">
              <a:rPr lang="en-GB" altLang="en-US" sz="1200">
                <a:latin typeface="AZGCaspariT" pitchFamily="2" charset="0"/>
              </a:rPr>
              <a:pPr eaLnBrk="1" hangingPunct="1"/>
              <a:t>13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87AD6818-08FE-4220-80B1-4A4888D2E31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A77E459F-52C2-4985-AB8E-CFAC9E84A4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80B5A60A-0581-487A-B25E-AE2E657221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C9DFDE8-5DCC-4309-83C3-4167792A78DF}" type="slidenum">
              <a:rPr lang="en-GB" altLang="en-US" sz="1200">
                <a:latin typeface="AZGCaspariT" pitchFamily="2" charset="0"/>
              </a:rPr>
              <a:pPr eaLnBrk="1" hangingPunct="1"/>
              <a:t>14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516E179A-E485-48EC-8134-25BA022D01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D0CC3B7C-4D0F-42C4-BAFD-84FBE8DB33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B4E2C58A-A3B5-4148-8E42-C8BFE7F92C1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C9E1360-6241-490C-933D-C039F83C8808}" type="slidenum">
              <a:rPr lang="en-GB" altLang="en-US" sz="1200">
                <a:latin typeface="AZGCaspariT" pitchFamily="2" charset="0"/>
              </a:rPr>
              <a:pPr eaLnBrk="1" hangingPunct="1"/>
              <a:t>15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48D28912-2BBC-4EB9-B807-603A9E3CA3E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34765A53-D24B-4706-9953-5AA6D8303C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642D469A-FE3E-406E-9C86-6C05A22778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9ECFCF8-D1E0-41EC-BD39-34F9BB9E6128}" type="slidenum">
              <a:rPr lang="en-GB" altLang="en-US" sz="1200">
                <a:latin typeface="AZGCaspariT" pitchFamily="2" charset="0"/>
              </a:rPr>
              <a:pPr eaLnBrk="1" hangingPunct="1"/>
              <a:t>16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38C9411E-1D3A-47B1-98BB-2C7654C7F5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93C46554-8E66-4EB8-9925-19E365B465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id="{427B5669-DDBD-4D19-B80F-CEBB245308A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12DC202-E079-47D5-8F0C-632F241CFFC4}" type="slidenum">
              <a:rPr lang="en-GB" altLang="en-US" sz="1200">
                <a:latin typeface="AZGCaspariT" pitchFamily="2" charset="0"/>
              </a:rPr>
              <a:pPr eaLnBrk="1" hangingPunct="1"/>
              <a:t>17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45059" name="Rectangle 2">
            <a:extLst>
              <a:ext uri="{FF2B5EF4-FFF2-40B4-BE49-F238E27FC236}">
                <a16:creationId xmlns:a16="http://schemas.microsoft.com/office/drawing/2014/main" id="{DAAB4EB9-BF18-4F08-824B-2A30D51530F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>
            <a:extLst>
              <a:ext uri="{FF2B5EF4-FFF2-40B4-BE49-F238E27FC236}">
                <a16:creationId xmlns:a16="http://schemas.microsoft.com/office/drawing/2014/main" id="{25FE7B6A-4287-4E6C-844F-61C9E64FB3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>
            <a:extLst>
              <a:ext uri="{FF2B5EF4-FFF2-40B4-BE49-F238E27FC236}">
                <a16:creationId xmlns:a16="http://schemas.microsoft.com/office/drawing/2014/main" id="{3D058631-32ED-42D2-A171-919D751A143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77E5214-6E52-454C-B7CE-977B3EE03B62}" type="slidenum">
              <a:rPr lang="en-GB" altLang="en-US" sz="1200">
                <a:latin typeface="AZGCaspariT" pitchFamily="2" charset="0"/>
              </a:rPr>
              <a:pPr eaLnBrk="1" hangingPunct="1"/>
              <a:t>18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46083" name="Rectangle 2">
            <a:extLst>
              <a:ext uri="{FF2B5EF4-FFF2-40B4-BE49-F238E27FC236}">
                <a16:creationId xmlns:a16="http://schemas.microsoft.com/office/drawing/2014/main" id="{2C3A5F5E-77E7-4952-A4ED-5BE719757D7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>
            <a:extLst>
              <a:ext uri="{FF2B5EF4-FFF2-40B4-BE49-F238E27FC236}">
                <a16:creationId xmlns:a16="http://schemas.microsoft.com/office/drawing/2014/main" id="{E225F221-9EE5-4EC7-BDF2-DE3E94221C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6ACCF647-011E-4219-968E-592170506C2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98AC87E-9131-4B8C-84A8-DF878231FEB8}" type="slidenum">
              <a:rPr lang="en-GB" altLang="en-US" sz="1200">
                <a:latin typeface="AZGCaspariT" pitchFamily="2" charset="0"/>
              </a:rPr>
              <a:pPr eaLnBrk="1" hangingPunct="1"/>
              <a:t>19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47107" name="Rectangle 2">
            <a:extLst>
              <a:ext uri="{FF2B5EF4-FFF2-40B4-BE49-F238E27FC236}">
                <a16:creationId xmlns:a16="http://schemas.microsoft.com/office/drawing/2014/main" id="{68884D2A-F510-440B-A8A0-2CF817AF471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>
            <a:extLst>
              <a:ext uri="{FF2B5EF4-FFF2-40B4-BE49-F238E27FC236}">
                <a16:creationId xmlns:a16="http://schemas.microsoft.com/office/drawing/2014/main" id="{984A22BB-F9D9-4938-8DA5-01E40E06DD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5C6DA0F0-360C-45D9-941D-B78D91177C2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3D5A1F9-B76A-4DD8-90E1-8A8C3489DB98}" type="slidenum">
              <a:rPr lang="en-GB" altLang="en-US" sz="1200">
                <a:latin typeface="AZGCaspariT" pitchFamily="2" charset="0"/>
              </a:rPr>
              <a:pPr eaLnBrk="1" hangingPunct="1"/>
              <a:t>2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94C12C04-0F82-4645-8AD9-08EA71865B9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EDD38244-1008-4CB5-8435-D94851B7A2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>
            <a:extLst>
              <a:ext uri="{FF2B5EF4-FFF2-40B4-BE49-F238E27FC236}">
                <a16:creationId xmlns:a16="http://schemas.microsoft.com/office/drawing/2014/main" id="{344B39B0-23F0-4389-B1FA-ED55C11CE1C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6230780-CD00-4AF8-8944-17C0220998EB}" type="slidenum">
              <a:rPr lang="en-GB" altLang="en-US" sz="1200">
                <a:latin typeface="AZGCaspariT" pitchFamily="2" charset="0"/>
              </a:rPr>
              <a:pPr eaLnBrk="1" hangingPunct="1"/>
              <a:t>20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48131" name="Rectangle 2">
            <a:extLst>
              <a:ext uri="{FF2B5EF4-FFF2-40B4-BE49-F238E27FC236}">
                <a16:creationId xmlns:a16="http://schemas.microsoft.com/office/drawing/2014/main" id="{7F0E5928-8CC9-430C-A86E-7CB4170DB7F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>
            <a:extLst>
              <a:ext uri="{FF2B5EF4-FFF2-40B4-BE49-F238E27FC236}">
                <a16:creationId xmlns:a16="http://schemas.microsoft.com/office/drawing/2014/main" id="{75778CA6-99C0-4A8E-9780-B48C544B83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D87755C6-E030-44BB-BABE-A80CB71268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DB0902F-2735-4439-A096-9EFDBA9BDB18}" type="slidenum">
              <a:rPr lang="en-GB" altLang="en-US" sz="1200">
                <a:latin typeface="AZGCaspariT" pitchFamily="2" charset="0"/>
              </a:rPr>
              <a:pPr eaLnBrk="1" hangingPunct="1"/>
              <a:t>21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49155" name="Rectangle 2">
            <a:extLst>
              <a:ext uri="{FF2B5EF4-FFF2-40B4-BE49-F238E27FC236}">
                <a16:creationId xmlns:a16="http://schemas.microsoft.com/office/drawing/2014/main" id="{7F05D9D6-EE84-4D4C-BB63-572EA25CA26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id="{8F87454A-1029-4896-B8E0-C2BEF5C818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>
            <a:extLst>
              <a:ext uri="{FF2B5EF4-FFF2-40B4-BE49-F238E27FC236}">
                <a16:creationId xmlns:a16="http://schemas.microsoft.com/office/drawing/2014/main" id="{D646B648-2814-40F5-AEDA-D2C5F59DB38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B00F262-4A3B-437A-9DCA-6BD30B65B960}" type="slidenum">
              <a:rPr lang="en-GB" altLang="en-US" sz="1200">
                <a:latin typeface="AZGCaspariT" pitchFamily="2" charset="0"/>
              </a:rPr>
              <a:pPr eaLnBrk="1" hangingPunct="1"/>
              <a:t>22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50179" name="Rectangle 2">
            <a:extLst>
              <a:ext uri="{FF2B5EF4-FFF2-40B4-BE49-F238E27FC236}">
                <a16:creationId xmlns:a16="http://schemas.microsoft.com/office/drawing/2014/main" id="{3E3D1BEB-C105-4D93-BE6B-F0C161113A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>
            <a:extLst>
              <a:ext uri="{FF2B5EF4-FFF2-40B4-BE49-F238E27FC236}">
                <a16:creationId xmlns:a16="http://schemas.microsoft.com/office/drawing/2014/main" id="{D3889583-A741-4E82-878C-DDA9D30239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>
            <a:extLst>
              <a:ext uri="{FF2B5EF4-FFF2-40B4-BE49-F238E27FC236}">
                <a16:creationId xmlns:a16="http://schemas.microsoft.com/office/drawing/2014/main" id="{5AD7603D-D565-4BE6-A1AC-8A6F4B50456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C5E11FB-55E0-4A49-B3F4-38EF8D00A0B2}" type="slidenum">
              <a:rPr lang="en-GB" altLang="en-US" sz="1200">
                <a:latin typeface="AZGCaspariT" pitchFamily="2" charset="0"/>
              </a:rPr>
              <a:pPr eaLnBrk="1" hangingPunct="1"/>
              <a:t>23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51203" name="Rectangle 2">
            <a:extLst>
              <a:ext uri="{FF2B5EF4-FFF2-40B4-BE49-F238E27FC236}">
                <a16:creationId xmlns:a16="http://schemas.microsoft.com/office/drawing/2014/main" id="{2670CA67-8525-4AB8-85B9-2A68F485FA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>
            <a:extLst>
              <a:ext uri="{FF2B5EF4-FFF2-40B4-BE49-F238E27FC236}">
                <a16:creationId xmlns:a16="http://schemas.microsoft.com/office/drawing/2014/main" id="{96DA770D-3A04-4B50-AD86-7FEA9FD20F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>
            <a:extLst>
              <a:ext uri="{FF2B5EF4-FFF2-40B4-BE49-F238E27FC236}">
                <a16:creationId xmlns:a16="http://schemas.microsoft.com/office/drawing/2014/main" id="{CBC82AE6-8C18-441E-AC2C-53856377D5C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A3B8412-456C-4689-B3DC-7D82603ACD36}" type="slidenum">
              <a:rPr lang="en-GB" altLang="en-US" sz="1200">
                <a:latin typeface="AZGCaspariT" pitchFamily="2" charset="0"/>
              </a:rPr>
              <a:pPr eaLnBrk="1" hangingPunct="1"/>
              <a:t>24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52227" name="Rectangle 2">
            <a:extLst>
              <a:ext uri="{FF2B5EF4-FFF2-40B4-BE49-F238E27FC236}">
                <a16:creationId xmlns:a16="http://schemas.microsoft.com/office/drawing/2014/main" id="{44D9425E-C47A-470C-A133-1308C72D80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>
            <a:extLst>
              <a:ext uri="{FF2B5EF4-FFF2-40B4-BE49-F238E27FC236}">
                <a16:creationId xmlns:a16="http://schemas.microsoft.com/office/drawing/2014/main" id="{FBAA71AE-662C-4E4E-AC78-BC06F32ADF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5178CF78-63B4-43BD-A921-2B2AEDF8E5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56497B5-C0B8-4229-ABC6-C15459558A05}" type="slidenum">
              <a:rPr lang="en-GB" altLang="en-US" sz="1200">
                <a:latin typeface="AZGCaspariT" pitchFamily="2" charset="0"/>
              </a:rPr>
              <a:pPr eaLnBrk="1" hangingPunct="1"/>
              <a:t>3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F3E86E0F-68B0-4295-B5D7-8EBF65566A4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43B03724-8318-4A78-B8CD-AA740C2449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95AB4C2E-6A3B-4341-B2E6-4D868084EE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48C7291-9449-4D2B-887B-31E1ADCF8148}" type="slidenum">
              <a:rPr lang="en-GB" altLang="en-US" sz="1200">
                <a:latin typeface="AZGCaspariT" pitchFamily="2" charset="0"/>
              </a:rPr>
              <a:pPr eaLnBrk="1" hangingPunct="1"/>
              <a:t>4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07CF6516-A546-4DAA-A8C4-771301C191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48EA8B9E-C9A2-4053-BB6E-9E0D16EE62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7FDC41AD-4EC5-4051-B495-71C8E756344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587A4C3-87C2-423B-AE62-71842FF49BAC}" type="slidenum">
              <a:rPr lang="en-GB" altLang="en-US" sz="1200">
                <a:latin typeface="AZGCaspariT" pitchFamily="2" charset="0"/>
              </a:rPr>
              <a:pPr eaLnBrk="1" hangingPunct="1"/>
              <a:t>5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E77E01A8-CEE8-4E91-B62C-BCD99B170D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E38D13FE-A16D-4802-8BAB-20F3F9068E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7C125488-7133-49CC-AC17-7A6BA0FFF1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79D4FBA-8FEC-4AE5-9BE9-4DE71737A9C1}" type="slidenum">
              <a:rPr lang="en-GB" altLang="en-US" sz="1200">
                <a:latin typeface="AZGCaspariT" pitchFamily="2" charset="0"/>
              </a:rPr>
              <a:pPr eaLnBrk="1" hangingPunct="1"/>
              <a:t>6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54431384-62F7-453E-AFED-FF548C375E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0E925A4F-CFD7-4030-9190-E301922BAE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E3E2F317-E55A-4960-880D-2BAD150068A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F1340BB-23A4-4BA8-BA0F-75C6FCDB5B05}" type="slidenum">
              <a:rPr lang="en-GB" altLang="en-US" sz="1200">
                <a:latin typeface="AZGCaspariT" pitchFamily="2" charset="0"/>
              </a:rPr>
              <a:pPr eaLnBrk="1" hangingPunct="1"/>
              <a:t>7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0C66E270-136F-49BE-8D4C-8281581FB4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76E7CDD2-2401-414E-BE0F-945E518EB2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38D0674A-D2D6-4044-848A-E320FAC82C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0AF2D3B-D77D-4A1F-916E-6F83EDFD8DD7}" type="slidenum">
              <a:rPr lang="en-GB" altLang="en-US" sz="1200">
                <a:latin typeface="AZGCaspariT" pitchFamily="2" charset="0"/>
              </a:rPr>
              <a:pPr eaLnBrk="1" hangingPunct="1"/>
              <a:t>8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EAD0EA5E-B026-4DB8-B70D-0A8A3DE5D7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CB6AA59D-579D-43AF-B14A-EA165DE292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DC688720-D1F3-4760-8F7C-2A9E264F85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1AE424C-18A0-4EAC-A8A0-B3BB11731CC3}" type="slidenum">
              <a:rPr lang="en-GB" altLang="en-US" sz="1200">
                <a:latin typeface="AZGCaspariT" pitchFamily="2" charset="0"/>
              </a:rPr>
              <a:pPr eaLnBrk="1" hangingPunct="1"/>
              <a:t>9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260E5AC7-F58E-4418-BDA9-AA537B08D6C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B9D75803-8091-4043-8143-3C50039DC8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EB36B203-6946-449A-A01D-C4E058FCDB27}"/>
              </a:ext>
            </a:extLst>
          </p:cNvPr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F3561BB-76E1-42D9-BE76-FF645D806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Arc 4">
              <a:extLst>
                <a:ext uri="{FF2B5EF4-FFF2-40B4-BE49-F238E27FC236}">
                  <a16:creationId xmlns:a16="http://schemas.microsoft.com/office/drawing/2014/main" id="{F6DE98F9-F4AA-466B-BD68-54E43564E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/>
              <a:t>Klik om het opmaakprofiel van de modeltitel te bewerken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Klik om het opmaakprofiel van de modelondertitel te bewerken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ACCCB1C7-8C42-43D5-A3C1-2A41F6411DD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3087E-2814-406C-A131-F3B747824366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31F5EE8A-3AE1-47E6-92CD-3A10F2DF3E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C886D75-4399-4B4E-9583-35CE0F56FB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CD1E1E-F926-4896-9934-8D10E24E3F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8575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3649F91-3C6B-4294-B683-6578360CEBF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DB390-D630-452D-857E-D6E00699A293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9F9BED5-3EB2-4576-B993-0DB7879D89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D7356C6D-12BF-428E-AF3D-75D583E6BD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BC8E42-204A-4150-9426-EC63F3C0E7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9047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E5C1007-ED65-4B87-9939-62E55BD7AF4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24ECB-8E1E-4574-BF2B-765A9EBD5601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B82328C-344C-42CB-9557-EA77F5FB9B5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06F0D064-71C7-4A24-9102-B764732571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42F966-02C8-49D2-85B3-E72D6CACB1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9376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6A93589-DF84-40A9-8D3A-26441E45BA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9C82B-E079-4339-9743-752BA20581BD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639EE9E6-E57E-43DC-81ED-768EF30DF2D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FA8737EA-238B-4C46-A05B-C40C4367A42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53A460-9EBD-491F-B8C5-2FD130312D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4463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69F4EDD-6D7C-4B19-A943-A70279AD68C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D46C1-4E79-4F14-99C1-109AE29EA902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DF92AB52-BF36-45E1-84D8-05DB1D0C88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271CE30D-FDF4-4CB1-9496-223298BF29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E700DE-FDBF-451E-8606-02E5CFEF7D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785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E0E41EC-9AFD-4318-9884-C4172D98E6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E4A0B-4B6B-4595-AB87-5BAA5F8B0FEE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BE0ABAB-7D8A-42CD-A636-FA463DE61C8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B60726D2-97FE-42D0-A1CA-831D2F8A6A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288540-2AD5-462F-BF1F-A0A021D394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7429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8292B4B-74FC-4495-ADF0-BEC8EFF87A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BD174-C87A-447E-B68A-73DC441C3C39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ADAC17B-7A47-4286-A031-E4D4B0880F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48F6EF68-AEBE-4BFF-865C-76548D59C8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3AB9FA-C6AC-4490-9BDA-32DE26ADE1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11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16BA3AC-2893-4F30-8F5D-F2B185ABBB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CCEF7-57B5-47CE-8F31-64D19A504107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FB0D0B3-FCCD-4021-A261-B1A8C365BA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28E289DA-21AE-4EB7-8F95-F93F0214D8C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742C98-D46F-4E00-B14D-FBC7A3948C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8735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9695DE-0794-4279-A4E0-89397BF54C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00DBC-8646-49AD-8AE0-13AB21FD9A73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4F2AEB-54BE-4FE3-8E44-F4722DBFD5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6115C3-5211-4A09-8436-4F596AD27B7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BBC748-2177-4E74-AA99-3CA4CF0F60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2009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69AB37C1-7AB2-40C3-B599-B842D6633C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B809D-C505-4CB0-B902-7EF4BE973AA4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794D9F4A-B6C0-41F6-8729-86A8CC5093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874F05CB-27EE-4E9C-8C80-26B280AB18C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80B102-680B-4FAC-B97D-B8D2DED25A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5375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CEB200AA-62B6-4EF4-8B8B-29FC2F3A8A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F76DD-1329-44AF-94AE-784BF13126BF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0CBD661B-F963-4179-B73A-E9156CA602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ED226DF2-EA2E-4E89-A924-B0EFB9A03DF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90A2F0-2885-41DA-BEDC-F17528BD7D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8371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BD379A3-FF94-4F96-A758-C3682DFB63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1CFAB-0DC9-47CF-A85A-7AFFE4D06FE3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E748FFF4-F24E-4EFE-BE07-10E014E8C5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12D95097-1651-4B1D-A192-176AF04A43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7D59E9-D2C1-436C-BE22-8A9ED2DE83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4245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E5126C6-8D42-4B0C-A2A8-F50025DFC4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AFB36-3705-44DF-B3D5-27D27D3DFB72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282A9D18-F514-478A-8667-FAB72B46CC9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6CB5C325-6209-4DC3-B5E0-51795B9097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65AB74-B7F3-4B3D-A1B0-B540A81788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6556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0633399F-0527-4BFE-B62D-467508E0EEC7}"/>
              </a:ext>
            </a:extLst>
          </p:cNvPr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23" name="Freeform 3">
              <a:extLst>
                <a:ext uri="{FF2B5EF4-FFF2-40B4-BE49-F238E27FC236}">
                  <a16:creationId xmlns:a16="http://schemas.microsoft.com/office/drawing/2014/main" id="{ED3802BF-3AED-4DDD-9730-20BA975B3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33" name="Arc 4">
              <a:extLst>
                <a:ext uri="{FF2B5EF4-FFF2-40B4-BE49-F238E27FC236}">
                  <a16:creationId xmlns:a16="http://schemas.microsoft.com/office/drawing/2014/main" id="{715003D5-EF17-4488-9A14-21C1779E3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">
            <a:extLst>
              <a:ext uri="{FF2B5EF4-FFF2-40B4-BE49-F238E27FC236}">
                <a16:creationId xmlns:a16="http://schemas.microsoft.com/office/drawing/2014/main" id="{CCD00AE6-1AEA-4760-BFA5-BFC31D6037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het opmaakprofiel van de modeltitel te bewerken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50C6D122-B9AC-4CE5-A5E1-3C4EDED99CB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fld id="{1369EC31-9985-4234-A761-0348DC335424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DCA8B2B6-F15E-48F9-A09A-2C992AE9FEF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30728" name="Rectangle 8">
            <a:extLst>
              <a:ext uri="{FF2B5EF4-FFF2-40B4-BE49-F238E27FC236}">
                <a16:creationId xmlns:a16="http://schemas.microsoft.com/office/drawing/2014/main" id="{163B6635-8FDA-4C5B-8071-8E8D0DCCB23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latin typeface="AZGCaspariT" pitchFamily="2" charset="0"/>
              </a:defRPr>
            </a:lvl1pPr>
          </a:lstStyle>
          <a:p>
            <a:fld id="{E15027FD-2839-4952-8D5B-75EFD26BAC3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9">
            <a:extLst>
              <a:ext uri="{FF2B5EF4-FFF2-40B4-BE49-F238E27FC236}">
                <a16:creationId xmlns:a16="http://schemas.microsoft.com/office/drawing/2014/main" id="{B8FAF5D8-74D6-4390-9D6C-B6581B41F8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Klik om de opmaakprofielen van de modeltekst te bewerken</a:t>
            </a:r>
          </a:p>
          <a:p>
            <a:pPr lvl="1"/>
            <a:r>
              <a:rPr lang="en-US" altLang="en-US"/>
              <a:t>Tweede niveau</a:t>
            </a:r>
          </a:p>
          <a:p>
            <a:pPr lvl="2"/>
            <a:r>
              <a:rPr lang="en-US" altLang="en-US"/>
              <a:t>Derde niveau</a:t>
            </a:r>
          </a:p>
          <a:p>
            <a:pPr lvl="3"/>
            <a:r>
              <a:rPr lang="en-US" altLang="en-US"/>
              <a:t>Vierde niveau</a:t>
            </a:r>
          </a:p>
          <a:p>
            <a:pPr lvl="4"/>
            <a:r>
              <a:rPr lang="en-US" altLang="en-US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  <p:sldLayoutId id="2147483974" r:id="rId12"/>
    <p:sldLayoutId id="2147483975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3" Type="http://schemas.openxmlformats.org/officeDocument/2006/relationships/slide" Target="slide5.xml"/><Relationship Id="rId7" Type="http://schemas.openxmlformats.org/officeDocument/2006/relationships/slide" Target="slide1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11" Type="http://schemas.openxmlformats.org/officeDocument/2006/relationships/image" Target="../media/image3.png"/><Relationship Id="rId5" Type="http://schemas.openxmlformats.org/officeDocument/2006/relationships/slide" Target="slide7.xml"/><Relationship Id="rId10" Type="http://schemas.openxmlformats.org/officeDocument/2006/relationships/image" Target="../media/image2.png"/><Relationship Id="rId4" Type="http://schemas.openxmlformats.org/officeDocument/2006/relationships/slide" Target="slide6.xml"/><Relationship Id="rId9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1A136512-8852-47A5-AD8E-2A3647BB410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A70BB59-8213-4E13-BB9A-B51B42301593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3075" name="Rectangle 8">
            <a:extLst>
              <a:ext uri="{FF2B5EF4-FFF2-40B4-BE49-F238E27FC236}">
                <a16:creationId xmlns:a16="http://schemas.microsoft.com/office/drawing/2014/main" id="{F567B3B1-2C45-4672-B1E5-8D1B7968683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  <p:sp>
        <p:nvSpPr>
          <p:cNvPr id="3076" name="Rectangle 9">
            <a:extLst>
              <a:ext uri="{FF2B5EF4-FFF2-40B4-BE49-F238E27FC236}">
                <a16:creationId xmlns:a16="http://schemas.microsoft.com/office/drawing/2014/main" id="{4E23D6E4-BB9D-4CBA-9675-D0998FC99C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A715C9F-9117-413C-81B4-C6CAA5799C35}" type="slidenum">
              <a:rPr lang="en-US" altLang="en-US" sz="1400">
                <a:cs typeface="Arial" panose="020B0604020202020204" pitchFamily="34" charset="0"/>
              </a:rPr>
              <a:pPr eaLnBrk="1" hangingPunct="1"/>
              <a:t>1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03778" name="Rectangle 2">
            <a:extLst>
              <a:ext uri="{FF2B5EF4-FFF2-40B4-BE49-F238E27FC236}">
                <a16:creationId xmlns:a16="http://schemas.microsoft.com/office/drawing/2014/main" id="{1B66DD1E-EC99-4D1D-B1B3-66946945A0F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7388" y="608013"/>
            <a:ext cx="7772400" cy="1143000"/>
          </a:xfrm>
        </p:spPr>
        <p:txBody>
          <a:bodyPr anchor="ctr"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Differentiaalvergelijkingen</a:t>
            </a:r>
            <a:endParaRPr lang="en-GB" sz="3600" b="1">
              <a:latin typeface="Arial" charset="0"/>
            </a:endParaRPr>
          </a:p>
        </p:txBody>
      </p:sp>
      <p:sp>
        <p:nvSpPr>
          <p:cNvPr id="3078" name="Rectangle 3">
            <a:extLst>
              <a:ext uri="{FF2B5EF4-FFF2-40B4-BE49-F238E27FC236}">
                <a16:creationId xmlns:a16="http://schemas.microsoft.com/office/drawing/2014/main" id="{9568D26D-5296-464D-97BF-E50DAAC9631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4213" y="2420938"/>
            <a:ext cx="7773987" cy="3816350"/>
          </a:xfrm>
        </p:spPr>
        <p:txBody>
          <a:bodyPr/>
          <a:lstStyle/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r>
              <a:rPr lang="en-US" altLang="en-US" sz="2000">
                <a:latin typeface="Arial" panose="020B0604020202020204" pitchFamily="34" charset="0"/>
              </a:rPr>
              <a:t>RUG / GARP</a:t>
            </a:r>
          </a:p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r>
              <a:rPr lang="en-US" altLang="en-US" sz="2000">
                <a:latin typeface="Arial" panose="020B0604020202020204" pitchFamily="34" charset="0"/>
              </a:rPr>
              <a:t>Frits Pleiter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C5EB6D-5C3A-6258-B55D-B3967DB136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000" y="2259000"/>
            <a:ext cx="2340000" cy="2340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5">
            <a:extLst>
              <a:ext uri="{FF2B5EF4-FFF2-40B4-BE49-F238E27FC236}">
                <a16:creationId xmlns:a16="http://schemas.microsoft.com/office/drawing/2014/main" id="{B362F663-B885-4B36-ABC6-EEA16D520F1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4BD67BB-30E9-4180-B3A3-F4AD0E91934D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2291" name="Slide Number Placeholder 7">
            <a:extLst>
              <a:ext uri="{FF2B5EF4-FFF2-40B4-BE49-F238E27FC236}">
                <a16:creationId xmlns:a16="http://schemas.microsoft.com/office/drawing/2014/main" id="{F1F5A75C-32FD-4752-B8FD-AC0778A51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D9D911-50D1-4B22-93D2-A39035648277}" type="slidenum">
              <a:rPr lang="en-US" altLang="en-US" sz="1400">
                <a:cs typeface="Arial" panose="020B0604020202020204" pitchFamily="34" charset="0"/>
              </a:rPr>
              <a:pPr eaLnBrk="1" hangingPunct="1"/>
              <a:t>10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82274" name="Rectangle 2">
            <a:extLst>
              <a:ext uri="{FF2B5EF4-FFF2-40B4-BE49-F238E27FC236}">
                <a16:creationId xmlns:a16="http://schemas.microsoft.com/office/drawing/2014/main" id="{CF337986-24BE-481D-86F6-7D02C0CBA2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Differentiaalvergelijkingen</a:t>
            </a:r>
            <a:r>
              <a:rPr lang="en-GB" sz="3600" b="1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voorbeeld (4)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293" name="Rectangle 3">
            <a:extLst>
              <a:ext uri="{FF2B5EF4-FFF2-40B4-BE49-F238E27FC236}">
                <a16:creationId xmlns:a16="http://schemas.microsoft.com/office/drawing/2014/main" id="{92AC6B67-65C1-4507-8157-4766917BA03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847013" cy="4111625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ingestie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van </a:t>
            </a:r>
            <a:r>
              <a:rPr lang="en-GB" altLang="en-US" sz="2000" baseline="30000" dirty="0" err="1">
                <a:latin typeface="Arial" panose="020B0604020202020204" pitchFamily="34" charset="0"/>
                <a:sym typeface="Symbol" panose="05050102010706020507" pitchFamily="18" charset="2"/>
              </a:rPr>
              <a:t>137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Cs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												(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vraagstuk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INDO-55)</a:t>
            </a:r>
          </a:p>
          <a:p>
            <a:pPr marL="431800" lvl="1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 err="1">
                <a:solidFill>
                  <a:srgbClr val="FF0000"/>
                </a:solidFill>
                <a:latin typeface="Arial" panose="020B0604020202020204" pitchFamily="34" charset="0"/>
              </a:rPr>
              <a:t>dA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</a:rPr>
              <a:t>/dt = -</a:t>
            </a:r>
            <a:r>
              <a:rPr lang="el-GR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A + P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2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A								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radioactiviteit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in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lichaam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Bq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</a:p>
          <a:p>
            <a:pPr marL="431800" lvl="2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l-GR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0,693 /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US" altLang="en-US" sz="2000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vervalconstante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(s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endParaRPr lang="el-GR" altLang="en-US" sz="20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2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US" altLang="en-US" sz="2000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			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halveringstijd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(s)</a:t>
            </a: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2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P									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inname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(Bq</a:t>
            </a:r>
            <a:r>
              <a:rPr lang="en-GB" altLang="en-US" sz="20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s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)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opbouw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lichaamsactiviteit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	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</a:rPr>
              <a:t>A(t) = (P / </a:t>
            </a:r>
            <a:r>
              <a:rPr lang="el-GR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</a:rPr>
              <a:t>) 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</a:rPr>
              <a:t> (1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</a:rPr>
              <a:t>- e</a:t>
            </a:r>
            <a:r>
              <a:rPr lang="en-GB" altLang="en-US" sz="2000" baseline="30000">
                <a:solidFill>
                  <a:srgbClr val="FF0000"/>
                </a:solidFill>
                <a:latin typeface="Arial" panose="020B0604020202020204" pitchFamily="34" charset="0"/>
              </a:rPr>
              <a:t>-</a:t>
            </a:r>
            <a:r>
              <a:rPr lang="el-GR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t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</a:rPr>
              <a:t>)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															</a:t>
            </a:r>
            <a:r>
              <a:rPr lang="en-GB" altLang="en-US" sz="2000" dirty="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</a:t>
            </a:r>
            <a:r>
              <a:rPr lang="en-GB" altLang="en-US" sz="2000" baseline="-25000" dirty="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evenwicht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= P / </a:t>
            </a:r>
            <a:r>
              <a:rPr lang="el-GR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in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evenwicht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is IN = </a:t>
            </a:r>
            <a:r>
              <a:rPr lang="en-GB" altLang="en-US" sz="2000" err="1">
                <a:latin typeface="Arial" panose="020B0604020202020204" pitchFamily="34" charset="0"/>
                <a:sym typeface="Symbol" panose="05050102010706020507" pitchFamily="18" charset="2"/>
              </a:rPr>
              <a:t>UIT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 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 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dA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/dt = 0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														</a:t>
            </a:r>
            <a:endParaRPr lang="en-GB" altLang="en-US" sz="2000" dirty="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2294" name="Rectangle 8">
            <a:extLst>
              <a:ext uri="{FF2B5EF4-FFF2-40B4-BE49-F238E27FC236}">
                <a16:creationId xmlns:a16="http://schemas.microsoft.com/office/drawing/2014/main" id="{618E8B83-1D5B-43AE-8AC5-5EBC371B25D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5">
            <a:extLst>
              <a:ext uri="{FF2B5EF4-FFF2-40B4-BE49-F238E27FC236}">
                <a16:creationId xmlns:a16="http://schemas.microsoft.com/office/drawing/2014/main" id="{74FF1540-CE61-443B-A114-4AD95523FB9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205A768-D372-496A-AA40-4902809D1E57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3315" name="Slide Number Placeholder 7">
            <a:extLst>
              <a:ext uri="{FF2B5EF4-FFF2-40B4-BE49-F238E27FC236}">
                <a16:creationId xmlns:a16="http://schemas.microsoft.com/office/drawing/2014/main" id="{6D61D5B9-0E6F-4F1C-A801-0167771B4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34C39BF-3078-4509-BE04-75C9005CF078}" type="slidenum">
              <a:rPr lang="en-US" altLang="en-US" sz="1400">
                <a:cs typeface="Arial" panose="020B0604020202020204" pitchFamily="34" charset="0"/>
              </a:rPr>
              <a:pPr eaLnBrk="1" hangingPunct="1"/>
              <a:t>11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34498" name="Rectangle 2">
            <a:extLst>
              <a:ext uri="{FF2B5EF4-FFF2-40B4-BE49-F238E27FC236}">
                <a16:creationId xmlns:a16="http://schemas.microsoft.com/office/drawing/2014/main" id="{9B9BA2CE-0346-463B-9609-6B3C121BFB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Differentiaalvergelijkingen</a:t>
            </a:r>
            <a:r>
              <a:rPr lang="en-GB" sz="3600" b="1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voorbeeld (4)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317" name="Rectangle 3">
            <a:extLst>
              <a:ext uri="{FF2B5EF4-FFF2-40B4-BE49-F238E27FC236}">
                <a16:creationId xmlns:a16="http://schemas.microsoft.com/office/drawing/2014/main" id="{F9247361-AE73-4D83-AB2F-84C77AE8624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847013" cy="4111625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Een persoon neemt een vol jaar lang elke dag dezelfde hoeveelheid </a:t>
            </a:r>
            <a:r>
              <a:rPr lang="nl-NL" altLang="en-US" sz="1800" baseline="30000" dirty="0">
                <a:latin typeface="Arial" panose="020B0604020202020204" pitchFamily="34" charset="0"/>
                <a:sym typeface="Symbol" panose="05050102010706020507" pitchFamily="18" charset="2"/>
              </a:rPr>
              <a:t>137</a:t>
            </a: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Cs in. Na een jaar blijkt de activiteit in zijn lichaam 520 Bq te zijn.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nl-NL" altLang="en-US" sz="18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Gegevens:</a:t>
            </a:r>
          </a:p>
          <a:p>
            <a:pPr marL="431800" lvl="1" indent="0" defTabSz="215900" eaLnBrk="1" hangingPunct="1">
              <a:spcBef>
                <a:spcPct val="0"/>
              </a:spcBef>
              <a:buSzTx/>
              <a:buFontTx/>
              <a:buNone/>
            </a:pP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	uitscheiding van Cs beschreven door een exponentiële functie</a:t>
            </a:r>
          </a:p>
          <a:p>
            <a:pPr marL="431800" lvl="1" indent="0" defTabSz="215900" eaLnBrk="1" hangingPunct="1">
              <a:spcBef>
                <a:spcPct val="0"/>
              </a:spcBef>
              <a:buSzTx/>
              <a:buFontTx/>
              <a:buNone/>
            </a:pP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	biologische halveringstijd is T</a:t>
            </a:r>
            <a:r>
              <a:rPr lang="en-US" altLang="en-US" sz="1800" spc="-1500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US" altLang="en-US" sz="1800" baseline="40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biol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</a:t>
            </a: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110 d</a:t>
            </a:r>
          </a:p>
          <a:p>
            <a:pPr marL="431800" lvl="1" indent="0" defTabSz="215900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fysische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halveringstijd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is </a:t>
            </a: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US" altLang="en-US" sz="1800" spc="-1500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US" altLang="en-US" sz="1800" baseline="40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fys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</a:t>
            </a: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30 j</a:t>
            </a:r>
            <a:endParaRPr lang="en-US" altLang="en-US" sz="18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ga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er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vanuit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dat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de </a:t>
            </a: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evenwichtssituatie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is </a:t>
            </a: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bereikt</a:t>
            </a:r>
            <a:endParaRPr lang="en-US" altLang="en-US" sz="18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	in de </a:t>
            </a:r>
            <a:r>
              <a:rPr lang="en-GB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evenwichtssituatie</a:t>
            </a:r>
            <a:r>
              <a:rPr lang="en-GB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geldt</a:t>
            </a:r>
            <a:r>
              <a:rPr lang="en-GB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A</a:t>
            </a:r>
            <a:r>
              <a:rPr lang="en-GB" altLang="en-US" sz="1800" baseline="-25000" dirty="0" err="1">
                <a:latin typeface="Arial" panose="020B0604020202020204" pitchFamily="34" charset="0"/>
                <a:sym typeface="Symbol" panose="05050102010706020507" pitchFamily="18" charset="2"/>
              </a:rPr>
              <a:t>evenwicht</a:t>
            </a:r>
            <a:r>
              <a:rPr lang="en-GB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= P / </a:t>
            </a:r>
            <a:r>
              <a:rPr lang="el-GR" altLang="en-US" sz="1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endParaRPr lang="en-US" altLang="en-US" sz="18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en-US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Vraag</a:t>
            </a:r>
            <a:r>
              <a:rPr lang="en-US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: b</a:t>
            </a:r>
            <a:r>
              <a:rPr lang="nl-NL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ereken de dagelijkse inname van </a:t>
            </a:r>
            <a:r>
              <a:rPr lang="nl-NL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137</a:t>
            </a:r>
            <a:r>
              <a:rPr lang="nl-NL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Cs-activiteit</a:t>
            </a: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3318" name="Rectangle 8">
            <a:extLst>
              <a:ext uri="{FF2B5EF4-FFF2-40B4-BE49-F238E27FC236}">
                <a16:creationId xmlns:a16="http://schemas.microsoft.com/office/drawing/2014/main" id="{EF6399E8-BF97-43FA-9E5C-998621DFB8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5">
            <a:extLst>
              <a:ext uri="{FF2B5EF4-FFF2-40B4-BE49-F238E27FC236}">
                <a16:creationId xmlns:a16="http://schemas.microsoft.com/office/drawing/2014/main" id="{713D029E-DDDB-44F2-85AB-E658145C81A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C2A0DFC-16AF-4895-A82A-49E0F2043C89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4339" name="Slide Number Placeholder 7">
            <a:extLst>
              <a:ext uri="{FF2B5EF4-FFF2-40B4-BE49-F238E27FC236}">
                <a16:creationId xmlns:a16="http://schemas.microsoft.com/office/drawing/2014/main" id="{C36E518D-9A24-49E6-9D5A-FD3B0575C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5B68A6F-090E-4EDD-8BEA-EB8CB21EFCD5}" type="slidenum">
              <a:rPr lang="en-US" altLang="en-US" sz="1400">
                <a:cs typeface="Arial" panose="020B0604020202020204" pitchFamily="34" charset="0"/>
              </a:rPr>
              <a:pPr eaLnBrk="1" hangingPunct="1"/>
              <a:t>12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30402" name="Rectangle 2">
            <a:extLst>
              <a:ext uri="{FF2B5EF4-FFF2-40B4-BE49-F238E27FC236}">
                <a16:creationId xmlns:a16="http://schemas.microsoft.com/office/drawing/2014/main" id="{F3B8BB50-93AB-49E6-909C-6BF57DA6A0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Differentiaalvergelijkingen</a:t>
            </a:r>
            <a:r>
              <a:rPr lang="en-GB" sz="3600" b="1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voorbeeld (4)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341" name="Rectangle 3">
            <a:extLst>
              <a:ext uri="{FF2B5EF4-FFF2-40B4-BE49-F238E27FC236}">
                <a16:creationId xmlns:a16="http://schemas.microsoft.com/office/drawing/2014/main" id="{CE3AB817-11D0-447B-8A33-0AD70B9D1D7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847013" cy="4111625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nl-NL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Antwoord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nl-NL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nl-NL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in de evenwichtssituatie geldt A</a:t>
            </a:r>
            <a:r>
              <a:rPr lang="nl-NL" altLang="en-US" sz="2000" baseline="-25000" dirty="0">
                <a:latin typeface="Arial" panose="020B0604020202020204" pitchFamily="34" charset="0"/>
                <a:sym typeface="Symbol" panose="05050102010706020507" pitchFamily="18" charset="2"/>
              </a:rPr>
              <a:t>evenwicht</a:t>
            </a:r>
            <a:r>
              <a:rPr lang="nl-NL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= P / </a:t>
            </a:r>
            <a:r>
              <a:rPr lang="el-GR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endParaRPr lang="en-US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l-GR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= 0,693 / </a:t>
            </a:r>
            <a:r>
              <a:rPr lang="en-US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US" altLang="en-US" sz="2000" baseline="-25000" dirty="0" err="1">
                <a:latin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= 0,693 / 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110 d = 6,3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-3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en-US" altLang="en-US" sz="2000" baseline="30000" dirty="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P = </a:t>
            </a:r>
            <a:r>
              <a:rPr lang="el-GR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A</a:t>
            </a:r>
            <a:r>
              <a:rPr lang="en-US" altLang="en-US" sz="2000" baseline="-25000" dirty="0" err="1">
                <a:latin typeface="Arial" panose="020B0604020202020204" pitchFamily="34" charset="0"/>
                <a:sym typeface="Symbol" panose="05050102010706020507" pitchFamily="18" charset="2"/>
              </a:rPr>
              <a:t>evenwicht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= 6,3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-3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d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520 Bq</a:t>
            </a:r>
            <a:endParaRPr lang="en-US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= 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3,3 Bq</a:t>
            </a:r>
            <a:r>
              <a:rPr lang="en-US" altLang="en-US" sz="2000">
                <a:solidFill>
                  <a:srgbClr val="FF0000"/>
                </a:solidFill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en-US" altLang="en-US" sz="2000" baseline="30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4342" name="Rectangle 8">
            <a:extLst>
              <a:ext uri="{FF2B5EF4-FFF2-40B4-BE49-F238E27FC236}">
                <a16:creationId xmlns:a16="http://schemas.microsoft.com/office/drawing/2014/main" id="{CD061B53-D0B2-4671-AE1E-D172DA0D08D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>
            <a:extLst>
              <a:ext uri="{FF2B5EF4-FFF2-40B4-BE49-F238E27FC236}">
                <a16:creationId xmlns:a16="http://schemas.microsoft.com/office/drawing/2014/main" id="{4C7D7E26-CCC8-4216-8579-3E0DC67C268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2FBCA3C-92A5-4868-BF15-18763066440F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5363" name="Slide Number Placeholder 5">
            <a:extLst>
              <a:ext uri="{FF2B5EF4-FFF2-40B4-BE49-F238E27FC236}">
                <a16:creationId xmlns:a16="http://schemas.microsoft.com/office/drawing/2014/main" id="{FCB1C28C-E557-45C1-8BD4-880EB0CD2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A451D25-BBD6-4EAC-A45C-F481929FA57E}" type="slidenum">
              <a:rPr lang="en-US" altLang="en-US" sz="1400">
                <a:cs typeface="Arial" panose="020B0604020202020204" pitchFamily="34" charset="0"/>
              </a:rPr>
              <a:pPr eaLnBrk="1" hangingPunct="1"/>
              <a:t>13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84322" name="Rectangle 2">
            <a:extLst>
              <a:ext uri="{FF2B5EF4-FFF2-40B4-BE49-F238E27FC236}">
                <a16:creationId xmlns:a16="http://schemas.microsoft.com/office/drawing/2014/main" id="{17D67135-7730-4F39-94E4-8C1E3F6653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Differentiaalvergelijkingen</a:t>
            </a:r>
            <a:r>
              <a:rPr lang="en-GB" sz="3600" b="1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voorbeeld (5)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365" name="Rectangle 3">
            <a:extLst>
              <a:ext uri="{FF2B5EF4-FFF2-40B4-BE49-F238E27FC236}">
                <a16:creationId xmlns:a16="http://schemas.microsoft.com/office/drawing/2014/main" id="{E60BCDD0-6778-485B-9296-C6304BA74F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lekkende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fles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met </a:t>
            </a:r>
            <a:r>
              <a:rPr lang="en-GB" altLang="en-US" sz="2000" baseline="30000" dirty="0" err="1">
                <a:latin typeface="Arial" panose="020B0604020202020204" pitchFamily="34" charset="0"/>
                <a:sym typeface="Symbol" panose="05050102010706020507" pitchFamily="18" charset="2"/>
              </a:rPr>
              <a:t>83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Kr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										(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sy;llabus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,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blz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. 31)</a:t>
            </a:r>
          </a:p>
          <a:p>
            <a:pPr marL="4318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																					(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vraagstuk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INDO-59)</a:t>
            </a:r>
          </a:p>
          <a:p>
            <a:pPr marL="431800" lvl="1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GB" altLang="en-US" sz="2000" dirty="0" err="1">
                <a:solidFill>
                  <a:srgbClr val="FF0000"/>
                </a:solidFill>
                <a:latin typeface="Arial" panose="020B0604020202020204" pitchFamily="34" charset="0"/>
              </a:rPr>
              <a:t>dA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</a:rPr>
              <a:t>/dt = -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D a + P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</a:rPr>
              <a:t> = -D A / V + P = -</a:t>
            </a:r>
            <a:r>
              <a:rPr lang="el-GR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A + P</a:t>
            </a:r>
          </a:p>
          <a:p>
            <a:pPr marL="431800" lvl="2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GB" altLang="en-US" sz="2000" dirty="0">
                <a:latin typeface="Arial" panose="020B0604020202020204" pitchFamily="34" charset="0"/>
              </a:rPr>
              <a:t>	D					</a:t>
            </a:r>
            <a:r>
              <a:rPr lang="en-GB" altLang="en-US" sz="2000" dirty="0" err="1">
                <a:latin typeface="Arial" panose="020B0604020202020204" pitchFamily="34" charset="0"/>
              </a:rPr>
              <a:t>debiet</a:t>
            </a:r>
            <a:r>
              <a:rPr lang="en-GB" altLang="en-US" sz="2000" dirty="0">
                <a:latin typeface="Arial" panose="020B0604020202020204" pitchFamily="34" charset="0"/>
              </a:rPr>
              <a:t> </a:t>
            </a:r>
            <a:r>
              <a:rPr lang="en-GB" altLang="en-US" sz="2000">
                <a:latin typeface="Arial" panose="020B0604020202020204" pitchFamily="34" charset="0"/>
              </a:rPr>
              <a:t>(m</a:t>
            </a:r>
            <a:r>
              <a:rPr lang="en-GB" altLang="en-US" sz="2000" baseline="30000">
                <a:latin typeface="Arial" panose="020B0604020202020204" pitchFamily="34" charset="0"/>
              </a:rPr>
              <a:t>3</a:t>
            </a:r>
            <a:r>
              <a:rPr lang="en-GB" altLang="en-US" sz="2000">
                <a:latin typeface="Georgia" panose="02040502050405020303" pitchFamily="18" charset="0"/>
              </a:rPr>
              <a:t>·</a:t>
            </a:r>
            <a:r>
              <a:rPr lang="en-GB" altLang="en-US" sz="2000">
                <a:latin typeface="Arial" panose="020B0604020202020204" pitchFamily="34" charset="0"/>
              </a:rPr>
              <a:t>h</a:t>
            </a:r>
            <a:r>
              <a:rPr lang="en-GB" altLang="en-US" sz="2000" baseline="30000">
                <a:latin typeface="Arial" panose="020B0604020202020204" pitchFamily="34" charset="0"/>
              </a:rPr>
              <a:t>-1</a:t>
            </a:r>
            <a:r>
              <a:rPr lang="en-GB" altLang="en-US" sz="2000" dirty="0">
                <a:latin typeface="Arial" panose="020B0604020202020204" pitchFamily="34" charset="0"/>
              </a:rPr>
              <a:t>)</a:t>
            </a:r>
          </a:p>
          <a:p>
            <a:pPr marL="431800" lvl="2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GB" altLang="en-US" sz="2000" dirty="0">
                <a:latin typeface="Arial" panose="020B0604020202020204" pitchFamily="34" charset="0"/>
              </a:rPr>
              <a:t>	a					</a:t>
            </a:r>
            <a:r>
              <a:rPr lang="en-GB" altLang="en-US" sz="2000" dirty="0" err="1">
                <a:latin typeface="Arial" panose="020B0604020202020204" pitchFamily="34" charset="0"/>
              </a:rPr>
              <a:t>activiteitsconcentratie</a:t>
            </a:r>
            <a:r>
              <a:rPr lang="en-GB" altLang="en-US" sz="2000" dirty="0">
                <a:latin typeface="Arial" panose="020B0604020202020204" pitchFamily="34" charset="0"/>
              </a:rPr>
              <a:t> </a:t>
            </a:r>
            <a:r>
              <a:rPr lang="en-GB" altLang="en-US" sz="2000">
                <a:latin typeface="Arial" panose="020B0604020202020204" pitchFamily="34" charset="0"/>
              </a:rPr>
              <a:t>(Bq</a:t>
            </a:r>
            <a:r>
              <a:rPr lang="en-GB" altLang="en-US" sz="2000">
                <a:latin typeface="Georgia" panose="02040502050405020303" pitchFamily="18" charset="0"/>
              </a:rPr>
              <a:t>·</a:t>
            </a:r>
            <a:r>
              <a:rPr lang="en-GB" altLang="en-US" sz="2000">
                <a:latin typeface="Arial" panose="020B0604020202020204" pitchFamily="34" charset="0"/>
              </a:rPr>
              <a:t>m</a:t>
            </a:r>
            <a:r>
              <a:rPr lang="en-GB" altLang="en-US" sz="2000" baseline="30000">
                <a:latin typeface="Arial" panose="020B0604020202020204" pitchFamily="34" charset="0"/>
              </a:rPr>
              <a:t>-3</a:t>
            </a:r>
            <a:r>
              <a:rPr lang="en-GB" altLang="en-US" sz="2000" dirty="0">
                <a:latin typeface="Arial" panose="020B0604020202020204" pitchFamily="34" charset="0"/>
              </a:rPr>
              <a:t>)</a:t>
            </a:r>
          </a:p>
          <a:p>
            <a:pPr marL="431800" lvl="2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GB" altLang="en-US" sz="2000" dirty="0">
                <a:latin typeface="Arial" panose="020B0604020202020204" pitchFamily="34" charset="0"/>
              </a:rPr>
              <a:t>	A					</a:t>
            </a:r>
            <a:r>
              <a:rPr lang="en-GB" altLang="en-US" sz="2000" dirty="0" err="1">
                <a:latin typeface="Arial" panose="020B0604020202020204" pitchFamily="34" charset="0"/>
              </a:rPr>
              <a:t>activiteit</a:t>
            </a:r>
            <a:r>
              <a:rPr lang="en-GB" altLang="en-US" sz="2000" dirty="0">
                <a:latin typeface="Arial" panose="020B0604020202020204" pitchFamily="34" charset="0"/>
              </a:rPr>
              <a:t> (</a:t>
            </a:r>
            <a:r>
              <a:rPr lang="en-GB" altLang="en-US" sz="2000" dirty="0" err="1">
                <a:latin typeface="Arial" panose="020B0604020202020204" pitchFamily="34" charset="0"/>
              </a:rPr>
              <a:t>Bq</a:t>
            </a:r>
            <a:r>
              <a:rPr lang="en-GB" altLang="en-US" sz="2000" dirty="0">
                <a:latin typeface="Arial" panose="020B0604020202020204" pitchFamily="34" charset="0"/>
              </a:rPr>
              <a:t>)</a:t>
            </a:r>
          </a:p>
          <a:p>
            <a:pPr marL="431800" lvl="2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GB" altLang="en-US" sz="2000" dirty="0">
                <a:latin typeface="Arial" panose="020B0604020202020204" pitchFamily="34" charset="0"/>
              </a:rPr>
              <a:t>	V					</a:t>
            </a:r>
            <a:r>
              <a:rPr lang="en-GB" altLang="en-US" sz="2000" dirty="0" err="1">
                <a:latin typeface="Arial" panose="020B0604020202020204" pitchFamily="34" charset="0"/>
              </a:rPr>
              <a:t>ruimtevolume</a:t>
            </a:r>
            <a:r>
              <a:rPr lang="en-GB" altLang="en-US" sz="2000" dirty="0">
                <a:latin typeface="Arial" panose="020B0604020202020204" pitchFamily="34" charset="0"/>
              </a:rPr>
              <a:t> (</a:t>
            </a:r>
            <a:r>
              <a:rPr lang="en-GB" altLang="en-US" sz="2000" dirty="0" err="1">
                <a:latin typeface="Arial" panose="020B0604020202020204" pitchFamily="34" charset="0"/>
              </a:rPr>
              <a:t>m</a:t>
            </a:r>
            <a:r>
              <a:rPr lang="en-GB" altLang="en-US" sz="2000" baseline="30000" dirty="0" err="1">
                <a:latin typeface="Arial" panose="020B0604020202020204" pitchFamily="34" charset="0"/>
              </a:rPr>
              <a:t>3</a:t>
            </a:r>
            <a:r>
              <a:rPr lang="en-GB" altLang="en-US" sz="2000" dirty="0">
                <a:latin typeface="Arial" panose="020B0604020202020204" pitchFamily="34" charset="0"/>
              </a:rPr>
              <a:t>)</a:t>
            </a: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2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l-GR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= D / V</a:t>
            </a:r>
            <a:r>
              <a:rPr lang="en-GB" altLang="en-US" sz="2000" dirty="0">
                <a:latin typeface="Arial" panose="020B0604020202020204" pitchFamily="34" charset="0"/>
              </a:rPr>
              <a:t>	</a:t>
            </a:r>
            <a:r>
              <a:rPr lang="en-GB" altLang="en-US" sz="2000" dirty="0" err="1">
                <a:latin typeface="Arial" panose="020B0604020202020204" pitchFamily="34" charset="0"/>
              </a:rPr>
              <a:t>ventilatievoud</a:t>
            </a:r>
            <a:r>
              <a:rPr lang="en-GB" altLang="en-US" sz="2000" dirty="0">
                <a:latin typeface="Arial" panose="020B0604020202020204" pitchFamily="34" charset="0"/>
              </a:rPr>
              <a:t> = </a:t>
            </a:r>
            <a:r>
              <a:rPr lang="en-GB" altLang="en-US" sz="2000" dirty="0" err="1">
                <a:latin typeface="Arial" panose="020B0604020202020204" pitchFamily="34" charset="0"/>
              </a:rPr>
              <a:t>aantal</a:t>
            </a:r>
            <a:r>
              <a:rPr lang="en-GB" altLang="en-US" sz="2000" dirty="0">
                <a:latin typeface="Arial" panose="020B0604020202020204" pitchFamily="34" charset="0"/>
              </a:rPr>
              <a:t> </a:t>
            </a:r>
            <a:r>
              <a:rPr lang="en-GB" altLang="en-US" sz="2000" dirty="0" err="1">
                <a:latin typeface="Arial" panose="020B0604020202020204" pitchFamily="34" charset="0"/>
              </a:rPr>
              <a:t>ruimtevolumes</a:t>
            </a:r>
            <a:r>
              <a:rPr lang="en-GB" altLang="en-US" sz="2000" dirty="0">
                <a:latin typeface="Arial" panose="020B0604020202020204" pitchFamily="34" charset="0"/>
              </a:rPr>
              <a:t> per </a:t>
            </a:r>
            <a:r>
              <a:rPr lang="en-GB" altLang="en-US" sz="2000" dirty="0" err="1">
                <a:latin typeface="Arial" panose="020B0604020202020204" pitchFamily="34" charset="0"/>
              </a:rPr>
              <a:t>uur</a:t>
            </a:r>
            <a:r>
              <a:rPr lang="en-GB" altLang="en-US" sz="2000" dirty="0">
                <a:latin typeface="Arial" panose="020B0604020202020204" pitchFamily="34" charset="0"/>
              </a:rPr>
              <a:t> (h</a:t>
            </a:r>
            <a:r>
              <a:rPr lang="en-GB" altLang="en-US" sz="2000" baseline="30000" dirty="0">
                <a:latin typeface="Arial" panose="020B0604020202020204" pitchFamily="34" charset="0"/>
              </a:rPr>
              <a:t>-1</a:t>
            </a:r>
            <a:r>
              <a:rPr lang="en-GB" altLang="en-US" sz="2000" dirty="0">
                <a:latin typeface="Arial" panose="020B0604020202020204" pitchFamily="34" charset="0"/>
              </a:rPr>
              <a:t>) </a:t>
            </a:r>
          </a:p>
          <a:p>
            <a:pPr marL="431800" lvl="2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GB" altLang="en-US" sz="2000" dirty="0">
                <a:latin typeface="Arial" panose="020B0604020202020204" pitchFamily="34" charset="0"/>
              </a:rPr>
              <a:t>	P					lek </a:t>
            </a:r>
            <a:r>
              <a:rPr lang="en-GB" altLang="en-US" sz="2000">
                <a:latin typeface="Arial" panose="020B0604020202020204" pitchFamily="34" charset="0"/>
              </a:rPr>
              <a:t>(Bq</a:t>
            </a:r>
            <a:r>
              <a:rPr lang="en-GB" altLang="en-US" sz="2000">
                <a:latin typeface="Georgia" panose="02040502050405020303" pitchFamily="18" charset="0"/>
              </a:rPr>
              <a:t>·</a:t>
            </a:r>
            <a:r>
              <a:rPr lang="en-GB" altLang="en-US" sz="2000">
                <a:latin typeface="Arial" panose="020B0604020202020204" pitchFamily="34" charset="0"/>
              </a:rPr>
              <a:t>h</a:t>
            </a:r>
            <a:r>
              <a:rPr lang="en-GB" altLang="en-US" sz="2000" baseline="30000">
                <a:latin typeface="Arial" panose="020B0604020202020204" pitchFamily="34" charset="0"/>
              </a:rPr>
              <a:t>-1</a:t>
            </a:r>
            <a:r>
              <a:rPr lang="en-GB" altLang="en-US" sz="2000" dirty="0">
                <a:latin typeface="Arial" panose="020B0604020202020204" pitchFamily="34" charset="0"/>
              </a:rPr>
              <a:t>) 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in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evenwicht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is IN =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UIT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		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dA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/dt = 0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															</a:t>
            </a:r>
            <a:r>
              <a:rPr lang="en-GB" altLang="en-US" sz="2000" dirty="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</a:t>
            </a:r>
            <a:r>
              <a:rPr lang="en-GB" altLang="en-US" sz="2000" baseline="-25000" dirty="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evenwicht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= P / </a:t>
            </a:r>
            <a:r>
              <a:rPr lang="el-GR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</a:p>
        </p:txBody>
      </p:sp>
      <p:sp>
        <p:nvSpPr>
          <p:cNvPr id="15366" name="Rectangle 8">
            <a:extLst>
              <a:ext uri="{FF2B5EF4-FFF2-40B4-BE49-F238E27FC236}">
                <a16:creationId xmlns:a16="http://schemas.microsoft.com/office/drawing/2014/main" id="{29DBB76C-235B-47DD-8BAC-7DB9CC9192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>
            <a:extLst>
              <a:ext uri="{FF2B5EF4-FFF2-40B4-BE49-F238E27FC236}">
                <a16:creationId xmlns:a16="http://schemas.microsoft.com/office/drawing/2014/main" id="{973010B9-49F3-4610-88E8-41FAD9C3B68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35C3EF6-1016-4509-B83E-6D2623C68AFB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6387" name="Slide Number Placeholder 5">
            <a:extLst>
              <a:ext uri="{FF2B5EF4-FFF2-40B4-BE49-F238E27FC236}">
                <a16:creationId xmlns:a16="http://schemas.microsoft.com/office/drawing/2014/main" id="{3912A33F-C565-46D7-90DF-81E7724A5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DDF0C23-29AF-4447-9A21-76A066C4F258}" type="slidenum">
              <a:rPr lang="en-US" altLang="en-US" sz="1400">
                <a:cs typeface="Arial" panose="020B0604020202020204" pitchFamily="34" charset="0"/>
              </a:rPr>
              <a:pPr eaLnBrk="1" hangingPunct="1"/>
              <a:t>14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36546" name="Rectangle 2">
            <a:extLst>
              <a:ext uri="{FF2B5EF4-FFF2-40B4-BE49-F238E27FC236}">
                <a16:creationId xmlns:a16="http://schemas.microsoft.com/office/drawing/2014/main" id="{35A3BB67-9DAC-4D75-9C7C-93225F1878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Differentiaalvergelijkingen</a:t>
            </a:r>
            <a:r>
              <a:rPr lang="en-GB" sz="3600" b="1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voorbeeld (5)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389" name="Rectangle 3">
            <a:extLst>
              <a:ext uri="{FF2B5EF4-FFF2-40B4-BE49-F238E27FC236}">
                <a16:creationId xmlns:a16="http://schemas.microsoft.com/office/drawing/2014/main" id="{8C719209-D4AF-4BE8-8E90-3482E5BB5D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In een opslagruimte lekt een fles gevuld met </a:t>
            </a:r>
            <a:r>
              <a:rPr lang="nl-NL" altLang="en-US" sz="1800" baseline="30000" dirty="0">
                <a:latin typeface="Arial" panose="020B0604020202020204" pitchFamily="34" charset="0"/>
                <a:sym typeface="Symbol" panose="05050102010706020507" pitchFamily="18" charset="2"/>
              </a:rPr>
              <a:t>85</a:t>
            </a: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Kr.</a:t>
            </a:r>
            <a:endParaRPr lang="en-US" altLang="en-US" sz="18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Gegevens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:</a:t>
            </a:r>
          </a:p>
          <a:p>
            <a:pPr marL="431800" lvl="1" indent="0" defTabSz="215900" eaLnBrk="1" hangingPunct="1">
              <a:spcBef>
                <a:spcPct val="0"/>
              </a:spcBef>
              <a:buSzTx/>
              <a:buFontTx/>
              <a:buNone/>
            </a:pP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	in evenwichtssituatie geldt A</a:t>
            </a:r>
            <a:r>
              <a:rPr lang="nl-NL" altLang="en-US" sz="1800" baseline="-25000" dirty="0">
                <a:latin typeface="Arial" panose="020B0604020202020204" pitchFamily="34" charset="0"/>
                <a:sym typeface="Symbol" panose="05050102010706020507" pitchFamily="18" charset="2"/>
              </a:rPr>
              <a:t>evenwicht</a:t>
            </a: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= P / </a:t>
            </a:r>
            <a:r>
              <a:rPr lang="el-GR" altLang="en-US" sz="1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endParaRPr lang="en-US" altLang="en-US" sz="18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	volume van de </a:t>
            </a: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opslagruimte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is 500 </a:t>
            </a: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m</a:t>
            </a:r>
            <a:r>
              <a:rPr lang="en-US" altLang="en-US" sz="1800" baseline="30000" dirty="0" err="1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marL="431800" lvl="1" indent="0" defTabSz="215900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ventilatievoud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is 1,0 h</a:t>
            </a:r>
            <a:r>
              <a:rPr lang="en-US" altLang="en-US" sz="1800" baseline="30000" dirty="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marL="431800" lvl="1" indent="0" defTabSz="215900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lektempo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is </a:t>
            </a:r>
            <a:r>
              <a:rPr lang="en-US" altLang="en-US" sz="1800">
                <a:latin typeface="Arial" panose="020B0604020202020204" pitchFamily="34" charset="0"/>
                <a:sym typeface="Symbol" panose="05050102010706020507" pitchFamily="18" charset="2"/>
              </a:rPr>
              <a:t>40 MBq</a:t>
            </a:r>
            <a:r>
              <a:rPr lang="en-US" altLang="en-US" sz="18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US" altLang="en-US" sz="18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en-US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1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endParaRPr lang="en-US" altLang="en-US" sz="18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SzTx/>
              <a:buFontTx/>
              <a:buNone/>
            </a:pP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	dosisconversiecoëfficiënt van </a:t>
            </a:r>
            <a:r>
              <a:rPr lang="nl-NL" altLang="en-US" sz="1800" baseline="30000" dirty="0">
                <a:latin typeface="Arial" panose="020B0604020202020204" pitchFamily="34" charset="0"/>
                <a:sym typeface="Symbol" panose="05050102010706020507" pitchFamily="18" charset="2"/>
              </a:rPr>
              <a:t>85</a:t>
            </a: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Kr is e </a:t>
            </a: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= 9,2</a:t>
            </a:r>
            <a:r>
              <a:rPr lang="en-US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nl-NL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-13</a:t>
            </a: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 Sv</a:t>
            </a:r>
            <a:r>
              <a:rPr lang="nl-NL" altLang="en-US" sz="18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nl-NL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 per Bq</a:t>
            </a:r>
            <a:r>
              <a:rPr lang="nl-NL" altLang="en-US" sz="18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m</a:t>
            </a:r>
            <a:r>
              <a:rPr lang="nl-NL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-3</a:t>
            </a: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endParaRPr lang="nl-NL" altLang="en-US" sz="1800" b="1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nl-NL" altLang="en-US" sz="2000" b="1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nl-NL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Vraag 1:	bereken de activiteitsconcentratie in de ruimte</a:t>
            </a:r>
          </a:p>
          <a:p>
            <a:pPr marL="431800" lvl="2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nl-NL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Vraag 2:	bereken het dosisequivalenttempo H* in de ruimte</a:t>
            </a:r>
          </a:p>
          <a:p>
            <a:pPr marL="431800" lvl="2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nl-NL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					(stel gemakshalve H* = E)</a:t>
            </a:r>
            <a:endParaRPr lang="en-GB" altLang="en-US" sz="2000" dirty="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6390" name="Rectangle 8">
            <a:extLst>
              <a:ext uri="{FF2B5EF4-FFF2-40B4-BE49-F238E27FC236}">
                <a16:creationId xmlns:a16="http://schemas.microsoft.com/office/drawing/2014/main" id="{5721A184-6D8F-4F3C-8AB5-7EF891EB98B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>
            <a:extLst>
              <a:ext uri="{FF2B5EF4-FFF2-40B4-BE49-F238E27FC236}">
                <a16:creationId xmlns:a16="http://schemas.microsoft.com/office/drawing/2014/main" id="{055E2481-79D5-4AAD-B162-A72D9C745DC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F5DEBA8-4191-431B-BA5E-D6BDC0F726EB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7411" name="Slide Number Placeholder 5">
            <a:extLst>
              <a:ext uri="{FF2B5EF4-FFF2-40B4-BE49-F238E27FC236}">
                <a16:creationId xmlns:a16="http://schemas.microsoft.com/office/drawing/2014/main" id="{20B3469D-4261-4BC0-8326-CBE3661CF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8C6709C-557A-4FF7-BA1A-B871602842EA}" type="slidenum">
              <a:rPr lang="en-US" altLang="en-US" sz="1400">
                <a:cs typeface="Arial" panose="020B0604020202020204" pitchFamily="34" charset="0"/>
              </a:rPr>
              <a:pPr eaLnBrk="1" hangingPunct="1"/>
              <a:t>15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38594" name="Rectangle 2">
            <a:extLst>
              <a:ext uri="{FF2B5EF4-FFF2-40B4-BE49-F238E27FC236}">
                <a16:creationId xmlns:a16="http://schemas.microsoft.com/office/drawing/2014/main" id="{7545D03A-1792-4911-B692-E1F6E2A185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Differentiaalvergelijkingen</a:t>
            </a:r>
            <a:r>
              <a:rPr lang="en-GB" sz="3600" b="1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voorbeeld (5)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413" name="Rectangle 3">
            <a:extLst>
              <a:ext uri="{FF2B5EF4-FFF2-40B4-BE49-F238E27FC236}">
                <a16:creationId xmlns:a16="http://schemas.microsoft.com/office/drawing/2014/main" id="{6BD53FE4-300F-4FA3-8A56-39B22E7FAE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Antwoord</a:t>
            </a:r>
            <a:endParaRPr lang="en-US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en-US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nl-NL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in evenwichtssituatie geldt A</a:t>
            </a:r>
            <a:r>
              <a:rPr lang="nl-NL" altLang="en-US" sz="2000" baseline="-25000" dirty="0">
                <a:latin typeface="Arial" panose="020B0604020202020204" pitchFamily="34" charset="0"/>
                <a:sym typeface="Symbol" panose="05050102010706020507" pitchFamily="18" charset="2"/>
              </a:rPr>
              <a:t>evenwicht</a:t>
            </a:r>
            <a:r>
              <a:rPr lang="nl-NL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= P / </a:t>
            </a:r>
            <a:r>
              <a:rPr lang="el-GR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endParaRPr lang="en-US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nl-NL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P = lek = 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40 MBq</a:t>
            </a:r>
            <a:r>
              <a:rPr lang="nl-NL" altLang="en-US" sz="20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nl-NL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 = 40</a:t>
            </a:r>
            <a:r>
              <a:rPr lang="nl-NL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nl-NL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6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 Bq</a:t>
            </a:r>
            <a:r>
              <a:rPr lang="nl-NL" altLang="en-US" sz="20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nl-NL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endParaRPr lang="nl-NL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l-GR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nl-NL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= ventilatievoud = ruimtevolumes per uur = 1 h</a:t>
            </a:r>
            <a:r>
              <a:rPr lang="nl-NL" altLang="en-US" sz="2000" baseline="30000" dirty="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nl-NL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nl-NL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A = P / </a:t>
            </a:r>
            <a:r>
              <a:rPr lang="el-GR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nl-NL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= 40</a:t>
            </a:r>
            <a:r>
              <a:rPr lang="nl-NL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nl-NL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6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 Bq</a:t>
            </a:r>
            <a:r>
              <a:rPr lang="nl-NL" altLang="en-US" sz="20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nl-NL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nl-NL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/ 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1,0 h</a:t>
            </a:r>
            <a:r>
              <a:rPr lang="nl-NL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 = 40</a:t>
            </a:r>
            <a:r>
              <a:rPr lang="nl-NL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nl-NL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6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nl-NL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Bq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nl-NL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activiteitsconcentratie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nl-NL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a 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= 40</a:t>
            </a:r>
            <a:r>
              <a:rPr lang="nl-NL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nl-NL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6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 Bq </a:t>
            </a:r>
            <a:r>
              <a:rPr lang="nl-NL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/ 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500 m</a:t>
            </a:r>
            <a:r>
              <a:rPr lang="nl-NL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 = </a:t>
            </a:r>
            <a:r>
              <a:rPr lang="nl-NL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8,0</a:t>
            </a:r>
            <a:r>
              <a:rPr lang="nl-NL" altLang="en-US" sz="2000">
                <a:solidFill>
                  <a:srgbClr val="FF0000"/>
                </a:solidFill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nl-NL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nl-NL" altLang="en-US" sz="2000" baseline="30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4</a:t>
            </a:r>
            <a:r>
              <a:rPr lang="nl-NL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Bq</a:t>
            </a:r>
            <a:r>
              <a:rPr lang="nl-NL" altLang="en-US" sz="2000">
                <a:solidFill>
                  <a:srgbClr val="FF0000"/>
                </a:solidFill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nl-NL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m</a:t>
            </a:r>
            <a:r>
              <a:rPr lang="nl-NL" altLang="en-US" sz="2000" baseline="30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-3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endParaRPr lang="en-US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dosisequivalenttempo</a:t>
            </a:r>
            <a:endParaRPr lang="en-US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dH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*/dt = e </a:t>
            </a:r>
            <a:r>
              <a:rPr lang="nl-NL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a 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			  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= 9,2</a:t>
            </a:r>
            <a:r>
              <a:rPr lang="nl-NL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-13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Sv</a:t>
            </a:r>
            <a:r>
              <a:rPr lang="en-US" altLang="en-US" sz="20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per </a:t>
            </a:r>
            <a:r>
              <a:rPr lang="en-US" altLang="en-US" sz="2000" err="1">
                <a:latin typeface="Arial" panose="020B0604020202020204" pitchFamily="34" charset="0"/>
                <a:sym typeface="Symbol" panose="05050102010706020507" pitchFamily="18" charset="2"/>
              </a:rPr>
              <a:t>Bq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m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-3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nl-NL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8,0</a:t>
            </a:r>
            <a:r>
              <a:rPr lang="nl-NL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4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Bq</a:t>
            </a:r>
            <a:r>
              <a:rPr lang="en-US" altLang="en-US" sz="20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m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-3</a:t>
            </a:r>
            <a:endParaRPr lang="en-US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nl-NL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			  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= 7,4</a:t>
            </a:r>
            <a:r>
              <a:rPr lang="nl-NL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nl-NL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-8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 Sv</a:t>
            </a:r>
            <a:r>
              <a:rPr lang="nl-NL" altLang="en-US" sz="20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nl-NL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nl-NL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nl-NL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= </a:t>
            </a:r>
            <a:r>
              <a:rPr lang="nl-NL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74 nSv</a:t>
            </a:r>
            <a:r>
              <a:rPr lang="nl-NL" altLang="en-US" sz="2000">
                <a:solidFill>
                  <a:srgbClr val="FF0000"/>
                </a:solidFill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nl-NL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nl-NL" altLang="en-US" sz="2000" baseline="30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endParaRPr lang="en-GB" altLang="en-US" sz="2000" baseline="30000" dirty="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7414" name="Rectangle 8">
            <a:extLst>
              <a:ext uri="{FF2B5EF4-FFF2-40B4-BE49-F238E27FC236}">
                <a16:creationId xmlns:a16="http://schemas.microsoft.com/office/drawing/2014/main" id="{04BE6C42-BC03-4AE3-94F6-22706D27FB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>
            <a:extLst>
              <a:ext uri="{FF2B5EF4-FFF2-40B4-BE49-F238E27FC236}">
                <a16:creationId xmlns:a16="http://schemas.microsoft.com/office/drawing/2014/main" id="{13F02AC3-9295-478B-BEBD-92F7E83D888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A9DDA2F-EB2D-4F42-8EFF-AAE2DDE8B5D0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8435" name="Slide Number Placeholder 5">
            <a:extLst>
              <a:ext uri="{FF2B5EF4-FFF2-40B4-BE49-F238E27FC236}">
                <a16:creationId xmlns:a16="http://schemas.microsoft.com/office/drawing/2014/main" id="{52E3A8C6-1C1C-4827-84C8-AA90B3840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59FEC47-A35A-4FF4-A5EF-23217D858E87}" type="slidenum">
              <a:rPr lang="en-US" altLang="en-US" sz="1400">
                <a:cs typeface="Arial" panose="020B0604020202020204" pitchFamily="34" charset="0"/>
              </a:rPr>
              <a:pPr eaLnBrk="1" hangingPunct="1"/>
              <a:t>16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38594" name="Rectangle 2">
            <a:extLst>
              <a:ext uri="{FF2B5EF4-FFF2-40B4-BE49-F238E27FC236}">
                <a16:creationId xmlns:a16="http://schemas.microsoft.com/office/drawing/2014/main" id="{A4743CC3-9185-4A9E-BFD6-22C4DFEA2F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Differentiaalvergelijkingen</a:t>
            </a:r>
            <a:r>
              <a:rPr lang="en-GB" sz="3600" b="1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koffie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437" name="Rectangle 8">
            <a:extLst>
              <a:ext uri="{FF2B5EF4-FFF2-40B4-BE49-F238E27FC236}">
                <a16:creationId xmlns:a16="http://schemas.microsoft.com/office/drawing/2014/main" id="{671AB652-4B74-4B35-AE25-CE592A84B4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  <p:pic>
        <p:nvPicPr>
          <p:cNvPr id="18438" name="Picture 6">
            <a:extLst>
              <a:ext uri="{FF2B5EF4-FFF2-40B4-BE49-F238E27FC236}">
                <a16:creationId xmlns:a16="http://schemas.microsoft.com/office/drawing/2014/main" id="{4004A8E1-8EFB-4268-ACA3-CE4E822705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2879725"/>
            <a:ext cx="1800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>
            <a:extLst>
              <a:ext uri="{FF2B5EF4-FFF2-40B4-BE49-F238E27FC236}">
                <a16:creationId xmlns:a16="http://schemas.microsoft.com/office/drawing/2014/main" id="{7A0C830E-4CF5-4B53-A4D5-174B55FE5CB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6DDE4AF-EC45-4B49-889D-2B569538CB7C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9459" name="Slide Number Placeholder 5">
            <a:extLst>
              <a:ext uri="{FF2B5EF4-FFF2-40B4-BE49-F238E27FC236}">
                <a16:creationId xmlns:a16="http://schemas.microsoft.com/office/drawing/2014/main" id="{8A9E5975-D82E-4E32-BC5C-0728E59F4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A8401D8-BF51-42BB-8ED4-42E3FA516FB1}" type="slidenum">
              <a:rPr lang="en-US" altLang="en-US" sz="1400">
                <a:cs typeface="Arial" panose="020B0604020202020204" pitchFamily="34" charset="0"/>
              </a:rPr>
              <a:pPr eaLnBrk="1" hangingPunct="1"/>
              <a:t>17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05826" name="Rectangle 2">
            <a:extLst>
              <a:ext uri="{FF2B5EF4-FFF2-40B4-BE49-F238E27FC236}">
                <a16:creationId xmlns:a16="http://schemas.microsoft.com/office/drawing/2014/main" id="{86A2C7A6-2C45-4C08-8AD5-0E0BA37FBD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Differentiaalvergelijkingen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geval 2: rechter lid = e-macht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461" name="Rectangle 3">
            <a:extLst>
              <a:ext uri="{FF2B5EF4-FFF2-40B4-BE49-F238E27FC236}">
                <a16:creationId xmlns:a16="http://schemas.microsoft.com/office/drawing/2014/main" id="{9B3C228D-D354-4B58-BB56-8F905344F9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024063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</a:rPr>
              <a:t>y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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</a:rPr>
              <a:t> + </a:t>
            </a:r>
            <a:r>
              <a:rPr lang="el-GR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y =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P e</a:t>
            </a:r>
            <a:r>
              <a:rPr lang="en-GB" altLang="en-US" sz="2000" baseline="30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t</a:t>
            </a:r>
            <a:r>
              <a:rPr lang="en-GB" altLang="en-US" sz="2000" baseline="30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														(syllabus,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blz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. 32)</a:t>
            </a:r>
            <a:endParaRPr lang="en-GB" altLang="en-US" sz="2000" baseline="30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y(t) = P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(e</a:t>
            </a:r>
            <a:r>
              <a:rPr lang="en-GB" altLang="en-US" sz="2000" baseline="30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t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 e</a:t>
            </a:r>
            <a:r>
              <a:rPr lang="en-GB" altLang="en-US" sz="2000" baseline="30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) / (</a:t>
            </a:r>
            <a:r>
              <a:rPr lang="el-GR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- </a:t>
            </a:r>
            <a:r>
              <a:rPr lang="el-GR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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)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dit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gaat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over in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speciaal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geval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1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als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l-GR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latin typeface="Arial" panose="020B0604020202020204" pitchFamily="34" charset="0"/>
                <a:sym typeface="Symbol" panose="05050102010706020507" pitchFamily="18" charset="2"/>
              </a:rPr>
              <a:t>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= 0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voorbeeld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is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moeder-dochterrelatie</a:t>
            </a: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9462" name="Rectangle 8">
            <a:extLst>
              <a:ext uri="{FF2B5EF4-FFF2-40B4-BE49-F238E27FC236}">
                <a16:creationId xmlns:a16="http://schemas.microsoft.com/office/drawing/2014/main" id="{B030DE3A-5A35-479C-854D-6C216882A7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  <p:sp>
        <p:nvSpPr>
          <p:cNvPr id="19463" name="Rectangle 3">
            <a:extLst>
              <a:ext uri="{FF2B5EF4-FFF2-40B4-BE49-F238E27FC236}">
                <a16:creationId xmlns:a16="http://schemas.microsoft.com/office/drawing/2014/main" id="{B9AF585F-0F3B-4769-9702-B6B3869722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388" y="4076700"/>
            <a:ext cx="7772400" cy="1944688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318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 err="1">
                <a:solidFill>
                  <a:schemeClr val="tx2"/>
                </a:solidFill>
                <a:sym typeface="Symbol" panose="05050102010706020507" pitchFamily="18" charset="2"/>
              </a:rPr>
              <a:t>speciale</a:t>
            </a:r>
            <a:r>
              <a:rPr lang="en-GB" altLang="en-US" sz="20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olidFill>
                  <a:schemeClr val="tx2"/>
                </a:solidFill>
                <a:sym typeface="Symbol" panose="05050102010706020507" pitchFamily="18" charset="2"/>
              </a:rPr>
              <a:t>oplossing</a:t>
            </a:r>
            <a:r>
              <a:rPr lang="en-GB" altLang="en-US" sz="2000" dirty="0">
                <a:solidFill>
                  <a:schemeClr val="tx2"/>
                </a:solidFill>
                <a:sym typeface="Symbol" panose="05050102010706020507" pitchFamily="18" charset="2"/>
              </a:rPr>
              <a:t>			</a:t>
            </a:r>
            <a:r>
              <a:rPr lang="en-GB" altLang="en-US" sz="2000" dirty="0" err="1">
                <a:solidFill>
                  <a:schemeClr val="tx2"/>
                </a:solidFill>
                <a:sym typeface="Symbol" panose="05050102010706020507" pitchFamily="18" charset="2"/>
              </a:rPr>
              <a:t>y</a:t>
            </a:r>
            <a:r>
              <a:rPr lang="en-GB" altLang="en-US" sz="2000" baseline="-25000" dirty="0" err="1">
                <a:solidFill>
                  <a:schemeClr val="tx2"/>
                </a:solidFill>
                <a:sym typeface="Symbol" panose="05050102010706020507" pitchFamily="18" charset="2"/>
              </a:rPr>
              <a:t>1</a:t>
            </a:r>
            <a:r>
              <a:rPr lang="en-GB" altLang="en-US" sz="2000" dirty="0">
                <a:solidFill>
                  <a:schemeClr val="tx2"/>
                </a:solidFill>
                <a:sym typeface="Symbol" panose="05050102010706020507" pitchFamily="18" charset="2"/>
              </a:rPr>
              <a:t>(t) = </a:t>
            </a:r>
            <a:r>
              <a:rPr lang="en-GB" altLang="en-US" sz="2000">
                <a:solidFill>
                  <a:schemeClr val="tx2"/>
                </a:solidFill>
                <a:sym typeface="Symbol" panose="05050102010706020507" pitchFamily="18" charset="2"/>
              </a:rPr>
              <a:t>C e</a:t>
            </a:r>
            <a:r>
              <a:rPr lang="en-GB" altLang="en-US" sz="2000" baseline="30000">
                <a:solidFill>
                  <a:schemeClr val="tx2"/>
                </a:solidFill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solidFill>
                  <a:schemeClr val="tx2"/>
                </a:solidFill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t</a:t>
            </a:r>
            <a:endParaRPr lang="en-GB" altLang="en-US" sz="2000" dirty="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 err="1">
                <a:solidFill>
                  <a:schemeClr val="tx2"/>
                </a:solidFill>
                <a:sym typeface="Symbol" panose="05050102010706020507" pitchFamily="18" charset="2"/>
              </a:rPr>
              <a:t>invullen</a:t>
            </a:r>
            <a:r>
              <a:rPr lang="en-GB" altLang="en-US" sz="2000" dirty="0">
                <a:solidFill>
                  <a:schemeClr val="tx2"/>
                </a:solidFill>
                <a:sym typeface="Symbol" panose="05050102010706020507" pitchFamily="18" charset="2"/>
              </a:rPr>
              <a:t>								-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</a:t>
            </a:r>
            <a:r>
              <a:rPr lang="en-GB" altLang="en-US" sz="20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GB" altLang="en-US" sz="2000">
                <a:solidFill>
                  <a:schemeClr val="tx2"/>
                </a:solidFill>
                <a:sym typeface="Symbol" panose="05050102010706020507" pitchFamily="18" charset="2"/>
              </a:rPr>
              <a:t>C e</a:t>
            </a:r>
            <a:r>
              <a:rPr lang="en-GB" altLang="en-US" sz="2000" baseline="30000">
                <a:solidFill>
                  <a:schemeClr val="tx2"/>
                </a:solidFill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solidFill>
                  <a:schemeClr val="tx2"/>
                </a:solidFill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t</a:t>
            </a:r>
            <a:r>
              <a:rPr lang="en-GB" altLang="en-US" sz="2000" dirty="0">
                <a:solidFill>
                  <a:schemeClr val="tx2"/>
                </a:solidFill>
                <a:sym typeface="Symbol" panose="05050102010706020507" pitchFamily="18" charset="2"/>
              </a:rPr>
              <a:t> + 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GB" altLang="en-US" sz="2000">
                <a:solidFill>
                  <a:schemeClr val="tx2"/>
                </a:solidFill>
                <a:sym typeface="Symbol" panose="05050102010706020507" pitchFamily="18" charset="2"/>
              </a:rPr>
              <a:t>C e</a:t>
            </a:r>
            <a:r>
              <a:rPr lang="en-GB" altLang="en-US" sz="2000" baseline="30000">
                <a:solidFill>
                  <a:schemeClr val="tx2"/>
                </a:solidFill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solidFill>
                  <a:schemeClr val="tx2"/>
                </a:solidFill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 t</a:t>
            </a:r>
            <a:r>
              <a:rPr lang="en-GB" altLang="en-US" sz="2000" dirty="0">
                <a:solidFill>
                  <a:schemeClr val="tx2"/>
                </a:solidFill>
                <a:sym typeface="Symbol" panose="05050102010706020507" pitchFamily="18" charset="2"/>
              </a:rPr>
              <a:t>  = </a:t>
            </a:r>
            <a:r>
              <a:rPr lang="en-GB" altLang="en-US" sz="2000">
                <a:solidFill>
                  <a:schemeClr val="tx2"/>
                </a:solidFill>
                <a:sym typeface="Symbol" panose="05050102010706020507" pitchFamily="18" charset="2"/>
              </a:rPr>
              <a:t>P e</a:t>
            </a:r>
            <a:r>
              <a:rPr lang="en-GB" altLang="en-US" sz="2000" baseline="30000">
                <a:solidFill>
                  <a:schemeClr val="tx2"/>
                </a:solidFill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solidFill>
                  <a:schemeClr val="tx2"/>
                </a:solidFill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t</a:t>
            </a:r>
            <a:endParaRPr lang="en-GB" altLang="en-US" sz="2000" dirty="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>
                <a:solidFill>
                  <a:schemeClr val="tx2"/>
                </a:solidFill>
                <a:sym typeface="Symbol" panose="05050102010706020507" pitchFamily="18" charset="2"/>
              </a:rPr>
              <a:t>												C = P / (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olidFill>
                  <a:schemeClr val="tx2"/>
                </a:solidFill>
                <a:sym typeface="Symbol" panose="05050102010706020507" pitchFamily="18" charset="2"/>
              </a:rPr>
              <a:t> - 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</a:t>
            </a:r>
            <a:r>
              <a:rPr lang="en-GB" altLang="en-US" sz="2000" dirty="0">
                <a:solidFill>
                  <a:schemeClr val="tx2"/>
                </a:solidFill>
                <a:sym typeface="Symbol" panose="05050102010706020507" pitchFamily="18" charset="2"/>
              </a:rPr>
              <a:t>)</a:t>
            </a:r>
          </a:p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 err="1">
                <a:solidFill>
                  <a:schemeClr val="tx2"/>
                </a:solidFill>
                <a:sym typeface="Symbol" panose="05050102010706020507" pitchFamily="18" charset="2"/>
              </a:rPr>
              <a:t>algemene</a:t>
            </a:r>
            <a:r>
              <a:rPr lang="en-GB" altLang="en-US" sz="20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olidFill>
                  <a:schemeClr val="tx2"/>
                </a:solidFill>
                <a:sym typeface="Symbol" panose="05050102010706020507" pitchFamily="18" charset="2"/>
              </a:rPr>
              <a:t>oplossing</a:t>
            </a:r>
            <a:r>
              <a:rPr lang="en-GB" altLang="en-US" sz="2000" dirty="0">
                <a:solidFill>
                  <a:schemeClr val="tx2"/>
                </a:solidFill>
                <a:sym typeface="Symbol" panose="05050102010706020507" pitchFamily="18" charset="2"/>
              </a:rPr>
              <a:t>		y(t) = </a:t>
            </a:r>
            <a:r>
              <a:rPr lang="en-GB" altLang="en-US" sz="2000">
                <a:solidFill>
                  <a:schemeClr val="tx2"/>
                </a:solidFill>
                <a:sym typeface="Symbol" panose="05050102010706020507" pitchFamily="18" charset="2"/>
              </a:rPr>
              <a:t>A e</a:t>
            </a:r>
            <a:r>
              <a:rPr lang="en-GB" altLang="en-US" sz="2000" baseline="30000">
                <a:solidFill>
                  <a:schemeClr val="tx2"/>
                </a:solidFill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solidFill>
                  <a:schemeClr val="tx2"/>
                </a:solidFill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t</a:t>
            </a:r>
            <a:r>
              <a:rPr lang="en-GB" altLang="en-US" sz="2000" dirty="0">
                <a:solidFill>
                  <a:schemeClr val="tx2"/>
                </a:solidFill>
                <a:sym typeface="Symbol" panose="05050102010706020507" pitchFamily="18" charset="2"/>
              </a:rPr>
              <a:t> + </a:t>
            </a:r>
            <a:r>
              <a:rPr lang="en-GB" altLang="en-US" sz="2000">
                <a:solidFill>
                  <a:schemeClr val="tx2"/>
                </a:solidFill>
                <a:sym typeface="Symbol" panose="05050102010706020507" pitchFamily="18" charset="2"/>
              </a:rPr>
              <a:t>P e</a:t>
            </a:r>
            <a:r>
              <a:rPr lang="en-GB" altLang="en-US" sz="2000" baseline="30000">
                <a:solidFill>
                  <a:schemeClr val="tx2"/>
                </a:solidFill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solidFill>
                  <a:schemeClr val="tx2"/>
                </a:solidFill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t</a:t>
            </a:r>
            <a:r>
              <a:rPr lang="en-GB" altLang="en-US" sz="2000" dirty="0">
                <a:solidFill>
                  <a:schemeClr val="tx2"/>
                </a:solidFill>
                <a:sym typeface="Symbol" panose="05050102010706020507" pitchFamily="18" charset="2"/>
              </a:rPr>
              <a:t>  / (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olidFill>
                  <a:schemeClr val="tx2"/>
                </a:solidFill>
                <a:sym typeface="Symbol" panose="05050102010706020507" pitchFamily="18" charset="2"/>
              </a:rPr>
              <a:t> - 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</a:t>
            </a:r>
            <a:r>
              <a:rPr lang="en-GB" altLang="en-US" sz="2000" dirty="0">
                <a:solidFill>
                  <a:schemeClr val="tx2"/>
                </a:solidFill>
                <a:sym typeface="Symbol" panose="05050102010706020507" pitchFamily="18" charset="2"/>
              </a:rPr>
              <a:t>)</a:t>
            </a:r>
          </a:p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 err="1">
                <a:solidFill>
                  <a:schemeClr val="tx2"/>
                </a:solidFill>
                <a:sym typeface="Symbol" panose="05050102010706020507" pitchFamily="18" charset="2"/>
              </a:rPr>
              <a:t>randvoorwaarde</a:t>
            </a:r>
            <a:r>
              <a:rPr lang="en-GB" altLang="en-US" sz="2000" dirty="0">
                <a:solidFill>
                  <a:schemeClr val="tx2"/>
                </a:solidFill>
                <a:sym typeface="Symbol" panose="05050102010706020507" pitchFamily="18" charset="2"/>
              </a:rPr>
              <a:t>				y(0) = 0 </a:t>
            </a:r>
          </a:p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 err="1">
                <a:solidFill>
                  <a:schemeClr val="tx2"/>
                </a:solidFill>
                <a:sym typeface="Symbol" panose="05050102010706020507" pitchFamily="18" charset="2"/>
              </a:rPr>
              <a:t>invullen</a:t>
            </a:r>
            <a:r>
              <a:rPr lang="en-GB" altLang="en-US" sz="2000" dirty="0">
                <a:solidFill>
                  <a:schemeClr val="tx2"/>
                </a:solidFill>
                <a:sym typeface="Symbol" panose="05050102010706020507" pitchFamily="18" charset="2"/>
              </a:rPr>
              <a:t>								A = -P / (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olidFill>
                  <a:schemeClr val="tx2"/>
                </a:solidFill>
                <a:sym typeface="Symbol" panose="05050102010706020507" pitchFamily="18" charset="2"/>
              </a:rPr>
              <a:t> - 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</a:t>
            </a:r>
            <a:r>
              <a:rPr lang="en-GB" altLang="en-US" sz="2000" dirty="0">
                <a:solidFill>
                  <a:schemeClr val="tx2"/>
                </a:solidFill>
                <a:sym typeface="Symbol" panose="05050102010706020507" pitchFamily="18" charset="2"/>
              </a:rPr>
              <a:t>)</a:t>
            </a:r>
            <a:endParaRPr lang="en-GB" altLang="en-US" sz="2000" dirty="0"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>
            <a:extLst>
              <a:ext uri="{FF2B5EF4-FFF2-40B4-BE49-F238E27FC236}">
                <a16:creationId xmlns:a16="http://schemas.microsoft.com/office/drawing/2014/main" id="{B74C6522-6416-407C-98CC-6A683E86133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36EC941-126B-4B1E-B10F-25C4538C2246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0483" name="Slide Number Placeholder 5">
            <a:extLst>
              <a:ext uri="{FF2B5EF4-FFF2-40B4-BE49-F238E27FC236}">
                <a16:creationId xmlns:a16="http://schemas.microsoft.com/office/drawing/2014/main" id="{2AE36905-9325-4AF7-880B-E8E308140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7186595-45BC-411F-95B4-0818781FFB8D}" type="slidenum">
              <a:rPr lang="en-US" altLang="en-US" sz="1400">
                <a:cs typeface="Arial" panose="020B0604020202020204" pitchFamily="34" charset="0"/>
              </a:rPr>
              <a:pPr eaLnBrk="1" hangingPunct="1"/>
              <a:t>18</a:t>
            </a:fld>
            <a:endParaRPr lang="en-US" altLang="en-US" sz="1400" dirty="0">
              <a:cs typeface="Arial" panose="020B0604020202020204" pitchFamily="34" charset="0"/>
            </a:endParaRPr>
          </a:p>
        </p:txBody>
      </p:sp>
      <p:sp>
        <p:nvSpPr>
          <p:cNvPr id="205826" name="Rectangle 2">
            <a:extLst>
              <a:ext uri="{FF2B5EF4-FFF2-40B4-BE49-F238E27FC236}">
                <a16:creationId xmlns:a16="http://schemas.microsoft.com/office/drawing/2014/main" id="{7E53EA28-9B75-4AB0-959F-CF29106484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panose="020B0604020202020204" pitchFamily="34" charset="0"/>
                <a:cs typeface="Arial" panose="020B0604020202020204" pitchFamily="34" charset="0"/>
              </a:rPr>
              <a:t>Differentiaalvergelijkingen</a:t>
            </a:r>
            <a:br>
              <a:rPr lang="en-GB" sz="3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geval 2: rechter lid = e-macht</a:t>
            </a:r>
            <a:endParaRPr lang="en-US" sz="2000" b="1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85" name="Rectangle 3">
            <a:extLst>
              <a:ext uri="{FF2B5EF4-FFF2-40B4-BE49-F238E27FC236}">
                <a16:creationId xmlns:a16="http://schemas.microsoft.com/office/drawing/2014/main" id="{240A8AAB-4880-4121-9AD7-A882B74BD1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7388" y="1981200"/>
            <a:ext cx="7772400" cy="1439863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y(t) = P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(e</a:t>
            </a:r>
            <a:r>
              <a:rPr lang="en-GB" altLang="en-US" sz="2000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t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 e</a:t>
            </a:r>
            <a:r>
              <a:rPr lang="en-GB" altLang="en-US" sz="2000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 / (</a:t>
            </a:r>
            <a:r>
              <a:rPr lang="el-GR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- </a:t>
            </a:r>
            <a:r>
              <a:rPr lang="el-GR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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r>
              <a:rPr lang="en-GB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							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(</a:t>
            </a:r>
            <a:r>
              <a:rPr lang="en-GB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syllabus, </a:t>
            </a:r>
            <a:r>
              <a:rPr lang="en-GB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blz</a:t>
            </a:r>
            <a:r>
              <a:rPr lang="en-GB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. 34-35)</a:t>
            </a:r>
            <a:endParaRPr lang="en-GB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en-GB" altLang="en-US" sz="20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 </a:t>
            </a:r>
            <a:r>
              <a:rPr lang="en-GB" altLang="en-US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grootste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van </a:t>
            </a:r>
            <a:r>
              <a:rPr lang="el-GR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en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l-GR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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bepaalt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de </a:t>
            </a:r>
            <a:r>
              <a:rPr lang="en-GB" altLang="en-US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ingroei</a:t>
            </a:r>
            <a:endParaRPr lang="en-GB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 </a:t>
            </a:r>
            <a:r>
              <a:rPr lang="en-GB" altLang="en-US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kleinste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van </a:t>
            </a:r>
            <a:r>
              <a:rPr lang="el-GR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en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l-GR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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bepaalt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de </a:t>
            </a:r>
            <a:r>
              <a:rPr lang="en-GB" altLang="en-US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verwijdering</a:t>
            </a:r>
            <a:endParaRPr lang="en-GB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20486" name="Rectangle 8">
            <a:extLst>
              <a:ext uri="{FF2B5EF4-FFF2-40B4-BE49-F238E27FC236}">
                <a16:creationId xmlns:a16="http://schemas.microsoft.com/office/drawing/2014/main" id="{70759638-D636-4F29-A660-E8F83BAF2BF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  <p:sp>
        <p:nvSpPr>
          <p:cNvPr id="20487" name="Rectangle 3">
            <a:extLst>
              <a:ext uri="{FF2B5EF4-FFF2-40B4-BE49-F238E27FC236}">
                <a16:creationId xmlns:a16="http://schemas.microsoft.com/office/drawing/2014/main" id="{AAB87030-BFFC-4EC0-B199-52CEE72023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388" y="3494088"/>
            <a:ext cx="7772400" cy="238283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318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 err="1">
                <a:cs typeface="Arial" panose="020B0604020202020204" pitchFamily="34" charset="0"/>
                <a:sym typeface="Symbol" panose="05050102010706020507" pitchFamily="18" charset="2"/>
              </a:rPr>
              <a:t>stel</a:t>
            </a: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 t is </a:t>
            </a:r>
            <a:r>
              <a:rPr lang="en-GB" altLang="en-US" sz="2000" dirty="0" err="1">
                <a:cs typeface="Arial" panose="020B0604020202020204" pitchFamily="34" charset="0"/>
                <a:sym typeface="Symbol" panose="05050102010706020507" pitchFamily="18" charset="2"/>
              </a:rPr>
              <a:t>klein</a:t>
            </a:r>
            <a:endParaRPr lang="en-GB" altLang="en-US" sz="2000" dirty="0"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 &gt;&gt; 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</a:t>
            </a:r>
            <a:r>
              <a:rPr lang="en-GB" altLang="en-US" sz="2000" dirty="0">
                <a:cs typeface="Arial" panose="020B0604020202020204" pitchFamily="34" charset="0"/>
              </a:rPr>
              <a:t>		</a:t>
            </a:r>
            <a:r>
              <a:rPr lang="en-GB" altLang="en-US" sz="2000">
                <a:cs typeface="Arial" panose="020B0604020202020204" pitchFamily="34" charset="0"/>
              </a:rPr>
              <a:t>	</a:t>
            </a:r>
            <a:r>
              <a:rPr lang="en-GB" altLang="en-US" sz="2000">
                <a:cs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lang="en-GB" altLang="en-US" sz="2000" baseline="30000">
                <a:cs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t</a:t>
            </a:r>
            <a:r>
              <a:rPr lang="en-GB" altLang="en-US" sz="2000" dirty="0">
                <a:cs typeface="Arial" panose="020B0604020202020204" pitchFamily="34" charset="0"/>
              </a:rPr>
              <a:t> </a:t>
            </a: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≈ 1				→</a:t>
            </a:r>
            <a:r>
              <a:rPr lang="en-GB" altLang="en-US" sz="2000" dirty="0">
                <a:cs typeface="Arial" panose="020B0604020202020204" pitchFamily="34" charset="0"/>
              </a:rPr>
              <a:t>   y(t) </a:t>
            </a: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≈ (P/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) (1 </a:t>
            </a:r>
            <a:r>
              <a:rPr lang="en-GB" altLang="en-US" sz="2000">
                <a:cs typeface="Arial" panose="020B0604020202020204" pitchFamily="34" charset="0"/>
                <a:sym typeface="Symbol" panose="05050102010706020507" pitchFamily="18" charset="2"/>
              </a:rPr>
              <a:t>- e</a:t>
            </a:r>
            <a:r>
              <a:rPr lang="en-GB" altLang="en-US" sz="2000" baseline="30000">
                <a:cs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endParaRPr lang="en-GB" altLang="en-US" sz="2000" dirty="0">
              <a:cs typeface="Arial" panose="020B0604020202020204" pitchFamily="34" charset="0"/>
            </a:endParaRPr>
          </a:p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 &lt;&lt; 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 </a:t>
            </a:r>
            <a:r>
              <a:rPr lang="en-GB" altLang="en-US" sz="2000" dirty="0">
                <a:cs typeface="Arial" panose="020B0604020202020204" pitchFamily="34" charset="0"/>
              </a:rPr>
              <a:t>		</a:t>
            </a:r>
            <a:r>
              <a:rPr lang="en-GB" altLang="en-US" sz="2000">
                <a:cs typeface="Arial" panose="020B0604020202020204" pitchFamily="34" charset="0"/>
              </a:rPr>
              <a:t>	</a:t>
            </a:r>
            <a:r>
              <a:rPr lang="en-GB" altLang="en-US" sz="2000">
                <a:cs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lang="en-GB" altLang="en-US" sz="2000" baseline="30000">
                <a:cs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GB" altLang="en-US" sz="2000" dirty="0">
                <a:cs typeface="Arial" panose="020B0604020202020204" pitchFamily="34" charset="0"/>
              </a:rPr>
              <a:t> </a:t>
            </a: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≈ 1				→</a:t>
            </a:r>
            <a:r>
              <a:rPr lang="en-GB" altLang="en-US" sz="2000" dirty="0">
                <a:cs typeface="Arial" panose="020B0604020202020204" pitchFamily="34" charset="0"/>
              </a:rPr>
              <a:t>   </a:t>
            </a: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y(t) ≈ (P/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') (1 </a:t>
            </a:r>
            <a:r>
              <a:rPr lang="en-GB" altLang="en-US" sz="2000">
                <a:cs typeface="Arial" panose="020B0604020202020204" pitchFamily="34" charset="0"/>
                <a:sym typeface="Symbol" panose="05050102010706020507" pitchFamily="18" charset="2"/>
              </a:rPr>
              <a:t>- e</a:t>
            </a:r>
            <a:r>
              <a:rPr lang="en-GB" altLang="en-US" sz="2000" baseline="30000">
                <a:cs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t</a:t>
            </a: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</a:p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endParaRPr lang="en-GB" altLang="en-US" sz="2000" dirty="0"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1" eaLnBrk="1" hangingPunct="1"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 err="1">
                <a:cs typeface="Arial" panose="020B0604020202020204" pitchFamily="34" charset="0"/>
                <a:sym typeface="Symbol" panose="05050102010706020507" pitchFamily="18" charset="2"/>
              </a:rPr>
              <a:t>stel</a:t>
            </a: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 t is </a:t>
            </a:r>
            <a:r>
              <a:rPr lang="en-GB" altLang="en-US" sz="2000" dirty="0" err="1">
                <a:cs typeface="Arial" panose="020B0604020202020204" pitchFamily="34" charset="0"/>
                <a:sym typeface="Symbol" panose="05050102010706020507" pitchFamily="18" charset="2"/>
              </a:rPr>
              <a:t>groot</a:t>
            </a:r>
            <a:endParaRPr lang="en-GB" altLang="en-US" sz="2000" dirty="0"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 &gt;&gt; 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	</a:t>
            </a:r>
            <a:r>
              <a:rPr lang="en-GB" altLang="en-US" sz="2000" dirty="0">
                <a:cs typeface="Arial" panose="020B0604020202020204" pitchFamily="34" charset="0"/>
              </a:rPr>
              <a:t>	</a:t>
            </a:r>
            <a:r>
              <a:rPr lang="en-GB" altLang="en-US" sz="2000">
                <a:cs typeface="Arial" panose="020B0604020202020204" pitchFamily="34" charset="0"/>
              </a:rPr>
              <a:t>	</a:t>
            </a:r>
            <a:r>
              <a:rPr lang="en-GB" altLang="en-US" sz="2000">
                <a:cs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lang="en-GB" altLang="en-US" sz="2000" baseline="30000">
                <a:cs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cs typeface="Arial" panose="020B0604020202020204" pitchFamily="34" charset="0"/>
                <a:sym typeface="Symbol" panose="05050102010706020507" pitchFamily="18" charset="2"/>
              </a:rPr>
              <a:t>&lt;&lt; e</a:t>
            </a:r>
            <a:r>
              <a:rPr lang="en-GB" altLang="en-US" sz="2000" baseline="30000">
                <a:cs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t</a:t>
            </a: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		→</a:t>
            </a:r>
            <a:r>
              <a:rPr lang="en-GB" altLang="en-US" sz="2000" dirty="0">
                <a:cs typeface="Arial" panose="020B0604020202020204" pitchFamily="34" charset="0"/>
              </a:rPr>
              <a:t>   </a:t>
            </a: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y(t) ≈ (P/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>
                <a:cs typeface="Arial" panose="020B0604020202020204" pitchFamily="34" charset="0"/>
                <a:sym typeface="Symbol" panose="05050102010706020507" pitchFamily="18" charset="2"/>
              </a:rPr>
              <a:t>) e</a:t>
            </a:r>
            <a:r>
              <a:rPr lang="en-GB" altLang="en-US" sz="2000" baseline="30000">
                <a:cs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t</a:t>
            </a:r>
            <a:endParaRPr lang="en-GB" altLang="en-US" sz="2000" dirty="0"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 &lt;&lt; 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</a:t>
            </a: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GB" altLang="en-US" sz="2000" dirty="0">
                <a:cs typeface="Arial" panose="020B0604020202020204" pitchFamily="34" charset="0"/>
              </a:rPr>
              <a:t>	</a:t>
            </a:r>
            <a:r>
              <a:rPr lang="en-GB" altLang="en-US" sz="2000">
                <a:cs typeface="Arial" panose="020B0604020202020204" pitchFamily="34" charset="0"/>
              </a:rPr>
              <a:t>	</a:t>
            </a:r>
            <a:r>
              <a:rPr lang="en-GB" altLang="en-US" sz="2000">
                <a:cs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lang="en-GB" altLang="en-US" sz="2000" baseline="30000">
                <a:cs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t</a:t>
            </a: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cs typeface="Arial" panose="020B0604020202020204" pitchFamily="34" charset="0"/>
                <a:sym typeface="Symbol" panose="05050102010706020507" pitchFamily="18" charset="2"/>
              </a:rPr>
              <a:t>&lt;&lt; e</a:t>
            </a:r>
            <a:r>
              <a:rPr lang="en-GB" altLang="en-US" sz="2000" baseline="30000">
                <a:cs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		→</a:t>
            </a:r>
            <a:r>
              <a:rPr lang="en-GB" altLang="en-US" sz="2000" dirty="0">
                <a:cs typeface="Arial" panose="020B0604020202020204" pitchFamily="34" charset="0"/>
              </a:rPr>
              <a:t>   </a:t>
            </a:r>
            <a:r>
              <a:rPr lang="en-GB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y(t) ≈ (P/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>
                <a:cs typeface="Arial" panose="020B0604020202020204" pitchFamily="34" charset="0"/>
                <a:sym typeface="Symbol" panose="05050102010706020507" pitchFamily="18" charset="2"/>
              </a:rPr>
              <a:t>') e</a:t>
            </a:r>
            <a:r>
              <a:rPr lang="en-GB" altLang="en-US" sz="2000" baseline="30000">
                <a:cs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US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t</a:t>
            </a:r>
            <a:endParaRPr lang="en-GB" altLang="en-US" sz="2000" dirty="0"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>
            <a:extLst>
              <a:ext uri="{FF2B5EF4-FFF2-40B4-BE49-F238E27FC236}">
                <a16:creationId xmlns:a16="http://schemas.microsoft.com/office/drawing/2014/main" id="{AC2D3AE5-A1E2-467A-9654-9745A59D61A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900F050-5C8C-4EDB-B814-CF11F3EF5FB9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1507" name="Slide Number Placeholder 5">
            <a:extLst>
              <a:ext uri="{FF2B5EF4-FFF2-40B4-BE49-F238E27FC236}">
                <a16:creationId xmlns:a16="http://schemas.microsoft.com/office/drawing/2014/main" id="{E3277F72-D79E-4FCF-A8E1-2031F5729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612B68C-83D1-45CB-9486-7BC903E36F0E}" type="slidenum">
              <a:rPr lang="en-US" altLang="en-US" sz="1400">
                <a:cs typeface="Arial" panose="020B0604020202020204" pitchFamily="34" charset="0"/>
              </a:rPr>
              <a:pPr eaLnBrk="1" hangingPunct="1"/>
              <a:t>19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57026" name="Rectangle 2">
            <a:extLst>
              <a:ext uri="{FF2B5EF4-FFF2-40B4-BE49-F238E27FC236}">
                <a16:creationId xmlns:a16="http://schemas.microsoft.com/office/drawing/2014/main" id="{C0646134-E5B7-41CF-9EDF-77FE16F74A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Differentiaalvergelijkingen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geval 2: rechter lid = e-macht</a:t>
            </a:r>
            <a:endParaRPr lang="en-US" sz="12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510" name="Rectangle 3">
            <a:extLst>
              <a:ext uri="{FF2B5EF4-FFF2-40B4-BE49-F238E27FC236}">
                <a16:creationId xmlns:a16="http://schemas.microsoft.com/office/drawing/2014/main" id="{D26E1D7E-4BF0-4309-8253-55D3DC37ED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89138"/>
            <a:ext cx="7772400" cy="1152525"/>
          </a:xfrm>
        </p:spPr>
        <p:txBody>
          <a:bodyPr/>
          <a:lstStyle/>
          <a:p>
            <a:pPr marL="432000" lvl="1" indent="0" defTabSz="2160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y(t) = P </a:t>
            </a: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(e</a:t>
            </a:r>
            <a:r>
              <a:rPr lang="en-GB" sz="2000" baseline="30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-</a:t>
            </a:r>
            <a:r>
              <a:rPr lang="el-GR" sz="2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sz="2000" baseline="30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 t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- e</a:t>
            </a:r>
            <a:r>
              <a:rPr lang="en-GB" sz="2000" baseline="30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-</a:t>
            </a:r>
            <a:r>
              <a:rPr lang="el-GR" sz="2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sz="2000" baseline="30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t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) / (</a:t>
            </a:r>
            <a:r>
              <a:rPr lang="el-G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- </a:t>
            </a:r>
            <a:r>
              <a:rPr lang="el-G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sz="2000" baseline="30000" dirty="0">
                <a:solidFill>
                  <a:srgbClr val="FF0000"/>
                </a:solidFill>
                <a:latin typeface="Arial" charset="0"/>
                <a:sym typeface="Symbol"/>
              </a:rPr>
              <a:t>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)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  <a:defRPr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toename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gevolgd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door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afname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		→	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maximum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=  ln(</a:t>
            </a:r>
            <a:r>
              <a:rPr lang="el-G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/ </a:t>
            </a:r>
            <a:r>
              <a:rPr lang="el-G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sz="2000" baseline="30000" dirty="0">
                <a:solidFill>
                  <a:srgbClr val="FF0000"/>
                </a:solidFill>
                <a:latin typeface="Arial" charset="0"/>
                <a:sym typeface="Symbol"/>
              </a:rPr>
              <a:t>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) / (</a:t>
            </a:r>
            <a:r>
              <a:rPr lang="el-G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- </a:t>
            </a:r>
            <a:r>
              <a:rPr lang="el-G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sz="2000" baseline="30000" dirty="0">
                <a:solidFill>
                  <a:srgbClr val="FF0000"/>
                </a:solidFill>
                <a:latin typeface="Arial" charset="0"/>
                <a:sym typeface="Symbol"/>
              </a:rPr>
              <a:t>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)</a:t>
            </a:r>
          </a:p>
        </p:txBody>
      </p:sp>
      <p:sp>
        <p:nvSpPr>
          <p:cNvPr id="2" name="Rectangle 8">
            <a:extLst>
              <a:ext uri="{FF2B5EF4-FFF2-40B4-BE49-F238E27FC236}">
                <a16:creationId xmlns:a16="http://schemas.microsoft.com/office/drawing/2014/main" id="{EAF031C8-52EB-4C7E-B048-D7FCBF2C4FF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  <p:sp>
        <p:nvSpPr>
          <p:cNvPr id="21511" name="Rectangle 3">
            <a:extLst>
              <a:ext uri="{FF2B5EF4-FFF2-40B4-BE49-F238E27FC236}">
                <a16:creationId xmlns:a16="http://schemas.microsoft.com/office/drawing/2014/main" id="{8EC15EA0-A99D-49A3-9DC5-F2F51A1852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3213100"/>
            <a:ext cx="7772400" cy="31686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318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>
                <a:sym typeface="Symbol" panose="05050102010706020507" pitchFamily="18" charset="2"/>
              </a:rPr>
              <a:t>y(t) is </a:t>
            </a:r>
            <a:r>
              <a:rPr lang="en-GB" altLang="en-US" sz="2000" dirty="0" err="1">
                <a:sym typeface="Symbol" panose="05050102010706020507" pitchFamily="18" charset="2"/>
              </a:rPr>
              <a:t>maximaal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als</a:t>
            </a:r>
            <a:r>
              <a:rPr lang="en-GB" altLang="en-US" sz="2000" dirty="0">
                <a:sym typeface="Symbol" panose="05050102010706020507" pitchFamily="18" charset="2"/>
              </a:rPr>
              <a:t> y(t) = 0</a:t>
            </a:r>
          </a:p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>
                <a:sym typeface="Symbol" panose="05050102010706020507" pitchFamily="18" charset="2"/>
              </a:rPr>
              <a:t>	d</a:t>
            </a:r>
            <a:r>
              <a:rPr lang="en-GB" altLang="en-US" sz="2000">
                <a:sym typeface="Symbol" panose="05050102010706020507" pitchFamily="18" charset="2"/>
              </a:rPr>
              <a:t>(e</a:t>
            </a:r>
            <a:r>
              <a:rPr lang="en-GB" altLang="en-US" sz="2000" baseline="30000"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ym typeface="Symbol" panose="05050102010706020507" pitchFamily="18" charset="2"/>
              </a:rPr>
              <a:t>t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>
                <a:sym typeface="Symbol" panose="05050102010706020507" pitchFamily="18" charset="2"/>
              </a:rPr>
              <a:t>- e</a:t>
            </a:r>
            <a:r>
              <a:rPr lang="en-GB" altLang="en-US" sz="2000" baseline="30000"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ym typeface="Symbol" panose="05050102010706020507" pitchFamily="18" charset="2"/>
              </a:rPr>
              <a:t>t</a:t>
            </a:r>
            <a:r>
              <a:rPr lang="en-GB" altLang="en-US" sz="2000" dirty="0">
                <a:sym typeface="Symbol" panose="05050102010706020507" pitchFamily="18" charset="2"/>
              </a:rPr>
              <a:t> )/dt = d</a:t>
            </a:r>
            <a:r>
              <a:rPr lang="en-GB" altLang="en-US" sz="2000">
                <a:sym typeface="Symbol" panose="05050102010706020507" pitchFamily="18" charset="2"/>
              </a:rPr>
              <a:t>(e</a:t>
            </a:r>
            <a:r>
              <a:rPr lang="en-GB" altLang="en-US" sz="2000" baseline="30000">
                <a:sym typeface="Symbol" panose="05050102010706020507" pitchFamily="18" charset="2"/>
              </a:rPr>
              <a:t>-</a:t>
            </a:r>
            <a:r>
              <a:rPr lang="el-GR" altLang="en-US" sz="2000" baseline="30000"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l-GR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ym typeface="Symbol" panose="05050102010706020507" pitchFamily="18" charset="2"/>
              </a:rPr>
              <a:t>t</a:t>
            </a:r>
            <a:r>
              <a:rPr lang="en-GB" altLang="en-US" sz="2000" dirty="0">
                <a:sym typeface="Symbol" panose="05050102010706020507" pitchFamily="18" charset="2"/>
              </a:rPr>
              <a:t>)/dt - d</a:t>
            </a:r>
            <a:r>
              <a:rPr lang="en-GB" altLang="en-US" sz="2000">
                <a:sym typeface="Symbol" panose="05050102010706020507" pitchFamily="18" charset="2"/>
              </a:rPr>
              <a:t>(e</a:t>
            </a:r>
            <a:r>
              <a:rPr lang="en-GB" altLang="en-US" sz="2000" baseline="30000"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ym typeface="Symbol" panose="05050102010706020507" pitchFamily="18" charset="2"/>
              </a:rPr>
              <a:t>t</a:t>
            </a:r>
            <a:r>
              <a:rPr lang="en-GB" altLang="en-US" sz="2000" dirty="0">
                <a:sym typeface="Symbol" panose="05050102010706020507" pitchFamily="18" charset="2"/>
              </a:rPr>
              <a:t>)/dt = 0</a:t>
            </a:r>
          </a:p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>
                <a:sym typeface="Symbol" panose="05050102010706020507" pitchFamily="18" charset="2"/>
              </a:rPr>
              <a:t>	d</a:t>
            </a:r>
            <a:r>
              <a:rPr lang="en-GB" altLang="en-US" sz="2000">
                <a:sym typeface="Symbol" panose="05050102010706020507" pitchFamily="18" charset="2"/>
              </a:rPr>
              <a:t>(e</a:t>
            </a:r>
            <a:r>
              <a:rPr lang="en-GB" altLang="en-US" sz="2000" baseline="30000"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ym typeface="Symbol" panose="05050102010706020507" pitchFamily="18" charset="2"/>
              </a:rPr>
              <a:t>t</a:t>
            </a:r>
            <a:r>
              <a:rPr lang="en-GB" altLang="en-US" sz="2000" dirty="0">
                <a:sym typeface="Symbol" panose="05050102010706020507" pitchFamily="18" charset="2"/>
              </a:rPr>
              <a:t>)/dt = d</a:t>
            </a:r>
            <a:r>
              <a:rPr lang="en-GB" altLang="en-US" sz="2000">
                <a:sym typeface="Symbol" panose="05050102010706020507" pitchFamily="18" charset="2"/>
              </a:rPr>
              <a:t>(e</a:t>
            </a:r>
            <a:r>
              <a:rPr lang="en-GB" altLang="en-US" sz="2000" baseline="30000"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ym typeface="Symbol" panose="05050102010706020507" pitchFamily="18" charset="2"/>
              </a:rPr>
              <a:t>t</a:t>
            </a:r>
            <a:r>
              <a:rPr lang="en-GB" altLang="en-US" sz="2000" dirty="0">
                <a:sym typeface="Symbol" panose="05050102010706020507" pitchFamily="18" charset="2"/>
              </a:rPr>
              <a:t>)/dt</a:t>
            </a:r>
          </a:p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>
                <a:sym typeface="Symbol" panose="05050102010706020507" pitchFamily="18" charset="2"/>
              </a:rPr>
              <a:t>	-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>
                <a:sym typeface="Symbol" panose="05050102010706020507" pitchFamily="18" charset="2"/>
              </a:rPr>
              <a:t></a:t>
            </a:r>
            <a:r>
              <a:rPr lang="en-GB" altLang="en-US" sz="2000">
                <a:sym typeface="Symbol" panose="05050102010706020507" pitchFamily="18" charset="2"/>
              </a:rPr>
              <a:t> e</a:t>
            </a:r>
            <a:r>
              <a:rPr lang="en-GB" altLang="en-US" sz="2000" baseline="30000"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ym typeface="Symbol" panose="05050102010706020507" pitchFamily="18" charset="2"/>
              </a:rPr>
              <a:t>t</a:t>
            </a:r>
            <a:r>
              <a:rPr lang="en-GB" altLang="en-US" sz="2000" dirty="0">
                <a:sym typeface="Symbol" panose="05050102010706020507" pitchFamily="18" charset="2"/>
              </a:rPr>
              <a:t> = -</a:t>
            </a:r>
            <a:r>
              <a:rPr lang="el-GR" altLang="en-US" sz="200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>
                <a:sym typeface="Symbol" panose="05050102010706020507" pitchFamily="18" charset="2"/>
              </a:rPr>
              <a:t> e</a:t>
            </a:r>
            <a:r>
              <a:rPr lang="en-GB" altLang="en-US" sz="2000" baseline="30000"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ym typeface="Symbol" panose="05050102010706020507" pitchFamily="18" charset="2"/>
              </a:rPr>
              <a:t>t</a:t>
            </a:r>
            <a:endParaRPr lang="en-GB" altLang="en-US" sz="2000" dirty="0">
              <a:sym typeface="Symbol" panose="05050102010706020507" pitchFamily="18" charset="2"/>
            </a:endParaRPr>
          </a:p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>
                <a:sym typeface="Symbol" panose="05050102010706020507" pitchFamily="18" charset="2"/>
              </a:rPr>
              <a:t>	e</a:t>
            </a:r>
            <a:r>
              <a:rPr lang="en-GB" altLang="en-US" sz="2000" baseline="30000">
                <a:sym typeface="Symbol" panose="05050102010706020507" pitchFamily="18" charset="2"/>
              </a:rPr>
              <a:t>-</a:t>
            </a:r>
            <a:r>
              <a:rPr lang="el-GR" altLang="en-US" sz="2000" baseline="30000"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l-GR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ym typeface="Symbol" panose="05050102010706020507" pitchFamily="18" charset="2"/>
              </a:rPr>
              <a:t>t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>
                <a:sym typeface="Symbol" panose="05050102010706020507" pitchFamily="18" charset="2"/>
              </a:rPr>
              <a:t>/ e</a:t>
            </a:r>
            <a:r>
              <a:rPr lang="en-GB" altLang="en-US" sz="2000" baseline="30000">
                <a:sym typeface="Symbol" panose="05050102010706020507" pitchFamily="18" charset="2"/>
              </a:rPr>
              <a:t>-</a:t>
            </a:r>
            <a:r>
              <a:rPr lang="en-GB" altLang="en-US" sz="2000" baseline="30000" dirty="0">
                <a:sym typeface="Symbol" panose="05050102010706020507" pitchFamily="18" charset="2"/>
              </a:rPr>
              <a:t>t</a:t>
            </a:r>
            <a:r>
              <a:rPr lang="en-GB" altLang="en-US" sz="2000" dirty="0">
                <a:sym typeface="Symbol" panose="05050102010706020507" pitchFamily="18" charset="2"/>
              </a:rPr>
              <a:t> = 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ym typeface="Symbol" panose="05050102010706020507" pitchFamily="18" charset="2"/>
              </a:rPr>
              <a:t> / 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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</a:p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>
                <a:sym typeface="Symbol" panose="05050102010706020507" pitchFamily="18" charset="2"/>
              </a:rPr>
              <a:t>	e</a:t>
            </a:r>
            <a:r>
              <a:rPr lang="en-GB" altLang="en-US" sz="2000" baseline="30000">
                <a:sym typeface="Symbol" panose="05050102010706020507" pitchFamily="18" charset="2"/>
              </a:rPr>
              <a:t>(</a:t>
            </a:r>
            <a:r>
              <a:rPr lang="el-GR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ym typeface="Symbol" panose="05050102010706020507" pitchFamily="18" charset="2"/>
              </a:rPr>
              <a:t> - </a:t>
            </a:r>
            <a:r>
              <a:rPr lang="el-GR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ym typeface="Symbol" panose="05050102010706020507" pitchFamily="18" charset="2"/>
              </a:rPr>
              <a:t>')t</a:t>
            </a:r>
            <a:r>
              <a:rPr lang="en-GB" altLang="en-US" sz="2000" dirty="0">
                <a:sym typeface="Symbol" panose="05050102010706020507" pitchFamily="18" charset="2"/>
              </a:rPr>
              <a:t> = 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ym typeface="Symbol" panose="05050102010706020507" pitchFamily="18" charset="2"/>
              </a:rPr>
              <a:t> / 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</a:t>
            </a:r>
            <a:r>
              <a:rPr lang="en-GB" altLang="en-US" sz="20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</a:p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endParaRPr lang="en-GB" altLang="en-US" sz="2000" dirty="0">
              <a:sym typeface="Symbol" panose="05050102010706020507" pitchFamily="18" charset="2"/>
            </a:endParaRPr>
          </a:p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>
                <a:sym typeface="Symbol" panose="05050102010706020507" pitchFamily="18" charset="2"/>
              </a:rPr>
              <a:t>neem links </a:t>
            </a:r>
            <a:r>
              <a:rPr lang="en-GB" altLang="en-US" sz="2000" dirty="0" err="1">
                <a:sym typeface="Symbol" panose="05050102010706020507" pitchFamily="18" charset="2"/>
              </a:rPr>
              <a:t>en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rechts</a:t>
            </a:r>
            <a:r>
              <a:rPr lang="en-GB" altLang="en-US" sz="2000" dirty="0">
                <a:sym typeface="Symbol" panose="05050102010706020507" pitchFamily="18" charset="2"/>
              </a:rPr>
              <a:t> de </a:t>
            </a:r>
            <a:r>
              <a:rPr lang="en-GB" altLang="en-US" sz="2000" dirty="0" err="1">
                <a:sym typeface="Symbol" panose="05050102010706020507" pitchFamily="18" charset="2"/>
              </a:rPr>
              <a:t>logaritme</a:t>
            </a:r>
            <a:endParaRPr lang="en-GB" altLang="en-US" sz="2000" dirty="0">
              <a:sym typeface="Symbol" panose="05050102010706020507" pitchFamily="18" charset="2"/>
            </a:endParaRPr>
          </a:p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>
                <a:sym typeface="Symbol" panose="05050102010706020507" pitchFamily="18" charset="2"/>
              </a:rPr>
              <a:t>	(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ym typeface="Symbol" panose="05050102010706020507" pitchFamily="18" charset="2"/>
              </a:rPr>
              <a:t> - 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ym typeface="Symbol" panose="05050102010706020507" pitchFamily="18" charset="2"/>
              </a:rPr>
              <a:t></a:t>
            </a:r>
            <a:r>
              <a:rPr lang="en-GB" altLang="en-US" sz="2000" dirty="0">
                <a:sym typeface="Symbol" panose="05050102010706020507" pitchFamily="18" charset="2"/>
              </a:rPr>
              <a:t>) t = ln(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ym typeface="Symbol" panose="05050102010706020507" pitchFamily="18" charset="2"/>
              </a:rPr>
              <a:t> / 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ym typeface="Symbol" panose="05050102010706020507" pitchFamily="18" charset="2"/>
              </a:rPr>
              <a:t></a:t>
            </a:r>
            <a:r>
              <a:rPr lang="en-GB" altLang="en-US" sz="2000" dirty="0">
                <a:sym typeface="Symbol" panose="05050102010706020507" pitchFamily="18" charset="2"/>
              </a:rPr>
              <a:t>)</a:t>
            </a:r>
          </a:p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>
                <a:sym typeface="Symbol" panose="05050102010706020507" pitchFamily="18" charset="2"/>
              </a:rPr>
              <a:t>	t =  ln(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ym typeface="Symbol" panose="05050102010706020507" pitchFamily="18" charset="2"/>
              </a:rPr>
              <a:t> / 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ym typeface="Symbol" panose="05050102010706020507" pitchFamily="18" charset="2"/>
              </a:rPr>
              <a:t></a:t>
            </a:r>
            <a:r>
              <a:rPr lang="en-GB" altLang="en-US" sz="2000" dirty="0">
                <a:sym typeface="Symbol" panose="05050102010706020507" pitchFamily="18" charset="2"/>
              </a:rPr>
              <a:t>) / (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ym typeface="Symbol" panose="05050102010706020507" pitchFamily="18" charset="2"/>
              </a:rPr>
              <a:t> - 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ym typeface="Symbol" panose="05050102010706020507" pitchFamily="18" charset="2"/>
              </a:rPr>
              <a:t></a:t>
            </a:r>
            <a:r>
              <a:rPr lang="en-GB" altLang="en-US" sz="2000" dirty="0">
                <a:sym typeface="Symbol" panose="05050102010706020507" pitchFamily="18" charset="2"/>
              </a:rPr>
              <a:t>)</a:t>
            </a:r>
            <a:endParaRPr lang="en-GB" altLang="en-US" sz="2000" baseline="30000" dirty="0">
              <a:sym typeface="Symbol" panose="05050102010706020507" pitchFamily="18" charset="2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>
            <a:extLst>
              <a:ext uri="{FF2B5EF4-FFF2-40B4-BE49-F238E27FC236}">
                <a16:creationId xmlns:a16="http://schemas.microsoft.com/office/drawing/2014/main" id="{A2E729E5-7F91-4843-BF82-2B0DD5F8F68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7802ADB-F9BE-4965-9120-5CE13CC9C1D4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4099" name="Slide Number Placeholder 5">
            <a:extLst>
              <a:ext uri="{FF2B5EF4-FFF2-40B4-BE49-F238E27FC236}">
                <a16:creationId xmlns:a16="http://schemas.microsoft.com/office/drawing/2014/main" id="{C88990C2-F993-4769-8E2E-9A540B320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EAB7E4C-7F66-4F3A-A5B9-FE8C1F55079D}" type="slidenum">
              <a:rPr lang="en-US" altLang="en-US" sz="1400">
                <a:cs typeface="Arial" panose="020B0604020202020204" pitchFamily="34" charset="0"/>
              </a:rPr>
              <a:pPr eaLnBrk="1" hangingPunct="1"/>
              <a:t>2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21186" name="Rectangle 2">
            <a:extLst>
              <a:ext uri="{FF2B5EF4-FFF2-40B4-BE49-F238E27FC236}">
                <a16:creationId xmlns:a16="http://schemas.microsoft.com/office/drawing/2014/main" id="{3F739134-8C0C-4D8B-A59B-F5F029906B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 dirty="0" err="1">
                <a:latin typeface="Arial" charset="0"/>
              </a:rPr>
              <a:t>Differentiaalvergelijkingen</a:t>
            </a:r>
            <a:r>
              <a:rPr lang="en-GB" sz="3200" b="1" dirty="0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GB" sz="3200" b="1" dirty="0">
                <a:solidFill>
                  <a:schemeClr val="tx1"/>
                </a:solidFill>
                <a:latin typeface="Arial" charset="0"/>
              </a:rPr>
            </a:br>
            <a:r>
              <a:rPr lang="en-GB" sz="2000" b="1" dirty="0" err="1">
                <a:effectLst/>
                <a:latin typeface="Arial" charset="0"/>
                <a:sym typeface="Symbol" pitchFamily="18" charset="2"/>
              </a:rPr>
              <a:t>lineaire</a:t>
            </a:r>
            <a:r>
              <a:rPr lang="en-GB" sz="2000" b="1" dirty="0">
                <a:effectLst/>
                <a:latin typeface="Arial" charset="0"/>
                <a:sym typeface="Symbol" pitchFamily="18" charset="2"/>
              </a:rPr>
              <a:t> </a:t>
            </a:r>
            <a:r>
              <a:rPr lang="en-GB" sz="2000" b="1" dirty="0" err="1">
                <a:effectLst/>
                <a:latin typeface="Arial" charset="0"/>
                <a:sym typeface="Symbol" pitchFamily="18" charset="2"/>
              </a:rPr>
              <a:t>differentiaalvergelijking</a:t>
            </a:r>
            <a:r>
              <a:rPr lang="en-GB" sz="2000" b="1" dirty="0">
                <a:effectLst/>
                <a:latin typeface="Arial" charset="0"/>
                <a:sym typeface="Symbol" pitchFamily="18" charset="2"/>
              </a:rPr>
              <a:t> van de </a:t>
            </a:r>
            <a:r>
              <a:rPr lang="en-GB" sz="2000" b="1" dirty="0" err="1">
                <a:effectLst/>
                <a:latin typeface="Arial" charset="0"/>
                <a:sym typeface="Symbol" pitchFamily="18" charset="2"/>
              </a:rPr>
              <a:t>1</a:t>
            </a:r>
            <a:r>
              <a:rPr lang="en-GB" sz="2000" b="1" baseline="30000" dirty="0" err="1">
                <a:effectLst/>
                <a:latin typeface="Arial" charset="0"/>
                <a:sym typeface="Symbol" pitchFamily="18" charset="2"/>
              </a:rPr>
              <a:t>ste</a:t>
            </a:r>
            <a:r>
              <a:rPr lang="en-GB" sz="2000" b="1" dirty="0">
                <a:effectLst/>
                <a:latin typeface="Arial" charset="0"/>
                <a:sym typeface="Symbol" pitchFamily="18" charset="2"/>
              </a:rPr>
              <a:t> </a:t>
            </a:r>
            <a:r>
              <a:rPr lang="en-GB" sz="2000" b="1" dirty="0" err="1">
                <a:effectLst/>
                <a:latin typeface="Arial" charset="0"/>
                <a:sym typeface="Symbol" pitchFamily="18" charset="2"/>
              </a:rPr>
              <a:t>orde</a:t>
            </a:r>
            <a:endParaRPr lang="en-GB" sz="2000" b="1" dirty="0"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4102" name="Rectangle 3">
            <a:extLst>
              <a:ext uri="{FF2B5EF4-FFF2-40B4-BE49-F238E27FC236}">
                <a16:creationId xmlns:a16="http://schemas.microsoft.com/office/drawing/2014/main" id="{437EA352-A75D-474B-94C1-AAA22543EB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00550"/>
          </a:xfrm>
        </p:spPr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SzTx/>
              <a:buFont typeface="Wingdings" pitchFamily="2" charset="2"/>
              <a:buNone/>
              <a:defRPr/>
            </a:pPr>
            <a:r>
              <a:rPr lang="en-GB" sz="2000" dirty="0" err="1">
                <a:latin typeface="Arial" charset="0"/>
                <a:sym typeface="Symbol" pitchFamily="18" charset="2"/>
              </a:rPr>
              <a:t>geval</a:t>
            </a:r>
            <a:r>
              <a:rPr lang="en-GB" sz="2000" dirty="0">
                <a:latin typeface="Arial" charset="0"/>
                <a:sym typeface="Symbol" pitchFamily="18" charset="2"/>
              </a:rPr>
              <a:t> 1: </a:t>
            </a:r>
            <a:r>
              <a:rPr lang="en-GB" sz="2000" dirty="0" err="1">
                <a:latin typeface="Arial" charset="0"/>
                <a:sym typeface="Symbol" pitchFamily="18" charset="2"/>
              </a:rPr>
              <a:t>rechter</a:t>
            </a:r>
            <a:r>
              <a:rPr lang="en-GB" sz="2000" dirty="0">
                <a:latin typeface="Arial" charset="0"/>
                <a:sym typeface="Symbol" pitchFamily="18" charset="2"/>
              </a:rPr>
              <a:t> lid is </a:t>
            </a:r>
            <a:r>
              <a:rPr lang="en-GB" sz="2000" dirty="0" err="1">
                <a:latin typeface="Arial" charset="0"/>
                <a:sym typeface="Symbol" pitchFamily="18" charset="2"/>
              </a:rPr>
              <a:t>een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constante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1080000" lvl="1" indent="-432000" defTabSz="216000" eaLnBrk="1" hangingPunct="1">
              <a:spcBef>
                <a:spcPts val="300"/>
              </a:spcBef>
              <a:buSzTx/>
              <a:buFontTx/>
              <a:buAutoNum type="arabicPeriod"/>
              <a:defRPr/>
            </a:pPr>
            <a:r>
              <a:rPr lang="en-GB" sz="2000" dirty="0" err="1">
                <a:latin typeface="Arial" charset="0"/>
                <a:sym typeface="Symbol" pitchFamily="18" charset="2"/>
                <a:hlinkClick r:id="rId3" action="ppaction://hlinksldjump"/>
              </a:rPr>
              <a:t>radioactief</a:t>
            </a:r>
            <a:r>
              <a:rPr lang="en-GB" sz="2000" dirty="0">
                <a:latin typeface="Arial" charset="0"/>
                <a:sym typeface="Symbol" pitchFamily="18" charset="2"/>
                <a:hlinkClick r:id="rId3" action="ppaction://hlinksldjump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  <a:hlinkClick r:id="rId3" action="ppaction://hlinksldjump"/>
              </a:rPr>
              <a:t>verval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1080000" lvl="1" indent="-432000" defTabSz="216000" eaLnBrk="1" hangingPunct="1">
              <a:spcBef>
                <a:spcPts val="300"/>
              </a:spcBef>
              <a:buSzTx/>
              <a:buFontTx/>
              <a:buAutoNum type="arabicPeriod"/>
              <a:defRPr/>
            </a:pPr>
            <a:r>
              <a:rPr lang="en-GB" sz="2000" dirty="0">
                <a:latin typeface="Arial" charset="0"/>
                <a:sym typeface="Symbol" pitchFamily="18" charset="2"/>
                <a:hlinkClick r:id="rId4" action="ppaction://hlinksldjump"/>
              </a:rPr>
              <a:t>line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  <a:hlinkClick r:id="rId4" action="ppaction://hlinksldjump"/>
              </a:rPr>
              <a:t>ïeke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  <a:hlinkClick r:id="rId4" action="ppaction://hlinksldjump"/>
              </a:rPr>
              <a:t>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  <a:hlinkClick r:id="rId4" action="ppaction://hlinksldjump"/>
              </a:rPr>
              <a:t>verzwakking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  <a:hlinkClick r:id="rId4" action="ppaction://hlinksldjump"/>
              </a:rPr>
              <a:t> van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  <a:hlinkClick r:id="rId4" action="ppaction://hlinksldjump"/>
              </a:rPr>
              <a:t>fotonen</a:t>
            </a:r>
            <a:endParaRPr lang="en-US" sz="2000" dirty="0">
              <a:latin typeface="Arial" charset="0"/>
              <a:cs typeface="Arial" charset="0"/>
              <a:sym typeface="Symbol" pitchFamily="18" charset="2"/>
            </a:endParaRPr>
          </a:p>
          <a:p>
            <a:pPr marL="1080000" lvl="1" indent="-432000" defTabSz="216000" eaLnBrk="1" hangingPunct="1">
              <a:spcBef>
                <a:spcPts val="300"/>
              </a:spcBef>
              <a:buSzTx/>
              <a:buFontTx/>
              <a:buAutoNum type="arabicPeriod"/>
              <a:defRPr/>
            </a:pPr>
            <a:r>
              <a:rPr lang="en-US" sz="2000" dirty="0" err="1">
                <a:latin typeface="Arial" charset="0"/>
                <a:cs typeface="Arial" charset="0"/>
                <a:sym typeface="Symbol" pitchFamily="18" charset="2"/>
                <a:hlinkClick r:id="rId5" action="ppaction://hlinksldjump"/>
              </a:rPr>
              <a:t>neutronenactivatie</a:t>
            </a:r>
            <a:endParaRPr lang="en-US" sz="2000" dirty="0">
              <a:latin typeface="Arial" charset="0"/>
              <a:cs typeface="Arial" charset="0"/>
              <a:sym typeface="Symbol" pitchFamily="18" charset="2"/>
            </a:endParaRPr>
          </a:p>
          <a:p>
            <a:pPr marL="1080000" lvl="1" indent="-432000" defTabSz="216000" eaLnBrk="1" hangingPunct="1">
              <a:spcBef>
                <a:spcPts val="300"/>
              </a:spcBef>
              <a:buSzTx/>
              <a:buFontTx/>
              <a:buAutoNum type="arabicPeriod"/>
              <a:defRPr/>
            </a:pPr>
            <a:r>
              <a:rPr lang="en-US" sz="2000" dirty="0" err="1">
                <a:latin typeface="Arial" charset="0"/>
                <a:cs typeface="Arial" charset="0"/>
                <a:sym typeface="Symbol" pitchFamily="18" charset="2"/>
                <a:hlinkClick r:id="rId6" action="ppaction://hlinksldjump"/>
              </a:rPr>
              <a:t>ingestie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  <a:hlinkClick r:id="rId6" action="ppaction://hlinksldjump"/>
              </a:rPr>
              <a:t> van </a:t>
            </a:r>
            <a:r>
              <a:rPr lang="en-US" sz="2000" baseline="30000" dirty="0" err="1">
                <a:latin typeface="Arial" charset="0"/>
                <a:cs typeface="Arial" charset="0"/>
                <a:sym typeface="Symbol" pitchFamily="18" charset="2"/>
                <a:hlinkClick r:id="rId6" action="ppaction://hlinksldjump"/>
              </a:rPr>
              <a:t>137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  <a:hlinkClick r:id="rId6" action="ppaction://hlinksldjump"/>
              </a:rPr>
              <a:t>Cs</a:t>
            </a:r>
            <a:endParaRPr lang="en-US" sz="2000" dirty="0">
              <a:latin typeface="Arial" charset="0"/>
              <a:cs typeface="Arial" charset="0"/>
              <a:sym typeface="Symbol" pitchFamily="18" charset="2"/>
            </a:endParaRPr>
          </a:p>
          <a:p>
            <a:pPr marL="1080000" lvl="1" indent="-432000" defTabSz="216000" eaLnBrk="1" hangingPunct="1">
              <a:spcBef>
                <a:spcPts val="300"/>
              </a:spcBef>
              <a:buSzTx/>
              <a:buFontTx/>
              <a:buAutoNum type="arabicPeriod"/>
              <a:defRPr/>
            </a:pPr>
            <a:r>
              <a:rPr lang="en-US" sz="2000" dirty="0" err="1">
                <a:latin typeface="Arial" charset="0"/>
                <a:cs typeface="Arial" charset="0"/>
                <a:sym typeface="Symbol" pitchFamily="18" charset="2"/>
                <a:hlinkClick r:id="rId7" action="ppaction://hlinksldjump"/>
              </a:rPr>
              <a:t>lekkende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  <a:hlinkClick r:id="rId7" action="ppaction://hlinksldjump"/>
              </a:rPr>
              <a:t>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  <a:hlinkClick r:id="rId7" action="ppaction://hlinksldjump"/>
              </a:rPr>
              <a:t>fles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  <a:hlinkClick r:id="rId7" action="ppaction://hlinksldjump"/>
              </a:rPr>
              <a:t> met </a:t>
            </a:r>
            <a:r>
              <a:rPr lang="en-US" sz="2000" baseline="30000" dirty="0" err="1">
                <a:latin typeface="Arial" charset="0"/>
                <a:cs typeface="Arial" charset="0"/>
                <a:sym typeface="Symbol" pitchFamily="18" charset="2"/>
                <a:hlinkClick r:id="rId7" action="ppaction://hlinksldjump"/>
              </a:rPr>
              <a:t>83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  <a:hlinkClick r:id="rId7" action="ppaction://hlinksldjump"/>
              </a:rPr>
              <a:t>Kr</a:t>
            </a:r>
            <a:endParaRPr lang="en-US" sz="2000" dirty="0">
              <a:latin typeface="Arial" charset="0"/>
              <a:cs typeface="Arial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FontTx/>
              <a:buNone/>
              <a:defRPr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SzTx/>
              <a:buFont typeface="Wingdings" pitchFamily="2" charset="2"/>
              <a:buNone/>
              <a:defRPr/>
            </a:pPr>
            <a:r>
              <a:rPr lang="en-GB" sz="2000" dirty="0" err="1">
                <a:latin typeface="Arial" charset="0"/>
                <a:sym typeface="Symbol" pitchFamily="18" charset="2"/>
              </a:rPr>
              <a:t>geval</a:t>
            </a:r>
            <a:r>
              <a:rPr lang="en-GB" sz="2000" dirty="0">
                <a:latin typeface="Arial" charset="0"/>
                <a:sym typeface="Symbol" pitchFamily="18" charset="2"/>
              </a:rPr>
              <a:t> 2: </a:t>
            </a:r>
            <a:r>
              <a:rPr lang="en-GB" sz="2000" dirty="0" err="1">
                <a:latin typeface="Arial" charset="0"/>
                <a:sym typeface="Symbol" pitchFamily="18" charset="2"/>
              </a:rPr>
              <a:t>rechter</a:t>
            </a:r>
            <a:r>
              <a:rPr lang="en-GB" sz="2000" dirty="0">
                <a:latin typeface="Arial" charset="0"/>
                <a:sym typeface="Symbol" pitchFamily="18" charset="2"/>
              </a:rPr>
              <a:t> lid is </a:t>
            </a:r>
            <a:r>
              <a:rPr lang="en-GB" sz="2000" dirty="0" err="1">
                <a:latin typeface="Arial" charset="0"/>
                <a:sym typeface="Symbol" pitchFamily="18" charset="2"/>
              </a:rPr>
              <a:t>een</a:t>
            </a:r>
            <a:r>
              <a:rPr lang="en-GB" sz="2000" dirty="0">
                <a:latin typeface="Arial" charset="0"/>
                <a:sym typeface="Symbol" pitchFamily="18" charset="2"/>
              </a:rPr>
              <a:t> e-</a:t>
            </a:r>
            <a:r>
              <a:rPr lang="en-GB" sz="2000" dirty="0" err="1">
                <a:latin typeface="Arial" charset="0"/>
                <a:sym typeface="Symbol" pitchFamily="18" charset="2"/>
              </a:rPr>
              <a:t>macht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1105200" lvl="1" indent="-457200" defTabSz="216000" eaLnBrk="1" hangingPunct="1">
              <a:spcBef>
                <a:spcPts val="300"/>
              </a:spcBef>
              <a:buSzTx/>
              <a:buFont typeface="+mj-lt"/>
              <a:buAutoNum type="arabicPeriod" startAt="6"/>
              <a:defRPr/>
            </a:pPr>
            <a:r>
              <a:rPr lang="en-GB" sz="2000" dirty="0" err="1">
                <a:latin typeface="Arial" charset="0"/>
                <a:sym typeface="Symbol" pitchFamily="18" charset="2"/>
                <a:hlinkClick r:id="rId8" action="ppaction://hlinksldjump"/>
              </a:rPr>
              <a:t>verval</a:t>
            </a:r>
            <a:r>
              <a:rPr lang="en-GB" sz="2000" dirty="0">
                <a:latin typeface="Arial" charset="0"/>
                <a:sym typeface="Symbol" pitchFamily="18" charset="2"/>
                <a:hlinkClick r:id="rId8" action="ppaction://hlinksldjump"/>
              </a:rPr>
              <a:t> van </a:t>
            </a:r>
            <a:r>
              <a:rPr lang="en-GB" sz="2000" baseline="30000" dirty="0" err="1">
                <a:latin typeface="Arial" charset="0"/>
                <a:sym typeface="Symbol" pitchFamily="18" charset="2"/>
                <a:hlinkClick r:id="rId8" action="ppaction://hlinksldjump"/>
              </a:rPr>
              <a:t>210</a:t>
            </a:r>
            <a:r>
              <a:rPr lang="en-GB" sz="2000" dirty="0" err="1">
                <a:latin typeface="Arial" charset="0"/>
                <a:sym typeface="Symbol" pitchFamily="18" charset="2"/>
                <a:hlinkClick r:id="rId8" action="ppaction://hlinksldjump"/>
              </a:rPr>
              <a:t>Pb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1080000" lvl="1" indent="-432000" defTabSz="216000" eaLnBrk="1" hangingPunct="1">
              <a:spcBef>
                <a:spcPts val="300"/>
              </a:spcBef>
              <a:buSzTx/>
              <a:buFontTx/>
              <a:buAutoNum type="arabicPeriod" startAt="6"/>
              <a:defRPr/>
            </a:pPr>
            <a:r>
              <a:rPr lang="en-GB" sz="2000" dirty="0" err="1">
                <a:latin typeface="Arial" charset="0"/>
                <a:sym typeface="Symbol" pitchFamily="18" charset="2"/>
                <a:hlinkClick r:id="rId9" action="ppaction://hlinksldjump"/>
              </a:rPr>
              <a:t>verval</a:t>
            </a:r>
            <a:r>
              <a:rPr lang="en-GB" sz="2000" dirty="0">
                <a:latin typeface="Arial" charset="0"/>
                <a:sym typeface="Symbol" pitchFamily="18" charset="2"/>
                <a:hlinkClick r:id="rId9" action="ppaction://hlinksldjump"/>
              </a:rPr>
              <a:t> van </a:t>
            </a:r>
            <a:r>
              <a:rPr lang="en-GB" sz="2000" baseline="30000" dirty="0" err="1">
                <a:latin typeface="Arial" charset="0"/>
                <a:sym typeface="Symbol" pitchFamily="18" charset="2"/>
                <a:hlinkClick r:id="rId9" action="ppaction://hlinksldjump"/>
              </a:rPr>
              <a:t>99</a:t>
            </a:r>
            <a:r>
              <a:rPr lang="en-GB" sz="2000" dirty="0" err="1">
                <a:latin typeface="Arial" charset="0"/>
                <a:sym typeface="Symbol" pitchFamily="18" charset="2"/>
                <a:hlinkClick r:id="rId9" action="ppaction://hlinksldjump"/>
              </a:rPr>
              <a:t>Mo</a:t>
            </a:r>
            <a:endParaRPr lang="en-GB" sz="2000" dirty="0">
              <a:latin typeface="Arial" charset="0"/>
              <a:sym typeface="Symbol" pitchFamily="18" charset="2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9F5349A-AFC6-4580-95D9-B6EE9DF4C17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000" y="3573463"/>
            <a:ext cx="71913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Rectangle 8">
            <a:extLst>
              <a:ext uri="{FF2B5EF4-FFF2-40B4-BE49-F238E27FC236}">
                <a16:creationId xmlns:a16="http://schemas.microsoft.com/office/drawing/2014/main" id="{52353DC8-6C9E-4A16-8730-A51F5A7A9AD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  <p:pic>
        <p:nvPicPr>
          <p:cNvPr id="8" name="Picture 2" descr="D:\My Documents\Garp\BASIS\BASISpresentatie\BASISpresentatie-toestel-figuren\lunch.png">
            <a:extLst>
              <a:ext uri="{FF2B5EF4-FFF2-40B4-BE49-F238E27FC236}">
                <a16:creationId xmlns:a16="http://schemas.microsoft.com/office/drawing/2014/main" id="{C3F897E3-1360-462C-AC23-3DE4AC1913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224" y="5013256"/>
            <a:ext cx="720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4">
            <a:extLst>
              <a:ext uri="{FF2B5EF4-FFF2-40B4-BE49-F238E27FC236}">
                <a16:creationId xmlns:a16="http://schemas.microsoft.com/office/drawing/2014/main" id="{8D52AFBD-7244-4EAB-9D1F-016A1A2E50C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D97B89E-1E3F-4765-B933-3C46AFCA1E05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2531" name="Slide Number Placeholder 6">
            <a:extLst>
              <a:ext uri="{FF2B5EF4-FFF2-40B4-BE49-F238E27FC236}">
                <a16:creationId xmlns:a16="http://schemas.microsoft.com/office/drawing/2014/main" id="{F0C65C05-6E33-4D36-A98B-E11C118E8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2769A3C-24F6-4017-A2CD-C473E67BE81F}" type="slidenum">
              <a:rPr lang="en-US" altLang="en-US" sz="1400">
                <a:cs typeface="Arial" panose="020B0604020202020204" pitchFamily="34" charset="0"/>
              </a:rPr>
              <a:pPr eaLnBrk="1" hangingPunct="1"/>
              <a:t>20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47810" name="Rectangle 2">
            <a:extLst>
              <a:ext uri="{FF2B5EF4-FFF2-40B4-BE49-F238E27FC236}">
                <a16:creationId xmlns:a16="http://schemas.microsoft.com/office/drawing/2014/main" id="{53CADBEF-A20B-4901-BA53-85EC169737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Differentiaalvergelijkingen</a:t>
            </a:r>
            <a:r>
              <a:rPr lang="en-GB" sz="3600" b="1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voorbeeld (6)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606" name="Rectangle 3">
            <a:extLst>
              <a:ext uri="{FF2B5EF4-FFF2-40B4-BE49-F238E27FC236}">
                <a16:creationId xmlns:a16="http://schemas.microsoft.com/office/drawing/2014/main" id="{59C23306-7045-4688-9943-01D468349EB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3141663"/>
            <a:ext cx="7773988" cy="2954337"/>
          </a:xfrm>
        </p:spPr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GB" sz="2000" dirty="0">
                <a:latin typeface="Arial" charset="0"/>
              </a:rPr>
              <a:t>T</a:t>
            </a:r>
            <a:r>
              <a:rPr lang="en-US" sz="2000" baseline="-25000" dirty="0">
                <a:latin typeface="Arial" charset="0"/>
                <a:cs typeface="Arial" charset="0"/>
              </a:rPr>
              <a:t>½</a:t>
            </a:r>
            <a:r>
              <a:rPr lang="en-US" sz="2000" dirty="0">
                <a:latin typeface="Arial" charset="0"/>
                <a:cs typeface="Arial" charset="0"/>
              </a:rPr>
              <a:t>(</a:t>
            </a:r>
            <a:r>
              <a:rPr lang="en-US" sz="2000" baseline="30000" dirty="0" err="1">
                <a:latin typeface="Arial" charset="0"/>
                <a:cs typeface="Arial" charset="0"/>
              </a:rPr>
              <a:t>210</a:t>
            </a:r>
            <a:r>
              <a:rPr lang="en-US" sz="2000" dirty="0" err="1">
                <a:latin typeface="Arial" charset="0"/>
                <a:cs typeface="Arial" charset="0"/>
              </a:rPr>
              <a:t>Pb</a:t>
            </a:r>
            <a:r>
              <a:rPr lang="en-US" sz="2000" dirty="0">
                <a:latin typeface="Arial" charset="0"/>
                <a:cs typeface="Arial" charset="0"/>
              </a:rPr>
              <a:t>) = 22 j</a:t>
            </a:r>
          </a:p>
          <a:p>
            <a:pPr marL="432000" lvl="1" indent="0" defTabSz="2160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GB" sz="2000" dirty="0">
                <a:latin typeface="Arial" charset="0"/>
              </a:rPr>
              <a:t>T</a:t>
            </a:r>
            <a:r>
              <a:rPr lang="en-US" sz="2000" baseline="-25000" dirty="0">
                <a:latin typeface="Arial" charset="0"/>
                <a:cs typeface="Arial" charset="0"/>
              </a:rPr>
              <a:t>½</a:t>
            </a:r>
            <a:r>
              <a:rPr lang="en-US" sz="2000" dirty="0">
                <a:latin typeface="Arial" charset="0"/>
                <a:cs typeface="Arial" charset="0"/>
              </a:rPr>
              <a:t>(</a:t>
            </a:r>
            <a:r>
              <a:rPr lang="en-US" sz="2000" baseline="30000" dirty="0" err="1">
                <a:latin typeface="Arial" charset="0"/>
                <a:cs typeface="Arial" charset="0"/>
              </a:rPr>
              <a:t>210</a:t>
            </a:r>
            <a:r>
              <a:rPr lang="en-US" sz="2000" dirty="0" err="1">
                <a:latin typeface="Arial" charset="0"/>
                <a:cs typeface="Arial" charset="0"/>
              </a:rPr>
              <a:t>Bi</a:t>
            </a:r>
            <a:r>
              <a:rPr lang="en-US" sz="2000" dirty="0">
                <a:latin typeface="Arial" charset="0"/>
                <a:cs typeface="Arial" charset="0"/>
              </a:rPr>
              <a:t>)  = 5,0 d</a:t>
            </a:r>
          </a:p>
          <a:p>
            <a:pPr marL="432000" lvl="1" indent="0" defTabSz="2160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GB" sz="2000" dirty="0">
                <a:latin typeface="Arial" charset="0"/>
              </a:rPr>
              <a:t>T</a:t>
            </a:r>
            <a:r>
              <a:rPr lang="en-US" sz="2000" baseline="-25000" dirty="0">
                <a:latin typeface="Arial" charset="0"/>
                <a:cs typeface="Arial" charset="0"/>
              </a:rPr>
              <a:t>½</a:t>
            </a:r>
            <a:r>
              <a:rPr lang="en-US" sz="2000" dirty="0">
                <a:latin typeface="Arial" charset="0"/>
                <a:cs typeface="Arial" charset="0"/>
              </a:rPr>
              <a:t>(</a:t>
            </a:r>
            <a:r>
              <a:rPr lang="en-US" sz="2000" baseline="30000" dirty="0" err="1">
                <a:latin typeface="Arial" charset="0"/>
                <a:cs typeface="Arial" charset="0"/>
              </a:rPr>
              <a:t>210</a:t>
            </a:r>
            <a:r>
              <a:rPr lang="en-US" sz="2000" dirty="0" err="1">
                <a:latin typeface="Arial" charset="0"/>
                <a:cs typeface="Arial" charset="0"/>
              </a:rPr>
              <a:t>Po</a:t>
            </a:r>
            <a:r>
              <a:rPr lang="en-US" sz="2000" dirty="0">
                <a:latin typeface="Arial" charset="0"/>
                <a:cs typeface="Arial" charset="0"/>
              </a:rPr>
              <a:t>) = 138 d</a:t>
            </a:r>
          </a:p>
          <a:p>
            <a:pPr marL="432000" lvl="1" indent="0" defTabSz="2160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GB" sz="2000" dirty="0">
                <a:latin typeface="Arial" charset="0"/>
              </a:rPr>
              <a:t>T</a:t>
            </a:r>
            <a:r>
              <a:rPr lang="en-US" sz="2000" baseline="-25000" dirty="0">
                <a:latin typeface="Arial" charset="0"/>
                <a:cs typeface="Arial" charset="0"/>
              </a:rPr>
              <a:t>½</a:t>
            </a:r>
            <a:r>
              <a:rPr lang="en-US" sz="2000" dirty="0">
                <a:latin typeface="Arial" charset="0"/>
                <a:cs typeface="Arial" charset="0"/>
              </a:rPr>
              <a:t>(</a:t>
            </a:r>
            <a:r>
              <a:rPr lang="en-US" sz="2000" baseline="30000" dirty="0" err="1">
                <a:latin typeface="Arial" charset="0"/>
                <a:cs typeface="Arial" charset="0"/>
              </a:rPr>
              <a:t>206</a:t>
            </a:r>
            <a:r>
              <a:rPr lang="en-US" sz="2000" dirty="0" err="1">
                <a:latin typeface="Arial" charset="0"/>
                <a:cs typeface="Arial" charset="0"/>
              </a:rPr>
              <a:t>Pb</a:t>
            </a:r>
            <a:r>
              <a:rPr lang="en-US" sz="2000" dirty="0">
                <a:latin typeface="Arial" charset="0"/>
                <a:cs typeface="Arial" charset="0"/>
              </a:rPr>
              <a:t>) = </a:t>
            </a:r>
            <a:r>
              <a:rPr lang="en-US" sz="2000" dirty="0" err="1">
                <a:latin typeface="Arial" charset="0"/>
                <a:cs typeface="Arial" charset="0"/>
              </a:rPr>
              <a:t>stabiel</a:t>
            </a:r>
            <a:endParaRPr lang="en-US" sz="2000" dirty="0">
              <a:latin typeface="Arial" charset="0"/>
              <a:cs typeface="Arial" charset="0"/>
            </a:endParaRPr>
          </a:p>
          <a:p>
            <a:pPr marL="432000" lvl="1" indent="0" defTabSz="2160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endParaRPr lang="en-US" sz="2000" baseline="30000" dirty="0">
              <a:latin typeface="Arial" charset="0"/>
              <a:cs typeface="Arial" charset="0"/>
            </a:endParaRPr>
          </a:p>
          <a:p>
            <a:pPr marL="1296000" lvl="1" indent="-864000" defTabSz="2160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Vraag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:	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schets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het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verloop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van de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activiteiten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van </a:t>
            </a:r>
            <a:r>
              <a:rPr lang="en-GB" sz="2000" baseline="30000" dirty="0" err="1">
                <a:solidFill>
                  <a:srgbClr val="FF0000"/>
                </a:solidFill>
                <a:latin typeface="Arial" charset="0"/>
              </a:rPr>
              <a:t>210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Pb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GB" sz="2000" baseline="30000" dirty="0" err="1">
                <a:solidFill>
                  <a:srgbClr val="FF0000"/>
                </a:solidFill>
                <a:latin typeface="Arial" charset="0"/>
              </a:rPr>
              <a:t>210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Bi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GB" sz="2000" baseline="30000" dirty="0" err="1">
                <a:solidFill>
                  <a:srgbClr val="FF0000"/>
                </a:solidFill>
                <a:latin typeface="Arial" charset="0"/>
              </a:rPr>
              <a:t>210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Po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en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000" baseline="30000" dirty="0" err="1">
                <a:solidFill>
                  <a:srgbClr val="FF0000"/>
                </a:solidFill>
                <a:latin typeface="Arial" charset="0"/>
              </a:rPr>
              <a:t>206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Pb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als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functie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van de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tijd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uitgaande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van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zuiver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000" baseline="30000" dirty="0" err="1">
                <a:solidFill>
                  <a:srgbClr val="FF0000"/>
                </a:solidFill>
                <a:latin typeface="Arial" charset="0"/>
              </a:rPr>
              <a:t>210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Pb</a:t>
            </a:r>
            <a:endParaRPr lang="en-GB" sz="2000" dirty="0">
              <a:solidFill>
                <a:srgbClr val="FF0000"/>
              </a:solidFill>
              <a:latin typeface="Arial" charset="0"/>
            </a:endParaRPr>
          </a:p>
        </p:txBody>
      </p:sp>
      <p:grpSp>
        <p:nvGrpSpPr>
          <p:cNvPr id="22534" name="Group 26">
            <a:extLst>
              <a:ext uri="{FF2B5EF4-FFF2-40B4-BE49-F238E27FC236}">
                <a16:creationId xmlns:a16="http://schemas.microsoft.com/office/drawing/2014/main" id="{AF6895EE-2ABF-4493-AE5B-64AAB8ED07A0}"/>
              </a:ext>
            </a:extLst>
          </p:cNvPr>
          <p:cNvGrpSpPr>
            <a:grpSpLocks/>
          </p:cNvGrpSpPr>
          <p:nvPr/>
        </p:nvGrpSpPr>
        <p:grpSpPr bwMode="auto">
          <a:xfrm>
            <a:off x="1042988" y="2060575"/>
            <a:ext cx="7377112" cy="790575"/>
            <a:chOff x="975" y="1752"/>
            <a:chExt cx="4647" cy="498"/>
          </a:xfrm>
        </p:grpSpPr>
        <p:sp>
          <p:nvSpPr>
            <p:cNvPr id="22536" name="AutoShape 5">
              <a:extLst>
                <a:ext uri="{FF2B5EF4-FFF2-40B4-BE49-F238E27FC236}">
                  <a16:creationId xmlns:a16="http://schemas.microsoft.com/office/drawing/2014/main" id="{CEA5C7EE-45C3-42F1-9F3D-4C2D2613F2B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75" y="1752"/>
              <a:ext cx="3325" cy="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537" name="Rectangle 8">
              <a:extLst>
                <a:ext uri="{FF2B5EF4-FFF2-40B4-BE49-F238E27FC236}">
                  <a16:creationId xmlns:a16="http://schemas.microsoft.com/office/drawing/2014/main" id="{E7F68CE5-4FE3-4914-9911-D9441D05B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1752"/>
              <a:ext cx="714" cy="498"/>
            </a:xfrm>
            <a:prstGeom prst="rect">
              <a:avLst/>
            </a:prstGeom>
            <a:solidFill>
              <a:srgbClr val="FFFF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777777"/>
                    </a:outerShdw>
                  </a:effectLst>
                </a14:hiddenEffects>
              </a:ext>
            </a:extLst>
          </p:spPr>
          <p:txBody>
            <a:bodyPr lIns="62179" tIns="31090" rIns="62179" bIns="31090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en-US" sz="1600" baseline="30000">
                  <a:solidFill>
                    <a:srgbClr val="000000"/>
                  </a:solidFill>
                </a:rPr>
                <a:t>210</a:t>
              </a:r>
              <a:r>
                <a:rPr lang="en-US" altLang="en-US" sz="1600">
                  <a:solidFill>
                    <a:srgbClr val="000000"/>
                  </a:solidFill>
                </a:rPr>
                <a:t>Pb</a:t>
              </a:r>
              <a:endParaRPr lang="en-US" altLang="en-US" sz="1600"/>
            </a:p>
          </p:txBody>
        </p:sp>
        <p:sp>
          <p:nvSpPr>
            <p:cNvPr id="22538" name="Rectangle 9">
              <a:extLst>
                <a:ext uri="{FF2B5EF4-FFF2-40B4-BE49-F238E27FC236}">
                  <a16:creationId xmlns:a16="http://schemas.microsoft.com/office/drawing/2014/main" id="{A6E0447A-6B77-4C37-8DCF-03CAEC2F5C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9" y="1752"/>
              <a:ext cx="746" cy="498"/>
            </a:xfrm>
            <a:prstGeom prst="rect">
              <a:avLst/>
            </a:prstGeom>
            <a:solidFill>
              <a:srgbClr val="FFFF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777777"/>
                    </a:outerShdw>
                  </a:effectLst>
                </a14:hiddenEffects>
              </a:ext>
            </a:extLst>
          </p:spPr>
          <p:txBody>
            <a:bodyPr lIns="62179" tIns="31090" rIns="62179" bIns="31090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en-US" sz="1600" baseline="30000">
                  <a:solidFill>
                    <a:srgbClr val="000000"/>
                  </a:solidFill>
                </a:rPr>
                <a:t>210</a:t>
              </a:r>
              <a:r>
                <a:rPr lang="en-US" altLang="en-US" sz="1600">
                  <a:solidFill>
                    <a:srgbClr val="000000"/>
                  </a:solidFill>
                </a:rPr>
                <a:t>Bi</a:t>
              </a:r>
              <a:endParaRPr lang="en-US" altLang="en-US" sz="1600"/>
            </a:p>
          </p:txBody>
        </p:sp>
        <p:sp>
          <p:nvSpPr>
            <p:cNvPr id="22539" name="Line 10">
              <a:extLst>
                <a:ext uri="{FF2B5EF4-FFF2-40B4-BE49-F238E27FC236}">
                  <a16:creationId xmlns:a16="http://schemas.microsoft.com/office/drawing/2014/main" id="{ABE0CFED-0225-48F6-BA3A-FC358A579B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90" y="1970"/>
              <a:ext cx="55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777777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40" name="Text Box 11">
              <a:extLst>
                <a:ext uri="{FF2B5EF4-FFF2-40B4-BE49-F238E27FC236}">
                  <a16:creationId xmlns:a16="http://schemas.microsoft.com/office/drawing/2014/main" id="{62D83130-98AD-49D5-88E1-8B2AFEE1A3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3" y="2001"/>
              <a:ext cx="342" cy="1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7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777777"/>
                    </a:outerShdw>
                  </a:effectLst>
                </a14:hiddenEffects>
              </a:ext>
            </a:extLst>
          </p:spPr>
          <p:txBody>
            <a:bodyPr lIns="62179" tIns="31090" rIns="62179" bIns="31090"/>
            <a:lstStyle>
              <a:lvl1pPr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en-US" sz="1600">
                  <a:solidFill>
                    <a:srgbClr val="000000"/>
                  </a:solidFill>
                </a:rPr>
                <a:t>k</a:t>
              </a:r>
              <a:r>
                <a:rPr lang="en-US" altLang="en-US" sz="1600" baseline="-25000">
                  <a:solidFill>
                    <a:srgbClr val="000000"/>
                  </a:solidFill>
                </a:rPr>
                <a:t>12</a:t>
              </a:r>
              <a:endParaRPr lang="en-US" altLang="en-US" sz="1600"/>
            </a:p>
          </p:txBody>
        </p:sp>
        <p:sp>
          <p:nvSpPr>
            <p:cNvPr id="22541" name="Rectangle 12">
              <a:extLst>
                <a:ext uri="{FF2B5EF4-FFF2-40B4-BE49-F238E27FC236}">
                  <a16:creationId xmlns:a16="http://schemas.microsoft.com/office/drawing/2014/main" id="{8DBCC23B-BCC6-4AF4-8A07-5A9DDD81F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4" y="1752"/>
              <a:ext cx="746" cy="498"/>
            </a:xfrm>
            <a:prstGeom prst="rect">
              <a:avLst/>
            </a:prstGeom>
            <a:solidFill>
              <a:srgbClr val="FFFF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777777"/>
                    </a:outerShdw>
                  </a:effectLst>
                </a14:hiddenEffects>
              </a:ext>
            </a:extLst>
          </p:spPr>
          <p:txBody>
            <a:bodyPr lIns="62179" tIns="31090" rIns="62179" bIns="31090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en-US" sz="1600" baseline="30000">
                  <a:solidFill>
                    <a:srgbClr val="000000"/>
                  </a:solidFill>
                </a:rPr>
                <a:t>210</a:t>
              </a:r>
              <a:r>
                <a:rPr lang="en-US" altLang="en-US" sz="1600">
                  <a:solidFill>
                    <a:srgbClr val="000000"/>
                  </a:solidFill>
                </a:rPr>
                <a:t>Po</a:t>
              </a:r>
              <a:endParaRPr lang="en-US" altLang="en-US" sz="1600"/>
            </a:p>
          </p:txBody>
        </p:sp>
        <p:sp>
          <p:nvSpPr>
            <p:cNvPr id="22542" name="Line 14">
              <a:extLst>
                <a:ext uri="{FF2B5EF4-FFF2-40B4-BE49-F238E27FC236}">
                  <a16:creationId xmlns:a16="http://schemas.microsoft.com/office/drawing/2014/main" id="{D09D143D-734B-4EF7-B569-A585D3094C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95" y="1970"/>
              <a:ext cx="55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777777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43" name="Text Box 15">
              <a:extLst>
                <a:ext uri="{FF2B5EF4-FFF2-40B4-BE49-F238E27FC236}">
                  <a16:creationId xmlns:a16="http://schemas.microsoft.com/office/drawing/2014/main" id="{CE285E22-7753-415E-B62F-D4CA0B8595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19" y="2001"/>
              <a:ext cx="342" cy="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7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777777"/>
                    </a:outerShdw>
                  </a:effectLst>
                </a14:hiddenEffects>
              </a:ext>
            </a:extLst>
          </p:spPr>
          <p:txBody>
            <a:bodyPr lIns="62179" tIns="31090" rIns="62179" bIns="31090"/>
            <a:lstStyle>
              <a:lvl1pPr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en-US" sz="1600">
                  <a:solidFill>
                    <a:srgbClr val="000000"/>
                  </a:solidFill>
                </a:rPr>
                <a:t>k</a:t>
              </a:r>
              <a:r>
                <a:rPr lang="en-US" altLang="en-US" sz="1600" baseline="-25000">
                  <a:solidFill>
                    <a:srgbClr val="000000"/>
                  </a:solidFill>
                </a:rPr>
                <a:t>23</a:t>
              </a:r>
              <a:endParaRPr lang="en-US" altLang="en-US" sz="1600"/>
            </a:p>
          </p:txBody>
        </p:sp>
        <p:sp>
          <p:nvSpPr>
            <p:cNvPr id="22544" name="Line 17">
              <a:extLst>
                <a:ext uri="{FF2B5EF4-FFF2-40B4-BE49-F238E27FC236}">
                  <a16:creationId xmlns:a16="http://schemas.microsoft.com/office/drawing/2014/main" id="{B9C280B7-CDC3-4CBD-9549-65FD4B95DA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32" y="1979"/>
              <a:ext cx="55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777777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45" name="Rectangle 18">
              <a:extLst>
                <a:ext uri="{FF2B5EF4-FFF2-40B4-BE49-F238E27FC236}">
                  <a16:creationId xmlns:a16="http://schemas.microsoft.com/office/drawing/2014/main" id="{8F035571-E0E3-42E6-8BB2-D0733DDA66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6" y="1752"/>
              <a:ext cx="746" cy="498"/>
            </a:xfrm>
            <a:prstGeom prst="rect">
              <a:avLst/>
            </a:prstGeom>
            <a:solidFill>
              <a:srgbClr val="FFFF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777777"/>
                    </a:outerShdw>
                  </a:effectLst>
                </a14:hiddenEffects>
              </a:ext>
            </a:extLst>
          </p:spPr>
          <p:txBody>
            <a:bodyPr lIns="62179" tIns="31090" rIns="62179" bIns="31090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en-US" sz="1600" baseline="30000">
                  <a:solidFill>
                    <a:srgbClr val="000000"/>
                  </a:solidFill>
                </a:rPr>
                <a:t>206</a:t>
              </a:r>
              <a:r>
                <a:rPr lang="en-US" altLang="en-US" sz="1600">
                  <a:solidFill>
                    <a:srgbClr val="000000"/>
                  </a:solidFill>
                </a:rPr>
                <a:t>Pb</a:t>
              </a:r>
              <a:endParaRPr lang="en-US" altLang="en-US" sz="1600"/>
            </a:p>
          </p:txBody>
        </p:sp>
        <p:sp>
          <p:nvSpPr>
            <p:cNvPr id="22546" name="Text Box 25">
              <a:extLst>
                <a:ext uri="{FF2B5EF4-FFF2-40B4-BE49-F238E27FC236}">
                  <a16:creationId xmlns:a16="http://schemas.microsoft.com/office/drawing/2014/main" id="{F2C816E4-2E0D-4FD3-A00F-E38905BE60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2" y="2001"/>
              <a:ext cx="342" cy="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7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777777"/>
                    </a:outerShdw>
                  </a:effectLst>
                </a14:hiddenEffects>
              </a:ext>
            </a:extLst>
          </p:spPr>
          <p:txBody>
            <a:bodyPr lIns="62179" tIns="31090" rIns="62179" bIns="31090"/>
            <a:lstStyle>
              <a:lvl1pPr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en-US" sz="1600">
                  <a:solidFill>
                    <a:srgbClr val="000000"/>
                  </a:solidFill>
                </a:rPr>
                <a:t>k</a:t>
              </a:r>
              <a:r>
                <a:rPr lang="en-US" altLang="en-US" sz="1600" baseline="-25000">
                  <a:solidFill>
                    <a:srgbClr val="000000"/>
                  </a:solidFill>
                </a:rPr>
                <a:t>34</a:t>
              </a:r>
              <a:endParaRPr lang="en-US" altLang="en-US" sz="1600"/>
            </a:p>
          </p:txBody>
        </p:sp>
      </p:grpSp>
      <p:sp>
        <p:nvSpPr>
          <p:cNvPr id="22535" name="Rectangle 8">
            <a:extLst>
              <a:ext uri="{FF2B5EF4-FFF2-40B4-BE49-F238E27FC236}">
                <a16:creationId xmlns:a16="http://schemas.microsoft.com/office/drawing/2014/main" id="{4A06E8EE-0C41-4509-9617-D852F97643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4">
            <a:extLst>
              <a:ext uri="{FF2B5EF4-FFF2-40B4-BE49-F238E27FC236}">
                <a16:creationId xmlns:a16="http://schemas.microsoft.com/office/drawing/2014/main" id="{1EE9BEB3-FA2C-4C0D-BC04-2C1CCB5F9E4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92F9758-59D0-4CFC-ACD5-21D3EA149033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3555" name="Slide Number Placeholder 6">
            <a:extLst>
              <a:ext uri="{FF2B5EF4-FFF2-40B4-BE49-F238E27FC236}">
                <a16:creationId xmlns:a16="http://schemas.microsoft.com/office/drawing/2014/main" id="{695DCECA-1E9D-4A99-8C08-AEA5697F5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A178E9B-C315-492D-BC2D-B37E19158574}" type="slidenum">
              <a:rPr lang="en-US" altLang="en-US" sz="1400">
                <a:cs typeface="Arial" panose="020B0604020202020204" pitchFamily="34" charset="0"/>
              </a:rPr>
              <a:pPr eaLnBrk="1" hangingPunct="1"/>
              <a:t>21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49858" name="Rectangle 2">
            <a:extLst>
              <a:ext uri="{FF2B5EF4-FFF2-40B4-BE49-F238E27FC236}">
                <a16:creationId xmlns:a16="http://schemas.microsoft.com/office/drawing/2014/main" id="{41666451-2B10-4BB8-9685-DE7A70519A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Differentiaalvergelijkingen</a:t>
            </a:r>
            <a:r>
              <a:rPr lang="en-GB" sz="3600" b="1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voorbeeld (6)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557" name="Rectangle 3">
            <a:extLst>
              <a:ext uri="{FF2B5EF4-FFF2-40B4-BE49-F238E27FC236}">
                <a16:creationId xmlns:a16="http://schemas.microsoft.com/office/drawing/2014/main" id="{A3B4DFC7-CC48-4898-9A58-C9DD564C38A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18450" cy="4114800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Antwoord</a:t>
            </a:r>
            <a:endParaRPr lang="en-US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en-US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A(</a:t>
            </a:r>
            <a:r>
              <a:rPr lang="en-US" altLang="en-US" sz="2000" baseline="30000" dirty="0" err="1">
                <a:latin typeface="Arial" panose="020B0604020202020204" pitchFamily="34" charset="0"/>
                <a:sym typeface="Symbol" panose="05050102010706020507" pitchFamily="18" charset="2"/>
              </a:rPr>
              <a:t>210</a:t>
            </a:r>
            <a:r>
              <a:rPr lang="en-US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Pb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) = A(0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) e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-0,693</a:t>
            </a:r>
            <a:r>
              <a:rPr lang="en-US" altLang="en-US" sz="2000" baseline="30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 baseline="30000" dirty="0" err="1">
                <a:latin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US" altLang="en-US" sz="2000" baseline="30000" dirty="0">
                <a:latin typeface="Arial" panose="020B0604020202020204" pitchFamily="34" charset="0"/>
                <a:sym typeface="Symbol" panose="05050102010706020507" pitchFamily="18" charset="2"/>
              </a:rPr>
              <a:t>/(36522)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≈ A(0)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A(</a:t>
            </a:r>
            <a:r>
              <a:rPr lang="en-US" altLang="en-US" sz="2000" baseline="30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210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  ≈ A(</a:t>
            </a:r>
            <a:r>
              <a:rPr lang="en-US" altLang="en-US" sz="2000" baseline="30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210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Pb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 (1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 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-0,693</a:t>
            </a:r>
            <a:r>
              <a:rPr lang="en-US" altLang="en-US" sz="2000" baseline="30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 baseline="30000" dirty="0" err="1">
                <a:latin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US" altLang="en-US" sz="2000" baseline="30000" dirty="0">
                <a:latin typeface="Arial" panose="020B0604020202020204" pitchFamily="34" charset="0"/>
                <a:sym typeface="Symbol" panose="05050102010706020507" pitchFamily="18" charset="2"/>
              </a:rPr>
              <a:t>/5,0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) 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A(</a:t>
            </a:r>
            <a:r>
              <a:rPr lang="en-US" altLang="en-US" sz="2000" baseline="30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210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Po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 ≈ A(</a:t>
            </a:r>
            <a:r>
              <a:rPr lang="en-US" altLang="en-US" sz="2000" baseline="30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210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Pb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 (1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 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-0,693</a:t>
            </a:r>
            <a:r>
              <a:rPr lang="en-US" altLang="en-US" sz="2000" baseline="30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 baseline="30000" dirty="0" err="1">
                <a:latin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US" altLang="en-US" sz="2000" baseline="30000" dirty="0">
                <a:latin typeface="Arial" panose="020B0604020202020204" pitchFamily="34" charset="0"/>
                <a:sym typeface="Symbol" panose="05050102010706020507" pitchFamily="18" charset="2"/>
              </a:rPr>
              <a:t>/138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) </a:t>
            </a:r>
            <a:endParaRPr lang="en-US" altLang="en-US" sz="2000" baseline="30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A(</a:t>
            </a:r>
            <a:r>
              <a:rPr lang="en-US" altLang="en-US" sz="2000" baseline="30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206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Pb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 = 0</a:t>
            </a:r>
          </a:p>
        </p:txBody>
      </p:sp>
      <p:graphicFrame>
        <p:nvGraphicFramePr>
          <p:cNvPr id="2" name="Object 7">
            <a:extLst>
              <a:ext uri="{FF2B5EF4-FFF2-40B4-BE49-F238E27FC236}">
                <a16:creationId xmlns:a16="http://schemas.microsoft.com/office/drawing/2014/main" id="{D205CDB0-2542-4B2B-B983-76C39680E982}"/>
              </a:ext>
            </a:extLst>
          </p:cNvPr>
          <p:cNvGraphicFramePr>
            <a:graphicFrameLocks noGrp="1" noChangeAspect="1"/>
          </p:cNvGraphicFramePr>
          <p:nvPr>
            <p:ph sz="half" idx="2"/>
          </p:nvPr>
        </p:nvGraphicFramePr>
        <p:xfrm>
          <a:off x="1598613" y="3767138"/>
          <a:ext cx="6324600" cy="2741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559" name="Rectangle 8">
            <a:extLst>
              <a:ext uri="{FF2B5EF4-FFF2-40B4-BE49-F238E27FC236}">
                <a16:creationId xmlns:a16="http://schemas.microsoft.com/office/drawing/2014/main" id="{B99F9BD2-D37F-404D-8F8E-2355E3B685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4">
            <a:extLst>
              <a:ext uri="{FF2B5EF4-FFF2-40B4-BE49-F238E27FC236}">
                <a16:creationId xmlns:a16="http://schemas.microsoft.com/office/drawing/2014/main" id="{313E42A1-E485-4F54-85EA-C52D57B3F28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7BCF43B-91AB-4C17-87C4-D0A4BAB1E26D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4579" name="Slide Number Placeholder 6">
            <a:extLst>
              <a:ext uri="{FF2B5EF4-FFF2-40B4-BE49-F238E27FC236}">
                <a16:creationId xmlns:a16="http://schemas.microsoft.com/office/drawing/2014/main" id="{9E50900E-EC01-4F87-8B87-9EBAC305A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921F34B-FE6E-4D46-8543-BD1EC6777C22}" type="slidenum">
              <a:rPr lang="en-US" altLang="en-US" sz="1400">
                <a:cs typeface="Arial" panose="020B0604020202020204" pitchFamily="34" charset="0"/>
              </a:rPr>
              <a:pPr eaLnBrk="1" hangingPunct="1"/>
              <a:t>22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52930" name="Rectangle 2">
            <a:extLst>
              <a:ext uri="{FF2B5EF4-FFF2-40B4-BE49-F238E27FC236}">
                <a16:creationId xmlns:a16="http://schemas.microsoft.com/office/drawing/2014/main" id="{9F080BE5-0443-416D-B3A6-DA5D59A844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Differentiaalvergelijkingen</a:t>
            </a:r>
            <a:r>
              <a:rPr lang="en-GB" sz="3600" b="1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voorbeeld (7)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654" name="Rectangle 3">
            <a:extLst>
              <a:ext uri="{FF2B5EF4-FFF2-40B4-BE49-F238E27FC236}">
                <a16:creationId xmlns:a16="http://schemas.microsoft.com/office/drawing/2014/main" id="{2098DC7A-F5D6-48E4-A2E0-CCE6EBD77AE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3141663"/>
            <a:ext cx="7920037" cy="3167062"/>
          </a:xfrm>
        </p:spPr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GB" sz="2000" dirty="0">
                <a:latin typeface="Arial" charset="0"/>
              </a:rPr>
              <a:t>T</a:t>
            </a:r>
            <a:r>
              <a:rPr lang="en-US" sz="2000" baseline="-25000" dirty="0">
                <a:latin typeface="Arial" charset="0"/>
                <a:cs typeface="Arial" charset="0"/>
              </a:rPr>
              <a:t>½</a:t>
            </a:r>
            <a:r>
              <a:rPr lang="en-US" sz="2000" dirty="0">
                <a:latin typeface="Arial" charset="0"/>
                <a:cs typeface="Arial" charset="0"/>
              </a:rPr>
              <a:t>(</a:t>
            </a:r>
            <a:r>
              <a:rPr lang="en-US" sz="2000" baseline="30000" dirty="0" err="1">
                <a:latin typeface="Arial" charset="0"/>
                <a:cs typeface="Arial" charset="0"/>
              </a:rPr>
              <a:t>99</a:t>
            </a:r>
            <a:r>
              <a:rPr lang="en-US" sz="2000" dirty="0" err="1">
                <a:latin typeface="Arial" charset="0"/>
                <a:cs typeface="Arial" charset="0"/>
              </a:rPr>
              <a:t>Mo</a:t>
            </a:r>
            <a:r>
              <a:rPr lang="en-US" sz="2000" dirty="0">
                <a:latin typeface="Arial" charset="0"/>
                <a:cs typeface="Arial" charset="0"/>
              </a:rPr>
              <a:t>)  =   66 h				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maximum</a:t>
            </a:r>
            <a:r>
              <a:rPr lang="en-GB" sz="2000" dirty="0">
                <a:latin typeface="Arial" charset="0"/>
                <a:sym typeface="Symbol" pitchFamily="18" charset="2"/>
              </a:rPr>
              <a:t> =  ln(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sz="2000" dirty="0">
                <a:latin typeface="Arial" charset="0"/>
                <a:sym typeface="Symbol" pitchFamily="18" charset="2"/>
              </a:rPr>
              <a:t> /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sz="2000" baseline="30000" dirty="0">
                <a:latin typeface="Arial" charset="0"/>
                <a:sym typeface="Symbol"/>
              </a:rPr>
              <a:t></a:t>
            </a:r>
            <a:r>
              <a:rPr lang="en-GB" sz="2000" dirty="0">
                <a:latin typeface="Arial" charset="0"/>
                <a:sym typeface="Symbol" pitchFamily="18" charset="2"/>
              </a:rPr>
              <a:t>) / (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sz="2000" dirty="0">
                <a:latin typeface="Arial" charset="0"/>
                <a:sym typeface="Symbol" pitchFamily="18" charset="2"/>
              </a:rPr>
              <a:t> -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sz="2000" baseline="30000" dirty="0">
                <a:latin typeface="Arial" charset="0"/>
                <a:sym typeface="Symbol"/>
              </a:rPr>
              <a:t></a:t>
            </a:r>
            <a:r>
              <a:rPr lang="en-GB" sz="2000" dirty="0">
                <a:latin typeface="Arial" charset="0"/>
                <a:sym typeface="Symbol" pitchFamily="18" charset="2"/>
              </a:rPr>
              <a:t>)</a:t>
            </a:r>
            <a:endParaRPr lang="en-US" sz="2000" dirty="0">
              <a:latin typeface="Arial" charset="0"/>
              <a:cs typeface="Arial" charset="0"/>
            </a:endParaRPr>
          </a:p>
          <a:p>
            <a:pPr marL="432000" lvl="1" indent="0" defTabSz="2160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GB" sz="2000" dirty="0">
                <a:latin typeface="Arial" charset="0"/>
              </a:rPr>
              <a:t>T</a:t>
            </a:r>
            <a:r>
              <a:rPr lang="en-US" sz="2000" baseline="-25000" dirty="0">
                <a:latin typeface="Arial" charset="0"/>
                <a:cs typeface="Arial" charset="0"/>
              </a:rPr>
              <a:t>½</a:t>
            </a:r>
            <a:r>
              <a:rPr lang="en-US" sz="2000" dirty="0">
                <a:latin typeface="Arial" charset="0"/>
                <a:cs typeface="Arial" charset="0"/>
              </a:rPr>
              <a:t>(</a:t>
            </a:r>
            <a:r>
              <a:rPr lang="en-US" sz="2000" baseline="30000" dirty="0" err="1">
                <a:latin typeface="Arial" charset="0"/>
                <a:cs typeface="Arial" charset="0"/>
              </a:rPr>
              <a:t>99m</a:t>
            </a:r>
            <a:r>
              <a:rPr lang="en-US" sz="2000" dirty="0" err="1">
                <a:latin typeface="Arial" charset="0"/>
                <a:cs typeface="Arial" charset="0"/>
              </a:rPr>
              <a:t>Tc</a:t>
            </a:r>
            <a:r>
              <a:rPr lang="en-US" sz="2000" dirty="0">
                <a:latin typeface="Arial" charset="0"/>
                <a:cs typeface="Arial" charset="0"/>
              </a:rPr>
              <a:t>)  = 6,0 h</a:t>
            </a:r>
          </a:p>
          <a:p>
            <a:pPr marL="432000" lvl="1" indent="0" defTabSz="2160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GB" sz="2000" dirty="0">
                <a:latin typeface="Arial" charset="0"/>
              </a:rPr>
              <a:t>T</a:t>
            </a:r>
            <a:r>
              <a:rPr lang="en-US" sz="2000" baseline="-25000" dirty="0">
                <a:latin typeface="Arial" charset="0"/>
                <a:cs typeface="Arial" charset="0"/>
              </a:rPr>
              <a:t>½</a:t>
            </a:r>
            <a:r>
              <a:rPr lang="en-US" sz="2000" dirty="0">
                <a:latin typeface="Arial" charset="0"/>
                <a:cs typeface="Arial" charset="0"/>
              </a:rPr>
              <a:t>(</a:t>
            </a:r>
            <a:r>
              <a:rPr lang="en-US" sz="2000" baseline="30000" dirty="0" err="1">
                <a:latin typeface="Arial" charset="0"/>
                <a:cs typeface="Arial" charset="0"/>
              </a:rPr>
              <a:t>99</a:t>
            </a:r>
            <a:r>
              <a:rPr lang="en-US" sz="2000" dirty="0" err="1">
                <a:latin typeface="Arial" charset="0"/>
                <a:cs typeface="Arial" charset="0"/>
              </a:rPr>
              <a:t>Tc</a:t>
            </a:r>
            <a:r>
              <a:rPr lang="en-US" sz="2000" dirty="0">
                <a:latin typeface="Arial" charset="0"/>
                <a:cs typeface="Arial" charset="0"/>
              </a:rPr>
              <a:t>) </a:t>
            </a:r>
            <a:r>
              <a:rPr lang="en-US" sz="2000">
                <a:latin typeface="Arial" charset="0"/>
                <a:cs typeface="Arial" charset="0"/>
              </a:rPr>
              <a:t>= 2</a:t>
            </a:r>
            <a:r>
              <a:rPr lang="en-US" sz="2000">
                <a:latin typeface="Georgia" panose="02040502050405020303" pitchFamily="18" charset="0"/>
                <a:cs typeface="Arial" panose="020B0604020202020204" pitchFamily="34" charset="0"/>
                <a:sym typeface="Symbol" pitchFamily="18" charset="2"/>
              </a:rPr>
              <a:t>·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10</a:t>
            </a:r>
            <a:r>
              <a:rPr lang="en-US" sz="2000" baseline="30000">
                <a:latin typeface="Arial" charset="0"/>
                <a:cs typeface="Arial" charset="0"/>
                <a:sym typeface="Symbol" pitchFamily="18" charset="2"/>
              </a:rPr>
              <a:t>5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j</a:t>
            </a:r>
          </a:p>
          <a:p>
            <a:pPr marL="432000" lvl="1" indent="0" defTabSz="2160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GB" sz="2000" dirty="0">
                <a:latin typeface="Arial" charset="0"/>
              </a:rPr>
              <a:t>T</a:t>
            </a:r>
            <a:r>
              <a:rPr lang="en-US" sz="2000" baseline="-25000" dirty="0">
                <a:latin typeface="Arial" charset="0"/>
                <a:cs typeface="Arial" charset="0"/>
              </a:rPr>
              <a:t>½</a:t>
            </a:r>
            <a:r>
              <a:rPr lang="en-US" sz="2000" dirty="0">
                <a:latin typeface="Arial" charset="0"/>
                <a:cs typeface="Arial" charset="0"/>
              </a:rPr>
              <a:t>(</a:t>
            </a:r>
            <a:r>
              <a:rPr lang="en-US" sz="2000" baseline="30000" dirty="0" err="1">
                <a:latin typeface="Arial" charset="0"/>
                <a:cs typeface="Arial" charset="0"/>
              </a:rPr>
              <a:t>99</a:t>
            </a:r>
            <a:r>
              <a:rPr lang="en-US" sz="2000" dirty="0" err="1">
                <a:latin typeface="Arial" charset="0"/>
                <a:cs typeface="Arial" charset="0"/>
              </a:rPr>
              <a:t>Zr</a:t>
            </a:r>
            <a:r>
              <a:rPr lang="en-US" sz="2000" dirty="0">
                <a:latin typeface="Arial" charset="0"/>
                <a:cs typeface="Arial" charset="0"/>
              </a:rPr>
              <a:t>) = </a:t>
            </a:r>
            <a:r>
              <a:rPr lang="en-US" sz="2000" dirty="0" err="1">
                <a:latin typeface="Arial" charset="0"/>
                <a:cs typeface="Arial" charset="0"/>
              </a:rPr>
              <a:t>stabiel</a:t>
            </a:r>
            <a:r>
              <a:rPr lang="en-US" sz="2000" dirty="0">
                <a:latin typeface="Arial" charset="0"/>
                <a:cs typeface="Arial" charset="0"/>
              </a:rPr>
              <a:t>														 (</a:t>
            </a:r>
            <a:r>
              <a:rPr lang="en-GB" sz="2000" dirty="0">
                <a:latin typeface="Arial" charset="0"/>
                <a:sym typeface="Symbol" pitchFamily="18" charset="2"/>
              </a:rPr>
              <a:t>syllabus, </a:t>
            </a:r>
            <a:r>
              <a:rPr lang="en-GB" sz="2000" dirty="0" err="1">
                <a:latin typeface="Arial" charset="0"/>
                <a:sym typeface="Symbol" pitchFamily="18" charset="2"/>
              </a:rPr>
              <a:t>blz</a:t>
            </a:r>
            <a:r>
              <a:rPr lang="en-GB" sz="2000" dirty="0">
                <a:latin typeface="Arial" charset="0"/>
                <a:sym typeface="Symbol" pitchFamily="18" charset="2"/>
              </a:rPr>
              <a:t>. 62-63)</a:t>
            </a:r>
            <a:endParaRPr lang="en-US" sz="2000" dirty="0">
              <a:latin typeface="Arial" charset="0"/>
              <a:cs typeface="Arial" charset="0"/>
            </a:endParaRPr>
          </a:p>
          <a:p>
            <a:pPr marL="432000" lvl="1" indent="0" defTabSz="2160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endParaRPr lang="en-US" sz="2000" dirty="0">
              <a:latin typeface="Arial" charset="0"/>
              <a:cs typeface="Arial" charset="0"/>
            </a:endParaRPr>
          </a:p>
          <a:p>
            <a:pPr marL="1296000" lvl="1" indent="-864000" defTabSz="2160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Vraag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:	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schets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het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verloop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van de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activiteiten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van </a:t>
            </a:r>
            <a:r>
              <a:rPr lang="en-GB" sz="2000" baseline="30000" dirty="0" err="1">
                <a:solidFill>
                  <a:srgbClr val="FF0000"/>
                </a:solidFill>
                <a:latin typeface="Arial" charset="0"/>
              </a:rPr>
              <a:t>99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Mo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en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000" baseline="30000" dirty="0" err="1">
                <a:solidFill>
                  <a:srgbClr val="FF0000"/>
                </a:solidFill>
                <a:latin typeface="Arial" charset="0"/>
              </a:rPr>
              <a:t>99m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Tc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als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functie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van de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tijd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uitgaande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van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zuiver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000" baseline="30000" dirty="0" err="1">
                <a:solidFill>
                  <a:srgbClr val="FF0000"/>
                </a:solidFill>
                <a:latin typeface="Arial" charset="0"/>
              </a:rPr>
              <a:t>99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Mo</a:t>
            </a:r>
            <a:endParaRPr lang="en-GB" sz="2000" dirty="0">
              <a:solidFill>
                <a:srgbClr val="FF0000"/>
              </a:solidFill>
              <a:latin typeface="Arial" charset="0"/>
            </a:endParaRPr>
          </a:p>
          <a:p>
            <a:pPr marL="1296000" lvl="2" indent="-864000" defTabSz="216000" eaLnBrk="1" hangingPunct="1">
              <a:spcBef>
                <a:spcPts val="0"/>
              </a:spcBef>
              <a:buClr>
                <a:srgbClr val="FF0000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Vraag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:	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bereken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het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tijdstip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waarop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de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activiteit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van </a:t>
            </a:r>
            <a:r>
              <a:rPr lang="en-GB" sz="2000" baseline="30000" dirty="0" err="1">
                <a:solidFill>
                  <a:srgbClr val="FF0000"/>
                </a:solidFill>
                <a:latin typeface="Arial" charset="0"/>
              </a:rPr>
              <a:t>99m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Tc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</a:rPr>
              <a:t>maximaal</a:t>
            </a:r>
            <a:r>
              <a:rPr lang="en-GB" sz="2000" dirty="0">
                <a:solidFill>
                  <a:srgbClr val="FF0000"/>
                </a:solidFill>
                <a:latin typeface="Arial" charset="0"/>
              </a:rPr>
              <a:t> is</a:t>
            </a:r>
          </a:p>
        </p:txBody>
      </p:sp>
      <p:grpSp>
        <p:nvGrpSpPr>
          <p:cNvPr id="24582" name="Group 4">
            <a:extLst>
              <a:ext uri="{FF2B5EF4-FFF2-40B4-BE49-F238E27FC236}">
                <a16:creationId xmlns:a16="http://schemas.microsoft.com/office/drawing/2014/main" id="{7854C06F-490E-4DC5-AEF0-1D4A2F92685D}"/>
              </a:ext>
            </a:extLst>
          </p:cNvPr>
          <p:cNvGrpSpPr>
            <a:grpSpLocks/>
          </p:cNvGrpSpPr>
          <p:nvPr/>
        </p:nvGrpSpPr>
        <p:grpSpPr bwMode="auto">
          <a:xfrm>
            <a:off x="1042988" y="2060575"/>
            <a:ext cx="7377112" cy="790575"/>
            <a:chOff x="975" y="1752"/>
            <a:chExt cx="4647" cy="498"/>
          </a:xfrm>
        </p:grpSpPr>
        <p:sp>
          <p:nvSpPr>
            <p:cNvPr id="24584" name="AutoShape 5">
              <a:extLst>
                <a:ext uri="{FF2B5EF4-FFF2-40B4-BE49-F238E27FC236}">
                  <a16:creationId xmlns:a16="http://schemas.microsoft.com/office/drawing/2014/main" id="{90381047-7067-4735-B830-03CF23CB3CB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75" y="1752"/>
              <a:ext cx="3325" cy="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585" name="Rectangle 6">
              <a:extLst>
                <a:ext uri="{FF2B5EF4-FFF2-40B4-BE49-F238E27FC236}">
                  <a16:creationId xmlns:a16="http://schemas.microsoft.com/office/drawing/2014/main" id="{905BD051-3951-41C4-ACBF-110D7C70E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1752"/>
              <a:ext cx="714" cy="498"/>
            </a:xfrm>
            <a:prstGeom prst="rect">
              <a:avLst/>
            </a:prstGeom>
            <a:solidFill>
              <a:srgbClr val="FFFF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777777"/>
                    </a:outerShdw>
                  </a:effectLst>
                </a14:hiddenEffects>
              </a:ext>
            </a:extLst>
          </p:spPr>
          <p:txBody>
            <a:bodyPr lIns="62179" tIns="31090" rIns="62179" bIns="31090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Wingdings" panose="05000000000000000000" pitchFamily="2" charset="2"/>
                <a:buNone/>
              </a:pPr>
              <a:r>
                <a:rPr lang="en-US" altLang="en-US" sz="1600" baseline="30000">
                  <a:solidFill>
                    <a:srgbClr val="000000"/>
                  </a:solidFill>
                </a:rPr>
                <a:t>99</a:t>
              </a:r>
              <a:r>
                <a:rPr lang="en-US" altLang="en-US" sz="1600">
                  <a:solidFill>
                    <a:srgbClr val="000000"/>
                  </a:solidFill>
                </a:rPr>
                <a:t>Mo</a:t>
              </a:r>
              <a:endParaRPr lang="en-US" altLang="en-US" sz="1600"/>
            </a:p>
          </p:txBody>
        </p:sp>
        <p:sp>
          <p:nvSpPr>
            <p:cNvPr id="24586" name="Rectangle 7">
              <a:extLst>
                <a:ext uri="{FF2B5EF4-FFF2-40B4-BE49-F238E27FC236}">
                  <a16:creationId xmlns:a16="http://schemas.microsoft.com/office/drawing/2014/main" id="{9C0643E6-6606-4CE4-B8DE-866CB54E5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9" y="1752"/>
              <a:ext cx="746" cy="498"/>
            </a:xfrm>
            <a:prstGeom prst="rect">
              <a:avLst/>
            </a:prstGeom>
            <a:solidFill>
              <a:srgbClr val="FFFF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777777"/>
                    </a:outerShdw>
                  </a:effectLst>
                </a14:hiddenEffects>
              </a:ext>
            </a:extLst>
          </p:spPr>
          <p:txBody>
            <a:bodyPr lIns="62179" tIns="31090" rIns="62179" bIns="31090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Wingdings" panose="05000000000000000000" pitchFamily="2" charset="2"/>
                <a:buNone/>
              </a:pPr>
              <a:r>
                <a:rPr lang="en-US" altLang="en-US" sz="1600" baseline="30000">
                  <a:solidFill>
                    <a:srgbClr val="000000"/>
                  </a:solidFill>
                </a:rPr>
                <a:t>99m</a:t>
              </a:r>
              <a:r>
                <a:rPr lang="en-US" altLang="en-US" sz="1600">
                  <a:solidFill>
                    <a:srgbClr val="000000"/>
                  </a:solidFill>
                </a:rPr>
                <a:t>Tc</a:t>
              </a:r>
              <a:endParaRPr lang="en-US" altLang="en-US" sz="1600"/>
            </a:p>
          </p:txBody>
        </p:sp>
        <p:sp>
          <p:nvSpPr>
            <p:cNvPr id="24587" name="Line 8">
              <a:extLst>
                <a:ext uri="{FF2B5EF4-FFF2-40B4-BE49-F238E27FC236}">
                  <a16:creationId xmlns:a16="http://schemas.microsoft.com/office/drawing/2014/main" id="{B489AEF7-63D3-4B7D-B842-41443D798A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90" y="1970"/>
              <a:ext cx="55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777777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88" name="Text Box 9">
              <a:extLst>
                <a:ext uri="{FF2B5EF4-FFF2-40B4-BE49-F238E27FC236}">
                  <a16:creationId xmlns:a16="http://schemas.microsoft.com/office/drawing/2014/main" id="{3B65695B-98D2-4CDB-B5C1-E48C28AE81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3" y="2001"/>
              <a:ext cx="342" cy="1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7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777777"/>
                    </a:outerShdw>
                  </a:effectLst>
                </a14:hiddenEffects>
              </a:ext>
            </a:extLst>
          </p:spPr>
          <p:txBody>
            <a:bodyPr lIns="62179" tIns="31090" rIns="62179" bIns="31090"/>
            <a:lstStyle>
              <a:lvl1pPr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Wingdings" panose="05000000000000000000" pitchFamily="2" charset="2"/>
                <a:buNone/>
              </a:pPr>
              <a:r>
                <a:rPr lang="en-US" altLang="en-US" sz="1600">
                  <a:solidFill>
                    <a:srgbClr val="000000"/>
                  </a:solidFill>
                </a:rPr>
                <a:t>k</a:t>
              </a:r>
              <a:r>
                <a:rPr lang="en-US" altLang="en-US" sz="1600" baseline="-25000">
                  <a:solidFill>
                    <a:srgbClr val="000000"/>
                  </a:solidFill>
                </a:rPr>
                <a:t>12</a:t>
              </a:r>
              <a:endParaRPr lang="en-US" altLang="en-US" sz="1600"/>
            </a:p>
          </p:txBody>
        </p:sp>
        <p:sp>
          <p:nvSpPr>
            <p:cNvPr id="24589" name="Rectangle 10">
              <a:extLst>
                <a:ext uri="{FF2B5EF4-FFF2-40B4-BE49-F238E27FC236}">
                  <a16:creationId xmlns:a16="http://schemas.microsoft.com/office/drawing/2014/main" id="{8F564D2D-8947-4A96-A7D2-CD7D425D07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4" y="1752"/>
              <a:ext cx="746" cy="498"/>
            </a:xfrm>
            <a:prstGeom prst="rect">
              <a:avLst/>
            </a:prstGeom>
            <a:solidFill>
              <a:srgbClr val="FFFF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777777"/>
                    </a:outerShdw>
                  </a:effectLst>
                </a14:hiddenEffects>
              </a:ext>
            </a:extLst>
          </p:spPr>
          <p:txBody>
            <a:bodyPr lIns="62179" tIns="31090" rIns="62179" bIns="31090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Wingdings" panose="05000000000000000000" pitchFamily="2" charset="2"/>
                <a:buNone/>
              </a:pPr>
              <a:r>
                <a:rPr lang="en-US" altLang="en-US" sz="1600" baseline="30000">
                  <a:solidFill>
                    <a:srgbClr val="000000"/>
                  </a:solidFill>
                </a:rPr>
                <a:t>99</a:t>
              </a:r>
              <a:r>
                <a:rPr lang="en-US" altLang="en-US" sz="1600">
                  <a:solidFill>
                    <a:srgbClr val="000000"/>
                  </a:solidFill>
                </a:rPr>
                <a:t>Tc</a:t>
              </a:r>
              <a:endParaRPr lang="en-US" altLang="en-US" sz="1600"/>
            </a:p>
          </p:txBody>
        </p:sp>
        <p:sp>
          <p:nvSpPr>
            <p:cNvPr id="24590" name="Line 11">
              <a:extLst>
                <a:ext uri="{FF2B5EF4-FFF2-40B4-BE49-F238E27FC236}">
                  <a16:creationId xmlns:a16="http://schemas.microsoft.com/office/drawing/2014/main" id="{3B3AA108-7E94-4A58-BB47-B6A5EF2373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95" y="1970"/>
              <a:ext cx="55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777777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1" name="Text Box 12">
              <a:extLst>
                <a:ext uri="{FF2B5EF4-FFF2-40B4-BE49-F238E27FC236}">
                  <a16:creationId xmlns:a16="http://schemas.microsoft.com/office/drawing/2014/main" id="{51640672-B180-49EE-B2E2-F12B0278FA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19" y="2001"/>
              <a:ext cx="342" cy="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7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777777"/>
                    </a:outerShdw>
                  </a:effectLst>
                </a14:hiddenEffects>
              </a:ext>
            </a:extLst>
          </p:spPr>
          <p:txBody>
            <a:bodyPr lIns="62179" tIns="31090" rIns="62179" bIns="31090"/>
            <a:lstStyle>
              <a:lvl1pPr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Wingdings" panose="05000000000000000000" pitchFamily="2" charset="2"/>
                <a:buNone/>
              </a:pPr>
              <a:r>
                <a:rPr lang="en-US" altLang="en-US" sz="1600">
                  <a:solidFill>
                    <a:srgbClr val="000000"/>
                  </a:solidFill>
                </a:rPr>
                <a:t>k</a:t>
              </a:r>
              <a:r>
                <a:rPr lang="en-US" altLang="en-US" sz="1600" baseline="-25000">
                  <a:solidFill>
                    <a:srgbClr val="000000"/>
                  </a:solidFill>
                </a:rPr>
                <a:t>23</a:t>
              </a:r>
              <a:endParaRPr lang="en-US" altLang="en-US" sz="1600"/>
            </a:p>
          </p:txBody>
        </p:sp>
        <p:sp>
          <p:nvSpPr>
            <p:cNvPr id="24592" name="Line 13">
              <a:extLst>
                <a:ext uri="{FF2B5EF4-FFF2-40B4-BE49-F238E27FC236}">
                  <a16:creationId xmlns:a16="http://schemas.microsoft.com/office/drawing/2014/main" id="{C5709753-0CA0-4AD5-A38C-44ECF9E8F3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32" y="1979"/>
              <a:ext cx="55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777777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3" name="Rectangle 14">
              <a:extLst>
                <a:ext uri="{FF2B5EF4-FFF2-40B4-BE49-F238E27FC236}">
                  <a16:creationId xmlns:a16="http://schemas.microsoft.com/office/drawing/2014/main" id="{4BC59376-6C47-4C36-91C0-9141369A6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6" y="1752"/>
              <a:ext cx="746" cy="498"/>
            </a:xfrm>
            <a:prstGeom prst="rect">
              <a:avLst/>
            </a:prstGeom>
            <a:solidFill>
              <a:srgbClr val="FFFF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777777"/>
                    </a:outerShdw>
                  </a:effectLst>
                </a14:hiddenEffects>
              </a:ext>
            </a:extLst>
          </p:spPr>
          <p:txBody>
            <a:bodyPr lIns="62179" tIns="31090" rIns="62179" bIns="31090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Wingdings" panose="05000000000000000000" pitchFamily="2" charset="2"/>
                <a:buNone/>
              </a:pPr>
              <a:r>
                <a:rPr lang="en-US" altLang="en-US" sz="1600" baseline="30000">
                  <a:solidFill>
                    <a:srgbClr val="000000"/>
                  </a:solidFill>
                </a:rPr>
                <a:t>99</a:t>
              </a:r>
              <a:r>
                <a:rPr lang="en-US" altLang="en-US" sz="1600">
                  <a:solidFill>
                    <a:srgbClr val="000000"/>
                  </a:solidFill>
                </a:rPr>
                <a:t>Zr</a:t>
              </a:r>
              <a:endParaRPr lang="en-US" altLang="en-US" sz="1600"/>
            </a:p>
          </p:txBody>
        </p:sp>
        <p:sp>
          <p:nvSpPr>
            <p:cNvPr id="24594" name="Text Box 15">
              <a:extLst>
                <a:ext uri="{FF2B5EF4-FFF2-40B4-BE49-F238E27FC236}">
                  <a16:creationId xmlns:a16="http://schemas.microsoft.com/office/drawing/2014/main" id="{C30C0C2A-10B6-4297-B2E7-D40CB4057D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2" y="2001"/>
              <a:ext cx="342" cy="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7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777777"/>
                    </a:outerShdw>
                  </a:effectLst>
                </a14:hiddenEffects>
              </a:ext>
            </a:extLst>
          </p:spPr>
          <p:txBody>
            <a:bodyPr lIns="62179" tIns="31090" rIns="62179" bIns="31090"/>
            <a:lstStyle>
              <a:lvl1pPr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Wingdings" panose="05000000000000000000" pitchFamily="2" charset="2"/>
                <a:buNone/>
              </a:pPr>
              <a:r>
                <a:rPr lang="en-US" altLang="en-US" sz="1600">
                  <a:solidFill>
                    <a:srgbClr val="000000"/>
                  </a:solidFill>
                </a:rPr>
                <a:t>k</a:t>
              </a:r>
              <a:r>
                <a:rPr lang="en-US" altLang="en-US" sz="1600" baseline="-25000">
                  <a:solidFill>
                    <a:srgbClr val="000000"/>
                  </a:solidFill>
                </a:rPr>
                <a:t>34</a:t>
              </a:r>
              <a:endParaRPr lang="en-US" altLang="en-US" sz="1600"/>
            </a:p>
          </p:txBody>
        </p:sp>
      </p:grpSp>
      <p:sp>
        <p:nvSpPr>
          <p:cNvPr id="24583" name="Rectangle 8">
            <a:extLst>
              <a:ext uri="{FF2B5EF4-FFF2-40B4-BE49-F238E27FC236}">
                <a16:creationId xmlns:a16="http://schemas.microsoft.com/office/drawing/2014/main" id="{C5DB5C81-37E0-4992-BBB3-F16D3BA2A4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4">
            <a:extLst>
              <a:ext uri="{FF2B5EF4-FFF2-40B4-BE49-F238E27FC236}">
                <a16:creationId xmlns:a16="http://schemas.microsoft.com/office/drawing/2014/main" id="{935BE575-8CBA-40BB-B390-3BAFC4D71D6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693172D-DE6B-4D8A-839C-DEAD47A8C41B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5603" name="Slide Number Placeholder 6">
            <a:extLst>
              <a:ext uri="{FF2B5EF4-FFF2-40B4-BE49-F238E27FC236}">
                <a16:creationId xmlns:a16="http://schemas.microsoft.com/office/drawing/2014/main" id="{5459689E-0408-483C-850B-FA65A2833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0CF8053-FB20-42F5-95D7-563D0CA21540}" type="slidenum">
              <a:rPr lang="en-US" altLang="en-US" sz="1400">
                <a:cs typeface="Arial" panose="020B0604020202020204" pitchFamily="34" charset="0"/>
              </a:rPr>
              <a:pPr eaLnBrk="1" hangingPunct="1"/>
              <a:t>23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54978" name="Rectangle 2">
            <a:extLst>
              <a:ext uri="{FF2B5EF4-FFF2-40B4-BE49-F238E27FC236}">
                <a16:creationId xmlns:a16="http://schemas.microsoft.com/office/drawing/2014/main" id="{00EE86D4-A579-40F0-A834-5625D43E9C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Differentiaalvergelijkingen</a:t>
            </a:r>
            <a:r>
              <a:rPr lang="en-GB" sz="3600" b="1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voorbeeld (7)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605" name="Rectangle 3">
            <a:extLst>
              <a:ext uri="{FF2B5EF4-FFF2-40B4-BE49-F238E27FC236}">
                <a16:creationId xmlns:a16="http://schemas.microsoft.com/office/drawing/2014/main" id="{186B513E-9250-45BD-B95B-624F1C0F1E9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18450" cy="4256088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Antwoord</a:t>
            </a:r>
            <a:endParaRPr lang="en-US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en-US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US" altLang="en-US" sz="2000" baseline="-25000" dirty="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= 0,693 / 66 = 0,0105 h</a:t>
            </a:r>
            <a:r>
              <a:rPr lang="en-US" altLang="en-US" sz="2000" baseline="30000" dirty="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US" altLang="en-US" sz="2000" baseline="-25000" dirty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= 0,693 / 6,0 = 0,116 h</a:t>
            </a:r>
            <a:r>
              <a:rPr lang="en-US" altLang="en-US" sz="2000" baseline="30000" dirty="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en-US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A</a:t>
            </a:r>
            <a:r>
              <a:rPr lang="en-GB" altLang="en-US" sz="2000" baseline="-25000" dirty="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(t) = 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A(0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) e</a:t>
            </a:r>
            <a:r>
              <a:rPr lang="en-GB" altLang="en-US" sz="2000" baseline="30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US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1×</a:t>
            </a:r>
            <a:r>
              <a:rPr lang="en-GB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endParaRPr lang="en-US" altLang="en-US" sz="2000" baseline="30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A</a:t>
            </a:r>
            <a:r>
              <a:rPr lang="en-GB" altLang="en-US" sz="2000" baseline="-25000" dirty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(t) = A</a:t>
            </a:r>
            <a:r>
              <a:rPr lang="en-GB" altLang="en-US" sz="2000" baseline="-25000" dirty="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(0) [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altLang="en-US" sz="2000" baseline="-25000" dirty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/ (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altLang="en-US" sz="2000" baseline="-25000" dirty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-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altLang="en-US" sz="2000" baseline="-25000" dirty="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) ] 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[ e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 err="1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GB" altLang="en-US" sz="2000" baseline="30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2000" baseline="30000" dirty="0" err="1">
                <a:latin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- e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 err="1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 baseline="30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2000" baseline="30000" dirty="0" err="1">
                <a:latin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]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	  = 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A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(0) </a:t>
            </a:r>
            <a:r>
              <a:rPr lang="en-GB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[ 0,116 / (0,116 - 0,0105) ] 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[ e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-0,0105</a:t>
            </a:r>
            <a:r>
              <a:rPr lang="en-GB" altLang="en-US" sz="2000" baseline="30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2000" baseline="30000" dirty="0" err="1">
                <a:latin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- e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-0,116</a:t>
            </a:r>
            <a:r>
              <a:rPr lang="en-GB" altLang="en-US" sz="2000" baseline="30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2000" baseline="30000" dirty="0" err="1">
                <a:latin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] </a:t>
            </a:r>
          </a:p>
          <a:p>
            <a:pPr marL="431800" lvl="2" indent="0" defTabSz="215900" eaLnBrk="1" hangingPunct="1">
              <a:spcBef>
                <a:spcPct val="0"/>
              </a:spcBef>
              <a:buNone/>
            </a:pP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	  = 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1,1 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A(0) 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[ e</a:t>
            </a:r>
            <a:r>
              <a:rPr lang="en-GB" altLang="en-US" sz="2000" baseline="30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-0,0105</a:t>
            </a:r>
            <a:r>
              <a:rPr lang="en-GB" altLang="en-US" sz="2000" baseline="30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2000" baseline="30000" dirty="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 e</a:t>
            </a:r>
            <a:r>
              <a:rPr lang="en-GB" altLang="en-US" sz="2000" baseline="30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-0,116</a:t>
            </a:r>
            <a:r>
              <a:rPr lang="en-GB" altLang="en-US" sz="2000" baseline="30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2000" baseline="30000" dirty="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] </a:t>
            </a: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de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activiteit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van </a:t>
            </a:r>
            <a:r>
              <a:rPr lang="en-GB" altLang="en-US" sz="2000" baseline="30000" dirty="0" err="1">
                <a:latin typeface="Arial" panose="020B0604020202020204" pitchFamily="34" charset="0"/>
                <a:sym typeface="Symbol" panose="05050102010706020507" pitchFamily="18" charset="2"/>
              </a:rPr>
              <a:t>99m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Tc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is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maximaal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als</a:t>
            </a: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t = ln(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altLang="en-US" sz="2000" baseline="-25000" dirty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/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altLang="en-US" sz="2000" baseline="-25000" dirty="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) / (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altLang="en-US" sz="2000" baseline="-25000" dirty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-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altLang="en-US" sz="2000" baseline="-25000" dirty="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)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  = ln(0,116 / 0,0105) / (0,116 - 0,0105) = 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23 h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</a:p>
        </p:txBody>
      </p:sp>
      <p:graphicFrame>
        <p:nvGraphicFramePr>
          <p:cNvPr id="2" name="Object 6">
            <a:extLst>
              <a:ext uri="{FF2B5EF4-FFF2-40B4-BE49-F238E27FC236}">
                <a16:creationId xmlns:a16="http://schemas.microsoft.com/office/drawing/2014/main" id="{9CB9A3D6-C844-4D0B-89B2-979E28E838CF}"/>
              </a:ext>
            </a:extLst>
          </p:cNvPr>
          <p:cNvGraphicFramePr>
            <a:graphicFrameLocks noGrp="1" noChangeAspect="1"/>
          </p:cNvGraphicFramePr>
          <p:nvPr>
            <p:ph sz="half" idx="2"/>
          </p:nvPr>
        </p:nvGraphicFramePr>
        <p:xfrm>
          <a:off x="4127500" y="1608138"/>
          <a:ext cx="4938713" cy="2468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607" name="Rectangle 8">
            <a:extLst>
              <a:ext uri="{FF2B5EF4-FFF2-40B4-BE49-F238E27FC236}">
                <a16:creationId xmlns:a16="http://schemas.microsoft.com/office/drawing/2014/main" id="{F7F16541-78AD-4951-AE12-27781CAD07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3">
            <a:extLst>
              <a:ext uri="{FF2B5EF4-FFF2-40B4-BE49-F238E27FC236}">
                <a16:creationId xmlns:a16="http://schemas.microsoft.com/office/drawing/2014/main" id="{78B4B544-ADBE-45F6-B1FC-71EC1626229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10B3D17-70FA-4D8E-9B69-08CBA37E4F98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6627" name="Slide Number Placeholder 5">
            <a:extLst>
              <a:ext uri="{FF2B5EF4-FFF2-40B4-BE49-F238E27FC236}">
                <a16:creationId xmlns:a16="http://schemas.microsoft.com/office/drawing/2014/main" id="{250F4720-AE8B-4E8A-B9BA-7AC880B0E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036402D-C701-4255-B5E4-B19EE0CB1493}" type="slidenum">
              <a:rPr lang="en-US" altLang="en-US" sz="1400">
                <a:cs typeface="Arial" panose="020B0604020202020204" pitchFamily="34" charset="0"/>
              </a:rPr>
              <a:pPr eaLnBrk="1" hangingPunct="1"/>
              <a:t>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38594" name="Rectangle 2">
            <a:extLst>
              <a:ext uri="{FF2B5EF4-FFF2-40B4-BE49-F238E27FC236}">
                <a16:creationId xmlns:a16="http://schemas.microsoft.com/office/drawing/2014/main" id="{D1EDE551-5605-4B7F-B676-CDE5E2738A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Differentiaalvergelijkingen</a:t>
            </a:r>
            <a:r>
              <a:rPr lang="en-GB" sz="3600" b="1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lunch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629" name="Rectangle 8">
            <a:extLst>
              <a:ext uri="{FF2B5EF4-FFF2-40B4-BE49-F238E27FC236}">
                <a16:creationId xmlns:a16="http://schemas.microsoft.com/office/drawing/2014/main" id="{47CF477C-F3D2-436C-A0DB-769E16943A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  <p:pic>
        <p:nvPicPr>
          <p:cNvPr id="26630" name="Picture 2" descr="D:\My Documents\Garp\BASIS\BASISpresentatie\BASISpresentatie-toestel-figuren\lunch.png">
            <a:extLst>
              <a:ext uri="{FF2B5EF4-FFF2-40B4-BE49-F238E27FC236}">
                <a16:creationId xmlns:a16="http://schemas.microsoft.com/office/drawing/2014/main" id="{5D593D97-3B51-4F41-BF2F-7BD28FE3A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2879725"/>
            <a:ext cx="1800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>
            <a:extLst>
              <a:ext uri="{FF2B5EF4-FFF2-40B4-BE49-F238E27FC236}">
                <a16:creationId xmlns:a16="http://schemas.microsoft.com/office/drawing/2014/main" id="{893A2BF4-5199-4420-A75F-DAA00B0C94B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C561F36-C2E1-47A3-B055-77AEC6BBB363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5123" name="Slide Number Placeholder 5">
            <a:extLst>
              <a:ext uri="{FF2B5EF4-FFF2-40B4-BE49-F238E27FC236}">
                <a16:creationId xmlns:a16="http://schemas.microsoft.com/office/drawing/2014/main" id="{9EE91DE6-72C3-42B8-B63D-22C079303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3CDDF93-5417-4B42-B681-67331B282486}" type="slidenum">
              <a:rPr lang="en-US" altLang="en-US" sz="1400">
                <a:cs typeface="Arial" panose="020B0604020202020204" pitchFamily="34" charset="0"/>
              </a:rPr>
              <a:pPr eaLnBrk="1" hangingPunct="1"/>
              <a:t>3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E42377D2-3D26-4ECB-AD35-628D50CF94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Differentiaalvergelijkingen</a:t>
            </a:r>
            <a:r>
              <a:rPr lang="en-GB" sz="3200" b="1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GB" sz="32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effectLst/>
                <a:latin typeface="Arial" charset="0"/>
                <a:sym typeface="Symbol" pitchFamily="18" charset="2"/>
              </a:rPr>
              <a:t>lineaire differentiaalvergelijking van de 1</a:t>
            </a:r>
            <a:r>
              <a:rPr lang="en-GB" sz="2000" b="1" baseline="30000">
                <a:effectLst/>
                <a:latin typeface="Arial" charset="0"/>
                <a:sym typeface="Symbol" pitchFamily="18" charset="2"/>
              </a:rPr>
              <a:t>ste</a:t>
            </a:r>
            <a:r>
              <a:rPr lang="en-GB" sz="2000" b="1">
                <a:effectLst/>
                <a:latin typeface="Arial" charset="0"/>
                <a:sym typeface="Symbol" pitchFamily="18" charset="2"/>
              </a:rPr>
              <a:t> orde</a:t>
            </a:r>
          </a:p>
        </p:txBody>
      </p:sp>
      <p:sp>
        <p:nvSpPr>
          <p:cNvPr id="5125" name="Rectangle 3">
            <a:extLst>
              <a:ext uri="{FF2B5EF4-FFF2-40B4-BE49-F238E27FC236}">
                <a16:creationId xmlns:a16="http://schemas.microsoft.com/office/drawing/2014/main" id="{B9489B5C-A4F1-475E-9EFB-165E5683C2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350" cy="2887663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</a:rPr>
              <a:t>y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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</a:rPr>
              <a:t> + </a:t>
            </a:r>
            <a:r>
              <a:rPr lang="el-GR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y = f(t)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																			(syllabus,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blz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. 29)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homogene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vergelijking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		y + </a:t>
            </a:r>
            <a:r>
              <a:rPr lang="el-GR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y = 0 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algemene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oplossing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			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y</a:t>
            </a:r>
            <a:r>
              <a:rPr lang="en-GB" altLang="en-US" sz="2000" baseline="-25000" dirty="0" err="1">
                <a:latin typeface="Arial" panose="020B0604020202020204" pitchFamily="34" charset="0"/>
                <a:sym typeface="Symbol" panose="05050102010706020507" pitchFamily="18" charset="2"/>
              </a:rPr>
              <a:t>0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(t) = 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A e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latin typeface="Arial" panose="020B0604020202020204" pitchFamily="34" charset="0"/>
                <a:sym typeface="Symbol" panose="05050102010706020507" pitchFamily="18" charset="2"/>
              </a:rPr>
              <a:t>t</a:t>
            </a: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inhomogene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vergelijking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	y + </a:t>
            </a:r>
            <a:r>
              <a:rPr lang="el-GR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y = f(t) 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stel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dat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y</a:t>
            </a:r>
            <a:r>
              <a:rPr lang="en-GB" altLang="en-US" sz="2000" baseline="-25000" dirty="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(t)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is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een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speciale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oplossing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van de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inhomogene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vergelijking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, dan is y(t) =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y</a:t>
            </a:r>
            <a:r>
              <a:rPr lang="en-GB" altLang="en-US" sz="2000" baseline="-25000" dirty="0" err="1">
                <a:latin typeface="Arial" panose="020B0604020202020204" pitchFamily="34" charset="0"/>
                <a:sym typeface="Symbol" panose="05050102010706020507" pitchFamily="18" charset="2"/>
              </a:rPr>
              <a:t>0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(t) + </a:t>
            </a:r>
            <a:r>
              <a:rPr lang="en-GB" altLang="en-US" sz="2000" dirty="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y</a:t>
            </a:r>
            <a:r>
              <a:rPr lang="en-GB" altLang="en-US" sz="2000" baseline="-25000" dirty="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(t)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de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algemene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oplossing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van de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inhomogene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vergelijking</a:t>
            </a:r>
            <a:endParaRPr lang="en-GB" altLang="en-US" sz="1800" dirty="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5126" name="Rectangle 8">
            <a:extLst>
              <a:ext uri="{FF2B5EF4-FFF2-40B4-BE49-F238E27FC236}">
                <a16:creationId xmlns:a16="http://schemas.microsoft.com/office/drawing/2014/main" id="{BD638F1B-B4C2-4114-9E6D-B7F66B0B577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  <p:sp>
        <p:nvSpPr>
          <p:cNvPr id="5127" name="Rectangle 3">
            <a:extLst>
              <a:ext uri="{FF2B5EF4-FFF2-40B4-BE49-F238E27FC236}">
                <a16:creationId xmlns:a16="http://schemas.microsoft.com/office/drawing/2014/main" id="{DE08B358-653D-4600-A0DA-1360A038B8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5013325"/>
            <a:ext cx="8134350" cy="12239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318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n-GB" altLang="en-US" sz="1800" dirty="0">
                <a:sym typeface="Symbol" panose="05050102010706020507" pitchFamily="18" charset="2"/>
              </a:rPr>
              <a:t>	</a:t>
            </a:r>
            <a:r>
              <a:rPr lang="en-GB" altLang="en-US" sz="1800" dirty="0" err="1">
                <a:sym typeface="Symbol" panose="05050102010706020507" pitchFamily="18" charset="2"/>
              </a:rPr>
              <a:t>y</a:t>
            </a:r>
            <a:r>
              <a:rPr lang="en-GB" altLang="en-US" sz="1800" baseline="-25000" dirty="0" err="1">
                <a:sym typeface="Symbol" panose="05050102010706020507" pitchFamily="18" charset="2"/>
              </a:rPr>
              <a:t>0</a:t>
            </a:r>
            <a:r>
              <a:rPr lang="en-GB" altLang="en-US" sz="1800" dirty="0">
                <a:sym typeface="Symbol" panose="05050102010706020507" pitchFamily="18" charset="2"/>
              </a:rPr>
              <a:t> + </a:t>
            </a:r>
            <a:r>
              <a:rPr lang="el-GR" altLang="en-US" sz="18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1800" dirty="0">
                <a:sym typeface="Symbol" panose="05050102010706020507" pitchFamily="18" charset="2"/>
              </a:rPr>
              <a:t> </a:t>
            </a:r>
            <a:r>
              <a:rPr lang="en-GB" altLang="en-US" sz="1800" dirty="0" err="1">
                <a:sym typeface="Symbol" panose="05050102010706020507" pitchFamily="18" charset="2"/>
              </a:rPr>
              <a:t>y</a:t>
            </a:r>
            <a:r>
              <a:rPr lang="en-GB" altLang="en-US" sz="1800" baseline="-25000" dirty="0" err="1">
                <a:sym typeface="Symbol" panose="05050102010706020507" pitchFamily="18" charset="2"/>
              </a:rPr>
              <a:t>0</a:t>
            </a:r>
            <a:r>
              <a:rPr lang="en-GB" altLang="en-US" sz="1800" dirty="0">
                <a:sym typeface="Symbol" panose="05050102010706020507" pitchFamily="18" charset="2"/>
              </a:rPr>
              <a:t> = 0</a:t>
            </a:r>
          </a:p>
          <a:p>
            <a:pPr lvl="2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n-GB" altLang="en-US" sz="1800" dirty="0">
                <a:sym typeface="Symbol" panose="05050102010706020507" pitchFamily="18" charset="2"/>
              </a:rPr>
              <a:t>	</a:t>
            </a:r>
            <a:r>
              <a:rPr lang="en-GB" altLang="en-US" sz="1800" u="sng" dirty="0" err="1">
                <a:sym typeface="Symbol" panose="05050102010706020507" pitchFamily="18" charset="2"/>
              </a:rPr>
              <a:t>y</a:t>
            </a:r>
            <a:r>
              <a:rPr lang="en-GB" altLang="en-US" sz="1800" baseline="-25000" dirty="0" err="1">
                <a:sym typeface="Symbol" panose="05050102010706020507" pitchFamily="18" charset="2"/>
              </a:rPr>
              <a:t>1</a:t>
            </a:r>
            <a:r>
              <a:rPr lang="en-GB" altLang="en-US" sz="1800" dirty="0">
                <a:sym typeface="Symbol" panose="05050102010706020507" pitchFamily="18" charset="2"/>
              </a:rPr>
              <a:t></a:t>
            </a:r>
            <a:r>
              <a:rPr lang="en-GB" altLang="en-US" sz="1800" u="sng" dirty="0">
                <a:sym typeface="Symbol" panose="05050102010706020507" pitchFamily="18" charset="2"/>
              </a:rPr>
              <a:t> + </a:t>
            </a:r>
            <a:r>
              <a:rPr lang="el-GR" altLang="en-US" sz="18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1800" u="sng" dirty="0">
                <a:sym typeface="Symbol" panose="05050102010706020507" pitchFamily="18" charset="2"/>
              </a:rPr>
              <a:t> </a:t>
            </a:r>
            <a:r>
              <a:rPr lang="en-GB" altLang="en-US" sz="1800" u="sng" dirty="0" err="1">
                <a:sym typeface="Symbol" panose="05050102010706020507" pitchFamily="18" charset="2"/>
              </a:rPr>
              <a:t>y</a:t>
            </a:r>
            <a:r>
              <a:rPr lang="en-GB" altLang="en-US" sz="1800" baseline="-25000" dirty="0" err="1">
                <a:sym typeface="Symbol" panose="05050102010706020507" pitchFamily="18" charset="2"/>
              </a:rPr>
              <a:t>1</a:t>
            </a:r>
            <a:r>
              <a:rPr lang="en-GB" altLang="en-US" sz="1800" u="sng" dirty="0">
                <a:sym typeface="Symbol" panose="05050102010706020507" pitchFamily="18" charset="2"/>
              </a:rPr>
              <a:t> = f(t)</a:t>
            </a:r>
            <a:r>
              <a:rPr lang="en-GB" altLang="en-US" sz="1800" dirty="0">
                <a:sym typeface="Symbol" panose="05050102010706020507" pitchFamily="18" charset="2"/>
              </a:rPr>
              <a:t> +</a:t>
            </a:r>
          </a:p>
          <a:p>
            <a:pPr lvl="2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n-GB" altLang="en-US" sz="1800" dirty="0">
                <a:sym typeface="Symbol" panose="05050102010706020507" pitchFamily="18" charset="2"/>
              </a:rPr>
              <a:t>	(</a:t>
            </a:r>
            <a:r>
              <a:rPr lang="en-GB" altLang="en-US" sz="1800" dirty="0" err="1">
                <a:sym typeface="Symbol" panose="05050102010706020507" pitchFamily="18" charset="2"/>
              </a:rPr>
              <a:t>y</a:t>
            </a:r>
            <a:r>
              <a:rPr lang="en-GB" altLang="en-US" sz="1800" baseline="-25000" dirty="0" err="1">
                <a:sym typeface="Symbol" panose="05050102010706020507" pitchFamily="18" charset="2"/>
              </a:rPr>
              <a:t>0</a:t>
            </a:r>
            <a:r>
              <a:rPr lang="en-GB" altLang="en-US" sz="1800" dirty="0">
                <a:sym typeface="Symbol" panose="05050102010706020507" pitchFamily="18" charset="2"/>
              </a:rPr>
              <a:t> + </a:t>
            </a:r>
            <a:r>
              <a:rPr lang="en-GB" altLang="en-US" sz="1800" dirty="0" err="1">
                <a:sym typeface="Symbol" panose="05050102010706020507" pitchFamily="18" charset="2"/>
              </a:rPr>
              <a:t>y</a:t>
            </a:r>
            <a:r>
              <a:rPr lang="en-GB" altLang="en-US" sz="1800" baseline="-25000" dirty="0" err="1">
                <a:sym typeface="Symbol" panose="05050102010706020507" pitchFamily="18" charset="2"/>
              </a:rPr>
              <a:t>1</a:t>
            </a:r>
            <a:r>
              <a:rPr lang="en-GB" altLang="en-US" sz="1800" dirty="0">
                <a:sym typeface="Symbol" panose="05050102010706020507" pitchFamily="18" charset="2"/>
              </a:rPr>
              <a:t>) + </a:t>
            </a:r>
            <a:r>
              <a:rPr lang="el-GR" altLang="en-US" sz="18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1800" dirty="0">
                <a:sym typeface="Symbol" panose="05050102010706020507" pitchFamily="18" charset="2"/>
              </a:rPr>
              <a:t> (</a:t>
            </a:r>
            <a:r>
              <a:rPr lang="en-GB" altLang="en-US" sz="1800" dirty="0" err="1">
                <a:sym typeface="Symbol" panose="05050102010706020507" pitchFamily="18" charset="2"/>
              </a:rPr>
              <a:t>y</a:t>
            </a:r>
            <a:r>
              <a:rPr lang="en-GB" altLang="en-US" sz="1800" baseline="-25000" dirty="0" err="1">
                <a:sym typeface="Symbol" panose="05050102010706020507" pitchFamily="18" charset="2"/>
              </a:rPr>
              <a:t>0</a:t>
            </a:r>
            <a:r>
              <a:rPr lang="en-GB" altLang="en-US" sz="1800" dirty="0">
                <a:sym typeface="Symbol" panose="05050102010706020507" pitchFamily="18" charset="2"/>
              </a:rPr>
              <a:t> + </a:t>
            </a:r>
            <a:r>
              <a:rPr lang="en-GB" altLang="en-US" sz="1800" dirty="0" err="1">
                <a:sym typeface="Symbol" panose="05050102010706020507" pitchFamily="18" charset="2"/>
              </a:rPr>
              <a:t>y</a:t>
            </a:r>
            <a:r>
              <a:rPr lang="en-GB" altLang="en-US" sz="1800" baseline="-25000" dirty="0" err="1">
                <a:sym typeface="Symbol" panose="05050102010706020507" pitchFamily="18" charset="2"/>
              </a:rPr>
              <a:t>1</a:t>
            </a:r>
            <a:r>
              <a:rPr lang="en-GB" altLang="en-US" sz="1800" dirty="0">
                <a:sym typeface="Symbol" panose="05050102010706020507" pitchFamily="18" charset="2"/>
              </a:rPr>
              <a:t>) = f(t)</a:t>
            </a:r>
          </a:p>
          <a:p>
            <a:pPr lvl="2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n-GB" altLang="en-US" sz="1800" dirty="0">
                <a:sym typeface="Symbol" panose="05050102010706020507" pitchFamily="18" charset="2"/>
              </a:rPr>
              <a:t>	y + </a:t>
            </a:r>
            <a:r>
              <a:rPr lang="el-GR" altLang="en-US" sz="18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1800" dirty="0">
                <a:sym typeface="Symbol" panose="05050102010706020507" pitchFamily="18" charset="2"/>
              </a:rPr>
              <a:t> y = f(t)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>
            <a:extLst>
              <a:ext uri="{FF2B5EF4-FFF2-40B4-BE49-F238E27FC236}">
                <a16:creationId xmlns:a16="http://schemas.microsoft.com/office/drawing/2014/main" id="{69E0DF20-63B2-4E12-BCFC-78399C0D49B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4645B7F-6BCF-4193-B7DD-47B89C12A1FB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6147" name="Slide Number Placeholder 5">
            <a:extLst>
              <a:ext uri="{FF2B5EF4-FFF2-40B4-BE49-F238E27FC236}">
                <a16:creationId xmlns:a16="http://schemas.microsoft.com/office/drawing/2014/main" id="{528E00EF-1891-4905-BB3F-5777C577E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84E84BB-776C-4A3C-8670-C92FD1742544}" type="slidenum">
              <a:rPr lang="en-US" altLang="en-US" sz="1400">
                <a:cs typeface="Arial" panose="020B0604020202020204" pitchFamily="34" charset="0"/>
              </a:rPr>
              <a:pPr eaLnBrk="1" hangingPunct="1"/>
              <a:t>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75106" name="Rectangle 2">
            <a:extLst>
              <a:ext uri="{FF2B5EF4-FFF2-40B4-BE49-F238E27FC236}">
                <a16:creationId xmlns:a16="http://schemas.microsoft.com/office/drawing/2014/main" id="{5CCE8372-51F6-439E-877B-DAB191A85F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Differentiaalvergelijkingen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geval 1: rechter lid = constante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49" name="Rectangle 3">
            <a:extLst>
              <a:ext uri="{FF2B5EF4-FFF2-40B4-BE49-F238E27FC236}">
                <a16:creationId xmlns:a16="http://schemas.microsoft.com/office/drawing/2014/main" id="{21C1F80B-7BFF-4753-916B-7832D49826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65163" y="1989138"/>
            <a:ext cx="7772400" cy="2024062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</a:rPr>
              <a:t>y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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</a:rPr>
              <a:t> + </a:t>
            </a:r>
            <a:r>
              <a:rPr lang="el-GR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y = P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y(t) = (P / </a:t>
            </a:r>
            <a:r>
              <a:rPr lang="el-GR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) (1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 e</a:t>
            </a:r>
            <a:r>
              <a:rPr lang="en-GB" altLang="en-US" sz="2000" baseline="30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) 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y</a:t>
            </a:r>
            <a:r>
              <a:rPr lang="en-GB" altLang="en-US" sz="2000" baseline="-25000" dirty="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evenwicht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= P / </a:t>
            </a:r>
            <a:r>
              <a:rPr lang="el-GR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in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evenwicht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is y = 0      IN =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UIT</a:t>
            </a: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6150" name="Rectangle 8">
            <a:extLst>
              <a:ext uri="{FF2B5EF4-FFF2-40B4-BE49-F238E27FC236}">
                <a16:creationId xmlns:a16="http://schemas.microsoft.com/office/drawing/2014/main" id="{D34E70D9-30EA-46DE-BE8E-C63EA509F7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  <p:sp>
        <p:nvSpPr>
          <p:cNvPr id="6151" name="Rectangle 3">
            <a:extLst>
              <a:ext uri="{FF2B5EF4-FFF2-40B4-BE49-F238E27FC236}">
                <a16:creationId xmlns:a16="http://schemas.microsoft.com/office/drawing/2014/main" id="{E4A33B6A-5A06-4243-8226-FD2BCE85A5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4076700"/>
            <a:ext cx="7772400" cy="136842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318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 err="1">
                <a:sym typeface="Symbol" panose="05050102010706020507" pitchFamily="18" charset="2"/>
              </a:rPr>
              <a:t>speciale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oplossing</a:t>
            </a:r>
            <a:r>
              <a:rPr lang="en-GB" altLang="en-US" sz="2000" dirty="0">
                <a:sym typeface="Symbol" panose="05050102010706020507" pitchFamily="18" charset="2"/>
              </a:rPr>
              <a:t>				</a:t>
            </a:r>
            <a:r>
              <a:rPr lang="en-GB" altLang="en-US" sz="2000" dirty="0" err="1">
                <a:sym typeface="Symbol" panose="05050102010706020507" pitchFamily="18" charset="2"/>
              </a:rPr>
              <a:t>y</a:t>
            </a:r>
            <a:r>
              <a:rPr lang="en-GB" altLang="en-US" sz="2000" baseline="-25000" dirty="0" err="1">
                <a:sym typeface="Symbol" panose="05050102010706020507" pitchFamily="18" charset="2"/>
              </a:rPr>
              <a:t>1</a:t>
            </a:r>
            <a:r>
              <a:rPr lang="en-GB" altLang="en-US" sz="2000" dirty="0">
                <a:sym typeface="Symbol" panose="05050102010706020507" pitchFamily="18" charset="2"/>
              </a:rPr>
              <a:t>(t) = P / 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endParaRPr lang="en-GB" altLang="en-US" sz="2000" dirty="0">
              <a:sym typeface="Symbol" panose="05050102010706020507" pitchFamily="18" charset="2"/>
            </a:endParaRPr>
          </a:p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 err="1">
                <a:sym typeface="Symbol" panose="05050102010706020507" pitchFamily="18" charset="2"/>
              </a:rPr>
              <a:t>algemene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oplossing</a:t>
            </a:r>
            <a:r>
              <a:rPr lang="en-GB" altLang="en-US" sz="2000" dirty="0">
                <a:sym typeface="Symbol" panose="05050102010706020507" pitchFamily="18" charset="2"/>
              </a:rPr>
              <a:t>			y(t) = </a:t>
            </a:r>
            <a:r>
              <a:rPr lang="en-GB" altLang="en-US" sz="2000">
                <a:sym typeface="Symbol" panose="05050102010706020507" pitchFamily="18" charset="2"/>
              </a:rPr>
              <a:t>A e</a:t>
            </a:r>
            <a:r>
              <a:rPr lang="en-GB" altLang="en-US" sz="2000" baseline="30000"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ym typeface="Symbol" panose="05050102010706020507" pitchFamily="18" charset="2"/>
              </a:rPr>
              <a:t>t</a:t>
            </a:r>
            <a:r>
              <a:rPr lang="en-GB" altLang="en-US" sz="2000" dirty="0">
                <a:sym typeface="Symbol" panose="05050102010706020507" pitchFamily="18" charset="2"/>
              </a:rPr>
              <a:t> + P / 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endParaRPr lang="en-GB" altLang="en-US" sz="2000" dirty="0">
              <a:sym typeface="Symbol" panose="05050102010706020507" pitchFamily="18" charset="2"/>
            </a:endParaRPr>
          </a:p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 err="1">
                <a:sym typeface="Symbol" panose="05050102010706020507" pitchFamily="18" charset="2"/>
              </a:rPr>
              <a:t>randvoorwaarde</a:t>
            </a:r>
            <a:r>
              <a:rPr lang="en-GB" altLang="en-US" sz="2000" dirty="0">
                <a:sym typeface="Symbol" panose="05050102010706020507" pitchFamily="18" charset="2"/>
              </a:rPr>
              <a:t>					y(0) = 0</a:t>
            </a:r>
          </a:p>
          <a:p>
            <a:pPr lvl="1" eaLnBrk="1" hangingPunct="1">
              <a:spcBef>
                <a:spcPct val="0"/>
              </a:spcBef>
              <a:buClr>
                <a:schemeClr val="tx1"/>
              </a:buClr>
              <a:buSzPct val="90000"/>
              <a:buFontTx/>
              <a:buNone/>
            </a:pPr>
            <a:r>
              <a:rPr lang="en-GB" altLang="en-US" sz="2000" dirty="0" err="1">
                <a:sym typeface="Symbol" panose="05050102010706020507" pitchFamily="18" charset="2"/>
              </a:rPr>
              <a:t>invullen</a:t>
            </a:r>
            <a:r>
              <a:rPr lang="en-GB" altLang="en-US" sz="2000" dirty="0">
                <a:sym typeface="Symbol" panose="05050102010706020507" pitchFamily="18" charset="2"/>
              </a:rPr>
              <a:t>									A = -P / </a:t>
            </a:r>
            <a:r>
              <a:rPr lang="el-GR" altLang="en-US" sz="2000" dirty="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endParaRPr lang="en-GB" altLang="en-US" sz="2000" dirty="0"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>
            <a:extLst>
              <a:ext uri="{FF2B5EF4-FFF2-40B4-BE49-F238E27FC236}">
                <a16:creationId xmlns:a16="http://schemas.microsoft.com/office/drawing/2014/main" id="{D2D5FEFA-BD7B-449E-ACA9-84CFACA8DE1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9DE6E1A-C25A-49E8-BA97-C0532596BC89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7171" name="Slide Number Placeholder 5">
            <a:extLst>
              <a:ext uri="{FF2B5EF4-FFF2-40B4-BE49-F238E27FC236}">
                <a16:creationId xmlns:a16="http://schemas.microsoft.com/office/drawing/2014/main" id="{C371959B-AF49-460F-BF86-937BB9EE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6EC5DF9-13B3-4839-9379-27B2ADDC062C}" type="slidenum">
              <a:rPr lang="en-US" altLang="en-US" sz="1400">
                <a:cs typeface="Arial" panose="020B0604020202020204" pitchFamily="34" charset="0"/>
              </a:rPr>
              <a:pPr eaLnBrk="1" hangingPunct="1"/>
              <a:t>5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77154" name="Rectangle 2">
            <a:extLst>
              <a:ext uri="{FF2B5EF4-FFF2-40B4-BE49-F238E27FC236}">
                <a16:creationId xmlns:a16="http://schemas.microsoft.com/office/drawing/2014/main" id="{FB8CA638-17D4-4EFE-85BB-C0FB26DC9B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Differentiaalvergelijkingen</a:t>
            </a:r>
            <a:r>
              <a:rPr lang="en-GB" sz="3600" b="1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voorbeeld (1)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6076B1E9-64F1-464F-9AF3-689E0CD9C0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radioactief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verval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															(syllabus,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blz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. 53)</a:t>
            </a:r>
          </a:p>
          <a:p>
            <a:pPr marL="431800" lvl="1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 err="1">
                <a:solidFill>
                  <a:srgbClr val="FF0000"/>
                </a:solidFill>
                <a:latin typeface="Arial" panose="020B0604020202020204" pitchFamily="34" charset="0"/>
              </a:rPr>
              <a:t>dN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</a:rPr>
              <a:t>/dt = -</a:t>
            </a:r>
            <a:r>
              <a:rPr lang="el-GR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N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								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aantal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radioactive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atomen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2" indent="0" defTabSz="215900" eaLnBrk="1" hangingPunct="1">
              <a:spcBef>
                <a:spcPct val="0"/>
              </a:spcBef>
              <a:buNone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l-GR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0,693 /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US" altLang="en-US" sz="2000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vervalconstante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(s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endParaRPr lang="el-GR" altLang="en-US" sz="20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2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US" altLang="en-US" sz="2000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			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halveringstijd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(s)</a:t>
            </a:r>
          </a:p>
          <a:p>
            <a:pPr marL="431800" lvl="2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P = 0						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geen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productieterm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,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homogene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vergelijking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N(t) = N(0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) e</a:t>
            </a:r>
            <a:r>
              <a:rPr lang="en-GB" altLang="en-US" sz="2000" baseline="30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t</a:t>
            </a:r>
            <a:endParaRPr lang="en-GB" altLang="en-US" sz="2000" dirty="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en-GB" altLang="en-US" sz="2000" dirty="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A(t) = </a:t>
            </a:r>
            <a:r>
              <a:rPr lang="el-GR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N(t) = </a:t>
            </a:r>
            <a:r>
              <a:rPr lang="el-GR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N(0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) e</a:t>
            </a:r>
            <a:r>
              <a:rPr lang="en-GB" altLang="en-US" sz="2000" baseline="30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= A(0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) e</a:t>
            </a:r>
            <a:r>
              <a:rPr lang="en-GB" altLang="en-US" sz="2000" baseline="30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t</a:t>
            </a:r>
          </a:p>
        </p:txBody>
      </p:sp>
      <p:sp>
        <p:nvSpPr>
          <p:cNvPr id="7174" name="Rectangle 8">
            <a:extLst>
              <a:ext uri="{FF2B5EF4-FFF2-40B4-BE49-F238E27FC236}">
                <a16:creationId xmlns:a16="http://schemas.microsoft.com/office/drawing/2014/main" id="{8E03CA8F-F5E6-4191-AB17-4E2C3814DE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>
            <a:extLst>
              <a:ext uri="{FF2B5EF4-FFF2-40B4-BE49-F238E27FC236}">
                <a16:creationId xmlns:a16="http://schemas.microsoft.com/office/drawing/2014/main" id="{35748153-0FDB-4C08-9412-6063E0EBA08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255CCF0-307C-4EDF-B456-84C5C3D8F2F8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8195" name="Slide Number Placeholder 5">
            <a:extLst>
              <a:ext uri="{FF2B5EF4-FFF2-40B4-BE49-F238E27FC236}">
                <a16:creationId xmlns:a16="http://schemas.microsoft.com/office/drawing/2014/main" id="{DE219920-831F-4009-AE43-E88C6BD34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3CD8E5-0D0F-46DC-9C64-EDB8BF71918E}" type="slidenum">
              <a:rPr lang="en-US" altLang="en-US" sz="1400">
                <a:cs typeface="Arial" panose="020B0604020202020204" pitchFamily="34" charset="0"/>
              </a:rPr>
              <a:pPr eaLnBrk="1" hangingPunct="1"/>
              <a:t>6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17090" name="Rectangle 2">
            <a:extLst>
              <a:ext uri="{FF2B5EF4-FFF2-40B4-BE49-F238E27FC236}">
                <a16:creationId xmlns:a16="http://schemas.microsoft.com/office/drawing/2014/main" id="{EB1F95CE-5CFD-4761-AB91-FCC8EC897D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Differentiaalvergelijkingen</a:t>
            </a:r>
            <a:r>
              <a:rPr lang="en-GB" sz="3600" b="1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voorbeeld (2)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7" name="Rectangle 3">
            <a:extLst>
              <a:ext uri="{FF2B5EF4-FFF2-40B4-BE49-F238E27FC236}">
                <a16:creationId xmlns:a16="http://schemas.microsoft.com/office/drawing/2014/main" id="{FDECAE66-141E-4A11-BA36-9D1489D440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line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ïeke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verzwakking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van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fotonen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			(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syllabus, </a:t>
            </a:r>
            <a:r>
              <a:rPr lang="en-GB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blz</a:t>
            </a: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. 69)</a:t>
            </a:r>
          </a:p>
          <a:p>
            <a:pPr marL="431800" lvl="1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 err="1">
                <a:solidFill>
                  <a:srgbClr val="FF0000"/>
                </a:solidFill>
                <a:latin typeface="Arial" panose="020B0604020202020204" pitchFamily="34" charset="0"/>
              </a:rPr>
              <a:t>dN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</a:rPr>
              <a:t>/dx = -</a:t>
            </a:r>
            <a:r>
              <a:rPr lang="en-US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µ </a:t>
            </a: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N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2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N								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aantal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opvallende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fotonen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2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l-GR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0,693 /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en-US" altLang="en-US" sz="2000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lineïeke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verzwakkingscoëfficiënt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(cm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endParaRPr lang="el-GR" altLang="en-US" sz="20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2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en-US" altLang="en-US" sz="2000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			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halveringsdikte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(cm)</a:t>
            </a:r>
          </a:p>
          <a:p>
            <a:pPr marL="431800" lvl="2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GB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P = 0						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geen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productieterm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,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homogene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vergelijking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N(x) = N(0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) e</a:t>
            </a:r>
            <a:r>
              <a:rPr lang="en-GB" altLang="en-US" sz="2000" baseline="30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n-US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µ</a:t>
            </a:r>
            <a:r>
              <a:rPr lang="en-GB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x</a:t>
            </a:r>
            <a:endParaRPr lang="en-US" altLang="en-US" sz="2000" baseline="30000" dirty="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8198" name="Rectangle 8">
            <a:extLst>
              <a:ext uri="{FF2B5EF4-FFF2-40B4-BE49-F238E27FC236}">
                <a16:creationId xmlns:a16="http://schemas.microsoft.com/office/drawing/2014/main" id="{CE8546D7-438B-4F65-B0C4-8BCF96B84A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4">
            <a:extLst>
              <a:ext uri="{FF2B5EF4-FFF2-40B4-BE49-F238E27FC236}">
                <a16:creationId xmlns:a16="http://schemas.microsoft.com/office/drawing/2014/main" id="{ED1876F8-F1BD-4AC2-90A4-C3776D1908D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B905D85-C6D8-4B80-B933-9092238BC069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9219" name="Slide Number Placeholder 6">
            <a:extLst>
              <a:ext uri="{FF2B5EF4-FFF2-40B4-BE49-F238E27FC236}">
                <a16:creationId xmlns:a16="http://schemas.microsoft.com/office/drawing/2014/main" id="{AA7A01AD-F4A0-47E3-A489-DAAE693D5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D4F86C0-74BD-4790-A4FC-05A98FAD9EF7}" type="slidenum">
              <a:rPr lang="en-US" altLang="en-US" sz="1400">
                <a:cs typeface="Arial" panose="020B0604020202020204" pitchFamily="34" charset="0"/>
              </a:rPr>
              <a:pPr eaLnBrk="1" hangingPunct="1"/>
              <a:t>7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79202" name="Rectangle 2">
            <a:extLst>
              <a:ext uri="{FF2B5EF4-FFF2-40B4-BE49-F238E27FC236}">
                <a16:creationId xmlns:a16="http://schemas.microsoft.com/office/drawing/2014/main" id="{F538F290-73E3-4126-93C4-DB79732A3D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Differentiaalvergelijkingen</a:t>
            </a:r>
            <a:r>
              <a:rPr lang="en-GB" sz="3600" b="1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voorbeeld (3)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21" name="Rectangle 3">
                <a:extLst>
                  <a:ext uri="{FF2B5EF4-FFF2-40B4-BE49-F238E27FC236}">
                    <a16:creationId xmlns:a16="http://schemas.microsoft.com/office/drawing/2014/main" id="{246D7A2E-468C-495D-8FA4-454E6F23D831}"/>
                  </a:ext>
                </a:extLst>
              </p:cNvPr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685800" y="1981200"/>
                <a:ext cx="8207375" cy="4400550"/>
              </a:xfrm>
            </p:spPr>
            <p:txBody>
              <a:bodyPr/>
              <a:lstStyle/>
              <a:p>
                <a:pPr marL="431800" lvl="1" indent="0" defTabSz="215900"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2000" dirty="0" err="1">
                    <a:latin typeface="Arial" panose="020B0604020202020204" pitchFamily="34" charset="0"/>
                    <a:sym typeface="Symbol" panose="05050102010706020507" pitchFamily="18" charset="2"/>
                  </a:rPr>
                  <a:t>neutronactivering</a:t>
                </a:r>
                <a:r>
                  <a:rPr lang="en-GB" altLang="en-US" sz="2000" dirty="0">
                    <a:latin typeface="Arial" panose="020B0604020202020204" pitchFamily="34" charset="0"/>
                    <a:sym typeface="Symbol" panose="05050102010706020507" pitchFamily="18" charset="2"/>
                  </a:rPr>
                  <a:t>														(syllabus, </a:t>
                </a:r>
                <a:r>
                  <a:rPr lang="en-GB" altLang="en-US" sz="2000" dirty="0" err="1">
                    <a:latin typeface="Arial" panose="020B0604020202020204" pitchFamily="34" charset="0"/>
                    <a:sym typeface="Symbol" panose="05050102010706020507" pitchFamily="18" charset="2"/>
                  </a:rPr>
                  <a:t>blz</a:t>
                </a:r>
                <a:r>
                  <a:rPr lang="en-GB" altLang="en-US" sz="2000" dirty="0">
                    <a:latin typeface="Arial" panose="020B0604020202020204" pitchFamily="34" charset="0"/>
                    <a:sym typeface="Symbol" panose="05050102010706020507" pitchFamily="18" charset="2"/>
                  </a:rPr>
                  <a:t>. 89)</a:t>
                </a:r>
                <a:endParaRPr lang="nl-NL" altLang="en-US" sz="2000" dirty="0">
                  <a:latin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1800" lvl="1" indent="0" defTabSz="215900" eaLnBrk="1" hangingPunct="1">
                  <a:spcBef>
                    <a:spcPct val="0"/>
                  </a:spcBef>
                  <a:buFont typeface="Wingdings" panose="05000000000000000000" pitchFamily="2" charset="2"/>
                  <a:buNone/>
                </a:pPr>
                <a:r>
                  <a:rPr lang="en-GB" altLang="en-US" sz="2000" dirty="0">
                    <a:latin typeface="Arial" panose="020B0604020202020204" pitchFamily="34" charset="0"/>
                    <a:sym typeface="Symbol" panose="05050102010706020507" pitchFamily="18" charset="2"/>
                  </a:rPr>
                  <a:t>																							(</a:t>
                </a:r>
                <a:r>
                  <a:rPr lang="en-GB" altLang="en-US" sz="2000" dirty="0" err="1">
                    <a:latin typeface="Arial" panose="020B0604020202020204" pitchFamily="34" charset="0"/>
                    <a:sym typeface="Symbol" panose="05050102010706020507" pitchFamily="18" charset="2"/>
                  </a:rPr>
                  <a:t>vraagstuk</a:t>
                </a:r>
                <a:r>
                  <a:rPr lang="en-GB" altLang="en-US" sz="2000" dirty="0">
                    <a:latin typeface="Arial" panose="020B0604020202020204" pitchFamily="34" charset="0"/>
                    <a:sym typeface="Symbol" panose="05050102010706020507" pitchFamily="18" charset="2"/>
                  </a:rPr>
                  <a:t> MEET-11)</a:t>
                </a:r>
              </a:p>
              <a:p>
                <a:pPr marL="431800" lvl="1" indent="0" defTabSz="215900"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2000" dirty="0" err="1">
                    <a:solidFill>
                      <a:srgbClr val="FF0000"/>
                    </a:solidFill>
                    <a:latin typeface="Arial" panose="020B0604020202020204" pitchFamily="34" charset="0"/>
                  </a:rPr>
                  <a:t>dN</a:t>
                </a:r>
                <a:r>
                  <a:rPr lang="en-GB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/dt = -</a:t>
                </a:r>
                <a:r>
                  <a:rPr lang="el-GR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GB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 N + P</a:t>
                </a:r>
                <a:endParaRPr lang="en-US" altLang="en-US" sz="20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1800" lvl="2" indent="0" defTabSz="215900" eaLnBrk="1" hangingPunct="1">
                  <a:spcBef>
                    <a:spcPct val="0"/>
                  </a:spcBef>
                  <a:buFont typeface="Wingdings" panose="05000000000000000000" pitchFamily="2" charset="2"/>
                  <a:buNone/>
                </a:pP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N									</a:t>
                </a:r>
                <a:r>
                  <a:rPr lang="en-US" altLang="en-US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aantal</a:t>
                </a: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radioactive </a:t>
                </a:r>
                <a:r>
                  <a:rPr lang="en-US" altLang="en-US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atomen</a:t>
                </a:r>
                <a:endParaRPr lang="en-US" altLang="en-US" sz="20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1800" lvl="2" indent="0" defTabSz="215900" eaLnBrk="1" hangingPunct="1">
                  <a:spcBef>
                    <a:spcPct val="0"/>
                  </a:spcBef>
                  <a:buFont typeface="Wingdings" panose="05000000000000000000" pitchFamily="2" charset="2"/>
                  <a:buNone/>
                </a:pP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</a:t>
                </a:r>
                <a:r>
                  <a:rPr lang="el-GR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= 0,693 / </a:t>
                </a:r>
                <a:r>
                  <a:rPr lang="en-US" altLang="en-US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T</a:t>
                </a:r>
                <a:r>
                  <a:rPr lang="en-US" altLang="en-US" sz="2000" baseline="-25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½</a:t>
                </a: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	</a:t>
                </a:r>
                <a:r>
                  <a:rPr lang="en-US" altLang="en-US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vervalconstante</a:t>
                </a: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(s</a:t>
                </a:r>
                <a:r>
                  <a:rPr lang="en-US" altLang="en-US" sz="2000" baseline="30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-1</a:t>
                </a: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)</a:t>
                </a:r>
                <a:endParaRPr lang="el-GR" altLang="en-US" sz="20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1800" lvl="2" indent="0" defTabSz="215900" eaLnBrk="1" hangingPunct="1">
                  <a:spcBef>
                    <a:spcPct val="0"/>
                  </a:spcBef>
                  <a:buNone/>
                </a:pP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</a:t>
                </a:r>
                <a:r>
                  <a:rPr lang="en-US" altLang="en-US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T</a:t>
                </a:r>
                <a:r>
                  <a:rPr lang="en-US" altLang="en-US" sz="2000" baseline="-25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½</a:t>
                </a:r>
                <a:r>
                  <a:rPr lang="en-US" altLang="en-US" sz="2000" baseline="-25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							</a:t>
                </a:r>
                <a:r>
                  <a:rPr lang="en-US" altLang="en-US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halveringstijd</a:t>
                </a: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(s)</a:t>
                </a:r>
                <a:endParaRPr lang="en-GB" altLang="en-US" sz="2000" dirty="0">
                  <a:latin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1800" lvl="2" indent="0" defTabSz="215900" eaLnBrk="1" hangingPunct="1">
                  <a:spcBef>
                    <a:spcPct val="0"/>
                  </a:spcBef>
                  <a:buFont typeface="Wingdings" panose="05000000000000000000" pitchFamily="2" charset="2"/>
                  <a:buNone/>
                </a:pPr>
                <a:r>
                  <a:rPr lang="en-GB" altLang="en-US" sz="2000" dirty="0">
                    <a:latin typeface="Arial" panose="020B0604020202020204" pitchFamily="34" charset="0"/>
                    <a:sym typeface="Symbol" panose="05050102010706020507" pitchFamily="18" charset="2"/>
                  </a:rPr>
                  <a:t>	P = </a:t>
                </a:r>
                <a:r>
                  <a:rPr lang="el-GR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σ</a:t>
                </a: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n </a:t>
                </a:r>
                <a:r>
                  <a:rPr lang="el-GR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φ</a:t>
                </a: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				</a:t>
                </a:r>
                <a:r>
                  <a:rPr lang="en-US" altLang="en-US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productieterm</a:t>
                </a:r>
                <a:endParaRPr lang="en-US" altLang="en-US" sz="20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1800" lvl="2" indent="0" defTabSz="215900" eaLnBrk="1" hangingPunct="1">
                  <a:spcBef>
                    <a:spcPct val="0"/>
                  </a:spcBef>
                  <a:buFont typeface="Wingdings" panose="05000000000000000000" pitchFamily="2" charset="2"/>
                  <a:buNone/>
                </a:pP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</a:t>
                </a:r>
                <a:r>
                  <a:rPr lang="el-GR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σ</a:t>
                </a: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								</a:t>
                </a:r>
                <a:r>
                  <a:rPr lang="en-US" altLang="en-US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werkzame</a:t>
                </a: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r>
                  <a:rPr lang="en-US" altLang="en-US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doorsnede</a:t>
                </a: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r>
                  <a:rPr lang="en-US" altLang="en-US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voor</a:t>
                </a: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r>
                  <a:rPr lang="en-US" altLang="en-US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neutronvangst</a:t>
                </a: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(</a:t>
                </a:r>
                <a:r>
                  <a:rPr lang="en-US" altLang="en-US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m</a:t>
                </a:r>
                <a:r>
                  <a:rPr lang="en-US" altLang="en-US" sz="2000" baseline="30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2</a:t>
                </a: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)</a:t>
                </a:r>
              </a:p>
              <a:p>
                <a:pPr marL="431800" lvl="2" indent="0" defTabSz="215900" eaLnBrk="1" hangingPunct="1">
                  <a:spcBef>
                    <a:spcPct val="0"/>
                  </a:spcBef>
                  <a:buFont typeface="Wingdings" panose="05000000000000000000" pitchFamily="2" charset="2"/>
                  <a:buNone/>
                </a:pP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n									</a:t>
                </a:r>
                <a:r>
                  <a:rPr lang="en-US" altLang="en-US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aantal</a:t>
                </a: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r>
                  <a:rPr lang="en-US" altLang="en-US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targetatomen</a:t>
                </a:r>
                <a:endParaRPr lang="en-US" altLang="en-US" sz="20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1800" lvl="2" indent="0" defTabSz="215900" eaLnBrk="1" hangingPunct="1">
                  <a:spcBef>
                    <a:spcPct val="0"/>
                  </a:spcBef>
                  <a:buNone/>
                </a:pP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</a:t>
                </a:r>
                <a:r>
                  <a:rPr lang="el-GR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φ</a:t>
                </a: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=</a:t>
                </a:r>
                <a:r>
                  <a:rPr lang="en-US" altLang="en-US" sz="2000" dirty="0"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alt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l-GR" altLang="en-US" sz="2000" i="0">
                            <a:latin typeface="Arial" panose="020B0604020202020204" pitchFamily="34" charset="0"/>
                            <a:ea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Φ</m:t>
                        </m:r>
                      </m:e>
                    </m:acc>
                    <m:r>
                      <m:rPr>
                        <m:nor/>
                      </m:rPr>
                      <a:rPr lang="el-GR" altLang="en-US" sz="2000" i="0"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					</a:t>
                </a:r>
                <a:r>
                  <a:rPr lang="en-US" altLang="en-US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fluentietempo</a:t>
                </a: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r>
                  <a:rPr lang="en-US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(m</a:t>
                </a:r>
                <a:r>
                  <a:rPr lang="en-US" altLang="en-US" sz="2000" baseline="30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-2</a:t>
                </a:r>
                <a:r>
                  <a:rPr lang="en-US" altLang="en-US" sz="2000">
                    <a:latin typeface="Georgia" panose="02040502050405020303" pitchFamily="18" charset="0"/>
                    <a:cs typeface="Arial" panose="020B0604020202020204" pitchFamily="34" charset="0"/>
                    <a:sym typeface="Symbol" panose="05050102010706020507" pitchFamily="18" charset="2"/>
                  </a:rPr>
                  <a:t>·</a:t>
                </a:r>
                <a:r>
                  <a:rPr lang="en-US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s</a:t>
                </a:r>
                <a:r>
                  <a:rPr lang="en-US" altLang="en-US" sz="2000" baseline="30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-1</a:t>
                </a:r>
                <a:r>
                  <a:rPr lang="en-US" altLang="en-US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)</a:t>
                </a:r>
              </a:p>
              <a:p>
                <a:pPr marL="431800" lvl="1" indent="0" defTabSz="215900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20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1800" lvl="1" indent="0" defTabSz="215900"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N(t) = (</a:t>
                </a:r>
                <a:r>
                  <a:rPr lang="el-GR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σ</a:t>
                </a:r>
                <a:r>
                  <a:rPr lang="en-US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n</a:t>
                </a:r>
                <a:r>
                  <a:rPr lang="en-GB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r>
                  <a:rPr lang="el-GR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φ</a:t>
                </a:r>
                <a:r>
                  <a:rPr lang="en-GB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 / </a:t>
                </a:r>
                <a:r>
                  <a:rPr lang="el-GR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GB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) (1 </a:t>
                </a:r>
                <a:r>
                  <a:rPr lang="en-GB" altLang="en-US" sz="2000">
                    <a:solidFill>
                      <a:srgbClr val="FF0000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- e</a:t>
                </a:r>
                <a:r>
                  <a:rPr lang="en-GB" altLang="en-US" sz="2000" baseline="30000">
                    <a:solidFill>
                      <a:srgbClr val="FF0000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-</a:t>
                </a:r>
                <a:r>
                  <a:rPr lang="el-GR" altLang="en-US" sz="2000" baseline="30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GB" altLang="en-US" sz="2000" baseline="30000" dirty="0">
                    <a:solidFill>
                      <a:srgbClr val="FF0000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t</a:t>
                </a:r>
                <a:r>
                  <a:rPr lang="en-GB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)</a:t>
                </a:r>
              </a:p>
              <a:p>
                <a:pPr marL="431800" lvl="1" indent="0" defTabSz="215900"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A(t) = </a:t>
                </a:r>
                <a:r>
                  <a:rPr lang="el-GR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GB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 N(t) = </a:t>
                </a:r>
                <a:r>
                  <a:rPr lang="el-GR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σ</a:t>
                </a:r>
                <a:r>
                  <a:rPr lang="en-US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n </a:t>
                </a:r>
                <a:r>
                  <a:rPr lang="el-GR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φ</a:t>
                </a:r>
                <a:r>
                  <a:rPr lang="en-GB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 (1 </a:t>
                </a:r>
                <a:r>
                  <a:rPr lang="en-GB" altLang="en-US" sz="2000">
                    <a:solidFill>
                      <a:srgbClr val="FF0000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- e</a:t>
                </a:r>
                <a:r>
                  <a:rPr lang="en-GB" altLang="en-US" sz="2000" baseline="30000">
                    <a:solidFill>
                      <a:srgbClr val="FF0000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-</a:t>
                </a:r>
                <a:r>
                  <a:rPr lang="el-GR" altLang="en-US" sz="2000" baseline="30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GB" altLang="en-US" sz="2000" baseline="30000" dirty="0">
                    <a:solidFill>
                      <a:srgbClr val="FF0000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t</a:t>
                </a:r>
                <a:r>
                  <a:rPr lang="en-GB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)</a:t>
                </a:r>
              </a:p>
              <a:p>
                <a:pPr marL="431800" lvl="1" indent="0" defTabSz="215900"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	 ≈ </a:t>
                </a:r>
                <a:r>
                  <a:rPr lang="el-GR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US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r>
                  <a:rPr lang="el-GR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σ</a:t>
                </a:r>
                <a:r>
                  <a:rPr lang="en-GB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 n</a:t>
                </a:r>
                <a:r>
                  <a:rPr lang="en-US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r>
                  <a:rPr lang="el-GR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φ</a:t>
                </a:r>
                <a:r>
                  <a:rPr lang="en-US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t										</a:t>
                </a:r>
                <a:r>
                  <a:rPr lang="en-US" altLang="en-US" sz="2000" dirty="0" err="1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als</a:t>
                </a:r>
                <a:r>
                  <a:rPr lang="en-US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r>
                  <a:rPr lang="el-GR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GB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t &lt;&lt; 1</a:t>
                </a:r>
              </a:p>
              <a:p>
                <a:pPr marL="431800" lvl="1" indent="0" defTabSz="215900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2000" dirty="0">
                  <a:solidFill>
                    <a:srgbClr val="FF0000"/>
                  </a:solidFill>
                  <a:latin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9221" name="Rectangle 3">
                <a:extLst>
                  <a:ext uri="{FF2B5EF4-FFF2-40B4-BE49-F238E27FC236}">
                    <a16:creationId xmlns:a16="http://schemas.microsoft.com/office/drawing/2014/main" id="{246D7A2E-468C-495D-8FA4-454E6F23D83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685800" y="1981200"/>
                <a:ext cx="8207375" cy="4400550"/>
              </a:xfrm>
              <a:blipFill>
                <a:blip r:embed="rId3"/>
                <a:stretch>
                  <a:fillRect t="-554" b="-2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23" name="Rectangle 8">
            <a:extLst>
              <a:ext uri="{FF2B5EF4-FFF2-40B4-BE49-F238E27FC236}">
                <a16:creationId xmlns:a16="http://schemas.microsoft.com/office/drawing/2014/main" id="{84818B70-EADD-4E4F-B896-A49A901122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4">
            <a:extLst>
              <a:ext uri="{FF2B5EF4-FFF2-40B4-BE49-F238E27FC236}">
                <a16:creationId xmlns:a16="http://schemas.microsoft.com/office/drawing/2014/main" id="{46729B17-2C6B-428A-AC94-2FE30EE9AF0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4245ACF-D158-4BF7-8DC4-6ECE1CC38202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0243" name="Slide Number Placeholder 6">
            <a:extLst>
              <a:ext uri="{FF2B5EF4-FFF2-40B4-BE49-F238E27FC236}">
                <a16:creationId xmlns:a16="http://schemas.microsoft.com/office/drawing/2014/main" id="{64214291-6B7D-4836-A3B9-692112449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6F28DC0-EF37-4640-864F-DF3B77559D54}" type="slidenum">
              <a:rPr lang="en-US" altLang="en-US" sz="1400">
                <a:cs typeface="Arial" panose="020B0604020202020204" pitchFamily="34" charset="0"/>
              </a:rPr>
              <a:pPr eaLnBrk="1" hangingPunct="1"/>
              <a:t>8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26306" name="Rectangle 2">
            <a:extLst>
              <a:ext uri="{FF2B5EF4-FFF2-40B4-BE49-F238E27FC236}">
                <a16:creationId xmlns:a16="http://schemas.microsoft.com/office/drawing/2014/main" id="{CA8E7D2A-A728-43B6-9FF3-779CE9A789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Differentiaalvergelijkingen</a:t>
            </a:r>
            <a:r>
              <a:rPr lang="en-GB" sz="3600" b="1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voorbeeld (3)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45" name="Rectangle 3">
            <a:extLst>
              <a:ext uri="{FF2B5EF4-FFF2-40B4-BE49-F238E27FC236}">
                <a16:creationId xmlns:a16="http://schemas.microsoft.com/office/drawing/2014/main" id="{21E94181-6438-4509-9AAD-1FD98760BA1A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02550" cy="4256088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Bij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werkzaamheden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in </a:t>
            </a: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een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kerncentrale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is </a:t>
            </a: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een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stuk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gereedschap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radioactief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geworden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door </a:t>
            </a:r>
            <a:r>
              <a:rPr lang="en-US" altLang="en-US" sz="1800" dirty="0" err="1">
                <a:latin typeface="Arial" panose="020B0604020202020204" pitchFamily="34" charset="0"/>
                <a:sym typeface="Symbol" panose="05050102010706020507" pitchFamily="18" charset="2"/>
              </a:rPr>
              <a:t>activering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. </a:t>
            </a: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Het stuk gereedschap bevat 210 mg cobalt en is gedurende 0,1 uur blootgesteld aan neutronen.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nl-NL" altLang="en-US" sz="18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Gegevens:</a:t>
            </a:r>
          </a:p>
          <a:p>
            <a:pPr marL="431800" lvl="1" indent="0" defTabSz="215900" eaLnBrk="1" hangingPunct="1">
              <a:spcBef>
                <a:spcPct val="0"/>
              </a:spcBef>
              <a:buSzTx/>
              <a:buFontTx/>
              <a:buNone/>
            </a:pP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	het atoomgewicht van cobalt is </a:t>
            </a: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58,9 g</a:t>
            </a:r>
            <a:r>
              <a:rPr lang="nl-NL" altLang="en-US" sz="18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mol</a:t>
            </a:r>
            <a:r>
              <a:rPr lang="nl-NL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endParaRPr lang="nl-NL" altLang="en-US" sz="1800" baseline="30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SzTx/>
              <a:buFontTx/>
              <a:buNone/>
            </a:pP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	de natuurlijke abundantie van </a:t>
            </a:r>
            <a:r>
              <a:rPr lang="nl-NL" altLang="en-US" sz="1800" baseline="30000" dirty="0">
                <a:latin typeface="Arial" panose="020B0604020202020204" pitchFamily="34" charset="0"/>
                <a:sym typeface="Symbol" panose="05050102010706020507" pitchFamily="18" charset="2"/>
              </a:rPr>
              <a:t>59</a:t>
            </a: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Co is 100%</a:t>
            </a:r>
          </a:p>
          <a:p>
            <a:pPr marL="431800" lvl="1" indent="0" defTabSz="215900" eaLnBrk="1" hangingPunct="1">
              <a:spcBef>
                <a:spcPct val="0"/>
              </a:spcBef>
              <a:buSzTx/>
              <a:buFontTx/>
              <a:buNone/>
            </a:pP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	het getal van Avogadro is N</a:t>
            </a:r>
            <a:r>
              <a:rPr lang="nl-NL" altLang="en-US" sz="1800" baseline="-25000" dirty="0">
                <a:latin typeface="Arial" panose="020B0604020202020204" pitchFamily="34" charset="0"/>
                <a:sym typeface="Symbol" panose="05050102010706020507" pitchFamily="18" charset="2"/>
              </a:rPr>
              <a:t>A</a:t>
            </a: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= 6,02</a:t>
            </a:r>
            <a:r>
              <a:rPr lang="en-US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nl-NL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23</a:t>
            </a: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mol</a:t>
            </a:r>
            <a:r>
              <a:rPr lang="nl-NL" altLang="en-US" sz="1800" baseline="30000" dirty="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</a:p>
          <a:p>
            <a:pPr marL="431800" lvl="1" indent="0" defTabSz="215900" eaLnBrk="1" hangingPunct="1">
              <a:spcBef>
                <a:spcPct val="0"/>
              </a:spcBef>
              <a:buSzTx/>
              <a:buFontTx/>
              <a:buNone/>
            </a:pP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	het fluentietempo van de neutronen is </a:t>
            </a:r>
            <a:r>
              <a:rPr lang="el-GR" altLang="en-US" sz="1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φ</a:t>
            </a: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= 1,0</a:t>
            </a:r>
            <a:r>
              <a:rPr lang="en-US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nl-NL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16</a:t>
            </a: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 m</a:t>
            </a:r>
            <a:r>
              <a:rPr lang="nl-NL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-2</a:t>
            </a:r>
            <a:r>
              <a:rPr lang="nl-NL" altLang="en-US" sz="18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s</a:t>
            </a:r>
            <a:r>
              <a:rPr lang="nl-NL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endParaRPr lang="nl-NL" altLang="en-US" sz="1800" baseline="30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SzTx/>
              <a:buFontTx/>
              <a:buNone/>
            </a:pP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	de werkzame doorsnede voor </a:t>
            </a:r>
            <a:r>
              <a:rPr lang="nl-NL" altLang="en-US" sz="1800" baseline="30000" dirty="0">
                <a:latin typeface="Arial" panose="020B0604020202020204" pitchFamily="34" charset="0"/>
                <a:sym typeface="Symbol" panose="05050102010706020507" pitchFamily="18" charset="2"/>
              </a:rPr>
              <a:t>59</a:t>
            </a: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Co(n,)</a:t>
            </a:r>
            <a:r>
              <a:rPr lang="nl-NL" altLang="en-US" sz="1800" baseline="30000" dirty="0">
                <a:latin typeface="Arial" panose="020B0604020202020204" pitchFamily="34" charset="0"/>
                <a:sym typeface="Symbol" panose="05050102010706020507" pitchFamily="18" charset="2"/>
              </a:rPr>
              <a:t>60m</a:t>
            </a: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Co is </a:t>
            </a:r>
            <a:r>
              <a:rPr lang="el-GR" altLang="en-US" sz="1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σ</a:t>
            </a: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= 20</a:t>
            </a:r>
            <a:r>
              <a:rPr lang="en-US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nl-NL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-28</a:t>
            </a:r>
            <a:r>
              <a:rPr lang="nl-NL" altLang="en-US" sz="1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m</a:t>
            </a:r>
            <a:r>
              <a:rPr lang="nl-NL" altLang="en-US" sz="1800" baseline="30000" dirty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marL="431800" lvl="1" indent="0" defTabSz="215900" eaLnBrk="1" hangingPunct="1">
              <a:spcBef>
                <a:spcPct val="0"/>
              </a:spcBef>
              <a:buSzTx/>
              <a:buFontTx/>
              <a:buNone/>
            </a:pP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	de halveringstijd van </a:t>
            </a:r>
            <a:r>
              <a:rPr lang="nl-NL" altLang="en-US" sz="1800" baseline="30000" dirty="0">
                <a:latin typeface="Arial" panose="020B0604020202020204" pitchFamily="34" charset="0"/>
                <a:sym typeface="Symbol" panose="05050102010706020507" pitchFamily="18" charset="2"/>
              </a:rPr>
              <a:t>60m</a:t>
            </a: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Co is T</a:t>
            </a:r>
            <a:r>
              <a:rPr lang="nl-NL" altLang="en-US" sz="1800" baseline="-25000" dirty="0">
                <a:latin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nl-NL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= 10 min</a:t>
            </a:r>
          </a:p>
          <a:p>
            <a:pPr marL="431800" lvl="1" indent="0" defTabSz="215900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	A = </a:t>
            </a:r>
            <a:r>
              <a:rPr lang="el-GR" altLang="en-US" sz="1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σ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n </a:t>
            </a:r>
            <a:r>
              <a:rPr lang="el-GR" altLang="en-US" sz="1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φ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 (1 </a:t>
            </a:r>
            <a:r>
              <a:rPr lang="en-US" altLang="en-US" sz="1800">
                <a:latin typeface="Arial" panose="020B0604020202020204" pitchFamily="34" charset="0"/>
                <a:sym typeface="Symbol" panose="05050102010706020507" pitchFamily="18" charset="2"/>
              </a:rPr>
              <a:t>- e</a:t>
            </a:r>
            <a:r>
              <a:rPr lang="en-US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1800" baseline="30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λ×</a:t>
            </a:r>
            <a:r>
              <a:rPr lang="en-US" altLang="en-US" sz="1800" baseline="30000" dirty="0">
                <a:latin typeface="Arial" panose="020B0604020202020204" pitchFamily="34" charset="0"/>
                <a:sym typeface="Symbol" panose="05050102010706020507" pitchFamily="18" charset="2"/>
              </a:rPr>
              <a:t>0,1</a:t>
            </a:r>
            <a:r>
              <a:rPr lang="en-US" altLang="en-US" sz="1800" dirty="0">
                <a:latin typeface="Arial" panose="020B0604020202020204" pitchFamily="34" charset="0"/>
                <a:sym typeface="Symbol" panose="05050102010706020507" pitchFamily="18" charset="2"/>
              </a:rPr>
              <a:t>)</a:t>
            </a:r>
            <a:endParaRPr lang="nl-NL" altLang="en-US" sz="18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nl-NL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nl-NL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Vraag:	bereken de </a:t>
            </a:r>
            <a:r>
              <a:rPr lang="nl-NL" altLang="en-US" sz="2000" baseline="30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60m</a:t>
            </a:r>
            <a:r>
              <a:rPr lang="nl-NL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Co-activiteit</a:t>
            </a:r>
            <a:endParaRPr lang="en-US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0246" name="Rectangle 8">
            <a:extLst>
              <a:ext uri="{FF2B5EF4-FFF2-40B4-BE49-F238E27FC236}">
                <a16:creationId xmlns:a16="http://schemas.microsoft.com/office/drawing/2014/main" id="{440F3CB6-8249-4C16-9195-EE7CB3C75C6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differentiaalvergelijkingen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4">
            <a:extLst>
              <a:ext uri="{FF2B5EF4-FFF2-40B4-BE49-F238E27FC236}">
                <a16:creationId xmlns:a16="http://schemas.microsoft.com/office/drawing/2014/main" id="{A012427D-BE73-4780-B59D-E2F31E7DEF9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01BEF37-99A5-46CB-8C25-7B54BD866EEB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1267" name="Slide Number Placeholder 6">
            <a:extLst>
              <a:ext uri="{FF2B5EF4-FFF2-40B4-BE49-F238E27FC236}">
                <a16:creationId xmlns:a16="http://schemas.microsoft.com/office/drawing/2014/main" id="{F68D144B-729F-4C53-A0EE-B70DE84AC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3202F55-65C9-42DE-8A87-CB27ADE47966}" type="slidenum">
              <a:rPr lang="en-US" altLang="en-US" sz="1400">
                <a:cs typeface="Arial" panose="020B0604020202020204" pitchFamily="34" charset="0"/>
              </a:rPr>
              <a:pPr eaLnBrk="1" hangingPunct="1"/>
              <a:t>9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28354" name="Rectangle 2">
            <a:extLst>
              <a:ext uri="{FF2B5EF4-FFF2-40B4-BE49-F238E27FC236}">
                <a16:creationId xmlns:a16="http://schemas.microsoft.com/office/drawing/2014/main" id="{ACD8B76B-480E-4E2D-B36E-EEB22D40CC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 dirty="0" err="1">
                <a:latin typeface="Arial" charset="0"/>
              </a:rPr>
              <a:t>Differentiaalvergelijkingen</a:t>
            </a:r>
            <a:r>
              <a:rPr lang="en-GB" sz="3600" b="1" dirty="0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GB" sz="3600" b="1" dirty="0">
                <a:solidFill>
                  <a:schemeClr val="tx1"/>
                </a:solidFill>
                <a:latin typeface="Arial" charset="0"/>
              </a:rPr>
            </a:br>
            <a:r>
              <a:rPr lang="en-GB" sz="2000" b="1" dirty="0" err="1">
                <a:solidFill>
                  <a:schemeClr val="tx1"/>
                </a:solidFill>
                <a:effectLst/>
                <a:latin typeface="Arial" charset="0"/>
              </a:rPr>
              <a:t>voorbeeld</a:t>
            </a:r>
            <a:r>
              <a:rPr lang="en-GB" sz="2000" b="1" dirty="0">
                <a:solidFill>
                  <a:schemeClr val="tx1"/>
                </a:solidFill>
                <a:effectLst/>
                <a:latin typeface="Arial" charset="0"/>
              </a:rPr>
              <a:t> (3)</a:t>
            </a:r>
            <a:endParaRPr lang="en-US" sz="2000" b="1" dirty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269" name="Rectangle 3">
            <a:extLst>
              <a:ext uri="{FF2B5EF4-FFF2-40B4-BE49-F238E27FC236}">
                <a16:creationId xmlns:a16="http://schemas.microsoft.com/office/drawing/2014/main" id="{80D924EB-0A7B-4773-A096-7165096BCAF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458200" cy="4327525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Antwoord</a:t>
            </a:r>
            <a:endParaRPr lang="en-US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en-US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A = </a:t>
            </a:r>
            <a:r>
              <a:rPr lang="el-GR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σ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n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l-GR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φ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(1 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- e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λ×</a:t>
            </a:r>
            <a:r>
              <a:rPr lang="en-US" altLang="en-US" sz="2000" baseline="30000" dirty="0">
                <a:latin typeface="Arial" panose="020B0604020202020204" pitchFamily="34" charset="0"/>
                <a:sym typeface="Symbol" panose="05050102010706020507" pitchFamily="18" charset="2"/>
              </a:rPr>
              <a:t>0,1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)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n(</a:t>
            </a:r>
            <a:r>
              <a:rPr lang="en-US" altLang="en-US" sz="2000" baseline="30000" dirty="0" err="1">
                <a:latin typeface="Arial" panose="020B0604020202020204" pitchFamily="34" charset="0"/>
                <a:sym typeface="Symbol" panose="05050102010706020507" pitchFamily="18" charset="2"/>
              </a:rPr>
              <a:t>59</a:t>
            </a:r>
            <a:r>
              <a:rPr lang="en-US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Co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) = (</a:t>
            </a:r>
            <a:r>
              <a:rPr lang="en-US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massa</a:t>
            </a:r>
            <a:r>
              <a:rPr lang="en-US" altLang="en-US" sz="2000" baseline="-25000" dirty="0" err="1">
                <a:latin typeface="Arial" panose="020B0604020202020204" pitchFamily="34" charset="0"/>
                <a:sym typeface="Symbol" panose="05050102010706020507" pitchFamily="18" charset="2"/>
              </a:rPr>
              <a:t>Co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/ </a:t>
            </a:r>
            <a:r>
              <a:rPr lang="en-US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atoommassa</a:t>
            </a:r>
            <a:r>
              <a:rPr lang="en-US" altLang="en-US" sz="2000" baseline="-25000" dirty="0" err="1">
                <a:latin typeface="Arial" panose="020B0604020202020204" pitchFamily="34" charset="0"/>
                <a:sym typeface="Symbol" panose="05050102010706020507" pitchFamily="18" charset="2"/>
              </a:rPr>
              <a:t>Co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)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N</a:t>
            </a:r>
            <a:r>
              <a:rPr lang="en-US" altLang="en-US" sz="2000" baseline="-25000" dirty="0">
                <a:latin typeface="Arial" panose="020B0604020202020204" pitchFamily="34" charset="0"/>
                <a:sym typeface="Symbol" panose="05050102010706020507" pitchFamily="18" charset="2"/>
              </a:rPr>
              <a:t>A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			= 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(210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-3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g / 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58,9 g</a:t>
            </a:r>
            <a:r>
              <a:rPr lang="en-US" altLang="en-US" sz="20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mol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)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6,02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23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mol</a:t>
            </a:r>
            <a:r>
              <a:rPr lang="en-US" altLang="en-US" sz="2000" baseline="30000" dirty="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			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= 2,15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21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endParaRPr lang="en-US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l-GR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= 0,693 / </a:t>
            </a:r>
            <a:r>
              <a:rPr lang="en-US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US" altLang="en-US" sz="2000" baseline="-25000" dirty="0" err="1">
                <a:latin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= 0,0693 min</a:t>
            </a:r>
            <a:r>
              <a:rPr lang="en-US" altLang="en-US" sz="2000" baseline="30000" dirty="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= 4,16 h</a:t>
            </a:r>
            <a:r>
              <a:rPr lang="en-US" altLang="en-US" sz="2000" baseline="30000" dirty="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A(</a:t>
            </a:r>
            <a:r>
              <a:rPr lang="en-US" altLang="en-US" sz="2000" baseline="30000" dirty="0" err="1">
                <a:latin typeface="Arial" panose="020B0604020202020204" pitchFamily="34" charset="0"/>
                <a:sym typeface="Symbol" panose="05050102010706020507" pitchFamily="18" charset="2"/>
              </a:rPr>
              <a:t>60m</a:t>
            </a:r>
            <a:r>
              <a:rPr lang="en-US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Co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) 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= 20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-28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m</a:t>
            </a:r>
            <a:r>
              <a:rPr lang="en-US" altLang="en-US" sz="2000" baseline="30000" dirty="0" err="1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2,15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21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1,0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16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m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-2</a:t>
            </a:r>
            <a:r>
              <a:rPr lang="en-US" altLang="en-US" sz="20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s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(1 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- e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-4,16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0,1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) 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	         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= 1,5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sym typeface="Symbol" panose="05050102010706020507" pitchFamily="18" charset="2"/>
              </a:rPr>
              <a:t>Bq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		         = </a:t>
            </a:r>
            <a:r>
              <a:rPr lang="en-US" altLang="en-US" sz="2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15 </a:t>
            </a:r>
            <a:r>
              <a:rPr lang="en-US" altLang="en-US" sz="2000" dirty="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GBq</a:t>
            </a:r>
            <a:r>
              <a:rPr lang="en-US" altLang="en-US" sz="2000" dirty="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</a:p>
        </p:txBody>
      </p:sp>
      <p:sp>
        <p:nvSpPr>
          <p:cNvPr id="11270" name="Rectangle 8">
            <a:extLst>
              <a:ext uri="{FF2B5EF4-FFF2-40B4-BE49-F238E27FC236}">
                <a16:creationId xmlns:a16="http://schemas.microsoft.com/office/drawing/2014/main" id="{5A6E5C74-941A-4760-B2A5-132B478C8B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cs typeface="Arial" panose="020B0604020202020204" pitchFamily="34" charset="0"/>
              </a:rPr>
              <a:t>cursus CD - </a:t>
            </a:r>
            <a:r>
              <a:rPr lang="en-US" altLang="en-US" sz="1400" dirty="0" err="1">
                <a:cs typeface="Arial" panose="020B0604020202020204" pitchFamily="34" charset="0"/>
              </a:rPr>
              <a:t>differentiaalvergelijkingen</a:t>
            </a:r>
            <a:endParaRPr lang="en-US" altLang="en-US" sz="1400" dirty="0"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liegerdiagram">
  <a:themeElements>
    <a:clrScheme name="">
      <a:dk1>
        <a:srgbClr val="000066"/>
      </a:dk1>
      <a:lt1>
        <a:srgbClr val="FFFFFF"/>
      </a:lt1>
      <a:dk2>
        <a:srgbClr val="000066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56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Vliegerdiagram">
      <a:majorFont>
        <a:latin typeface="AZGCaspariT"/>
        <a:ea typeface=""/>
        <a:cs typeface=""/>
      </a:majorFont>
      <a:minorFont>
        <a:latin typeface="AZGCaspar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5239</TotalTime>
  <Words>2960</Words>
  <Application>Microsoft Office PowerPoint</Application>
  <PresentationFormat>On-screen Show (4:3)</PresentationFormat>
  <Paragraphs>365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AZGCaspariT</vt:lpstr>
      <vt:lpstr>Cambria Math</vt:lpstr>
      <vt:lpstr>Georgia</vt:lpstr>
      <vt:lpstr>Symbol</vt:lpstr>
      <vt:lpstr>Wingdings</vt:lpstr>
      <vt:lpstr>Vliegerdiagram</vt:lpstr>
      <vt:lpstr>Differentiaalvergelijkingen</vt:lpstr>
      <vt:lpstr>Differentiaalvergelijkingen  lineaire differentiaalvergelijking van de 1ste orde</vt:lpstr>
      <vt:lpstr>Differentiaalvergelijkingen  lineaire differentiaalvergelijking van de 1ste orde</vt:lpstr>
      <vt:lpstr>Differentiaalvergelijkingen geval 1: rechter lid = constante</vt:lpstr>
      <vt:lpstr>Differentiaalvergelijkingen  voorbeeld (1)</vt:lpstr>
      <vt:lpstr>Differentiaalvergelijkingen  voorbeeld (2)</vt:lpstr>
      <vt:lpstr>Differentiaalvergelijkingen  voorbeeld (3)</vt:lpstr>
      <vt:lpstr>Differentiaalvergelijkingen  voorbeeld (3)</vt:lpstr>
      <vt:lpstr>Differentiaalvergelijkingen  voorbeeld (3)</vt:lpstr>
      <vt:lpstr>Differentiaalvergelijkingen  voorbeeld (4)</vt:lpstr>
      <vt:lpstr>Differentiaalvergelijkingen  voorbeeld (4)</vt:lpstr>
      <vt:lpstr>Differentiaalvergelijkingen  voorbeeld (4)</vt:lpstr>
      <vt:lpstr>Differentiaalvergelijkingen  voorbeeld (5)</vt:lpstr>
      <vt:lpstr>Differentiaalvergelijkingen  voorbeeld (5)</vt:lpstr>
      <vt:lpstr>Differentiaalvergelijkingen  voorbeeld (5)</vt:lpstr>
      <vt:lpstr>Differentiaalvergelijkingen  koffie</vt:lpstr>
      <vt:lpstr>Differentiaalvergelijkingen geval 2: rechter lid = e-macht</vt:lpstr>
      <vt:lpstr>Differentiaalvergelijkingen geval 2: rechter lid = e-macht</vt:lpstr>
      <vt:lpstr>Differentiaalvergelijkingen geval 2: rechter lid = e-macht</vt:lpstr>
      <vt:lpstr>Differentiaalvergelijkingen  voorbeeld (6)</vt:lpstr>
      <vt:lpstr>Differentiaalvergelijkingen  voorbeeld (6)</vt:lpstr>
      <vt:lpstr>Differentiaalvergelijkingen  voorbeeld (7)</vt:lpstr>
      <vt:lpstr>Differentiaalvergelijkingen  voorbeeld (7)</vt:lpstr>
      <vt:lpstr>Differentiaalvergelijkingen  lunch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Differentiaalvergelijkingen</dc:title>
  <dc:creator>OEM</dc:creator>
  <cp:lastModifiedBy>Frits Pleiter</cp:lastModifiedBy>
  <cp:revision>183</cp:revision>
  <cp:lastPrinted>2020-02-09T15:21:35Z</cp:lastPrinted>
  <dcterms:created xsi:type="dcterms:W3CDTF">2003-02-28T15:24:51Z</dcterms:created>
  <dcterms:modified xsi:type="dcterms:W3CDTF">2024-02-22T10:48:38Z</dcterms:modified>
</cp:coreProperties>
</file>