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6"/>
  </p:notesMasterIdLst>
  <p:handoutMasterIdLst>
    <p:handoutMasterId r:id="rId27"/>
  </p:handoutMasterIdLst>
  <p:sldIdLst>
    <p:sldId id="268" r:id="rId2"/>
    <p:sldId id="326" r:id="rId3"/>
    <p:sldId id="311" r:id="rId4"/>
    <p:sldId id="335" r:id="rId5"/>
    <p:sldId id="312" r:id="rId6"/>
    <p:sldId id="336" r:id="rId7"/>
    <p:sldId id="320" r:id="rId8"/>
    <p:sldId id="321" r:id="rId9"/>
    <p:sldId id="280" r:id="rId10"/>
    <p:sldId id="296" r:id="rId11"/>
    <p:sldId id="319" r:id="rId12"/>
    <p:sldId id="291" r:id="rId13"/>
    <p:sldId id="329" r:id="rId14"/>
    <p:sldId id="330" r:id="rId15"/>
    <p:sldId id="331" r:id="rId16"/>
    <p:sldId id="332" r:id="rId17"/>
    <p:sldId id="333" r:id="rId18"/>
    <p:sldId id="283" r:id="rId19"/>
    <p:sldId id="287" r:id="rId20"/>
    <p:sldId id="297" r:id="rId21"/>
    <p:sldId id="334" r:id="rId22"/>
    <p:sldId id="289" r:id="rId23"/>
    <p:sldId id="288" r:id="rId24"/>
    <p:sldId id="298" r:id="rId25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3" autoAdjust="0"/>
    <p:restoredTop sz="94683" autoAdjust="0"/>
  </p:normalViewPr>
  <p:slideViewPr>
    <p:cSldViewPr>
      <p:cViewPr varScale="1">
        <p:scale>
          <a:sx n="79" d="100"/>
          <a:sy n="79" d="100"/>
        </p:scale>
        <p:origin x="154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%20Documents\Garp\CD\CDpresentatie\CDpresentatie-detectie\gifs\Figuur11-21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%20Documents\Garp\CD\CDpresentatie\CDpresentatie-detectie\gifs\Figuur11-21b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103267916814477"/>
          <c:y val="9.0909393563765872E-2"/>
          <c:w val="0.75346828930831344"/>
          <c:h val="0.66363857301549078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square"/>
            <c:size val="6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Sheet1!$A$1:$A$10</c:f>
              <c:numCache>
                <c:formatCode>General</c:formatCode>
                <c:ptCount val="10"/>
                <c:pt idx="0">
                  <c:v>0.01</c:v>
                </c:pt>
                <c:pt idx="1">
                  <c:v>80</c:v>
                </c:pt>
                <c:pt idx="2">
                  <c:v>166</c:v>
                </c:pt>
                <c:pt idx="3">
                  <c:v>276</c:v>
                </c:pt>
                <c:pt idx="4">
                  <c:v>303</c:v>
                </c:pt>
                <c:pt idx="5">
                  <c:v>356</c:v>
                </c:pt>
                <c:pt idx="6">
                  <c:v>384</c:v>
                </c:pt>
                <c:pt idx="7">
                  <c:v>662</c:v>
                </c:pt>
                <c:pt idx="8">
                  <c:v>835</c:v>
                </c:pt>
                <c:pt idx="9">
                  <c:v>900</c:v>
                </c:pt>
              </c:numCache>
            </c:numRef>
          </c:xVal>
          <c:yVal>
            <c:numRef>
              <c:f>Sheet1!$B$1:$B$10</c:f>
              <c:numCache>
                <c:formatCode>General</c:formatCode>
                <c:ptCount val="10"/>
                <c:pt idx="1">
                  <c:v>40.291320079789998</c:v>
                </c:pt>
                <c:pt idx="2">
                  <c:v>89.992319330104806</c:v>
                </c:pt>
                <c:pt idx="3">
                  <c:v>143.23100576148354</c:v>
                </c:pt>
                <c:pt idx="4">
                  <c:v>153.11400898209942</c:v>
                </c:pt>
                <c:pt idx="5">
                  <c:v>189.71610904247507</c:v>
                </c:pt>
                <c:pt idx="6">
                  <c:v>206.44834550299913</c:v>
                </c:pt>
                <c:pt idx="7">
                  <c:v>361.01590431453559</c:v>
                </c:pt>
                <c:pt idx="8">
                  <c:v>457.06929250145134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210-44DB-AA68-07D8472B69CF}"/>
            </c:ext>
          </c:extLst>
        </c:ser>
        <c:ser>
          <c:idx val="1"/>
          <c:order val="1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Sheet1!$A$1:$A$10</c:f>
              <c:numCache>
                <c:formatCode>General</c:formatCode>
                <c:ptCount val="10"/>
                <c:pt idx="0">
                  <c:v>0.01</c:v>
                </c:pt>
                <c:pt idx="1">
                  <c:v>80</c:v>
                </c:pt>
                <c:pt idx="2">
                  <c:v>166</c:v>
                </c:pt>
                <c:pt idx="3">
                  <c:v>276</c:v>
                </c:pt>
                <c:pt idx="4">
                  <c:v>303</c:v>
                </c:pt>
                <c:pt idx="5">
                  <c:v>356</c:v>
                </c:pt>
                <c:pt idx="6">
                  <c:v>384</c:v>
                </c:pt>
                <c:pt idx="7">
                  <c:v>662</c:v>
                </c:pt>
                <c:pt idx="8">
                  <c:v>835</c:v>
                </c:pt>
                <c:pt idx="9">
                  <c:v>900</c:v>
                </c:pt>
              </c:numCache>
            </c:numRef>
          </c:xVal>
          <c:yVal>
            <c:numRef>
              <c:f>Sheet1!$C$1:$C$10</c:f>
              <c:numCache>
                <c:formatCode>General</c:formatCode>
                <c:ptCount val="10"/>
                <c:pt idx="0">
                  <c:v>5.3E-3</c:v>
                </c:pt>
                <c:pt idx="1">
                  <c:v>42.400000000000006</c:v>
                </c:pt>
                <c:pt idx="2">
                  <c:v>87.98</c:v>
                </c:pt>
                <c:pt idx="3">
                  <c:v>146.28</c:v>
                </c:pt>
                <c:pt idx="4">
                  <c:v>160.59</c:v>
                </c:pt>
                <c:pt idx="5">
                  <c:v>188.68</c:v>
                </c:pt>
                <c:pt idx="6">
                  <c:v>203.52</c:v>
                </c:pt>
                <c:pt idx="7">
                  <c:v>350.86</c:v>
                </c:pt>
                <c:pt idx="8">
                  <c:v>442.55</c:v>
                </c:pt>
                <c:pt idx="9">
                  <c:v>477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210-44DB-AA68-07D8472B69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664832"/>
        <c:axId val="76666752"/>
      </c:scatterChart>
      <c:valAx>
        <c:axId val="76664832"/>
        <c:scaling>
          <c:orientation val="minMax"/>
          <c:max val="1000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b="0" i="0" u="none" strike="noStrike" baseline="0">
                    <a:effectLst/>
                  </a:rPr>
                  <a:t>γ</a:t>
                </a:r>
                <a:r>
                  <a:rPr lang="en-US" sz="1800"/>
                  <a:t>-energie (keV)</a:t>
                </a:r>
              </a:p>
            </c:rich>
          </c:tx>
          <c:layout>
            <c:manualLayout>
              <c:xMode val="edge"/>
              <c:yMode val="edge"/>
              <c:x val="0.43897652777777779"/>
              <c:y val="0.8714142135914693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6666752"/>
        <c:crossesAt val="0"/>
        <c:crossBetween val="midCat"/>
        <c:majorUnit val="200"/>
        <c:minorUnit val="100"/>
      </c:valAx>
      <c:valAx>
        <c:axId val="76666752"/>
        <c:scaling>
          <c:orientation val="minMax"/>
          <c:max val="5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/>
                  <a:t>kanaalnummer</a:t>
                </a:r>
              </a:p>
            </c:rich>
          </c:tx>
          <c:layout>
            <c:manualLayout>
              <c:xMode val="edge"/>
              <c:yMode val="edge"/>
              <c:x val="1.0785833333333333E-2"/>
              <c:y val="0.28098339887523055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/>
            </a:pPr>
            <a:endParaRPr lang="en-US"/>
          </a:p>
        </c:txPr>
        <c:crossAx val="76664832"/>
        <c:crossesAt val="0"/>
        <c:crossBetween val="midCat"/>
        <c:majorUnit val="100"/>
        <c:minorUnit val="5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Arial" pitchFamily="34" charset="0"/>
          <a:ea typeface="Georgia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804547001069311"/>
          <c:y val="9.3394376386323003E-2"/>
          <c:w val="0.71296403742892411"/>
          <c:h val="0.66059409200289865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square"/>
            <c:size val="6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Sheet1!$A$1:$A$8</c:f>
              <c:numCache>
                <c:formatCode>General</c:formatCode>
                <c:ptCount val="8"/>
                <c:pt idx="0">
                  <c:v>81</c:v>
                </c:pt>
                <c:pt idx="1">
                  <c:v>161</c:v>
                </c:pt>
                <c:pt idx="2">
                  <c:v>276</c:v>
                </c:pt>
                <c:pt idx="3">
                  <c:v>303</c:v>
                </c:pt>
                <c:pt idx="4">
                  <c:v>356</c:v>
                </c:pt>
                <c:pt idx="5">
                  <c:v>384</c:v>
                </c:pt>
                <c:pt idx="6">
                  <c:v>662</c:v>
                </c:pt>
                <c:pt idx="7">
                  <c:v>835</c:v>
                </c:pt>
              </c:numCache>
            </c:numRef>
          </c:xVal>
          <c:yVal>
            <c:numRef>
              <c:f>Sheet1!$B$1:$B$8</c:f>
              <c:numCache>
                <c:formatCode>General</c:formatCode>
                <c:ptCount val="8"/>
                <c:pt idx="0">
                  <c:v>8.5000000000000006E-3</c:v>
                </c:pt>
                <c:pt idx="1">
                  <c:v>1.7000000000000001E-2</c:v>
                </c:pt>
                <c:pt idx="2">
                  <c:v>1.0999999999999999E-2</c:v>
                </c:pt>
                <c:pt idx="3">
                  <c:v>9.7000000000000003E-3</c:v>
                </c:pt>
                <c:pt idx="4">
                  <c:v>8.0999999999999996E-3</c:v>
                </c:pt>
                <c:pt idx="5">
                  <c:v>7.4999999999999997E-3</c:v>
                </c:pt>
                <c:pt idx="6">
                  <c:v>4.1000000000000003E-3</c:v>
                </c:pt>
                <c:pt idx="7">
                  <c:v>3.2000000000000002E-3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877-4C3E-92BD-FC00F3DEA43E}"/>
            </c:ext>
          </c:extLst>
        </c:ser>
        <c:ser>
          <c:idx val="1"/>
          <c:order val="1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Sheet1!$A$3:$A$10</c:f>
              <c:numCache>
                <c:formatCode>General</c:formatCode>
                <c:ptCount val="8"/>
                <c:pt idx="0">
                  <c:v>276</c:v>
                </c:pt>
                <c:pt idx="1">
                  <c:v>303</c:v>
                </c:pt>
                <c:pt idx="2">
                  <c:v>356</c:v>
                </c:pt>
                <c:pt idx="3">
                  <c:v>384</c:v>
                </c:pt>
                <c:pt idx="4">
                  <c:v>662</c:v>
                </c:pt>
                <c:pt idx="5">
                  <c:v>835</c:v>
                </c:pt>
                <c:pt idx="6">
                  <c:v>1000</c:v>
                </c:pt>
                <c:pt idx="7">
                  <c:v>2400</c:v>
                </c:pt>
              </c:numCache>
            </c:numRef>
          </c:xVal>
          <c:yVal>
            <c:numRef>
              <c:f>Sheet1!$C$3:$C$10</c:f>
              <c:numCache>
                <c:formatCode>General</c:formatCode>
                <c:ptCount val="8"/>
                <c:pt idx="0">
                  <c:v>1.0999999999999999E-2</c:v>
                </c:pt>
                <c:pt idx="1">
                  <c:v>9.7000000000000003E-3</c:v>
                </c:pt>
                <c:pt idx="2">
                  <c:v>8.0999999999999996E-3</c:v>
                </c:pt>
                <c:pt idx="3">
                  <c:v>7.4999999999999997E-3</c:v>
                </c:pt>
                <c:pt idx="4">
                  <c:v>4.1999999999999997E-3</c:v>
                </c:pt>
                <c:pt idx="5">
                  <c:v>3.2000000000000002E-3</c:v>
                </c:pt>
                <c:pt idx="6">
                  <c:v>2.5999999999999999E-3</c:v>
                </c:pt>
                <c:pt idx="7">
                  <c:v>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877-4C3E-92BD-FC00F3DEA43E}"/>
            </c:ext>
          </c:extLst>
        </c:ser>
        <c:ser>
          <c:idx val="2"/>
          <c:order val="2"/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Sheet1!$D$1:$D$6</c:f>
              <c:numCache>
                <c:formatCode>General</c:formatCode>
                <c:ptCount val="6"/>
                <c:pt idx="0">
                  <c:v>69.5</c:v>
                </c:pt>
                <c:pt idx="1">
                  <c:v>80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276</c:v>
                </c:pt>
              </c:numCache>
            </c:numRef>
          </c:xVal>
          <c:yVal>
            <c:numRef>
              <c:f>Sheet1!$F$1:$F$6</c:f>
              <c:numCache>
                <c:formatCode>0.000</c:formatCode>
                <c:ptCount val="6"/>
                <c:pt idx="0">
                  <c:v>5.7814960985493758E-3</c:v>
                </c:pt>
                <c:pt idx="1">
                  <c:v>9.4600668923709129E-3</c:v>
                </c:pt>
                <c:pt idx="2">
                  <c:v>1.3741043148669776E-2</c:v>
                </c:pt>
                <c:pt idx="3">
                  <c:v>1.5801777563493949E-2</c:v>
                </c:pt>
                <c:pt idx="4">
                  <c:v>1.3929219028754568E-2</c:v>
                </c:pt>
                <c:pt idx="5">
                  <c:v>1.0515972300164099E-2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877-4C3E-92BD-FC00F3DEA4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376000"/>
        <c:axId val="37377920"/>
      </c:scatterChart>
      <c:valAx>
        <c:axId val="37376000"/>
        <c:scaling>
          <c:logBase val="10"/>
          <c:orientation val="minMax"/>
          <c:max val="10000"/>
          <c:min val="1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nl-NL" sz="1800" b="0" i="0" u="none" strike="noStrike" baseline="0">
                    <a:effectLst/>
                  </a:rPr>
                  <a:t>γ</a:t>
                </a:r>
                <a:r>
                  <a:rPr lang="en-US" sz="1800"/>
                  <a:t>-energie (keV)</a:t>
                </a:r>
              </a:p>
            </c:rich>
          </c:tx>
          <c:layout>
            <c:manualLayout>
              <c:xMode val="edge"/>
              <c:yMode val="edge"/>
              <c:x val="0.44885861111111114"/>
              <c:y val="0.8685331722763930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7377920"/>
        <c:crosses val="autoZero"/>
        <c:crossBetween val="midCat"/>
        <c:majorUnit val="10"/>
        <c:minorUnit val="10"/>
      </c:valAx>
      <c:valAx>
        <c:axId val="37377920"/>
        <c:scaling>
          <c:logBase val="10"/>
          <c:orientation val="minMax"/>
          <c:max val="0.1"/>
          <c:min val="1E-3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/>
                  <a:t># pulsen / # fotonen</a:t>
                </a:r>
              </a:p>
            </c:rich>
          </c:tx>
          <c:layout>
            <c:manualLayout>
              <c:xMode val="edge"/>
              <c:yMode val="edge"/>
              <c:x val="3.3733055555555558E-2"/>
              <c:y val="0.1838658913956313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/>
            </a:pPr>
            <a:endParaRPr lang="en-US"/>
          </a:p>
        </c:txPr>
        <c:crossAx val="37376000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Arial" pitchFamily="34" charset="0"/>
          <a:ea typeface="Georgia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6699" y="1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72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6699" y="9120172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9D04A1F9-127B-48DF-A27E-E90B820FB8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615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699" y="1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924" y="4560086"/>
            <a:ext cx="5365352" cy="4320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72"/>
            <a:ext cx="3168503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699" y="9120172"/>
            <a:ext cx="3168502" cy="48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defTabSz="955675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F83F33C2-171F-4FD3-95FD-B2ED68E161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1988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2C2525A-6E31-4BF8-ACD1-A13DB8F90EFA}" type="slidenum">
              <a:rPr lang="en-GB" sz="1300" smtClean="0">
                <a:latin typeface="AZGCaspariT" pitchFamily="2" charset="0"/>
              </a:rPr>
              <a:pPr eaLnBrk="1" hangingPunct="1"/>
              <a:t>1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D69222-9219-40FC-BAAE-C02CA64A49EF}" type="slidenum">
              <a:rPr lang="en-GB" sz="1300" smtClean="0">
                <a:latin typeface="AZGCaspariT" pitchFamily="2" charset="0"/>
              </a:rPr>
              <a:pPr eaLnBrk="1" hangingPunct="1"/>
              <a:t>10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E6886B7-5069-477E-802E-F55A8F975225}" type="slidenum">
              <a:rPr lang="en-GB" sz="1300" smtClean="0">
                <a:latin typeface="AZGCaspariT" pitchFamily="2" charset="0"/>
              </a:rPr>
              <a:pPr eaLnBrk="1" hangingPunct="1"/>
              <a:t>11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>
            <a:extLst>
              <a:ext uri="{FF2B5EF4-FFF2-40B4-BE49-F238E27FC236}">
                <a16:creationId xmlns:a16="http://schemas.microsoft.com/office/drawing/2014/main" id="{CBC82AE6-8C18-441E-AC2C-53856377D5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A3B8412-456C-4689-B3DC-7D82603ACD36}" type="slidenum">
              <a:rPr lang="en-GB" altLang="en-US" sz="1200">
                <a:latin typeface="AZGCaspariT" pitchFamily="2" charset="0"/>
              </a:rPr>
              <a:pPr eaLnBrk="1" hangingPunct="1"/>
              <a:t>12</a:t>
            </a:fld>
            <a:endParaRPr lang="en-GB" altLang="en-US" sz="1200">
              <a:latin typeface="AZGCaspariT" pitchFamily="2" charset="0"/>
            </a:endParaRPr>
          </a:p>
        </p:txBody>
      </p:sp>
      <p:sp>
        <p:nvSpPr>
          <p:cNvPr id="52227" name="Rectangle 2">
            <a:extLst>
              <a:ext uri="{FF2B5EF4-FFF2-40B4-BE49-F238E27FC236}">
                <a16:creationId xmlns:a16="http://schemas.microsoft.com/office/drawing/2014/main" id="{44D9425E-C47A-470C-A133-1308C72D80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>
            <a:extLst>
              <a:ext uri="{FF2B5EF4-FFF2-40B4-BE49-F238E27FC236}">
                <a16:creationId xmlns:a16="http://schemas.microsoft.com/office/drawing/2014/main" id="{FBAA71AE-662C-4E4E-AC78-BC06F32ADF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8197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5D1E97-2001-4D09-9FDA-4DEB535909F2}" type="slidenum">
              <a:rPr lang="en-GB" sz="1300" smtClean="0">
                <a:latin typeface="AZGCaspariT" pitchFamily="2" charset="0"/>
              </a:rPr>
              <a:pPr eaLnBrk="1" hangingPunct="1"/>
              <a:t>13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B19927-371B-4BF4-A1BC-932CDBB68CA9}" type="slidenum">
              <a:rPr lang="en-GB" sz="1300" smtClean="0">
                <a:latin typeface="AZGCaspariT" pitchFamily="2" charset="0"/>
              </a:rPr>
              <a:pPr eaLnBrk="1" hangingPunct="1"/>
              <a:t>14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11D5A97-001B-42E3-BF5A-5356D03E36C1}" type="slidenum">
              <a:rPr lang="en-GB" sz="1300" smtClean="0">
                <a:latin typeface="AZGCaspariT" pitchFamily="2" charset="0"/>
              </a:rPr>
              <a:pPr eaLnBrk="1" hangingPunct="1"/>
              <a:t>15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1793D09-602A-4FCD-BD85-990622C27893}" type="slidenum">
              <a:rPr lang="en-GB" sz="1300" smtClean="0">
                <a:latin typeface="AZGCaspariT" pitchFamily="2" charset="0"/>
              </a:rPr>
              <a:pPr eaLnBrk="1" hangingPunct="1"/>
              <a:t>16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AC12C5-ADF8-4A10-B966-C309D235507E}" type="slidenum">
              <a:rPr lang="en-GB" sz="1300" smtClean="0">
                <a:latin typeface="AZGCaspariT" pitchFamily="2" charset="0"/>
              </a:rPr>
              <a:pPr eaLnBrk="1" hangingPunct="1"/>
              <a:t>17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7ABE36C-4C3F-4132-A573-59201C625973}" type="slidenum">
              <a:rPr lang="en-GB" sz="1300" smtClean="0">
                <a:latin typeface="AZGCaspariT" pitchFamily="2" charset="0"/>
              </a:rPr>
              <a:pPr eaLnBrk="1" hangingPunct="1"/>
              <a:t>18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C40F85-73C7-42D1-A6BE-7A2BA3B09E48}" type="slidenum">
              <a:rPr lang="en-GB" sz="1300" smtClean="0">
                <a:latin typeface="AZGCaspariT" pitchFamily="2" charset="0"/>
              </a:rPr>
              <a:pPr eaLnBrk="1" hangingPunct="1"/>
              <a:t>19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24AC08-3CDC-44E5-BFB7-3D18FEA38E67}" type="slidenum">
              <a:rPr lang="en-GB" sz="1300" smtClean="0">
                <a:latin typeface="AZGCaspariT" pitchFamily="2" charset="0"/>
              </a:rPr>
              <a:pPr eaLnBrk="1" hangingPunct="1"/>
              <a:t>2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B326496-5092-42F4-A5CD-3FAE5ADB8032}" type="slidenum">
              <a:rPr lang="en-GB" sz="1300" smtClean="0">
                <a:latin typeface="AZGCaspariT" pitchFamily="2" charset="0"/>
              </a:rPr>
              <a:pPr eaLnBrk="1" hangingPunct="1"/>
              <a:t>20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34EFE92-74A4-43B8-A3FC-6FE348A71459}" type="slidenum">
              <a:rPr lang="en-GB" sz="1300" smtClean="0">
                <a:latin typeface="AZGCaspariT" pitchFamily="2" charset="0"/>
              </a:rPr>
              <a:pPr eaLnBrk="1" hangingPunct="1"/>
              <a:t>21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D931A9-C1A7-4FFC-9E7A-823D614970E5}" type="slidenum">
              <a:rPr lang="en-GB" sz="1300" smtClean="0">
                <a:latin typeface="AZGCaspariT" pitchFamily="2" charset="0"/>
              </a:rPr>
              <a:pPr eaLnBrk="1" hangingPunct="1"/>
              <a:t>22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9F32E3-3CAF-40F0-BA53-85F9B5A70889}" type="slidenum">
              <a:rPr lang="en-GB" sz="1300" smtClean="0">
                <a:latin typeface="AZGCaspariT" pitchFamily="2" charset="0"/>
              </a:rPr>
              <a:pPr eaLnBrk="1" hangingPunct="1"/>
              <a:t>23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470DBE2-3EAD-4300-97F9-DF50CF5A68C4}" type="slidenum">
              <a:rPr lang="en-GB" sz="1300" smtClean="0">
                <a:latin typeface="AZGCaspariT" pitchFamily="2" charset="0"/>
              </a:rPr>
              <a:pPr eaLnBrk="1" hangingPunct="1"/>
              <a:t>24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F96516-A75A-4E0E-8813-B2AE7370A3FF}" type="slidenum">
              <a:rPr lang="en-GB" sz="1300" smtClean="0">
                <a:latin typeface="AZGCaspariT" pitchFamily="2" charset="0"/>
              </a:rPr>
              <a:pPr eaLnBrk="1" hangingPunct="1"/>
              <a:t>3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F96516-A75A-4E0E-8813-B2AE7370A3FF}" type="slidenum">
              <a:rPr lang="en-GB" sz="1300" smtClean="0">
                <a:latin typeface="AZGCaspariT" pitchFamily="2" charset="0"/>
              </a:rPr>
              <a:pPr eaLnBrk="1" hangingPunct="1"/>
              <a:t>4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A357F1-1850-41F4-9AA7-2BFB00FAB03E}" type="slidenum">
              <a:rPr lang="en-GB" sz="1300" smtClean="0">
                <a:latin typeface="AZGCaspariT" pitchFamily="2" charset="0"/>
              </a:rPr>
              <a:pPr eaLnBrk="1" hangingPunct="1"/>
              <a:t>5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A357F1-1850-41F4-9AA7-2BFB00FAB03E}" type="slidenum">
              <a:rPr lang="en-GB" sz="1300" smtClean="0">
                <a:latin typeface="AZGCaspariT" pitchFamily="2" charset="0"/>
              </a:rPr>
              <a:pPr eaLnBrk="1" hangingPunct="1"/>
              <a:t>6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2A9996-D1B2-4514-B180-CA65FD6F5450}" type="slidenum">
              <a:rPr lang="en-GB" sz="1300" smtClean="0">
                <a:latin typeface="AZGCaspariT" pitchFamily="2" charset="0"/>
              </a:rPr>
              <a:pPr eaLnBrk="1" hangingPunct="1"/>
              <a:t>7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5CBCAE3-7671-4055-A7F6-F223B246A4C8}" type="slidenum">
              <a:rPr lang="en-GB" sz="1300" smtClean="0">
                <a:latin typeface="AZGCaspariT" pitchFamily="2" charset="0"/>
              </a:rPr>
              <a:pPr eaLnBrk="1" hangingPunct="1"/>
              <a:t>8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55675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5567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DAA990-D82D-4156-AD72-732DC828D9EC}" type="slidenum">
              <a:rPr lang="en-GB" sz="1300" smtClean="0">
                <a:latin typeface="AZGCaspariT" pitchFamily="2" charset="0"/>
              </a:rPr>
              <a:pPr eaLnBrk="1" hangingPunct="1"/>
              <a:t>9</a:t>
            </a:fld>
            <a:endParaRPr lang="en-GB" sz="1300">
              <a:latin typeface="AZGCaspariT" pitchFamily="2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03D7E-F509-4B52-8B88-9A45A88012B8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90FAD-5084-4D65-A60D-9F066CE41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574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0EFD4-2AB9-430A-91DD-9B620AF306A9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A54CA-7A9C-4B3C-829C-72387EF285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3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FB40B-70C9-41D6-B569-EC20D8654D6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5CBEF-C523-46A3-A1F7-A584CF45F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08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E7209-226F-4C43-B555-B3A3B3F28AC4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FE90C-E218-4691-8B0F-17AD7CC8D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30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93B36-D169-42C6-8700-6A8F7A056760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0A2A1-AF1A-44E9-B2F7-21BD9A753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94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7D9CE-2629-4FE0-858B-D13B08DE5D43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9D366-F3DF-4A52-9A18-E19529AF0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27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08321-253D-4E18-B4CC-53652C2959E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386BD-F007-4E14-AA93-CCFA619C0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14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AC6C4-C360-4A6D-9EEA-051AEE550A5D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B31CD-6517-4A67-BB2D-9EDA1012C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86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0ABBD-09D8-41AE-A7E0-162C417B55F6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54F82-6B9F-4651-A842-A773223168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20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4B179-442A-4C58-BAFF-6B40AB6E4FD1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30B8C-409A-48A2-9770-F763D2761C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07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CE117-CF93-4E43-A260-1A711B63EB10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FDC5D-1A3C-4D19-A5C2-47AE30FB0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198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D5CEA-9830-4C0E-8E32-EF22D9671855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411DB-F035-41CB-A7D0-D82A37A8C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5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51DEC-F80D-461F-BCF8-0E923EE4D5F8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15882-616E-45D0-8862-D356AF7404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445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C326EBA0-61FF-47B5-BCA6-20E8208AB89A}" type="datetime1">
              <a:rPr lang="en-GB"/>
              <a:pPr>
                <a:defRPr/>
              </a:pPr>
              <a:t>22/02/2024</a:t>
            </a:fld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detectie niveau 3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latin typeface="+mn-lt"/>
              </a:defRPr>
            </a:lvl1pPr>
          </a:lstStyle>
          <a:p>
            <a:pPr>
              <a:defRPr/>
            </a:pPr>
            <a:fld id="{12291F12-E250-44B2-9382-BBAED7C59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de opmaakprofielen van de modeltekst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  <p:sldLayoutId id="2147484016" r:id="rId12"/>
    <p:sldLayoutId id="2147484017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064995-3D88-4B64-BF04-2E481E2BDE86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7600" y="608400"/>
            <a:ext cx="7772400" cy="1143000"/>
          </a:xfrm>
        </p:spPr>
        <p:txBody>
          <a:bodyPr anchor="ctr"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endParaRPr lang="en-GB" sz="3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sz="2000">
                <a:latin typeface="Arial" charset="0"/>
              </a:rPr>
              <a:t>RUG / GARP</a:t>
            </a: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sz="2000">
                <a:latin typeface="Arial" charset="0"/>
              </a:rPr>
              <a:t>Frits Pleiter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F28AC5-CC29-B213-6932-47EC4065A2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000" y="2259000"/>
            <a:ext cx="2340000" cy="234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5588B4-E468-47FB-8EE0-3611A8535C3C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10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keuze detector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777163" cy="410368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dosismonitor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aanwijzing in sievert of sievert per tijdseenheid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volstrekt ongeschikt als besmettingsmonitor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er zijn speciale neutronen-monitoren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besmettingsmonitor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aanwijzing in telpulsen per tijdseenheid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	helaas geen aanwijzing in becquerel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vaak in combinatie met een veegproef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volstrekt ongeschikt als dosis- of dosistempometer</a:t>
            </a:r>
            <a:endParaRPr lang="en-GB" sz="2000" b="1">
              <a:latin typeface="Arial" charset="0"/>
              <a:sym typeface="Symbol" pitchFamily="18" charset="2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 smtClean="0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cursus CD -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detectie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445E4-35D3-4254-8DBA-01A999C77FF5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11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08400"/>
            <a:ext cx="7772400" cy="1143000"/>
          </a:xfrm>
        </p:spPr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keuze detector - besmetting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993063" cy="237648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2000" b="1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kalibratiefactor gaat uit van een homogene besmetting over het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hele oppervlak van de besmettingsmonitor, ook als dat niet zo is </a:t>
            </a:r>
            <a:r>
              <a:rPr lang="en-GB" sz="2000">
                <a:latin typeface="Arial" charset="0"/>
                <a:sym typeface="Symbol" pitchFamily="18" charset="2"/>
              </a:rPr>
              <a:t>besmettingsmonitor wijst aan in telpulsen per tijdseenheid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soms (maar niet altijd) geeft fabrikant calibratie voor een aantal nucliden			meestal in Bq</a:t>
            </a:r>
            <a:r>
              <a:rPr lang="en-GB" sz="2000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 sz="2000">
                <a:latin typeface="Arial" charset="0"/>
                <a:sym typeface="Symbol" pitchFamily="18" charset="2"/>
              </a:rPr>
              <a:t>cm</a:t>
            </a:r>
            <a:r>
              <a:rPr lang="en-GB" sz="2000" baseline="30000">
                <a:latin typeface="Arial" charset="0"/>
                <a:sym typeface="Symbol" pitchFamily="18" charset="2"/>
              </a:rPr>
              <a:t>-2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							soms ook in Bq</a:t>
            </a:r>
          </a:p>
        </p:txBody>
      </p:sp>
      <p:sp>
        <p:nvSpPr>
          <p:cNvPr id="10247" name="Rectangle 3"/>
          <p:cNvSpPr txBox="1">
            <a:spLocks noChangeArrowheads="1"/>
          </p:cNvSpPr>
          <p:nvPr/>
        </p:nvSpPr>
        <p:spPr bwMode="auto">
          <a:xfrm>
            <a:off x="908050" y="4292600"/>
            <a:ext cx="4168775" cy="20891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2159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olidFill>
                  <a:srgbClr val="FF0000"/>
                </a:solidFill>
                <a:sym typeface="Symbol" pitchFamily="18" charset="2"/>
              </a:rPr>
              <a:t>INTERACTIE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oppervlak monitor = 100 cm</a:t>
            </a:r>
            <a:r>
              <a:rPr lang="en-GB" sz="1800" baseline="30000">
                <a:sym typeface="Symbol" pitchFamily="18" charset="2"/>
              </a:rPr>
              <a:t>2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aanwijzing = 4 Bq per cm</a:t>
            </a:r>
            <a:r>
              <a:rPr lang="en-GB" sz="1800" baseline="30000">
                <a:sym typeface="Symbol" pitchFamily="18" charset="2"/>
              </a:rPr>
              <a:t>2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oppervlak besmetting = 10 cm</a:t>
            </a:r>
            <a:r>
              <a:rPr lang="en-GB" sz="1800" baseline="30000">
                <a:sym typeface="Symbol" pitchFamily="18" charset="2"/>
              </a:rPr>
              <a:t>2</a:t>
            </a:r>
            <a:r>
              <a:rPr lang="en-GB" sz="1800">
                <a:sym typeface="Symbol" pitchFamily="18" charset="2"/>
              </a:rPr>
              <a:t> 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	bepaal totale activiteit (in Bq)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>
                <a:sym typeface="Symbol" pitchFamily="18" charset="2"/>
              </a:rPr>
              <a:t>	bepaal besmetting (in Bq per cm</a:t>
            </a:r>
            <a:r>
              <a:rPr lang="en-GB" sz="1800" baseline="30000">
                <a:sym typeface="Symbol" pitchFamily="18" charset="2"/>
              </a:rPr>
              <a:t>2</a:t>
            </a:r>
            <a:r>
              <a:rPr lang="en-GB" sz="1800">
                <a:sym typeface="Symbol" pitchFamily="18" charset="2"/>
              </a:rPr>
              <a:t>) </a:t>
            </a:r>
            <a:endParaRPr lang="en-GB" sz="1800" baseline="30000">
              <a:sym typeface="Symbol" pitchFamily="18" charset="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076825" y="4292600"/>
            <a:ext cx="3735388" cy="20891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2159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 dirty="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 dirty="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 dirty="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 dirty="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endParaRPr lang="en-GB" sz="1800" dirty="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 dirty="0">
                <a:sym typeface="Symbol" pitchFamily="18" charset="2"/>
              </a:rPr>
              <a:t>100 </a:t>
            </a:r>
            <a:r>
              <a:rPr lang="en-GB" sz="1800" dirty="0" err="1">
                <a:sym typeface="Symbol" pitchFamily="18" charset="2"/>
              </a:rPr>
              <a:t>cm</a:t>
            </a:r>
            <a:r>
              <a:rPr lang="en-GB" sz="1800" baseline="30000" dirty="0" err="1">
                <a:sym typeface="Symbol" pitchFamily="18" charset="2"/>
              </a:rPr>
              <a:t>2</a:t>
            </a:r>
            <a:r>
              <a:rPr lang="en-GB" sz="1800" dirty="0">
                <a:sym typeface="Symbol" pitchFamily="18" charset="2"/>
              </a:rPr>
              <a:t>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1800" dirty="0">
                <a:sym typeface="Symbol" pitchFamily="18" charset="2"/>
              </a:rPr>
              <a:t> </a:t>
            </a:r>
            <a:r>
              <a:rPr lang="en-GB" sz="1800">
                <a:sym typeface="Symbol" pitchFamily="18" charset="2"/>
              </a:rPr>
              <a:t>4 Bq</a:t>
            </a:r>
            <a:r>
              <a:rPr lang="en-GB" sz="1800">
                <a:latin typeface="Georgia" panose="02040502050405020303" pitchFamily="18" charset="0"/>
                <a:sym typeface="Symbol" pitchFamily="18" charset="2"/>
              </a:rPr>
              <a:t>·</a:t>
            </a:r>
            <a:r>
              <a:rPr lang="en-GB" sz="1800">
                <a:sym typeface="Symbol" pitchFamily="18" charset="2"/>
              </a:rPr>
              <a:t>cm</a:t>
            </a:r>
            <a:r>
              <a:rPr lang="en-GB" sz="1800" baseline="30000">
                <a:sym typeface="Symbol" pitchFamily="18" charset="2"/>
              </a:rPr>
              <a:t>-2</a:t>
            </a:r>
            <a:r>
              <a:rPr lang="en-GB" sz="1800">
                <a:sym typeface="Symbol" pitchFamily="18" charset="2"/>
              </a:rPr>
              <a:t> </a:t>
            </a:r>
            <a:r>
              <a:rPr lang="en-GB" sz="1800" dirty="0">
                <a:sym typeface="Symbol" pitchFamily="18" charset="2"/>
              </a:rPr>
              <a:t>= 400 </a:t>
            </a:r>
            <a:r>
              <a:rPr lang="en-GB" sz="1800" dirty="0" err="1">
                <a:sym typeface="Symbol" pitchFamily="18" charset="2"/>
              </a:rPr>
              <a:t>Bq</a:t>
            </a:r>
            <a:endParaRPr lang="en-GB" sz="1800" dirty="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 dirty="0">
                <a:sym typeface="Symbol" pitchFamily="18" charset="2"/>
              </a:rPr>
              <a:t>400 </a:t>
            </a:r>
            <a:r>
              <a:rPr lang="en-GB" sz="1800" dirty="0" err="1">
                <a:sym typeface="Symbol" pitchFamily="18" charset="2"/>
              </a:rPr>
              <a:t>Bq</a:t>
            </a:r>
            <a:r>
              <a:rPr lang="en-GB" sz="1800" dirty="0">
                <a:sym typeface="Symbol" pitchFamily="18" charset="2"/>
              </a:rPr>
              <a:t> / 10 </a:t>
            </a:r>
            <a:r>
              <a:rPr lang="en-GB" sz="1800" dirty="0" err="1">
                <a:sym typeface="Symbol" pitchFamily="18" charset="2"/>
              </a:rPr>
              <a:t>cm</a:t>
            </a:r>
            <a:r>
              <a:rPr lang="en-GB" sz="1800" baseline="30000" dirty="0" err="1">
                <a:sym typeface="Symbol" pitchFamily="18" charset="2"/>
              </a:rPr>
              <a:t>2</a:t>
            </a:r>
            <a:r>
              <a:rPr lang="en-GB" sz="1800" dirty="0">
                <a:sym typeface="Symbol" pitchFamily="18" charset="2"/>
              </a:rPr>
              <a:t> = 40 </a:t>
            </a:r>
            <a:r>
              <a:rPr lang="en-GB" sz="1800" dirty="0" err="1">
                <a:sym typeface="Symbol" pitchFamily="18" charset="2"/>
              </a:rPr>
              <a:t>Bq</a:t>
            </a:r>
            <a:r>
              <a:rPr lang="en-GB" sz="1800" dirty="0">
                <a:sym typeface="Symbol" pitchFamily="18" charset="2"/>
              </a:rPr>
              <a:t> per </a:t>
            </a:r>
            <a:r>
              <a:rPr lang="en-GB" sz="1800" dirty="0" err="1">
                <a:sym typeface="Symbol" pitchFamily="18" charset="2"/>
              </a:rPr>
              <a:t>cm</a:t>
            </a:r>
            <a:r>
              <a:rPr lang="en-GB" sz="1800" baseline="30000" dirty="0" err="1">
                <a:sym typeface="Symbol" pitchFamily="18" charset="2"/>
              </a:rPr>
              <a:t>2</a:t>
            </a:r>
            <a:endParaRPr lang="en-GB" sz="1800" baseline="30000" dirty="0">
              <a:sym typeface="Symbol" pitchFamily="18" charset="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>
            <a:extLst>
              <a:ext uri="{FF2B5EF4-FFF2-40B4-BE49-F238E27FC236}">
                <a16:creationId xmlns:a16="http://schemas.microsoft.com/office/drawing/2014/main" id="{78B4B544-ADBE-45F6-B1FC-71EC162622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10B3D17-70FA-4D8E-9B69-08CBA37E4F98}" type="datetime1">
              <a:rPr lang="en-GB" altLang="en-US" sz="1400" smtClean="0">
                <a:cs typeface="Arial" panose="020B0604020202020204" pitchFamily="34" charset="0"/>
              </a:rPr>
              <a:pPr eaLnBrk="1" hangingPunct="1"/>
              <a:t>22/02/2024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6627" name="Slide Number Placeholder 5">
            <a:extLst>
              <a:ext uri="{FF2B5EF4-FFF2-40B4-BE49-F238E27FC236}">
                <a16:creationId xmlns:a16="http://schemas.microsoft.com/office/drawing/2014/main" id="{250F4720-AE8B-4E8A-B9BA-7AC880B0E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036402D-C701-4255-B5E4-B19EE0CB1493}" type="slidenum">
              <a:rPr lang="en-US" altLang="en-US" sz="1400">
                <a:cs typeface="Arial" panose="020B0604020202020204" pitchFamily="34" charset="0"/>
              </a:rPr>
              <a:pPr eaLnBrk="1" hangingPunct="1"/>
              <a:t>12</a:t>
            </a:fld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38594" name="Rectangle 2">
            <a:extLst>
              <a:ext uri="{FF2B5EF4-FFF2-40B4-BE49-F238E27FC236}">
                <a16:creationId xmlns:a16="http://schemas.microsoft.com/office/drawing/2014/main" id="{D1EDE551-5605-4B7F-B676-CDE5E2738A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GB" sz="3600" b="1" dirty="0">
                <a:solidFill>
                  <a:schemeClr val="tx1"/>
                </a:solidFill>
                <a:latin typeface="Arial" charset="0"/>
              </a:rPr>
            </a:br>
            <a:r>
              <a:rPr lang="en-GB" sz="2000" b="1" dirty="0">
                <a:solidFill>
                  <a:schemeClr val="tx1"/>
                </a:solidFill>
                <a:effectLst/>
                <a:latin typeface="Arial" charset="0"/>
              </a:rPr>
              <a:t>lunch</a:t>
            </a:r>
            <a:endParaRPr lang="en-US" sz="2000" b="1" dirty="0"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629" name="Rectangle 8">
            <a:extLst>
              <a:ext uri="{FF2B5EF4-FFF2-40B4-BE49-F238E27FC236}">
                <a16:creationId xmlns:a16="http://schemas.microsoft.com/office/drawing/2014/main" id="{47CF477C-F3D2-436C-A0DB-769E16943A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800" y="6248400"/>
            <a:ext cx="28944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cs typeface="Arial" panose="020B0604020202020204" pitchFamily="34" charset="0"/>
              </a:rPr>
              <a:t>cursus CD - </a:t>
            </a:r>
            <a:r>
              <a:rPr lang="en-US" altLang="en-US" sz="1400" dirty="0" err="1">
                <a:cs typeface="Arial" panose="020B0604020202020204" pitchFamily="34" charset="0"/>
              </a:rPr>
              <a:t>detectie</a:t>
            </a:r>
            <a:endParaRPr lang="en-US" altLang="en-US" sz="1400" dirty="0">
              <a:cs typeface="Arial" panose="020B0604020202020204" pitchFamily="34" charset="0"/>
            </a:endParaRPr>
          </a:p>
        </p:txBody>
      </p:sp>
      <p:pic>
        <p:nvPicPr>
          <p:cNvPr id="26630" name="Picture 2" descr="D:\My Documents\Garp\BASIS\BASISpresentatie\BASISpresentatie-toestel-figuren\lunch.png">
            <a:extLst>
              <a:ext uri="{FF2B5EF4-FFF2-40B4-BE49-F238E27FC236}">
                <a16:creationId xmlns:a16="http://schemas.microsoft.com/office/drawing/2014/main" id="{5D593D97-3B51-4F41-BF2F-7BD28FE3A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8797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5351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cursus CD -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detectie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573C00-C8E7-4A51-8BAF-78C8EC82C43E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indeling</a:t>
            </a:r>
            <a:endParaRPr lang="en-GB" sz="2000" b="1" dirty="0">
              <a:effectLst/>
              <a:latin typeface="Arial" charset="0"/>
            </a:endParaRPr>
          </a:p>
        </p:txBody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2000" lvl="1" indent="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Tx/>
              <a:buNone/>
              <a:defRPr/>
            </a:pPr>
            <a:r>
              <a:rPr lang="en-GB" sz="2000" b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statistiek</a:t>
            </a:r>
          </a:p>
          <a:p>
            <a:pPr marL="432000" lvl="1" indent="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Tx/>
              <a:buNone/>
              <a:defRPr/>
            </a:pP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lijnbreedte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rendement</a:t>
            </a: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telstatistiek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en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standaarddeviatie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minimaal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detecteerbare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activiteit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optimale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verdeling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van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meettijd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1229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800" y="6248400"/>
            <a:ext cx="2895600" cy="457200"/>
          </a:xfrm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400" dirty="0">
                <a:latin typeface="Arial" pitchFamily="34" charset="0"/>
                <a:cs typeface="Arial" pitchFamily="34" charset="0"/>
              </a:rPr>
              <a:t>cursus CD - </a:t>
            </a:r>
            <a:r>
              <a:rPr lang="en-US" sz="1400" dirty="0" err="1">
                <a:latin typeface="Arial" pitchFamily="34" charset="0"/>
                <a:cs typeface="Arial" pitchFamily="34" charset="0"/>
              </a:rPr>
              <a:t>detectie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1E6D69-C72B-484E-94C3-2FA9B9234617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lijnbreedte</a:t>
            </a:r>
            <a:r>
              <a:rPr lang="en-US" sz="2000" b="1" dirty="0">
                <a:effectLst/>
                <a:latin typeface="Arial" charset="0"/>
              </a:rPr>
              <a:t> - </a:t>
            </a:r>
            <a:r>
              <a:rPr lang="en-US" sz="2000" b="1" dirty="0" err="1">
                <a:effectLst/>
                <a:latin typeface="Arial" charset="0"/>
              </a:rPr>
              <a:t>proportionele</a:t>
            </a:r>
            <a:r>
              <a:rPr lang="en-US" sz="2000" b="1" dirty="0">
                <a:effectLst/>
                <a:latin typeface="Arial" charset="0"/>
              </a:rPr>
              <a:t> </a:t>
            </a:r>
            <a:r>
              <a:rPr lang="en-US" sz="2000" b="1" dirty="0" err="1">
                <a:effectLst/>
                <a:latin typeface="Arial" charset="0"/>
              </a:rPr>
              <a:t>telbuis</a:t>
            </a:r>
            <a:endParaRPr lang="en-US" sz="2000" b="1" dirty="0">
              <a:effectLst/>
              <a:latin typeface="Arial" charset="0"/>
            </a:endParaRP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777163" cy="410368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het </a:t>
            </a:r>
            <a:r>
              <a:rPr lang="en-GB" sz="2000" dirty="0" err="1">
                <a:latin typeface="Arial" charset="0"/>
                <a:sym typeface="Symbol" pitchFamily="18" charset="2"/>
              </a:rPr>
              <a:t>energie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oplossend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vermogen</a:t>
            </a:r>
            <a:r>
              <a:rPr lang="en-GB" sz="2000" dirty="0">
                <a:latin typeface="Arial" charset="0"/>
                <a:sym typeface="Symbol" pitchFamily="18" charset="2"/>
              </a:rPr>
              <a:t> 2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Δ</a:t>
            </a:r>
            <a:r>
              <a:rPr lang="en-GB" sz="2000" dirty="0">
                <a:latin typeface="Arial" charset="0"/>
                <a:sym typeface="Symbol" pitchFamily="18" charset="2"/>
              </a:rPr>
              <a:t>E / E </a:t>
            </a:r>
            <a:r>
              <a:rPr lang="en-GB" sz="2000" dirty="0" err="1">
                <a:latin typeface="Arial" charset="0"/>
                <a:sym typeface="Symbol" pitchFamily="18" charset="2"/>
              </a:rPr>
              <a:t>wordt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bepaald</a:t>
            </a:r>
            <a:r>
              <a:rPr lang="en-GB" sz="2000" dirty="0">
                <a:latin typeface="Arial" charset="0"/>
                <a:sym typeface="Symbol" pitchFamily="18" charset="2"/>
              </a:rPr>
              <a:t> door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de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statistiek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in het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aantal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gevormde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elektron-ionparen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ionisatie-energie</a:t>
            </a:r>
            <a:r>
              <a:rPr lang="en-GB" sz="2000" dirty="0">
                <a:latin typeface="Arial" charset="0"/>
                <a:sym typeface="Symbol" pitchFamily="18" charset="2"/>
              </a:rPr>
              <a:t>			34 eV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energie</a:t>
            </a:r>
            <a:r>
              <a:rPr lang="en-GB" sz="2000" dirty="0">
                <a:latin typeface="Arial" charset="0"/>
                <a:sym typeface="Symbol" pitchFamily="18" charset="2"/>
              </a:rPr>
              <a:t>								E (keV)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aantal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ionen</a:t>
            </a:r>
            <a:r>
              <a:rPr lang="en-GB" sz="2000" dirty="0">
                <a:latin typeface="Arial" charset="0"/>
                <a:sym typeface="Symbol" pitchFamily="18" charset="2"/>
              </a:rPr>
              <a:t>					N = E / 0,034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standaarddeviatie</a:t>
            </a:r>
            <a:r>
              <a:rPr lang="en-GB" sz="2000" dirty="0">
                <a:latin typeface="Arial" charset="0"/>
                <a:sym typeface="Symbol" pitchFamily="18" charset="2"/>
              </a:rPr>
              <a:t>	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N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latin typeface="Arial" charset="0"/>
                <a:sym typeface="Symbol" pitchFamily="18" charset="2"/>
              </a:rPr>
              <a:t>N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energie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oplossend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vermogen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											2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Δ</a:t>
            </a:r>
            <a:r>
              <a:rPr lang="en-GB" sz="2000" dirty="0">
                <a:latin typeface="Arial" charset="0"/>
                <a:sym typeface="Symbol" pitchFamily="18" charset="2"/>
              </a:rPr>
              <a:t>E / E = 2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N</a:t>
            </a:r>
            <a:r>
              <a:rPr lang="en-GB" sz="2000" dirty="0">
                <a:latin typeface="Arial" charset="0"/>
                <a:sym typeface="Symbol" pitchFamily="18" charset="2"/>
              </a:rPr>
              <a:t> / N = 2 /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latin typeface="Arial" charset="0"/>
                <a:sym typeface="Symbol" pitchFamily="18" charset="2"/>
              </a:rPr>
              <a:t>N = 0,37 /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latin typeface="Arial" charset="0"/>
                <a:sym typeface="Symbol" pitchFamily="18" charset="2"/>
              </a:rPr>
              <a:t>E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1800" dirty="0">
                <a:latin typeface="Arial" charset="0"/>
                <a:sym typeface="Symbol" pitchFamily="18" charset="2"/>
              </a:rPr>
              <a:t>	</a:t>
            </a:r>
            <a:r>
              <a:rPr lang="en-GB" sz="1800" dirty="0" err="1">
                <a:latin typeface="Arial" charset="0"/>
                <a:sym typeface="Symbol" pitchFamily="18" charset="2"/>
              </a:rPr>
              <a:t>voorbeeld</a:t>
            </a:r>
            <a:r>
              <a:rPr lang="en-GB" sz="1800" dirty="0">
                <a:latin typeface="Arial" charset="0"/>
                <a:sym typeface="Symbol" pitchFamily="18" charset="2"/>
              </a:rPr>
              <a:t>:		</a:t>
            </a:r>
            <a:r>
              <a:rPr lang="en-GB" sz="1800" baseline="30000" dirty="0" err="1">
                <a:latin typeface="Arial" charset="0"/>
                <a:sym typeface="Symbol" pitchFamily="18" charset="2"/>
              </a:rPr>
              <a:t>55</a:t>
            </a:r>
            <a:r>
              <a:rPr lang="en-GB" sz="1800" dirty="0" err="1">
                <a:latin typeface="Arial" charset="0"/>
                <a:sym typeface="Symbol" pitchFamily="18" charset="2"/>
              </a:rPr>
              <a:t>Fe</a:t>
            </a:r>
            <a:r>
              <a:rPr lang="en-GB" sz="1800" dirty="0">
                <a:latin typeface="Arial" charset="0"/>
                <a:sym typeface="Symbol" pitchFamily="18" charset="2"/>
              </a:rPr>
              <a:t>			E = </a:t>
            </a:r>
            <a:r>
              <a:rPr lang="en-GB" sz="1800">
                <a:latin typeface="Arial" charset="0"/>
                <a:sym typeface="Symbol" pitchFamily="18" charset="2"/>
              </a:rPr>
              <a:t>5,9 keV   →   2</a:t>
            </a:r>
            <a:r>
              <a:rPr lang="el-GR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Δ</a:t>
            </a:r>
            <a:r>
              <a:rPr lang="en-GB" sz="1800" dirty="0">
                <a:latin typeface="Arial" charset="0"/>
                <a:sym typeface="Symbol" pitchFamily="18" charset="2"/>
              </a:rPr>
              <a:t>E / E = 15%</a:t>
            </a: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400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14EF6F-FDA1-447F-8E26-05B75C83798E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15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lijnbreedte</a:t>
            </a:r>
            <a:r>
              <a:rPr lang="en-US" sz="2000" b="1" dirty="0">
                <a:effectLst/>
                <a:latin typeface="Arial" charset="0"/>
              </a:rPr>
              <a:t> - </a:t>
            </a:r>
            <a:r>
              <a:rPr lang="en-US" sz="2000" b="1" dirty="0" err="1">
                <a:effectLst/>
                <a:latin typeface="Arial" charset="0"/>
              </a:rPr>
              <a:t>proportionele</a:t>
            </a:r>
            <a:r>
              <a:rPr lang="en-US" sz="2000" b="1" dirty="0">
                <a:effectLst/>
                <a:latin typeface="Arial" charset="0"/>
              </a:rPr>
              <a:t> </a:t>
            </a:r>
            <a:r>
              <a:rPr lang="en-US" sz="2000" b="1" dirty="0" err="1">
                <a:effectLst/>
                <a:latin typeface="Arial" charset="0"/>
              </a:rPr>
              <a:t>telbuis</a:t>
            </a:r>
            <a:endParaRPr lang="en-US" sz="2000" b="1" dirty="0">
              <a:effectLst/>
              <a:latin typeface="Arial" charset="0"/>
            </a:endParaRPr>
          </a:p>
        </p:txBody>
      </p:sp>
      <p:pic>
        <p:nvPicPr>
          <p:cNvPr id="13318" name="Picture 3" descr="spec-prop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640" y="2043072"/>
            <a:ext cx="6480000" cy="333014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9" name="Text Box 4"/>
          <p:cNvSpPr txBox="1">
            <a:spLocks noChangeArrowheads="1"/>
          </p:cNvSpPr>
          <p:nvPr/>
        </p:nvSpPr>
        <p:spPr bwMode="auto">
          <a:xfrm>
            <a:off x="890588" y="5589240"/>
            <a:ext cx="7129462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sz="1600">
                <a:solidFill>
                  <a:srgbClr val="FF0000"/>
                </a:solidFill>
              </a:rPr>
              <a:t>34 eV </a:t>
            </a:r>
            <a:r>
              <a:rPr lang="en-US" sz="1600"/>
              <a:t>per elektron-ionpaar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/>
              <a:t>resolutie bij 6,4 keV is 17%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400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26D5-551A-4BD4-AB58-94667D495996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16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lijnbreedte</a:t>
            </a:r>
            <a:r>
              <a:rPr lang="en-US" sz="2000" b="1" dirty="0">
                <a:effectLst/>
                <a:latin typeface="Arial" charset="0"/>
              </a:rPr>
              <a:t> - Ge-detector</a:t>
            </a:r>
          </a:p>
        </p:txBody>
      </p:sp>
      <p:pic>
        <p:nvPicPr>
          <p:cNvPr id="14342" name="Picture 3" descr="spec-g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7838" y="1844675"/>
            <a:ext cx="5575300" cy="3736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3" name="Text Box 4"/>
          <p:cNvSpPr txBox="1">
            <a:spLocks noChangeArrowheads="1"/>
          </p:cNvSpPr>
          <p:nvPr/>
        </p:nvSpPr>
        <p:spPr bwMode="auto">
          <a:xfrm>
            <a:off x="971550" y="5661025"/>
            <a:ext cx="7129463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sz="1600">
                <a:solidFill>
                  <a:srgbClr val="FF0000"/>
                </a:solidFill>
              </a:rPr>
              <a:t>2,9 eV </a:t>
            </a:r>
            <a:r>
              <a:rPr lang="en-US" sz="1600"/>
              <a:t>per elektron-gatpaar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/>
              <a:t>resolutie bij 661 keV is 0,4%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1536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400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A570B-E1B0-440B-BDD4-E2C01612C233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17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lijnbreedte</a:t>
            </a:r>
            <a:r>
              <a:rPr lang="en-US" sz="2000" b="1" dirty="0">
                <a:effectLst/>
                <a:latin typeface="Arial" charset="0"/>
              </a:rPr>
              <a:t> - </a:t>
            </a:r>
            <a:r>
              <a:rPr lang="en-US" sz="2000" b="1" dirty="0" err="1">
                <a:effectLst/>
                <a:latin typeface="Arial" charset="0"/>
              </a:rPr>
              <a:t>NaI</a:t>
            </a:r>
            <a:r>
              <a:rPr lang="en-US" sz="2000" b="1" dirty="0">
                <a:effectLst/>
                <a:latin typeface="Arial" charset="0"/>
              </a:rPr>
              <a:t>-detector</a:t>
            </a:r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1042988" y="5301208"/>
            <a:ext cx="7129462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en-US" sz="1600">
                <a:solidFill>
                  <a:srgbClr val="FF0000"/>
                </a:solidFill>
              </a:rPr>
              <a:t>500 eV </a:t>
            </a:r>
            <a:r>
              <a:rPr lang="en-US" sz="1600"/>
              <a:t>per foto-elektron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/>
              <a:t>resolutie bij 5,9 keV is 43,5%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/>
              <a:t>resolutie bij 662 keV is 7%</a:t>
            </a:r>
          </a:p>
        </p:txBody>
      </p:sp>
      <p:grpSp>
        <p:nvGrpSpPr>
          <p:cNvPr id="15367" name="Group 10"/>
          <p:cNvGrpSpPr>
            <a:grpSpLocks noChangeAspect="1"/>
          </p:cNvGrpSpPr>
          <p:nvPr/>
        </p:nvGrpSpPr>
        <p:grpSpPr bwMode="auto">
          <a:xfrm>
            <a:off x="612440" y="2132856"/>
            <a:ext cx="7920000" cy="2976975"/>
            <a:chOff x="930" y="1298"/>
            <a:chExt cx="3833" cy="1441"/>
          </a:xfrm>
        </p:grpSpPr>
        <p:pic>
          <p:nvPicPr>
            <p:cNvPr id="15368" name="Picture 7" descr="spec-nai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" y="1298"/>
              <a:ext cx="1987" cy="1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9" name="Picture 9" descr="spec-nai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1298"/>
              <a:ext cx="1883" cy="1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8B5D7-BC5F-486D-AF9D-032BAF36DB52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18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latin typeface="Arial" charset="0"/>
              </a:rPr>
              <a:t>tel-</a:t>
            </a:r>
            <a:r>
              <a:rPr lang="en-US" sz="2000" b="1">
                <a:effectLst/>
                <a:latin typeface="Arial" charset="0"/>
              </a:rPr>
              <a:t>statistiek - rendement</a:t>
            </a:r>
            <a:endParaRPr lang="en-US" sz="2000" b="1">
              <a:effectLst/>
              <a:latin typeface="Arial" charset="0"/>
              <a:sym typeface="Symbol" pitchFamily="18" charset="2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777163" cy="424815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N = </a:t>
            </a:r>
            <a:r>
              <a:rPr lang="el-G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A 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t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r>
              <a:rPr lang="en-GB" sz="2000" dirty="0">
                <a:latin typeface="Arial" charset="0"/>
                <a:sym typeface="Symbol" pitchFamily="18" charset="2"/>
              </a:rPr>
              <a:t> = f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em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f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geo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latin typeface="Arial" charset="0"/>
                <a:sym typeface="Symbol" pitchFamily="18" charset="2"/>
              </a:rPr>
              <a:t> f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abs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f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det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f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dtijd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f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em</a:t>
            </a:r>
            <a:r>
              <a:rPr lang="en-GB" sz="2000" dirty="0">
                <a:latin typeface="Arial" charset="0"/>
                <a:sym typeface="Symbol" pitchFamily="18" charset="2"/>
              </a:rPr>
              <a:t>  = </a:t>
            </a:r>
            <a:r>
              <a:rPr lang="en-GB" sz="2000" dirty="0" err="1">
                <a:latin typeface="Arial" charset="0"/>
                <a:sym typeface="Symbol" pitchFamily="18" charset="2"/>
              </a:rPr>
              <a:t>emissierendement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f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geo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n-GB" sz="2000" dirty="0" err="1">
                <a:latin typeface="Arial" charset="0"/>
                <a:sym typeface="Symbol" pitchFamily="18" charset="2"/>
              </a:rPr>
              <a:t>geometriefactor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f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abs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n-GB" sz="2000" dirty="0" err="1">
                <a:latin typeface="Arial" charset="0"/>
                <a:sym typeface="Symbol" pitchFamily="18" charset="2"/>
              </a:rPr>
              <a:t>absorptiefactor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f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det</a:t>
            </a:r>
            <a:r>
              <a:rPr lang="en-GB" sz="2000" dirty="0">
                <a:latin typeface="Arial" charset="0"/>
                <a:sym typeface="Symbol" pitchFamily="18" charset="2"/>
              </a:rPr>
              <a:t>  = </a:t>
            </a:r>
            <a:r>
              <a:rPr lang="en-GB" sz="2000" dirty="0" err="1">
                <a:latin typeface="Arial" charset="0"/>
                <a:sym typeface="Symbol" pitchFamily="18" charset="2"/>
              </a:rPr>
              <a:t>intrinsiek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rendement</a:t>
            </a:r>
            <a:r>
              <a:rPr lang="en-GB" sz="2000" dirty="0">
                <a:latin typeface="Arial" charset="0"/>
                <a:sym typeface="Symbol" pitchFamily="18" charset="2"/>
              </a:rPr>
              <a:t> van de detector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f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dtijd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n-GB" sz="2000" dirty="0" err="1">
                <a:latin typeface="Arial" charset="0"/>
                <a:sym typeface="Symbol" pitchFamily="18" charset="2"/>
              </a:rPr>
              <a:t>correctie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voor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dode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tijd</a:t>
            </a:r>
            <a:r>
              <a:rPr lang="en-GB" sz="2000" dirty="0">
                <a:latin typeface="Arial" charset="0"/>
                <a:sym typeface="Symbol" pitchFamily="18" charset="2"/>
              </a:rPr>
              <a:t> van de detector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A = (N / t) /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r>
              <a:rPr lang="en-GB" sz="2000" dirty="0">
                <a:latin typeface="Arial" charset="0"/>
                <a:sym typeface="Symbol" pitchFamily="18" charset="2"/>
              </a:rPr>
              <a:t> = T /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T = N / t = </a:t>
            </a:r>
            <a:r>
              <a:rPr lang="en-GB" sz="2000" dirty="0" err="1">
                <a:latin typeface="Arial" charset="0"/>
                <a:sym typeface="Symbol" pitchFamily="18" charset="2"/>
              </a:rPr>
              <a:t>teltempo</a:t>
            </a:r>
            <a:endParaRPr lang="en-GB" sz="2000" dirty="0">
              <a:latin typeface="Arial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2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01414"/>
            <a:ext cx="1905000" cy="457200"/>
          </a:xfrm>
        </p:spPr>
        <p:txBody>
          <a:bodyPr/>
          <a:lstStyle/>
          <a:p>
            <a:pPr>
              <a:defRPr/>
            </a:pPr>
            <a:fld id="{72B9765A-0FB9-4124-B106-1A4D7CB3DD49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19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tel-statistiek</a:t>
            </a:r>
            <a:r>
              <a:rPr lang="en-US" sz="2000" b="1" dirty="0">
                <a:effectLst/>
                <a:latin typeface="Arial" charset="0"/>
              </a:rPr>
              <a:t> - </a:t>
            </a:r>
            <a:r>
              <a:rPr lang="en-US" sz="2000" b="1" dirty="0" err="1">
                <a:effectLst/>
                <a:latin typeface="Arial" charset="0"/>
              </a:rPr>
              <a:t>geometriefactor</a:t>
            </a:r>
            <a:endParaRPr lang="en-US" sz="2000" b="1" dirty="0">
              <a:effectLst/>
              <a:latin typeface="Arial" charset="0"/>
            </a:endParaRP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6048375" cy="410368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R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n-GB" sz="2000" dirty="0" err="1">
                <a:latin typeface="Arial" charset="0"/>
                <a:sym typeface="Symbol" pitchFamily="18" charset="2"/>
              </a:rPr>
              <a:t>h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 + </a:t>
            </a:r>
            <a:r>
              <a:rPr lang="en-GB" sz="2000" dirty="0" err="1">
                <a:latin typeface="Arial" charset="0"/>
                <a:sym typeface="Symbol" pitchFamily="18" charset="2"/>
              </a:rPr>
              <a:t>r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f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geo</a:t>
            </a:r>
            <a:r>
              <a:rPr lang="en-GB" sz="2000" dirty="0">
                <a:latin typeface="Arial" charset="0"/>
                <a:sym typeface="Symbol" pitchFamily="18" charset="2"/>
              </a:rPr>
              <a:t> = 0,5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latin typeface="Arial" charset="0"/>
                <a:sym typeface="Symbol" pitchFamily="18" charset="2"/>
              </a:rPr>
              <a:t> (1 - cos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   = 0,5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latin typeface="Arial" charset="0"/>
                <a:sym typeface="Symbol" pitchFamily="18" charset="2"/>
              </a:rPr>
              <a:t> [ 1 - (h / R) ]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   = 0,5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GB" sz="2000" dirty="0">
                <a:latin typeface="Arial" charset="0"/>
                <a:sym typeface="Symbol" pitchFamily="18" charset="2"/>
              </a:rPr>
              <a:t> [ 1 - h /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latin typeface="Arial" charset="0"/>
                <a:sym typeface="Symbol" pitchFamily="18" charset="2"/>
              </a:rPr>
              <a:t>(</a:t>
            </a:r>
            <a:r>
              <a:rPr lang="en-GB" sz="2000" dirty="0" err="1">
                <a:latin typeface="Arial" charset="0"/>
                <a:sym typeface="Symbol" pitchFamily="18" charset="2"/>
              </a:rPr>
              <a:t>h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 + </a:t>
            </a:r>
            <a:r>
              <a:rPr lang="en-GB" sz="2000" dirty="0" err="1">
                <a:latin typeface="Arial" charset="0"/>
                <a:sym typeface="Symbol" pitchFamily="18" charset="2"/>
              </a:rPr>
              <a:t>r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) ]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als</a:t>
            </a:r>
            <a:r>
              <a:rPr lang="en-GB" sz="2000" dirty="0">
                <a:latin typeface="Arial" charset="0"/>
                <a:sym typeface="Symbol" pitchFamily="18" charset="2"/>
              </a:rPr>
              <a:t> R &gt;&gt; </a:t>
            </a:r>
            <a:r>
              <a:rPr lang="en-GB" sz="2000">
                <a:latin typeface="Arial" charset="0"/>
                <a:sym typeface="Symbol" pitchFamily="18" charset="2"/>
              </a:rPr>
              <a:t>r   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 sz="2000">
                <a:latin typeface="Arial" charset="0"/>
                <a:sym typeface="Symbol" pitchFamily="18" charset="2"/>
              </a:rPr>
              <a:t>   </a:t>
            </a:r>
            <a:r>
              <a:rPr lang="en-GB" sz="2000" dirty="0" err="1">
                <a:latin typeface="Arial" charset="0"/>
                <a:sym typeface="Symbol" pitchFamily="18" charset="2"/>
              </a:rPr>
              <a:t>f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geo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 sz="2000" dirty="0" err="1">
                <a:latin typeface="Arial" charset="0"/>
                <a:sym typeface="Symbol" pitchFamily="18" charset="2"/>
              </a:rPr>
              <a:t>r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 / 4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 sz="2000" dirty="0" err="1">
                <a:latin typeface="Arial" charset="0"/>
                <a:sym typeface="Symbol" pitchFamily="18" charset="2"/>
              </a:rPr>
              <a:t>R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vloeistofscintillatie</a:t>
            </a:r>
            <a:r>
              <a:rPr lang="en-GB" sz="2000" dirty="0">
                <a:latin typeface="Arial" charset="0"/>
                <a:sym typeface="Symbol" pitchFamily="18" charset="2"/>
              </a:rPr>
              <a:t>		</a:t>
            </a:r>
            <a:r>
              <a:rPr lang="en-GB" sz="2000" dirty="0" err="1">
                <a:latin typeface="Arial" charset="0"/>
                <a:sym typeface="Symbol" pitchFamily="18" charset="2"/>
              </a:rPr>
              <a:t>f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geo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2000" dirty="0">
                <a:latin typeface="Arial" charset="0"/>
                <a:sym typeface="Symbol" pitchFamily="18" charset="2"/>
              </a:rPr>
              <a:t> 1		 	(4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 sz="2000" dirty="0">
                <a:latin typeface="Arial" charset="0"/>
                <a:sym typeface="Symbol" pitchFamily="18" charset="2"/>
              </a:rPr>
              <a:t>-</a:t>
            </a:r>
            <a:r>
              <a:rPr lang="en-GB" sz="2000" dirty="0" err="1">
                <a:latin typeface="Arial" charset="0"/>
                <a:sym typeface="Symbol" pitchFamily="18" charset="2"/>
              </a:rPr>
              <a:t>geometrie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putkristal</a:t>
            </a:r>
            <a:r>
              <a:rPr lang="en-GB" sz="2000" dirty="0">
                <a:latin typeface="Arial" charset="0"/>
                <a:sym typeface="Symbol" pitchFamily="18" charset="2"/>
              </a:rPr>
              <a:t>							</a:t>
            </a:r>
            <a:r>
              <a:rPr lang="en-GB" sz="2000" dirty="0" err="1">
                <a:latin typeface="Arial" charset="0"/>
                <a:sym typeface="Symbol" pitchFamily="18" charset="2"/>
              </a:rPr>
              <a:t>f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geo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2000" dirty="0">
                <a:latin typeface="Arial" charset="0"/>
                <a:sym typeface="Symbol" pitchFamily="18" charset="2"/>
              </a:rPr>
              <a:t> 1			(4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 sz="2000" dirty="0">
                <a:latin typeface="Arial" charset="0"/>
                <a:sym typeface="Symbol" pitchFamily="18" charset="2"/>
              </a:rPr>
              <a:t>-</a:t>
            </a:r>
            <a:r>
              <a:rPr lang="en-GB" sz="2000" dirty="0" err="1">
                <a:latin typeface="Arial" charset="0"/>
                <a:sym typeface="Symbol" pitchFamily="18" charset="2"/>
              </a:rPr>
              <a:t>geometrie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besmettingsmonitor</a:t>
            </a: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f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geo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≈</a:t>
            </a:r>
            <a:r>
              <a:rPr lang="en-GB" sz="2000" dirty="0">
                <a:latin typeface="Arial" charset="0"/>
                <a:sym typeface="Symbol" pitchFamily="18" charset="2"/>
              </a:rPr>
              <a:t> 0,5		(2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π</a:t>
            </a:r>
            <a:r>
              <a:rPr lang="en-GB" sz="2000" dirty="0">
                <a:latin typeface="Arial" charset="0"/>
                <a:sym typeface="Symbol" pitchFamily="18" charset="2"/>
              </a:rPr>
              <a:t>-</a:t>
            </a:r>
            <a:r>
              <a:rPr lang="en-GB" sz="2000" dirty="0" err="1">
                <a:latin typeface="Arial" charset="0"/>
                <a:sym typeface="Symbol" pitchFamily="18" charset="2"/>
              </a:rPr>
              <a:t>geometrie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</a:p>
        </p:txBody>
      </p:sp>
      <p:grpSp>
        <p:nvGrpSpPr>
          <p:cNvPr id="17415" name="Group 7"/>
          <p:cNvGrpSpPr>
            <a:grpSpLocks noChangeAspect="1"/>
          </p:cNvGrpSpPr>
          <p:nvPr/>
        </p:nvGrpSpPr>
        <p:grpSpPr bwMode="auto">
          <a:xfrm>
            <a:off x="5003800" y="2565400"/>
            <a:ext cx="3656013" cy="1244600"/>
            <a:chOff x="3462" y="2424"/>
            <a:chExt cx="4344" cy="1490"/>
          </a:xfrm>
        </p:grpSpPr>
        <p:sp>
          <p:nvSpPr>
            <p:cNvPr id="17417" name="Text Box 8"/>
            <p:cNvSpPr txBox="1">
              <a:spLocks noChangeAspect="1" noChangeArrowheads="1"/>
            </p:cNvSpPr>
            <p:nvPr/>
          </p:nvSpPr>
          <p:spPr bwMode="auto">
            <a:xfrm>
              <a:off x="6935" y="3037"/>
              <a:ext cx="871" cy="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8000" tIns="18000" rIns="18000" bIns="36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800"/>
                <a:t>bron</a:t>
              </a:r>
            </a:p>
          </p:txBody>
        </p:sp>
        <p:sp>
          <p:nvSpPr>
            <p:cNvPr id="17418" name="Oval 9"/>
            <p:cNvSpPr>
              <a:spLocks noChangeAspect="1" noChangeArrowheads="1"/>
            </p:cNvSpPr>
            <p:nvPr/>
          </p:nvSpPr>
          <p:spPr bwMode="auto">
            <a:xfrm>
              <a:off x="3462" y="2512"/>
              <a:ext cx="347" cy="1402"/>
            </a:xfrm>
            <a:prstGeom prst="ellipse">
              <a:avLst/>
            </a:prstGeom>
            <a:noFill/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9" name="Oval 10"/>
            <p:cNvSpPr>
              <a:spLocks noChangeAspect="1" noChangeArrowheads="1"/>
            </p:cNvSpPr>
            <p:nvPr/>
          </p:nvSpPr>
          <p:spPr bwMode="auto">
            <a:xfrm>
              <a:off x="3505" y="2512"/>
              <a:ext cx="305" cy="1402"/>
            </a:xfrm>
            <a:prstGeom prst="ellipse">
              <a:avLst/>
            </a:prstGeom>
            <a:noFill/>
            <a:ln w="19050" algn="ctr">
              <a:solidFill>
                <a:srgbClr val="FFFF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0" name="Oval 11"/>
            <p:cNvSpPr>
              <a:spLocks noChangeAspect="1" noChangeArrowheads="1"/>
            </p:cNvSpPr>
            <p:nvPr/>
          </p:nvSpPr>
          <p:spPr bwMode="auto">
            <a:xfrm>
              <a:off x="4851" y="2512"/>
              <a:ext cx="345" cy="1402"/>
            </a:xfrm>
            <a:prstGeom prst="ellipse">
              <a:avLst/>
            </a:prstGeom>
            <a:solidFill>
              <a:srgbClr val="C0C0C0"/>
            </a:solidFill>
            <a:ln w="127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1" name="Line 12"/>
            <p:cNvSpPr>
              <a:spLocks noChangeAspect="1" noChangeShapeType="1"/>
            </p:cNvSpPr>
            <p:nvPr/>
          </p:nvSpPr>
          <p:spPr bwMode="auto">
            <a:xfrm flipV="1">
              <a:off x="3635" y="3912"/>
              <a:ext cx="1390" cy="2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2" name="Line 13"/>
            <p:cNvSpPr>
              <a:spLocks noChangeAspect="1" noChangeShapeType="1"/>
            </p:cNvSpPr>
            <p:nvPr/>
          </p:nvSpPr>
          <p:spPr bwMode="auto">
            <a:xfrm>
              <a:off x="3635" y="2512"/>
              <a:ext cx="1390" cy="1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3" name="Line 14"/>
            <p:cNvSpPr>
              <a:spLocks noChangeAspect="1" noChangeShapeType="1"/>
            </p:cNvSpPr>
            <p:nvPr/>
          </p:nvSpPr>
          <p:spPr bwMode="auto">
            <a:xfrm>
              <a:off x="5025" y="3212"/>
              <a:ext cx="1736" cy="1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4" name="Line 15"/>
            <p:cNvSpPr>
              <a:spLocks noChangeAspect="1" noChangeShapeType="1"/>
            </p:cNvSpPr>
            <p:nvPr/>
          </p:nvSpPr>
          <p:spPr bwMode="auto">
            <a:xfrm>
              <a:off x="5025" y="2512"/>
              <a:ext cx="1736" cy="70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5" name="Oval 16"/>
            <p:cNvSpPr>
              <a:spLocks noChangeAspect="1" noChangeArrowheads="1"/>
            </p:cNvSpPr>
            <p:nvPr/>
          </p:nvSpPr>
          <p:spPr bwMode="auto">
            <a:xfrm flipV="1">
              <a:off x="6716" y="3167"/>
              <a:ext cx="87" cy="87"/>
            </a:xfrm>
            <a:prstGeom prst="ellipse">
              <a:avLst/>
            </a:prstGeom>
            <a:solidFill>
              <a:srgbClr val="000000"/>
            </a:solidFill>
            <a:ln w="3810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6" name="Text Box 17"/>
            <p:cNvSpPr txBox="1">
              <a:spLocks noChangeAspect="1" noChangeArrowheads="1"/>
            </p:cNvSpPr>
            <p:nvPr/>
          </p:nvSpPr>
          <p:spPr bwMode="auto">
            <a:xfrm>
              <a:off x="5719" y="3212"/>
              <a:ext cx="437" cy="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8000" tIns="18000" rIns="18000" bIns="36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800"/>
                <a:t>h</a:t>
              </a:r>
              <a:endParaRPr lang="en-US" sz="1600"/>
            </a:p>
          </p:txBody>
        </p:sp>
        <p:sp>
          <p:nvSpPr>
            <p:cNvPr id="17427" name="Text Box 18"/>
            <p:cNvSpPr txBox="1">
              <a:spLocks noChangeAspect="1" noChangeArrowheads="1"/>
            </p:cNvSpPr>
            <p:nvPr/>
          </p:nvSpPr>
          <p:spPr bwMode="auto">
            <a:xfrm>
              <a:off x="5719" y="2424"/>
              <a:ext cx="436" cy="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8000" tIns="18000" rIns="18000" bIns="36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800"/>
                <a:t>R</a:t>
              </a:r>
            </a:p>
          </p:txBody>
        </p:sp>
        <p:sp>
          <p:nvSpPr>
            <p:cNvPr id="17428" name="Text Box 19"/>
            <p:cNvSpPr txBox="1">
              <a:spLocks noChangeAspect="1" noChangeArrowheads="1"/>
            </p:cNvSpPr>
            <p:nvPr/>
          </p:nvSpPr>
          <p:spPr bwMode="auto">
            <a:xfrm>
              <a:off x="6105" y="2887"/>
              <a:ext cx="437" cy="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8000" tIns="18000" rIns="18000" bIns="36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l-GR" sz="1800">
                  <a:latin typeface="Arial" panose="020B0604020202020204" pitchFamily="34" charset="0"/>
                  <a:cs typeface="Arial" panose="020B0604020202020204" pitchFamily="34" charset="0"/>
                  <a:sym typeface="Symbol" pitchFamily="18" charset="2"/>
                </a:rPr>
                <a:t>α</a:t>
              </a:r>
              <a:endParaRPr lang="en-US" sz="1800"/>
            </a:p>
          </p:txBody>
        </p:sp>
        <p:sp>
          <p:nvSpPr>
            <p:cNvPr id="17429" name="Line 20"/>
            <p:cNvSpPr>
              <a:spLocks noChangeAspect="1" noChangeShapeType="1"/>
            </p:cNvSpPr>
            <p:nvPr/>
          </p:nvSpPr>
          <p:spPr bwMode="auto">
            <a:xfrm>
              <a:off x="5025" y="2512"/>
              <a:ext cx="1" cy="700"/>
            </a:xfrm>
            <a:prstGeom prst="line">
              <a:avLst/>
            </a:prstGeom>
            <a:noFill/>
            <a:ln w="9525" cap="rnd">
              <a:solidFill>
                <a:srgbClr val="33333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Text Box 21"/>
            <p:cNvSpPr txBox="1">
              <a:spLocks noChangeAspect="1" noChangeArrowheads="1"/>
            </p:cNvSpPr>
            <p:nvPr/>
          </p:nvSpPr>
          <p:spPr bwMode="auto">
            <a:xfrm>
              <a:off x="5045" y="2732"/>
              <a:ext cx="436" cy="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8000" tIns="18000" rIns="18000" bIns="36000"/>
            <a:lstStyle>
              <a:lvl1pPr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800"/>
                <a:t>r</a:t>
              </a:r>
            </a:p>
          </p:txBody>
        </p:sp>
      </p:grpSp>
      <p:pic>
        <p:nvPicPr>
          <p:cNvPr id="17416" name="Picture 31" descr="putkris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076700"/>
            <a:ext cx="1362075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E685C0-47AC-49BF-A01A-8F028F62B406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45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indeling</a:t>
            </a:r>
            <a:endParaRPr lang="en-GB" sz="2000" b="1" dirty="0">
              <a:effectLst/>
              <a:latin typeface="Arial" charset="0"/>
            </a:endParaRPr>
          </a:p>
        </p:txBody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rgbClr val="FF0000"/>
              </a:buClr>
              <a:buSzTx/>
              <a:buFont typeface="Wingdings" pitchFamily="2" charset="2"/>
              <a:buNone/>
              <a:defRPr/>
            </a:pPr>
            <a:r>
              <a:rPr lang="en-GB" sz="2000" b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praktijk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rgbClr val="FF0000"/>
              </a:buClr>
              <a:buSzTx/>
              <a:buFont typeface="Wingdings" pitchFamily="2" charset="2"/>
              <a:buNone/>
              <a:defRPr/>
            </a:pP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spectroscopie en kalibratie</a:t>
            </a:r>
            <a:endParaRPr lang="en-GB" sz="20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648000" lvl="1" indent="-216000" defTabSz="216000" eaLnBrk="1" hangingPunct="1">
              <a:spcBef>
                <a:spcPts val="300"/>
              </a:spcBef>
              <a:buClr>
                <a:srgbClr val="FF0000"/>
              </a:buClr>
              <a:buSzTx/>
              <a:buFont typeface="Wingdings" pitchFamily="2" charset="2"/>
              <a:buChar char="§"/>
              <a:defRPr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keuze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>
                <a:solidFill>
                  <a:srgbClr val="FF0000"/>
                </a:solidFill>
                <a:latin typeface="Arial" charset="0"/>
                <a:sym typeface="Symbol" pitchFamily="18" charset="2"/>
              </a:rPr>
              <a:t>van detector</a:t>
            </a:r>
            <a:endParaRPr lang="en-GB" sz="2000" dirty="0">
              <a:latin typeface="Arial" charset="0"/>
              <a:sym typeface="Symbol" pitchFamily="18" charset="2"/>
            </a:endParaRPr>
          </a:p>
        </p:txBody>
      </p:sp>
      <p:pic>
        <p:nvPicPr>
          <p:cNvPr id="7" name="Picture 2" descr="D:\My Documents\Garp\BASIS\BASISpresentatie\BASISpresentatie-toestel-figuren\lunch.png">
            <a:extLst>
              <a:ext uri="{FF2B5EF4-FFF2-40B4-BE49-F238E27FC236}">
                <a16:creationId xmlns:a16="http://schemas.microsoft.com/office/drawing/2014/main" id="{F9D9E4A6-C80D-45ED-84EE-B43E22A06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645024"/>
            <a:ext cx="10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186D21-9D50-46A5-A2F0-14C73CB7B9DF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20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tel-statistiek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777163" cy="107950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bruto-aantal</a:t>
            </a:r>
            <a:r>
              <a:rPr lang="en-GB" sz="2000" dirty="0">
                <a:latin typeface="Arial" charset="0"/>
                <a:sym typeface="Symbol" pitchFamily="18" charset="2"/>
              </a:rPr>
              <a:t>		  100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2000" dirty="0">
                <a:latin typeface="Arial" charset="0"/>
                <a:sym typeface="Symbol" pitchFamily="18" charset="2"/>
              </a:rPr>
              <a:t> 10		</a:t>
            </a:r>
            <a:r>
              <a:rPr lang="en-GB" sz="2000" dirty="0" err="1">
                <a:latin typeface="Arial" charset="0"/>
                <a:sym typeface="Symbol" pitchFamily="18" charset="2"/>
              </a:rPr>
              <a:t>teltijd</a:t>
            </a:r>
            <a:r>
              <a:rPr lang="en-GB" sz="2000" dirty="0">
                <a:latin typeface="Arial" charset="0"/>
                <a:sym typeface="Symbol" pitchFamily="18" charset="2"/>
              </a:rPr>
              <a:t> =     10 s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nuleffect</a:t>
            </a:r>
            <a:r>
              <a:rPr lang="en-GB" sz="2000" dirty="0">
                <a:latin typeface="Arial" charset="0"/>
                <a:sym typeface="Symbol" pitchFamily="18" charset="2"/>
              </a:rPr>
              <a:t>				5000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2000" dirty="0">
                <a:latin typeface="Arial" charset="0"/>
                <a:sym typeface="Symbol" pitchFamily="18" charset="2"/>
              </a:rPr>
              <a:t> 70		</a:t>
            </a:r>
            <a:r>
              <a:rPr lang="en-GB" sz="2000" dirty="0" err="1">
                <a:latin typeface="Arial" charset="0"/>
                <a:sym typeface="Symbol" pitchFamily="18" charset="2"/>
              </a:rPr>
              <a:t>teltijd</a:t>
            </a:r>
            <a:r>
              <a:rPr lang="en-GB" sz="2000" dirty="0">
                <a:latin typeface="Arial" charset="0"/>
                <a:sym typeface="Symbol" pitchFamily="18" charset="2"/>
              </a:rPr>
              <a:t> = 1000 s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bij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statistiek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gaat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het om wat is of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zou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kunnen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zijn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gemeten</a:t>
            </a:r>
            <a:endParaRPr lang="en-GB" sz="1800" dirty="0">
              <a:latin typeface="Arial" charset="0"/>
              <a:sym typeface="Symbol" pitchFamily="18" charset="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55650" y="3213100"/>
            <a:ext cx="7704138" cy="30956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4318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eaLnBrk="1" hangingPunct="1">
              <a:spcBef>
                <a:spcPct val="0"/>
              </a:spcBef>
              <a:buSzTx/>
              <a:buFont typeface="Wingdings" pitchFamily="2" charset="2"/>
              <a:buNone/>
            </a:pPr>
            <a:r>
              <a:rPr lang="en-GB" sz="1800" dirty="0">
                <a:sym typeface="Symbol" pitchFamily="18" charset="2"/>
              </a:rPr>
              <a:t>	</a:t>
            </a:r>
            <a:r>
              <a:rPr lang="en-GB" sz="1800" dirty="0" err="1">
                <a:sym typeface="Symbol" pitchFamily="18" charset="2"/>
              </a:rPr>
              <a:t>omrekenen</a:t>
            </a:r>
            <a:r>
              <a:rPr lang="en-GB" sz="1800" dirty="0">
                <a:sym typeface="Symbol" pitchFamily="18" charset="2"/>
              </a:rPr>
              <a:t> </a:t>
            </a:r>
            <a:r>
              <a:rPr lang="en-GB" sz="1800" dirty="0" err="1">
                <a:sym typeface="Symbol" pitchFamily="18" charset="2"/>
              </a:rPr>
              <a:t>naar</a:t>
            </a:r>
            <a:r>
              <a:rPr lang="en-GB" sz="1800" dirty="0">
                <a:sym typeface="Symbol" pitchFamily="18" charset="2"/>
              </a:rPr>
              <a:t> 1000 s</a:t>
            </a:r>
          </a:p>
          <a:p>
            <a:pPr lvl="2" eaLnBrk="1" hangingPunct="1">
              <a:spcBef>
                <a:spcPct val="0"/>
              </a:spcBef>
              <a:buSzPct val="60000"/>
              <a:buNone/>
            </a:pPr>
            <a:r>
              <a:rPr lang="en-GB" sz="1800" dirty="0">
                <a:sym typeface="Symbol" pitchFamily="18" charset="2"/>
              </a:rPr>
              <a:t>		</a:t>
            </a:r>
            <a:r>
              <a:rPr lang="en-GB" sz="1800" dirty="0" err="1">
                <a:sym typeface="Symbol" pitchFamily="18" charset="2"/>
              </a:rPr>
              <a:t>bruto-aantal</a:t>
            </a:r>
            <a:r>
              <a:rPr lang="en-GB" sz="1800" dirty="0">
                <a:sym typeface="Symbol" pitchFamily="18" charset="2"/>
              </a:rPr>
              <a:t>		10 000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1800" dirty="0">
                <a:sym typeface="Symbol" pitchFamily="18" charset="2"/>
              </a:rPr>
              <a:t> 1000</a:t>
            </a:r>
            <a:endParaRPr lang="en-GB" sz="1800" baseline="-25000" dirty="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None/>
            </a:pPr>
            <a:r>
              <a:rPr lang="en-GB" sz="1800" dirty="0">
                <a:sym typeface="Symbol" pitchFamily="18" charset="2"/>
              </a:rPr>
              <a:t>		</a:t>
            </a:r>
            <a:r>
              <a:rPr lang="en-GB" sz="1800" dirty="0" err="1">
                <a:sym typeface="Symbol" pitchFamily="18" charset="2"/>
              </a:rPr>
              <a:t>achtergrond</a:t>
            </a:r>
            <a:r>
              <a:rPr lang="en-GB" sz="1800" dirty="0">
                <a:sym typeface="Symbol" pitchFamily="18" charset="2"/>
              </a:rPr>
              <a:t>		   5000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1800" dirty="0">
                <a:sym typeface="Symbol" pitchFamily="18" charset="2"/>
              </a:rPr>
              <a:t>  70</a:t>
            </a:r>
          </a:p>
          <a:p>
            <a:pPr lvl="2" eaLnBrk="1" hangingPunct="1">
              <a:spcBef>
                <a:spcPct val="0"/>
              </a:spcBef>
              <a:buSzPct val="60000"/>
              <a:buNone/>
            </a:pPr>
            <a:r>
              <a:rPr lang="en-GB" sz="1800" dirty="0">
                <a:sym typeface="Symbol" pitchFamily="18" charset="2"/>
              </a:rPr>
              <a:t>		</a:t>
            </a:r>
            <a:r>
              <a:rPr lang="en-GB" sz="1800" dirty="0" err="1">
                <a:sym typeface="Symbol" pitchFamily="18" charset="2"/>
              </a:rPr>
              <a:t>netto-aantal</a:t>
            </a:r>
            <a:r>
              <a:rPr lang="en-GB" sz="1800" dirty="0">
                <a:sym typeface="Symbol" pitchFamily="18" charset="2"/>
              </a:rPr>
              <a:t>		   5000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1800" dirty="0">
                <a:sym typeface="Symbol" pitchFamily="18" charset="2"/>
              </a:rPr>
              <a:t>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1800" dirty="0">
                <a:sym typeface="Symbol" pitchFamily="18" charset="2"/>
              </a:rPr>
              <a:t>(1000</a:t>
            </a:r>
            <a:r>
              <a:rPr lang="en-GB" sz="1800" baseline="30000" dirty="0">
                <a:sym typeface="Symbol" pitchFamily="18" charset="2"/>
              </a:rPr>
              <a:t>2</a:t>
            </a:r>
            <a:r>
              <a:rPr lang="en-GB" sz="1800" dirty="0">
                <a:sym typeface="Symbol" pitchFamily="18" charset="2"/>
              </a:rPr>
              <a:t> + </a:t>
            </a:r>
            <a:r>
              <a:rPr lang="en-GB" sz="1800">
                <a:sym typeface="Symbol" pitchFamily="18" charset="2"/>
              </a:rPr>
              <a:t>70</a:t>
            </a:r>
            <a:r>
              <a:rPr lang="en-GB" sz="1800" baseline="30000">
                <a:sym typeface="Symbol" pitchFamily="18" charset="2"/>
              </a:rPr>
              <a:t>2</a:t>
            </a:r>
            <a:r>
              <a:rPr lang="en-GB" sz="1800">
                <a:sym typeface="Symbol" pitchFamily="18" charset="2"/>
              </a:rPr>
              <a:t>)			</a:t>
            </a:r>
            <a:r>
              <a:rPr lang="en-GB" sz="1800" dirty="0">
                <a:sym typeface="Symbol" pitchFamily="18" charset="2"/>
              </a:rPr>
              <a:t>	in 1000 s</a:t>
            </a:r>
          </a:p>
          <a:p>
            <a:pPr lvl="2" eaLnBrk="1" hangingPunct="1">
              <a:spcBef>
                <a:spcPct val="0"/>
              </a:spcBef>
              <a:buSzPct val="60000"/>
              <a:buNone/>
            </a:pPr>
            <a:r>
              <a:rPr lang="en-GB" sz="1800" dirty="0">
                <a:sym typeface="Symbol" pitchFamily="18" charset="2"/>
              </a:rPr>
              <a:t>											50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1800" dirty="0">
                <a:sym typeface="Symbol" pitchFamily="18" charset="2"/>
              </a:rPr>
              <a:t>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1800" dirty="0">
                <a:sym typeface="Symbol" pitchFamily="18" charset="2"/>
              </a:rPr>
              <a:t>(10</a:t>
            </a:r>
            <a:r>
              <a:rPr lang="en-GB" sz="1800" baseline="30000" dirty="0">
                <a:sym typeface="Symbol" pitchFamily="18" charset="2"/>
              </a:rPr>
              <a:t>2</a:t>
            </a:r>
            <a:r>
              <a:rPr lang="en-GB" sz="1800" dirty="0">
                <a:sym typeface="Symbol" pitchFamily="18" charset="2"/>
              </a:rPr>
              <a:t> + 0,7</a:t>
            </a:r>
            <a:r>
              <a:rPr lang="en-GB" sz="1800" baseline="30000" dirty="0">
                <a:sym typeface="Symbol" pitchFamily="18" charset="2"/>
              </a:rPr>
              <a:t>2</a:t>
            </a:r>
            <a:r>
              <a:rPr lang="en-GB" sz="1800" dirty="0">
                <a:sym typeface="Symbol" pitchFamily="18" charset="2"/>
              </a:rPr>
              <a:t>)</a:t>
            </a:r>
            <a:r>
              <a:rPr lang="en-GB" sz="1800">
                <a:sym typeface="Symbol" pitchFamily="18" charset="2"/>
              </a:rPr>
              <a:t>				</a:t>
            </a:r>
            <a:r>
              <a:rPr lang="en-GB" sz="1800" dirty="0">
                <a:sym typeface="Symbol" pitchFamily="18" charset="2"/>
              </a:rPr>
              <a:t>	in 10 s</a:t>
            </a:r>
          </a:p>
          <a:p>
            <a:pPr lvl="2" eaLnBrk="1" hangingPunct="1">
              <a:spcBef>
                <a:spcPct val="0"/>
              </a:spcBef>
              <a:buSzPct val="60000"/>
              <a:buFont typeface="Wingdings" pitchFamily="2" charset="2"/>
              <a:buNone/>
            </a:pPr>
            <a:r>
              <a:rPr lang="en-GB" sz="1800" dirty="0">
                <a:sym typeface="Symbol" pitchFamily="18" charset="2"/>
              </a:rPr>
              <a:t>	</a:t>
            </a:r>
            <a:r>
              <a:rPr lang="en-GB" sz="1800" dirty="0" err="1">
                <a:sym typeface="Symbol" pitchFamily="18" charset="2"/>
              </a:rPr>
              <a:t>omrekenen</a:t>
            </a:r>
            <a:r>
              <a:rPr lang="en-GB" sz="1800" dirty="0">
                <a:sym typeface="Symbol" pitchFamily="18" charset="2"/>
              </a:rPr>
              <a:t> </a:t>
            </a:r>
            <a:r>
              <a:rPr lang="en-GB" sz="1800" dirty="0" err="1">
                <a:sym typeface="Symbol" pitchFamily="18" charset="2"/>
              </a:rPr>
              <a:t>naar</a:t>
            </a:r>
            <a:r>
              <a:rPr lang="en-GB" sz="1800" dirty="0">
                <a:sym typeface="Symbol" pitchFamily="18" charset="2"/>
              </a:rPr>
              <a:t> 10 s</a:t>
            </a:r>
          </a:p>
          <a:p>
            <a:pPr lvl="2" eaLnBrk="1" hangingPunct="1">
              <a:spcBef>
                <a:spcPct val="0"/>
              </a:spcBef>
              <a:buSzPct val="60000"/>
              <a:buNone/>
            </a:pPr>
            <a:r>
              <a:rPr lang="en-GB" sz="1800" dirty="0">
                <a:sym typeface="Symbol" pitchFamily="18" charset="2"/>
              </a:rPr>
              <a:t>		</a:t>
            </a:r>
            <a:r>
              <a:rPr lang="en-GB" sz="1800" dirty="0" err="1">
                <a:sym typeface="Symbol" pitchFamily="18" charset="2"/>
              </a:rPr>
              <a:t>bruto-aantal</a:t>
            </a:r>
            <a:r>
              <a:rPr lang="en-GB" sz="1800" dirty="0">
                <a:sym typeface="Symbol" pitchFamily="18" charset="2"/>
              </a:rPr>
              <a:t>		100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1800" dirty="0">
                <a:sym typeface="Symbol" pitchFamily="18" charset="2"/>
              </a:rPr>
              <a:t> 10</a:t>
            </a:r>
            <a:endParaRPr lang="en-GB" sz="1800" baseline="-25000" dirty="0">
              <a:sym typeface="Symbol" pitchFamily="18" charset="2"/>
            </a:endParaRPr>
          </a:p>
          <a:p>
            <a:pPr lvl="2" eaLnBrk="1" hangingPunct="1">
              <a:spcBef>
                <a:spcPct val="0"/>
              </a:spcBef>
              <a:buSzPct val="60000"/>
              <a:buNone/>
            </a:pPr>
            <a:r>
              <a:rPr lang="en-GB" sz="1800" dirty="0">
                <a:sym typeface="Symbol" pitchFamily="18" charset="2"/>
              </a:rPr>
              <a:t>		</a:t>
            </a:r>
            <a:r>
              <a:rPr lang="en-GB" sz="1800" dirty="0" err="1">
                <a:sym typeface="Symbol" pitchFamily="18" charset="2"/>
              </a:rPr>
              <a:t>achtergrond</a:t>
            </a:r>
            <a:r>
              <a:rPr lang="en-GB" sz="1800" dirty="0">
                <a:sym typeface="Symbol" pitchFamily="18" charset="2"/>
              </a:rPr>
              <a:t>		  50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1800" dirty="0">
                <a:sym typeface="Symbol" pitchFamily="18" charset="2"/>
              </a:rPr>
              <a:t> 0,7</a:t>
            </a:r>
          </a:p>
          <a:p>
            <a:pPr lvl="2" eaLnBrk="1" hangingPunct="1">
              <a:spcBef>
                <a:spcPct val="0"/>
              </a:spcBef>
              <a:buSzPct val="60000"/>
              <a:buNone/>
            </a:pPr>
            <a:r>
              <a:rPr lang="en-GB" sz="1800" dirty="0">
                <a:sym typeface="Symbol" pitchFamily="18" charset="2"/>
              </a:rPr>
              <a:t>		</a:t>
            </a:r>
            <a:r>
              <a:rPr lang="en-GB" sz="1800" dirty="0" err="1">
                <a:sym typeface="Symbol" pitchFamily="18" charset="2"/>
              </a:rPr>
              <a:t>netto-aantal</a:t>
            </a:r>
            <a:r>
              <a:rPr lang="en-GB" sz="1800" dirty="0">
                <a:sym typeface="Symbol" pitchFamily="18" charset="2"/>
              </a:rPr>
              <a:t>		  50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1800" dirty="0">
                <a:sym typeface="Symbol" pitchFamily="18" charset="2"/>
              </a:rPr>
              <a:t>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1800" dirty="0">
                <a:sym typeface="Symbol" pitchFamily="18" charset="2"/>
              </a:rPr>
              <a:t>(10</a:t>
            </a:r>
            <a:r>
              <a:rPr lang="en-GB" sz="1800" baseline="30000" dirty="0">
                <a:sym typeface="Symbol" pitchFamily="18" charset="2"/>
              </a:rPr>
              <a:t>2</a:t>
            </a:r>
            <a:r>
              <a:rPr lang="en-GB" sz="1800" dirty="0">
                <a:sym typeface="Symbol" pitchFamily="18" charset="2"/>
              </a:rPr>
              <a:t> + 0,7</a:t>
            </a:r>
            <a:r>
              <a:rPr lang="en-GB" sz="1800" baseline="30000" dirty="0">
                <a:sym typeface="Symbol" pitchFamily="18" charset="2"/>
              </a:rPr>
              <a:t>2</a:t>
            </a:r>
            <a:r>
              <a:rPr lang="en-GB" sz="1800" dirty="0">
                <a:sym typeface="Symbol" pitchFamily="18" charset="2"/>
              </a:rPr>
              <a:t>)</a:t>
            </a:r>
            <a:r>
              <a:rPr lang="en-GB" sz="1800">
                <a:sym typeface="Symbol" pitchFamily="18" charset="2"/>
              </a:rPr>
              <a:t>						</a:t>
            </a:r>
            <a:r>
              <a:rPr lang="en-GB" sz="1800" dirty="0">
                <a:sym typeface="Symbol" pitchFamily="18" charset="2"/>
              </a:rPr>
              <a:t>	in 10 s</a:t>
            </a:r>
          </a:p>
          <a:p>
            <a:pPr lvl="2" eaLnBrk="1" hangingPunct="1">
              <a:spcBef>
                <a:spcPct val="0"/>
              </a:spcBef>
              <a:buSzPct val="60000"/>
              <a:buNone/>
            </a:pPr>
            <a:r>
              <a:rPr lang="en-GB" sz="1800" dirty="0">
                <a:sym typeface="Symbol" pitchFamily="18" charset="2"/>
              </a:rPr>
              <a:t>		</a:t>
            </a:r>
            <a:r>
              <a:rPr lang="en-GB" sz="1800" dirty="0" err="1">
                <a:sym typeface="Symbol" pitchFamily="18" charset="2"/>
              </a:rPr>
              <a:t>bruto-aantal</a:t>
            </a:r>
            <a:r>
              <a:rPr lang="en-GB" sz="1800" dirty="0">
                <a:sym typeface="Symbol" pitchFamily="18" charset="2"/>
              </a:rPr>
              <a:t>		 (50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1800" dirty="0">
                <a:sym typeface="Symbol" pitchFamily="18" charset="2"/>
              </a:rPr>
              <a:t>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 </a:t>
            </a:r>
            <a:r>
              <a:rPr lang="en-GB" sz="1800" dirty="0">
                <a:sym typeface="Symbol" pitchFamily="18" charset="2"/>
              </a:rPr>
              <a:t>50) + (50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1800" dirty="0">
                <a:sym typeface="Symbol" pitchFamily="18" charset="2"/>
              </a:rPr>
              <a:t>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 </a:t>
            </a:r>
            <a:r>
              <a:rPr lang="en-GB" sz="1800" dirty="0">
                <a:sym typeface="Symbol" pitchFamily="18" charset="2"/>
              </a:rPr>
              <a:t>50)</a:t>
            </a:r>
          </a:p>
          <a:p>
            <a:pPr lvl="2" eaLnBrk="1" hangingPunct="1">
              <a:spcBef>
                <a:spcPct val="0"/>
              </a:spcBef>
              <a:buSzPct val="60000"/>
              <a:buNone/>
            </a:pPr>
            <a:r>
              <a:rPr lang="en-GB" sz="1800" dirty="0">
                <a:sym typeface="Symbol" pitchFamily="18" charset="2"/>
              </a:rPr>
              <a:t>									 100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1800" dirty="0">
                <a:sym typeface="Symbol" pitchFamily="18" charset="2"/>
              </a:rPr>
              <a:t>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1800" dirty="0">
                <a:sym typeface="Symbol" pitchFamily="18" charset="2"/>
              </a:rPr>
              <a:t>(50 + 50) = 100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±</a:t>
            </a:r>
            <a:r>
              <a:rPr lang="en-GB" sz="1800" dirty="0">
                <a:sym typeface="Symbol" pitchFamily="18" charset="2"/>
              </a:rPr>
              <a:t> 10</a:t>
            </a:r>
            <a:r>
              <a:rPr lang="en-GB" sz="1800">
                <a:sym typeface="Symbol" pitchFamily="18" charset="2"/>
              </a:rPr>
              <a:t>		in </a:t>
            </a:r>
            <a:r>
              <a:rPr lang="en-GB" sz="1800" dirty="0">
                <a:sym typeface="Symbol" pitchFamily="18" charset="2"/>
              </a:rPr>
              <a:t>10 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D3F655-42F0-4D04-B32C-975C43FD1134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21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tel-statistiek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773238"/>
            <a:ext cx="7632700" cy="4535487"/>
          </a:xfrm>
          <a:solidFill>
            <a:srgbClr val="FFFF00"/>
          </a:solidFill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18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INTERACTIE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met drie detectoren A, B en C zijn aantallen telpulsen gemeten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welke serie is betrouwbaar en waarom ?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  <a:p>
            <a:pPr marL="647700" indent="0" defTabSz="215900" eaLnBrk="1" hangingPunct="1">
              <a:spcBef>
                <a:spcPct val="0"/>
              </a:spcBef>
              <a:buSzTx/>
              <a:buFont typeface="Wingdings" pitchFamily="2" charset="2"/>
              <a:buNone/>
            </a:pPr>
            <a:r>
              <a:rPr lang="en-GB" sz="18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detector A				detector B				</a:t>
            </a:r>
            <a:r>
              <a:rPr lang="en-GB" sz="1800">
                <a:solidFill>
                  <a:srgbClr val="FF0000"/>
                </a:solidFill>
                <a:sym typeface="Symbol" pitchFamily="18" charset="2"/>
              </a:rPr>
              <a:t>detector C</a:t>
            </a:r>
          </a:p>
          <a:p>
            <a:pPr marL="647700" lvl="4" indent="0" defTabSz="215900"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	100							105							  </a:t>
            </a:r>
            <a:r>
              <a:rPr lang="en-GB" sz="1800">
                <a:sym typeface="Symbol" pitchFamily="18" charset="2"/>
              </a:rPr>
              <a:t>90</a:t>
            </a: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  <a:p>
            <a:pPr marL="647700" lvl="4" indent="0" defTabSz="215900"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	100							  99							</a:t>
            </a:r>
            <a:r>
              <a:rPr lang="en-GB" sz="1800">
                <a:sym typeface="Symbol" pitchFamily="18" charset="2"/>
              </a:rPr>
              <a:t>121</a:t>
            </a: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  <a:p>
            <a:pPr marL="647700" lvl="4" indent="0" defTabSz="215900"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	100							</a:t>
            </a:r>
            <a:r>
              <a:rPr lang="en-GB" sz="1800">
                <a:sym typeface="Symbol" pitchFamily="18" charset="2"/>
              </a:rPr>
              <a:t>  97							134</a:t>
            </a: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  <a:p>
            <a:pPr marL="647700" lvl="4" indent="0" defTabSz="215900"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	100							</a:t>
            </a:r>
            <a:r>
              <a:rPr lang="en-GB" sz="1800">
                <a:sym typeface="Symbol" pitchFamily="18" charset="2"/>
              </a:rPr>
              <a:t>115							  83</a:t>
            </a: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  <a:p>
            <a:pPr marL="647700" lvl="4" indent="0" defTabSz="215900"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	100							</a:t>
            </a:r>
            <a:r>
              <a:rPr lang="en-GB" sz="1800">
                <a:sym typeface="Symbol" pitchFamily="18" charset="2"/>
              </a:rPr>
              <a:t>103							101</a:t>
            </a:r>
          </a:p>
          <a:p>
            <a:pPr marL="647700" lvl="4" indent="0" defTabSz="215900"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	100							</a:t>
            </a:r>
            <a:r>
              <a:rPr lang="en-GB" sz="1800">
                <a:sym typeface="Symbol" pitchFamily="18" charset="2"/>
              </a:rPr>
              <a:t>  92							  75</a:t>
            </a: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  <a:p>
            <a:pPr marL="647700" lvl="4" indent="0" defTabSz="215900"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	100							 </a:t>
            </a:r>
            <a:r>
              <a:rPr lang="en-GB" sz="1800">
                <a:sym typeface="Symbol" pitchFamily="18" charset="2"/>
              </a:rPr>
              <a:t> 95							110</a:t>
            </a: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  <a:p>
            <a:pPr marL="647700" lvl="4" indent="0" defTabSz="215900"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	100							 </a:t>
            </a:r>
            <a:r>
              <a:rPr lang="en-GB" sz="1800">
                <a:sym typeface="Symbol" pitchFamily="18" charset="2"/>
              </a:rPr>
              <a:t> 83							141</a:t>
            </a: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  <a:p>
            <a:pPr marL="647700" lvl="4" indent="0" defTabSz="215900"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	100							</a:t>
            </a:r>
            <a:r>
              <a:rPr lang="en-GB" sz="1800">
                <a:sym typeface="Symbol" pitchFamily="18" charset="2"/>
              </a:rPr>
              <a:t>113							  65</a:t>
            </a: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  <a:p>
            <a:pPr marL="647700" lvl="4" indent="0" defTabSz="215900" eaLnBrk="1" hangingPunct="1">
              <a:spcBef>
                <a:spcPct val="0"/>
              </a:spcBef>
              <a:buFontTx/>
              <a:buNone/>
            </a:pPr>
            <a:r>
              <a:rPr lang="en-GB" sz="1800">
                <a:latin typeface="Arial" charset="0"/>
                <a:cs typeface="Arial" charset="0"/>
                <a:sym typeface="Symbol" pitchFamily="18" charset="2"/>
              </a:rPr>
              <a:t>	100							</a:t>
            </a:r>
            <a:r>
              <a:rPr lang="en-GB" sz="1800">
                <a:sym typeface="Symbol" pitchFamily="18" charset="2"/>
              </a:rPr>
              <a:t>101							  83</a:t>
            </a:r>
            <a:endParaRPr lang="en-GB" sz="1800">
              <a:latin typeface="Arial" charset="0"/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6274DF-3C49-4F51-973F-D3859E796B51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22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tel-statistiek - standaarddeviatie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777163" cy="410368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bruto-aantal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telpulsen</a:t>
            </a:r>
            <a:r>
              <a:rPr lang="en-GB" sz="2000" dirty="0">
                <a:latin typeface="Arial" charset="0"/>
                <a:sym typeface="Symbol" pitchFamily="18" charset="2"/>
              </a:rPr>
              <a:t>		</a:t>
            </a:r>
            <a:r>
              <a:rPr lang="en-GB" sz="2000" dirty="0" err="1">
                <a:latin typeface="Arial" charset="0"/>
                <a:sym typeface="Symbol" pitchFamily="18" charset="2"/>
              </a:rPr>
              <a:t>N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gemeten</a:t>
            </a:r>
            <a:r>
              <a:rPr lang="en-GB" sz="2000" dirty="0">
                <a:latin typeface="Arial" charset="0"/>
                <a:sym typeface="Symbol" pitchFamily="18" charset="2"/>
              </a:rPr>
              <a:t> in </a:t>
            </a:r>
            <a:r>
              <a:rPr lang="en-GB" sz="2000" dirty="0" err="1">
                <a:latin typeface="Arial" charset="0"/>
                <a:sym typeface="Symbol" pitchFamily="18" charset="2"/>
              </a:rPr>
              <a:t>tijd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endParaRPr lang="en-GB" sz="2000" baseline="-25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achtergrondtelpulsen</a:t>
            </a:r>
            <a:r>
              <a:rPr lang="en-GB" sz="2000" dirty="0">
                <a:latin typeface="Arial" charset="0"/>
                <a:sym typeface="Symbol" pitchFamily="18" charset="2"/>
              </a:rPr>
              <a:t>			</a:t>
            </a:r>
            <a:r>
              <a:rPr lang="en-GB" sz="2000" dirty="0" err="1">
                <a:latin typeface="Arial" charset="0"/>
                <a:sym typeface="Symbol" pitchFamily="18" charset="2"/>
              </a:rPr>
              <a:t>N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gemeten</a:t>
            </a:r>
            <a:r>
              <a:rPr lang="en-GB" sz="2000" dirty="0">
                <a:latin typeface="Arial" charset="0"/>
                <a:sym typeface="Symbol" pitchFamily="18" charset="2"/>
              </a:rPr>
              <a:t> in </a:t>
            </a:r>
            <a:r>
              <a:rPr lang="en-GB" sz="2000" dirty="0" err="1">
                <a:latin typeface="Arial" charset="0"/>
                <a:sym typeface="Symbol" pitchFamily="18" charset="2"/>
              </a:rPr>
              <a:t>tijd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endParaRPr lang="en-GB" sz="2000" baseline="-25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bruto-teltempo</a:t>
            </a:r>
            <a:r>
              <a:rPr lang="en-GB" sz="2000" dirty="0">
                <a:latin typeface="Arial" charset="0"/>
                <a:sym typeface="Symbol" pitchFamily="18" charset="2"/>
              </a:rPr>
              <a:t>						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n-GB" sz="2000" dirty="0" err="1">
                <a:latin typeface="Arial" charset="0"/>
                <a:sym typeface="Symbol" pitchFamily="18" charset="2"/>
              </a:rPr>
              <a:t>N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 / 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achtergrondteltempo</a:t>
            </a:r>
            <a:r>
              <a:rPr lang="en-GB" sz="2000" dirty="0">
                <a:latin typeface="Arial" charset="0"/>
                <a:sym typeface="Symbol" pitchFamily="18" charset="2"/>
              </a:rPr>
              <a:t>			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  = </a:t>
            </a:r>
            <a:r>
              <a:rPr lang="en-GB" sz="2000" dirty="0" err="1">
                <a:latin typeface="Arial" charset="0"/>
                <a:sym typeface="Symbol" pitchFamily="18" charset="2"/>
              </a:rPr>
              <a:t>N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netto-teltempo</a:t>
            </a:r>
            <a:r>
              <a:rPr lang="en-GB" sz="2000" dirty="0">
                <a:latin typeface="Arial" charset="0"/>
                <a:sym typeface="Symbol" pitchFamily="18" charset="2"/>
              </a:rPr>
              <a:t>						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netto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 -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standaarddeviatie</a:t>
            </a:r>
            <a:r>
              <a:rPr lang="en-GB" sz="2000" dirty="0">
                <a:latin typeface="Arial" charset="0"/>
                <a:sym typeface="Symbol" pitchFamily="18" charset="2"/>
              </a:rPr>
              <a:t>			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N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latin typeface="Arial" charset="0"/>
                <a:sym typeface="Symbol" pitchFamily="18" charset="2"/>
              </a:rPr>
              <a:t>N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											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T</a:t>
            </a:r>
            <a:r>
              <a:rPr lang="en-GB" sz="2000" dirty="0">
                <a:latin typeface="Arial" charset="0"/>
                <a:sym typeface="Symbol" pitchFamily="18" charset="2"/>
              </a:rPr>
              <a:t> = (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latin typeface="Arial" charset="0"/>
                <a:sym typeface="Symbol" pitchFamily="18" charset="2"/>
              </a:rPr>
              <a:t>N) / t =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latin typeface="Arial" charset="0"/>
                <a:sym typeface="Symbol" pitchFamily="18" charset="2"/>
              </a:rPr>
              <a:t>(N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) =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latin typeface="Arial" charset="0"/>
                <a:sym typeface="Symbol" pitchFamily="18" charset="2"/>
              </a:rPr>
              <a:t>(T / t)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											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Tnetto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Tbruto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 +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Tnul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endParaRPr lang="en-GB" sz="2000" baseline="30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															  = 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) + 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3E9B47-90DC-43BE-BDE2-5832AC8E52F8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tel-statistiek</a:t>
            </a:r>
            <a:r>
              <a:rPr lang="en-US" sz="2000" b="1" dirty="0">
                <a:effectLst/>
                <a:latin typeface="Arial" charset="0"/>
              </a:rPr>
              <a:t> - </a:t>
            </a:r>
            <a:r>
              <a:rPr lang="en-US" sz="2000" b="1" dirty="0" err="1">
                <a:effectLst/>
                <a:latin typeface="Arial" charset="0"/>
              </a:rPr>
              <a:t>minimaal</a:t>
            </a:r>
            <a:r>
              <a:rPr lang="en-US" sz="2000" b="1" dirty="0">
                <a:effectLst/>
                <a:latin typeface="Arial" charset="0"/>
              </a:rPr>
              <a:t> </a:t>
            </a:r>
            <a:r>
              <a:rPr lang="en-US" sz="2000" b="1" dirty="0" err="1">
                <a:effectLst/>
                <a:latin typeface="Arial" charset="0"/>
              </a:rPr>
              <a:t>detecteerbare</a:t>
            </a:r>
            <a:r>
              <a:rPr lang="en-US" sz="2000" b="1" dirty="0">
                <a:effectLst/>
                <a:latin typeface="Arial" charset="0"/>
              </a:rPr>
              <a:t> </a:t>
            </a:r>
            <a:r>
              <a:rPr lang="en-US" sz="2000" b="1" dirty="0" err="1">
                <a:effectLst/>
                <a:latin typeface="Arial" charset="0"/>
              </a:rPr>
              <a:t>activiteit</a:t>
            </a:r>
            <a:endParaRPr lang="en-US" sz="2000" b="1" dirty="0">
              <a:effectLst/>
              <a:latin typeface="Arial" charset="0"/>
            </a:endParaRPr>
          </a:p>
        </p:txBody>
      </p:sp>
      <p:sp>
        <p:nvSpPr>
          <p:cNvPr id="5018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8064500" cy="4464050"/>
          </a:xfrm>
        </p:spPr>
        <p:txBody>
          <a:bodyPr/>
          <a:lstStyle/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 dirty="0" err="1">
                <a:latin typeface="Arial" charset="0"/>
                <a:sym typeface="Symbol" pitchFamily="18" charset="2"/>
              </a:rPr>
              <a:t>minimaal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detecteerbare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activiteit</a:t>
            </a:r>
            <a:r>
              <a:rPr lang="en-GB" sz="2000" dirty="0">
                <a:latin typeface="Arial" charset="0"/>
                <a:sym typeface="Symbol" pitchFamily="18" charset="2"/>
              </a:rPr>
              <a:t> A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min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geeft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aanleiding</a:t>
            </a:r>
            <a:r>
              <a:rPr lang="en-GB" sz="2000" dirty="0">
                <a:latin typeface="Arial" charset="0"/>
                <a:sym typeface="Symbol" pitchFamily="18" charset="2"/>
              </a:rPr>
              <a:t> tot </a:t>
            </a:r>
            <a:r>
              <a:rPr lang="en-GB" sz="2000" dirty="0" err="1">
                <a:latin typeface="Arial" charset="0"/>
                <a:sym typeface="Symbol" pitchFamily="18" charset="2"/>
              </a:rPr>
              <a:t>een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significante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verhoging</a:t>
            </a:r>
            <a:r>
              <a:rPr lang="en-GB" sz="2000" dirty="0">
                <a:latin typeface="Arial" charset="0"/>
                <a:sym typeface="Symbol" pitchFamily="18" charset="2"/>
              </a:rPr>
              <a:t> van </a:t>
            </a:r>
            <a:r>
              <a:rPr lang="en-GB" sz="2000" dirty="0" err="1">
                <a:latin typeface="Arial" charset="0"/>
                <a:sym typeface="Symbol" pitchFamily="18" charset="2"/>
              </a:rPr>
              <a:t>achtergrondteltempo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 dirty="0" err="1">
                <a:latin typeface="Arial" charset="0"/>
                <a:sym typeface="Symbol" pitchFamily="18" charset="2"/>
              </a:rPr>
              <a:t>stel</a:t>
            </a:r>
            <a:r>
              <a:rPr lang="en-GB" sz="2000" dirty="0">
                <a:latin typeface="Arial" charset="0"/>
                <a:sym typeface="Symbol" pitchFamily="18" charset="2"/>
              </a:rPr>
              <a:t>:	</a:t>
            </a:r>
            <a:r>
              <a:rPr lang="en-GB" sz="2000" dirty="0" err="1">
                <a:latin typeface="Arial" charset="0"/>
                <a:sym typeface="Symbol" pitchFamily="18" charset="2"/>
              </a:rPr>
              <a:t>significante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verhoging</a:t>
            </a:r>
            <a:r>
              <a:rPr lang="en-GB" sz="2000" dirty="0">
                <a:latin typeface="Arial" charset="0"/>
                <a:sym typeface="Symbol" pitchFamily="18" charset="2"/>
              </a:rPr>
              <a:t> is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Δ</a:t>
            </a:r>
            <a:r>
              <a:rPr lang="en-GB" sz="2000" dirty="0">
                <a:latin typeface="Arial" charset="0"/>
                <a:sym typeface="Symbol" pitchFamily="18" charset="2"/>
              </a:rPr>
              <a:t>T = k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Tnul</a:t>
            </a:r>
            <a:endParaRPr lang="en-GB" sz="2000" baseline="-25000" dirty="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 dirty="0" err="1">
                <a:latin typeface="Arial" charset="0"/>
                <a:sym typeface="Symbol" pitchFamily="18" charset="2"/>
              </a:rPr>
              <a:t>stel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dat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achtergrond</a:t>
            </a:r>
            <a:r>
              <a:rPr lang="en-GB" sz="2000" dirty="0">
                <a:latin typeface="Arial" charset="0"/>
                <a:sym typeface="Symbol" pitchFamily="18" charset="2"/>
              </a:rPr>
              <a:t> is </a:t>
            </a:r>
            <a:r>
              <a:rPr lang="en-GB" sz="2000" dirty="0" err="1">
                <a:latin typeface="Arial" charset="0"/>
                <a:sym typeface="Symbol" pitchFamily="18" charset="2"/>
              </a:rPr>
              <a:t>bepaald</a:t>
            </a:r>
            <a:r>
              <a:rPr lang="en-GB" sz="2000" dirty="0">
                <a:latin typeface="Arial" charset="0"/>
                <a:sym typeface="Symbol" pitchFamily="18" charset="2"/>
              </a:rPr>
              <a:t> in </a:t>
            </a:r>
            <a:r>
              <a:rPr lang="en-GB" sz="2000" dirty="0" err="1">
                <a:latin typeface="Arial" charset="0"/>
                <a:sym typeface="Symbol" pitchFamily="18" charset="2"/>
              </a:rPr>
              <a:t>teltijd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endParaRPr lang="en-GB" sz="2000" baseline="-25000" dirty="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 dirty="0" err="1">
                <a:latin typeface="Arial" charset="0"/>
                <a:sym typeface="Symbol" pitchFamily="18" charset="2"/>
              </a:rPr>
              <a:t>stel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dat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actuele</a:t>
            </a:r>
            <a:r>
              <a:rPr lang="en-GB" sz="2000" dirty="0">
                <a:latin typeface="Arial" charset="0"/>
                <a:sym typeface="Symbol" pitchFamily="18" charset="2"/>
              </a:rPr>
              <a:t> meting is </a:t>
            </a:r>
            <a:r>
              <a:rPr lang="en-GB" sz="2000" dirty="0" err="1">
                <a:latin typeface="Arial" charset="0"/>
                <a:sym typeface="Symbol" pitchFamily="18" charset="2"/>
              </a:rPr>
              <a:t>uitgevoerd</a:t>
            </a:r>
            <a:r>
              <a:rPr lang="en-GB" sz="2000" dirty="0">
                <a:latin typeface="Arial" charset="0"/>
                <a:sym typeface="Symbol" pitchFamily="18" charset="2"/>
              </a:rPr>
              <a:t> in </a:t>
            </a:r>
            <a:r>
              <a:rPr lang="en-GB" sz="2000" dirty="0" err="1">
                <a:latin typeface="Arial" charset="0"/>
                <a:sym typeface="Symbol" pitchFamily="18" charset="2"/>
              </a:rPr>
              <a:t>teltijd</a:t>
            </a:r>
            <a:r>
              <a:rPr lang="en-GB" sz="2000" dirty="0">
                <a:latin typeface="Arial" charset="0"/>
                <a:sym typeface="Symbol" pitchFamily="18" charset="2"/>
              </a:rPr>
              <a:t> t &lt;&lt;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endParaRPr lang="en-GB" sz="2000" baseline="-25000" dirty="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 dirty="0" err="1">
                <a:latin typeface="Arial" charset="0"/>
                <a:sym typeface="Symbol" pitchFamily="18" charset="2"/>
              </a:rPr>
              <a:t>er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zijn</a:t>
            </a:r>
            <a:r>
              <a:rPr lang="en-GB" sz="2000" dirty="0">
                <a:latin typeface="Arial" charset="0"/>
                <a:sym typeface="Symbol" pitchFamily="18" charset="2"/>
              </a:rPr>
              <a:t> nu twee </a:t>
            </a:r>
            <a:r>
              <a:rPr lang="en-GB" sz="2000" dirty="0" err="1">
                <a:latin typeface="Arial" charset="0"/>
                <a:sym typeface="Symbol" pitchFamily="18" charset="2"/>
              </a:rPr>
              <a:t>bijdragen</a:t>
            </a:r>
            <a:r>
              <a:rPr lang="en-GB" sz="2000" dirty="0">
                <a:latin typeface="Arial" charset="0"/>
                <a:sym typeface="Symbol" pitchFamily="18" charset="2"/>
              </a:rPr>
              <a:t> tot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Tnul</a:t>
            </a:r>
            <a:endParaRPr lang="en-GB" sz="2000" baseline="-25000" dirty="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endParaRPr lang="en-GB" sz="2000" baseline="-25000" dirty="0">
              <a:latin typeface="Arial" charset="0"/>
              <a:sym typeface="Symbol" pitchFamily="18" charset="2"/>
            </a:endParaRPr>
          </a:p>
          <a:p>
            <a:pPr marL="864000" lvl="1" indent="-43200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AutoNum type="arabicPeriod"/>
              <a:defRPr/>
            </a:pPr>
            <a:r>
              <a:rPr lang="en-GB" sz="2000" dirty="0" err="1">
                <a:latin typeface="Arial" charset="0"/>
                <a:sym typeface="Symbol" pitchFamily="18" charset="2"/>
              </a:rPr>
              <a:t>standaarddeviatie</a:t>
            </a:r>
            <a:r>
              <a:rPr lang="en-GB" sz="2000" dirty="0">
                <a:latin typeface="Arial" charset="0"/>
                <a:sym typeface="Symbol" pitchFamily="18" charset="2"/>
              </a:rPr>
              <a:t> van </a:t>
            </a:r>
            <a:r>
              <a:rPr lang="en-GB" sz="2000" dirty="0" err="1">
                <a:latin typeface="Arial" charset="0"/>
                <a:sym typeface="Symbol" pitchFamily="18" charset="2"/>
              </a:rPr>
              <a:t>actuele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achtergrond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latin typeface="Arial" charset="0"/>
                <a:sym typeface="Symbol" pitchFamily="18" charset="2"/>
              </a:rPr>
              <a:t>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t) </a:t>
            </a:r>
          </a:p>
          <a:p>
            <a:pPr marL="864000" lvl="1" indent="-43200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AutoNum type="arabicPeriod"/>
              <a:defRPr/>
            </a:pPr>
            <a:r>
              <a:rPr lang="en-GB" sz="2000" dirty="0" err="1">
                <a:latin typeface="Arial" charset="0"/>
                <a:sym typeface="Symbol" pitchFamily="18" charset="2"/>
              </a:rPr>
              <a:t>standaarddeviatie</a:t>
            </a:r>
            <a:r>
              <a:rPr lang="en-GB" sz="2000" dirty="0">
                <a:latin typeface="Arial" charset="0"/>
                <a:sym typeface="Symbol" pitchFamily="18" charset="2"/>
              </a:rPr>
              <a:t> van </a:t>
            </a:r>
            <a:r>
              <a:rPr lang="en-GB" sz="2000" dirty="0" err="1">
                <a:latin typeface="Arial" charset="0"/>
                <a:sym typeface="Symbol" pitchFamily="18" charset="2"/>
              </a:rPr>
              <a:t>gemiddelde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achtergrond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latin typeface="Arial" charset="0"/>
                <a:sym typeface="Symbol" pitchFamily="18" charset="2"/>
              </a:rPr>
              <a:t>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SzTx/>
              <a:buFont typeface="Wingdings" pitchFamily="2" charset="2"/>
              <a:buNone/>
              <a:defRPr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 dirty="0" err="1">
                <a:latin typeface="Arial" charset="0"/>
                <a:sym typeface="Symbol" pitchFamily="18" charset="2"/>
              </a:rPr>
              <a:t>significante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verhoging</a:t>
            </a:r>
            <a:r>
              <a:rPr lang="en-GB" sz="2000" dirty="0">
                <a:latin typeface="Arial" charset="0"/>
                <a:sym typeface="Symbol" pitchFamily="18" charset="2"/>
              </a:rPr>
              <a:t> is 	</a:t>
            </a:r>
            <a:r>
              <a:rPr lang="el-G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Δ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T = k</a:t>
            </a:r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(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/ t +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)</a:t>
            </a:r>
            <a:r>
              <a:rPr lang="en-GB" sz="2000" dirty="0">
                <a:latin typeface="Arial" charset="0"/>
                <a:sym typeface="Symbol" pitchFamily="18" charset="2"/>
              </a:rPr>
              <a:t>  k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√</a:t>
            </a:r>
            <a:r>
              <a:rPr lang="en-GB" sz="2000" dirty="0">
                <a:latin typeface="Arial" charset="0"/>
                <a:sym typeface="Symbol" pitchFamily="18" charset="2"/>
              </a:rPr>
              <a:t>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t)</a:t>
            </a:r>
          </a:p>
          <a:p>
            <a:pPr marL="432000" lvl="1" indent="0" defTabSz="216000" eaLnBrk="1" hangingPunct="1">
              <a:spcBef>
                <a:spcPts val="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GB" sz="2000">
                <a:latin typeface="Arial" charset="0"/>
                <a:cs typeface="Arial" panose="020B0604020202020204" pitchFamily="34" charset="0"/>
                <a:sym typeface="Symbol" pitchFamily="18" charset="2"/>
              </a:rPr>
              <a:t>  </a:t>
            </a:r>
            <a:r>
              <a:rPr lang="en-GB" sz="2000" dirty="0">
                <a:latin typeface="Arial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en-GB" sz="2000">
                <a:latin typeface="Arial" charset="0"/>
                <a:sym typeface="Symbol" pitchFamily="18" charset="2"/>
              </a:rPr>
              <a:t>minimaal </a:t>
            </a:r>
            <a:r>
              <a:rPr lang="en-GB" sz="2000" dirty="0" err="1">
                <a:latin typeface="Arial" charset="0"/>
                <a:sym typeface="Symbol" pitchFamily="18" charset="2"/>
              </a:rPr>
              <a:t>detecteerbare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activiteit</a:t>
            </a:r>
            <a:r>
              <a:rPr lang="en-GB" sz="2000" dirty="0">
                <a:latin typeface="Arial" charset="0"/>
                <a:sym typeface="Symbol" pitchFamily="18" charset="2"/>
              </a:rPr>
              <a:t> is A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min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Δ</a:t>
            </a:r>
            <a:r>
              <a:rPr lang="en-GB" sz="2000" dirty="0">
                <a:latin typeface="Arial" charset="0"/>
                <a:sym typeface="Symbol" pitchFamily="18" charset="2"/>
              </a:rPr>
              <a:t>T /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ε</a:t>
            </a:r>
            <a:endParaRPr lang="en-GB" sz="2000" dirty="0">
              <a:latin typeface="Arial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5AF035-1EEB-4B5E-8804-9EF40323B099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08013"/>
            <a:ext cx="7772400" cy="1143000"/>
          </a:xfrm>
        </p:spPr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tel-statistiek - optimale verdeling meettijd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7777162" cy="4464050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totale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beschikbare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meettijd</a:t>
            </a:r>
            <a:r>
              <a:rPr lang="en-GB" sz="2000" dirty="0">
                <a:latin typeface="Arial" charset="0"/>
                <a:sym typeface="Symbol" pitchFamily="18" charset="2"/>
              </a:rPr>
              <a:t> is t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= t -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endParaRPr lang="en-GB" sz="2000" baseline="-25000" dirty="0">
              <a:latin typeface="Arial" charset="0"/>
              <a:sym typeface="Symbol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Tnetto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 = 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) + 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			  = 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) + [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(t -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) ]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streef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naar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een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minimale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fout</a:t>
            </a:r>
            <a:r>
              <a:rPr lang="en-GB" sz="2000" dirty="0">
                <a:latin typeface="Arial" charset="0"/>
                <a:sym typeface="Symbol" pitchFamily="18" charset="2"/>
              </a:rPr>
              <a:t> in </a:t>
            </a:r>
            <a:r>
              <a:rPr lang="en-GB" sz="2000" dirty="0" err="1">
                <a:latin typeface="Arial" charset="0"/>
                <a:sym typeface="Symbol" pitchFamily="18" charset="2"/>
              </a:rPr>
              <a:t>netto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teltempo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dus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afgeleide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naar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t</a:t>
            </a:r>
            <a:r>
              <a:rPr lang="en-US" sz="2000" baseline="-25000" dirty="0" err="1">
                <a:latin typeface="Arial" charset="0"/>
                <a:cs typeface="Arial" charset="0"/>
                <a:sym typeface="Symbol" pitchFamily="18" charset="2"/>
              </a:rPr>
              <a:t>bruto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moet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nul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zijn</a:t>
            </a:r>
            <a:endParaRPr lang="en-US" sz="2000" dirty="0">
              <a:latin typeface="Arial" charset="0"/>
              <a:cs typeface="Arial" charset="0"/>
              <a:sym typeface="Symbol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d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σ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Tnetto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/</a:t>
            </a:r>
            <a:r>
              <a:rPr lang="en-GB" sz="2000" dirty="0" err="1">
                <a:latin typeface="Arial" charset="0"/>
                <a:sym typeface="Symbol" pitchFamily="18" charset="2"/>
              </a:rPr>
              <a:t>dt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 = - 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) + [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(t -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  <a:r>
              <a:rPr lang="en-GB" sz="2000" baseline="30000" dirty="0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 ]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							 = - 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) + 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							 = 0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voor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optimale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verdeling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meettijd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moet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baseline="30000" dirty="0" err="1">
                <a:latin typeface="Arial" charset="0"/>
                <a:sym typeface="Symbol" pitchFamily="18" charset="2"/>
              </a:rPr>
              <a:t>2</a:t>
            </a:r>
            <a:r>
              <a:rPr lang="en-GB" sz="2000" dirty="0">
                <a:latin typeface="Arial" charset="0"/>
                <a:sym typeface="Symbol" pitchFamily="18" charset="2"/>
              </a:rPr>
              <a:t> =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endParaRPr lang="en-GB" sz="2000" baseline="-25000" dirty="0">
              <a:latin typeface="Arial" charset="0"/>
              <a:sym typeface="Symbol" pitchFamily="18" charset="2"/>
            </a:endParaRPr>
          </a:p>
          <a:p>
            <a:pPr marL="431800" lvl="2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err="1">
                <a:latin typeface="Arial" charset="0"/>
                <a:sym typeface="Symbol" pitchFamily="18" charset="2"/>
              </a:rPr>
              <a:t>bruto</a:t>
            </a:r>
            <a:r>
              <a:rPr lang="en-GB" sz="2000">
                <a:latin typeface="Arial" charset="0"/>
                <a:sym typeface="Symbol" pitchFamily="18" charset="2"/>
              </a:rPr>
              <a:t>   = </a:t>
            </a:r>
            <a:r>
              <a:rPr lang="en-GB" sz="2000" dirty="0">
                <a:latin typeface="Arial" charset="0"/>
                <a:sym typeface="Symbol" pitchFamily="18" charset="2"/>
              </a:rPr>
              <a:t>(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nul</a:t>
            </a:r>
            <a:r>
              <a:rPr lang="en-GB" sz="2000" dirty="0">
                <a:latin typeface="Arial" charset="0"/>
                <a:sym typeface="Symbol" pitchFamily="18" charset="2"/>
              </a:rPr>
              <a:t> / </a:t>
            </a:r>
            <a:r>
              <a:rPr lang="en-GB" sz="2000" dirty="0" err="1">
                <a:latin typeface="Arial" charset="0"/>
                <a:sym typeface="Symbol" pitchFamily="18" charset="2"/>
              </a:rPr>
              <a:t>T</a:t>
            </a:r>
            <a:r>
              <a:rPr lang="en-GB" sz="2000" baseline="-25000" dirty="0" err="1">
                <a:latin typeface="Arial" charset="0"/>
                <a:sym typeface="Symbol" pitchFamily="18" charset="2"/>
              </a:rPr>
              <a:t>bruto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F8024F2-30B8-49D9-8C53-33C3DB24C3F0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AAA7E-E7C8-420C-858E-C0CD58864F78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3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spectroscopie</a:t>
            </a:r>
            <a:r>
              <a:rPr lang="en-US" sz="2000" b="1" dirty="0">
                <a:effectLst/>
                <a:latin typeface="Arial" charset="0"/>
              </a:rPr>
              <a:t> - </a:t>
            </a:r>
            <a:r>
              <a:rPr lang="el-GR" sz="2000" b="1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γ</a:t>
            </a:r>
            <a:r>
              <a:rPr lang="en-US" sz="2000" b="1" dirty="0">
                <a:effectLst/>
                <a:latin typeface="Arial" charset="0"/>
              </a:rPr>
              <a:t>-</a:t>
            </a:r>
            <a:r>
              <a:rPr lang="en-US" sz="2000" b="1" dirty="0" err="1">
                <a:effectLst/>
                <a:latin typeface="Arial" charset="0"/>
              </a:rPr>
              <a:t>fotonen</a:t>
            </a:r>
            <a:endParaRPr lang="en-US" sz="2000" b="1" dirty="0">
              <a:effectLst/>
              <a:latin typeface="Arial" charset="0"/>
            </a:endParaRP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4248398" cy="410415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foto-piek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bij</a:t>
            </a:r>
            <a:r>
              <a:rPr lang="en-GB" sz="2000" dirty="0">
                <a:latin typeface="Arial" charset="0"/>
                <a:sym typeface="Symbol" pitchFamily="18" charset="2"/>
              </a:rPr>
              <a:t> E</a:t>
            </a:r>
            <a:r>
              <a:rPr lang="el-GR" sz="2000" baseline="-25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endParaRPr lang="en-US" sz="2000" baseline="-25000" dirty="0">
              <a:latin typeface="Arial" charset="0"/>
              <a:cs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"</a:t>
            </a:r>
            <a:r>
              <a:rPr lang="en-GB" sz="2000" dirty="0" err="1">
                <a:latin typeface="Arial" charset="0"/>
                <a:sym typeface="Symbol" pitchFamily="18" charset="2"/>
              </a:rPr>
              <a:t>ontsnappingspiek</a:t>
            </a:r>
            <a:r>
              <a:rPr lang="en-GB" sz="2000" dirty="0">
                <a:latin typeface="Arial" charset="0"/>
                <a:sym typeface="Symbol" pitchFamily="18" charset="2"/>
              </a:rPr>
              <a:t>" </a:t>
            </a:r>
            <a:r>
              <a:rPr lang="en-GB" sz="2000" dirty="0" err="1">
                <a:latin typeface="Arial" charset="0"/>
                <a:sym typeface="Symbol" pitchFamily="18" charset="2"/>
              </a:rPr>
              <a:t>bij</a:t>
            </a:r>
            <a:r>
              <a:rPr lang="en-GB" sz="2000" dirty="0">
                <a:latin typeface="Arial" charset="0"/>
                <a:sym typeface="Symbol" pitchFamily="18" charset="2"/>
              </a:rPr>
              <a:t> E</a:t>
            </a:r>
            <a:r>
              <a:rPr lang="el-GR" sz="2000" baseline="-25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- E</a:t>
            </a:r>
            <a:r>
              <a:rPr lang="en-US" sz="2000" baseline="-25000" dirty="0">
                <a:latin typeface="Arial" charset="0"/>
                <a:cs typeface="Arial" charset="0"/>
                <a:sym typeface="Symbol" pitchFamily="18" charset="2"/>
              </a:rPr>
              <a:t>X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compton-rug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 err="1">
                <a:latin typeface="Arial" charset="0"/>
                <a:sym typeface="Symbol" pitchFamily="18" charset="2"/>
              </a:rPr>
              <a:t>verbreding</a:t>
            </a:r>
            <a:r>
              <a:rPr lang="en-GB" sz="2000" dirty="0">
                <a:latin typeface="Arial" charset="0"/>
                <a:sym typeface="Symbol" pitchFamily="18" charset="2"/>
              </a:rPr>
              <a:t> door </a:t>
            </a:r>
            <a:r>
              <a:rPr lang="en-GB" sz="2000" dirty="0" err="1">
                <a:latin typeface="Arial" charset="0"/>
                <a:sym typeface="Symbol" pitchFamily="18" charset="2"/>
              </a:rPr>
              <a:t>statistiek</a:t>
            </a:r>
            <a:endParaRPr lang="en-GB" sz="2000" dirty="0">
              <a:latin typeface="Arial" charset="0"/>
              <a:sym typeface="Symbol" pitchFamily="18" charset="2"/>
            </a:endParaRPr>
          </a:p>
        </p:txBody>
      </p:sp>
      <p:grpSp>
        <p:nvGrpSpPr>
          <p:cNvPr id="29703" name="Group 7"/>
          <p:cNvGrpSpPr>
            <a:grpSpLocks/>
          </p:cNvGrpSpPr>
          <p:nvPr/>
        </p:nvGrpSpPr>
        <p:grpSpPr bwMode="auto">
          <a:xfrm>
            <a:off x="5574431" y="1773238"/>
            <a:ext cx="2093913" cy="4581525"/>
            <a:chOff x="3742" y="1117"/>
            <a:chExt cx="1319" cy="2886"/>
          </a:xfrm>
        </p:grpSpPr>
        <p:pic>
          <p:nvPicPr>
            <p:cNvPr id="29704" name="Picture 4" descr="spec-ontsnapping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" y="2069"/>
              <a:ext cx="1319" cy="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5" name="Picture 5" descr="spec-comptonfoto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" y="3022"/>
              <a:ext cx="1319" cy="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6" name="Picture 6" descr="spec-ontsnapping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" y="1117"/>
              <a:ext cx="1307" cy="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F8024F2-30B8-49D9-8C53-33C3DB24C3F0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CAAA7E-E7C8-420C-858E-C0CD58864F78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 dirty="0">
                <a:latin typeface="Arial" charset="0"/>
              </a:rPr>
            </a:br>
            <a:r>
              <a:rPr lang="en-US" sz="2000" b="1" dirty="0" err="1">
                <a:effectLst/>
                <a:latin typeface="Arial" charset="0"/>
              </a:rPr>
              <a:t>spectroscopie</a:t>
            </a:r>
            <a:r>
              <a:rPr lang="en-US" sz="2000" b="1" dirty="0">
                <a:effectLst/>
                <a:latin typeface="Arial" charset="0"/>
              </a:rPr>
              <a:t> - </a:t>
            </a:r>
            <a:r>
              <a:rPr lang="el-GR" sz="2000" b="1" dirty="0">
                <a:effectLst/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γ</a:t>
            </a:r>
            <a:r>
              <a:rPr lang="en-US" sz="2000" b="1" dirty="0">
                <a:effectLst/>
                <a:latin typeface="Arial" charset="0"/>
              </a:rPr>
              <a:t>-</a:t>
            </a:r>
            <a:r>
              <a:rPr lang="en-US" sz="2000" b="1" dirty="0" err="1">
                <a:effectLst/>
                <a:latin typeface="Arial" charset="0"/>
              </a:rPr>
              <a:t>fotonen</a:t>
            </a:r>
            <a:endParaRPr lang="en-US" sz="2000" b="1" dirty="0">
              <a:effectLst/>
              <a:latin typeface="Arial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55648" y="1988840"/>
            <a:ext cx="7344744" cy="407789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32000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1800" dirty="0" err="1">
                <a:solidFill>
                  <a:srgbClr val="FF0000"/>
                </a:solidFill>
                <a:latin typeface="Arial" charset="0"/>
                <a:sym typeface="Symbol" pitchFamily="18" charset="2"/>
              </a:rPr>
              <a:t>INTERACTIE</a:t>
            </a:r>
            <a:endParaRPr lang="en-GB" sz="1800" dirty="0">
              <a:solidFill>
                <a:srgbClr val="FF0000"/>
              </a:solidFill>
              <a:latin typeface="Arial" charset="0"/>
              <a:sym typeface="Symbol" pitchFamily="18" charset="2"/>
            </a:endParaRPr>
          </a:p>
          <a:p>
            <a:pPr marL="432000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1800" dirty="0">
              <a:latin typeface="Arial" charset="0"/>
              <a:sym typeface="Symbol" pitchFamily="18" charset="2"/>
            </a:endParaRPr>
          </a:p>
          <a:p>
            <a:pPr marL="432000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1800" dirty="0" err="1">
                <a:latin typeface="Arial" charset="0"/>
                <a:sym typeface="Symbol" pitchFamily="18" charset="2"/>
              </a:rPr>
              <a:t>welke</a:t>
            </a:r>
            <a:r>
              <a:rPr lang="en-GB" sz="1800" dirty="0">
                <a:latin typeface="Arial" charset="0"/>
                <a:sym typeface="Symbol" pitchFamily="18" charset="2"/>
              </a:rPr>
              <a:t> </a:t>
            </a:r>
            <a:r>
              <a:rPr lang="en-GB" sz="1800" dirty="0" err="1">
                <a:latin typeface="Arial" charset="0"/>
                <a:sym typeface="Symbol" pitchFamily="18" charset="2"/>
              </a:rPr>
              <a:t>andere</a:t>
            </a:r>
            <a:r>
              <a:rPr lang="en-GB" sz="1800" dirty="0">
                <a:latin typeface="Arial" charset="0"/>
                <a:sym typeface="Symbol" pitchFamily="18" charset="2"/>
              </a:rPr>
              <a:t> </a:t>
            </a:r>
            <a:r>
              <a:rPr lang="en-GB" sz="1800" dirty="0" err="1">
                <a:latin typeface="Arial" charset="0"/>
                <a:sym typeface="Symbol" pitchFamily="18" charset="2"/>
              </a:rPr>
              <a:t>fotopieken</a:t>
            </a:r>
            <a:r>
              <a:rPr lang="en-GB" sz="1800" dirty="0">
                <a:latin typeface="Arial" charset="0"/>
                <a:sym typeface="Symbol" pitchFamily="18" charset="2"/>
              </a:rPr>
              <a:t> </a:t>
            </a:r>
            <a:r>
              <a:rPr lang="en-GB" sz="1800" dirty="0" err="1">
                <a:latin typeface="Arial" charset="0"/>
                <a:sym typeface="Symbol" pitchFamily="18" charset="2"/>
              </a:rPr>
              <a:t>kun</a:t>
            </a:r>
            <a:r>
              <a:rPr lang="en-GB" sz="1800" dirty="0">
                <a:latin typeface="Arial" charset="0"/>
                <a:sym typeface="Symbol" pitchFamily="18" charset="2"/>
              </a:rPr>
              <a:t> je </a:t>
            </a:r>
            <a:r>
              <a:rPr lang="en-GB" sz="1800" dirty="0" err="1">
                <a:latin typeface="Arial" charset="0"/>
                <a:sym typeface="Symbol" pitchFamily="18" charset="2"/>
              </a:rPr>
              <a:t>verwachten</a:t>
            </a:r>
            <a:r>
              <a:rPr lang="en-GB" sz="1800" dirty="0">
                <a:latin typeface="Arial" charset="0"/>
                <a:sym typeface="Symbol" pitchFamily="18" charset="2"/>
              </a:rPr>
              <a:t> </a:t>
            </a:r>
            <a:r>
              <a:rPr lang="en-GB" sz="1800" dirty="0" err="1">
                <a:latin typeface="Arial" charset="0"/>
                <a:sym typeface="Symbol" pitchFamily="18" charset="2"/>
              </a:rPr>
              <a:t>en</a:t>
            </a:r>
            <a:r>
              <a:rPr lang="en-GB" sz="1800" dirty="0">
                <a:latin typeface="Arial" charset="0"/>
                <a:sym typeface="Symbol" pitchFamily="18" charset="2"/>
              </a:rPr>
              <a:t> </a:t>
            </a:r>
            <a:r>
              <a:rPr lang="en-GB" sz="1800" dirty="0" err="1">
                <a:latin typeface="Arial" charset="0"/>
                <a:sym typeface="Symbol" pitchFamily="18" charset="2"/>
              </a:rPr>
              <a:t>waarom</a:t>
            </a:r>
            <a:r>
              <a:rPr lang="en-GB" sz="1800" dirty="0">
                <a:latin typeface="Arial" charset="0"/>
                <a:sym typeface="Symbol" pitchFamily="18" charset="2"/>
              </a:rPr>
              <a:t> ?</a:t>
            </a:r>
          </a:p>
          <a:p>
            <a:pPr marL="432000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1800" dirty="0">
              <a:latin typeface="Arial" charset="0"/>
              <a:sym typeface="Symbol" pitchFamily="18" charset="2"/>
            </a:endParaRPr>
          </a:p>
          <a:p>
            <a:pPr marL="432000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1800" dirty="0" err="1">
                <a:latin typeface="Arial" charset="0"/>
                <a:sym typeface="Symbol" pitchFamily="18" charset="2"/>
              </a:rPr>
              <a:t>bij</a:t>
            </a:r>
            <a:r>
              <a:rPr lang="en-GB" sz="1800" dirty="0">
                <a:latin typeface="Arial" charset="0"/>
                <a:sym typeface="Symbol" pitchFamily="18" charset="2"/>
              </a:rPr>
              <a:t> </a:t>
            </a:r>
            <a:r>
              <a:rPr lang="en-GB" sz="1800" dirty="0" err="1">
                <a:latin typeface="Arial" charset="0"/>
                <a:sym typeface="Symbol" pitchFamily="18" charset="2"/>
              </a:rPr>
              <a:t>elektronvangst</a:t>
            </a:r>
            <a:r>
              <a:rPr lang="en-GB" sz="1800" dirty="0">
                <a:latin typeface="Arial" charset="0"/>
                <a:sym typeface="Symbol" pitchFamily="18" charset="2"/>
              </a:rPr>
              <a:t> </a:t>
            </a:r>
            <a:r>
              <a:rPr lang="en-GB" sz="1800" dirty="0" err="1">
                <a:latin typeface="Arial" charset="0"/>
                <a:sym typeface="Symbol" pitchFamily="18" charset="2"/>
              </a:rPr>
              <a:t>en</a:t>
            </a:r>
            <a:r>
              <a:rPr lang="en-GB" sz="1800" dirty="0">
                <a:latin typeface="Arial" charset="0"/>
                <a:sym typeface="Symbol" pitchFamily="18" charset="2"/>
              </a:rPr>
              <a:t> interne </a:t>
            </a:r>
            <a:r>
              <a:rPr lang="en-GB" sz="1800" dirty="0" err="1">
                <a:latin typeface="Arial" charset="0"/>
                <a:sym typeface="Symbol" pitchFamily="18" charset="2"/>
              </a:rPr>
              <a:t>conversie</a:t>
            </a:r>
            <a:endParaRPr lang="en-GB" sz="1800" dirty="0">
              <a:latin typeface="Arial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GB" sz="1800">
                <a:latin typeface="Arial" charset="0"/>
                <a:sym typeface="Symbol"/>
              </a:rPr>
              <a:t>   </a:t>
            </a:r>
            <a:r>
              <a:rPr lang="en-GB" sz="1800">
                <a:latin typeface="Arial" charset="0"/>
                <a:sym typeface="Symbol" pitchFamily="18" charset="2"/>
              </a:rPr>
              <a:t>r</a:t>
            </a:r>
            <a:r>
              <a:rPr lang="en-US" sz="1800" dirty="0" err="1">
                <a:latin typeface="Arial" charset="0"/>
                <a:cs typeface="Arial" charset="0"/>
                <a:sym typeface="Symbol" pitchFamily="18" charset="2"/>
              </a:rPr>
              <a:t>öntgenpiek</a:t>
            </a:r>
            <a:endParaRPr lang="en-US" sz="1800" dirty="0">
              <a:latin typeface="Arial" charset="0"/>
              <a:cs typeface="Arial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endParaRPr lang="en-US" sz="1800" dirty="0">
              <a:latin typeface="Arial" charset="0"/>
              <a:cs typeface="Arial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US" sz="1800" dirty="0" err="1">
                <a:latin typeface="Arial" charset="0"/>
                <a:cs typeface="Arial" charset="0"/>
                <a:sym typeface="Symbol" pitchFamily="18" charset="2"/>
              </a:rPr>
              <a:t>bij</a:t>
            </a:r>
            <a:r>
              <a:rPr lang="en-US" sz="18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l-GR" sz="1800" dirty="0">
                <a:latin typeface="Arial" charset="0"/>
                <a:cs typeface="Arial" charset="0"/>
                <a:sym typeface="Symbol" pitchFamily="18" charset="2"/>
              </a:rPr>
              <a:t>β</a:t>
            </a:r>
            <a:r>
              <a:rPr lang="en-US" sz="1800" baseline="30000" dirty="0">
                <a:latin typeface="Arial" charset="0"/>
                <a:cs typeface="Arial" charset="0"/>
                <a:sym typeface="Symbol" pitchFamily="18" charset="2"/>
              </a:rPr>
              <a:t>+</a:t>
            </a:r>
            <a:r>
              <a:rPr lang="en-US" sz="1800" dirty="0">
                <a:latin typeface="Arial" charset="0"/>
                <a:cs typeface="Arial" charset="0"/>
                <a:sym typeface="Symbol" pitchFamily="18" charset="2"/>
              </a:rPr>
              <a:t>-</a:t>
            </a:r>
            <a:r>
              <a:rPr lang="en-US" sz="1800" dirty="0" err="1">
                <a:latin typeface="Arial" charset="0"/>
                <a:cs typeface="Arial" charset="0"/>
                <a:sym typeface="Symbol" pitchFamily="18" charset="2"/>
              </a:rPr>
              <a:t>verval</a:t>
            </a:r>
            <a:endParaRPr lang="en-US" sz="1800" dirty="0">
              <a:latin typeface="Arial" charset="0"/>
              <a:cs typeface="Arial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   </a:t>
            </a:r>
            <a:r>
              <a:rPr lang="en-GB" sz="1800">
                <a:latin typeface="Arial" charset="0"/>
                <a:sym typeface="Symbol" pitchFamily="18" charset="2"/>
              </a:rPr>
              <a:t> </a:t>
            </a:r>
            <a:r>
              <a:rPr lang="en-GB" sz="1800" dirty="0" err="1">
                <a:latin typeface="Arial" charset="0"/>
                <a:sym typeface="Symbol" pitchFamily="18" charset="2"/>
              </a:rPr>
              <a:t>annihilatiepiek</a:t>
            </a:r>
            <a:r>
              <a:rPr lang="en-GB" sz="1800" dirty="0">
                <a:latin typeface="Arial" charset="0"/>
                <a:sym typeface="Symbol" pitchFamily="18" charset="2"/>
              </a:rPr>
              <a:t> </a:t>
            </a:r>
            <a:r>
              <a:rPr lang="en-GB" sz="1800" dirty="0" err="1">
                <a:latin typeface="Arial" charset="0"/>
                <a:sym typeface="Symbol" pitchFamily="18" charset="2"/>
              </a:rPr>
              <a:t>bij</a:t>
            </a:r>
            <a:r>
              <a:rPr lang="en-GB" sz="1800" dirty="0">
                <a:latin typeface="Arial" charset="0"/>
                <a:sym typeface="Symbol" pitchFamily="18" charset="2"/>
              </a:rPr>
              <a:t> 511 keV</a:t>
            </a:r>
            <a:endParaRPr lang="en-US" sz="1800" dirty="0">
              <a:latin typeface="Arial" charset="0"/>
              <a:cs typeface="Arial" charset="0"/>
              <a:sym typeface="Symbol" pitchFamily="18" charset="2"/>
            </a:endParaRPr>
          </a:p>
          <a:p>
            <a:pPr marL="432000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1800" dirty="0">
              <a:latin typeface="Arial" charset="0"/>
              <a:sym typeface="Symbol" pitchFamily="18" charset="2"/>
            </a:endParaRPr>
          </a:p>
          <a:p>
            <a:pPr marL="432000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1800" dirty="0" err="1">
                <a:latin typeface="Arial" charset="0"/>
                <a:sym typeface="Symbol" pitchFamily="18" charset="2"/>
              </a:rPr>
              <a:t>bij</a:t>
            </a:r>
            <a:r>
              <a:rPr lang="en-GB" sz="1800" dirty="0">
                <a:latin typeface="Arial" charset="0"/>
                <a:sym typeface="Symbol" pitchFamily="18" charset="2"/>
              </a:rPr>
              <a:t> </a:t>
            </a:r>
            <a:r>
              <a:rPr lang="en-GB" sz="1800" dirty="0" err="1">
                <a:latin typeface="Arial" charset="0"/>
                <a:sym typeface="Symbol" pitchFamily="18" charset="2"/>
              </a:rPr>
              <a:t>paarvorming</a:t>
            </a:r>
            <a:endParaRPr lang="en-GB" sz="1800" dirty="0">
              <a:latin typeface="Arial" charset="0"/>
              <a:sym typeface="Symbol" pitchFamily="18" charset="2"/>
            </a:endParaRP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180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   </a:t>
            </a:r>
            <a:r>
              <a:rPr lang="en-GB" sz="1800">
                <a:latin typeface="Arial" charset="0"/>
                <a:sym typeface="Symbol" pitchFamily="18" charset="2"/>
              </a:rPr>
              <a:t>annihilatiepiek </a:t>
            </a:r>
            <a:r>
              <a:rPr lang="en-GB" sz="1800" dirty="0" err="1">
                <a:latin typeface="Arial" charset="0"/>
                <a:sym typeface="Symbol" pitchFamily="18" charset="2"/>
              </a:rPr>
              <a:t>bij</a:t>
            </a:r>
            <a:r>
              <a:rPr lang="en-GB" sz="1800" dirty="0">
                <a:latin typeface="Arial" charset="0"/>
                <a:sym typeface="Symbol" pitchFamily="18" charset="2"/>
              </a:rPr>
              <a:t> 511 keV</a:t>
            </a: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1800" dirty="0">
                <a:latin typeface="Arial" charset="0"/>
                <a:sym typeface="Symbol" pitchFamily="18" charset="2"/>
              </a:rPr>
              <a:t>		"single escape peak" </a:t>
            </a:r>
            <a:r>
              <a:rPr lang="en-GB" sz="1800" dirty="0" err="1">
                <a:latin typeface="Arial" charset="0"/>
                <a:sym typeface="Symbol" pitchFamily="18" charset="2"/>
              </a:rPr>
              <a:t>bij</a:t>
            </a:r>
            <a:r>
              <a:rPr lang="en-GB" sz="1800" dirty="0">
                <a:latin typeface="Arial" charset="0"/>
                <a:sym typeface="Symbol" pitchFamily="18" charset="2"/>
              </a:rPr>
              <a:t> E</a:t>
            </a:r>
            <a:r>
              <a:rPr lang="el-GR" sz="1800" baseline="-25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sz="1800" dirty="0">
                <a:latin typeface="Arial" charset="0"/>
                <a:sym typeface="Symbol" pitchFamily="18" charset="2"/>
              </a:rPr>
              <a:t> - 511 keV</a:t>
            </a:r>
          </a:p>
          <a:p>
            <a:pPr marL="4320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1800" dirty="0">
                <a:latin typeface="Arial" charset="0"/>
                <a:sym typeface="Symbol" pitchFamily="18" charset="2"/>
              </a:rPr>
              <a:t>		"double escape peak" </a:t>
            </a:r>
            <a:r>
              <a:rPr lang="en-GB" sz="1800" dirty="0" err="1">
                <a:latin typeface="Arial" charset="0"/>
                <a:sym typeface="Symbol" pitchFamily="18" charset="2"/>
              </a:rPr>
              <a:t>bij</a:t>
            </a:r>
            <a:r>
              <a:rPr lang="en-GB" sz="1800" dirty="0">
                <a:latin typeface="Arial" charset="0"/>
                <a:sym typeface="Symbol" pitchFamily="18" charset="2"/>
              </a:rPr>
              <a:t> E</a:t>
            </a:r>
            <a:r>
              <a:rPr lang="el-GR" sz="1800" baseline="-25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sz="1800" dirty="0">
                <a:latin typeface="Arial" charset="0"/>
                <a:sym typeface="Symbol" pitchFamily="18" charset="2"/>
              </a:rPr>
              <a:t> - 1022 keV</a:t>
            </a:r>
          </a:p>
        </p:txBody>
      </p:sp>
    </p:spTree>
    <p:extLst>
      <p:ext uri="{BB962C8B-B14F-4D97-AF65-F5344CB8AC3E}">
        <p14:creationId xmlns:p14="http://schemas.microsoft.com/office/powerpoint/2010/main" val="38626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409B2D1-9BD2-46D1-97E9-0C2AA58E6D35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B2ED9-FDBC-4682-ACB1-F6B1EEE50F36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5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spectroscopie - ontsnappingspiek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488238" cy="50323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ontsnappingspiek bij proportionele telbuis</a:t>
            </a:r>
            <a:endParaRPr lang="en-GB" sz="1600">
              <a:latin typeface="Arial" charset="0"/>
              <a:sym typeface="Symbol" pitchFamily="18" charset="2"/>
            </a:endParaRPr>
          </a:p>
        </p:txBody>
      </p:sp>
      <p:sp>
        <p:nvSpPr>
          <p:cNvPr id="30727" name="Rectangle 5"/>
          <p:cNvSpPr>
            <a:spLocks noChangeArrowheads="1"/>
          </p:cNvSpPr>
          <p:nvPr/>
        </p:nvSpPr>
        <p:spPr bwMode="auto">
          <a:xfrm>
            <a:off x="2051050" y="5661025"/>
            <a:ext cx="4319588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ctr">
              <a:buSzTx/>
              <a:buFont typeface="Wingdings" pitchFamily="2" charset="2"/>
              <a:buNone/>
            </a:pPr>
            <a:r>
              <a:rPr lang="en-GB" sz="1600">
                <a:sym typeface="Symbol" pitchFamily="18" charset="2"/>
              </a:rPr>
              <a:t>argon-gas		krypton-gas</a:t>
            </a:r>
          </a:p>
        </p:txBody>
      </p:sp>
      <p:pic>
        <p:nvPicPr>
          <p:cNvPr id="30728" name="Picture 6" descr="Ar-escape-pea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781300"/>
            <a:ext cx="4762500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409B2D1-9BD2-46D1-97E9-0C2AA58E6D35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>
                <a:cs typeface="Arial" charset="0"/>
              </a:rPr>
              <a:t>cursus CD - detectie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B2ED9-FDBC-4682-ACB1-F6B1EEE50F36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6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spectroscopie - ontsnappingspiek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488238" cy="50323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>
                <a:latin typeface="Arial" charset="0"/>
                <a:sym typeface="Symbol" pitchFamily="18" charset="2"/>
              </a:rPr>
              <a:t>single- en double-escape bij </a:t>
            </a:r>
            <a:r>
              <a:rPr lang="en-GB" sz="2000" baseline="30000">
                <a:latin typeface="Arial" charset="0"/>
                <a:sym typeface="Symbol" pitchFamily="18" charset="2"/>
              </a:rPr>
              <a:t>241</a:t>
            </a:r>
            <a:r>
              <a:rPr lang="en-GB" sz="2000">
                <a:latin typeface="Arial" charset="0"/>
                <a:sym typeface="Symbol" pitchFamily="18" charset="2"/>
              </a:rPr>
              <a:t>Am(Be)-bron</a:t>
            </a:r>
            <a:endParaRPr lang="en-GB" sz="1600">
              <a:latin typeface="Arial" charset="0"/>
              <a:sym typeface="Symbol" pitchFamily="18" charset="2"/>
            </a:endParaRPr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196758" y="2492896"/>
            <a:ext cx="5039538" cy="3780000"/>
            <a:chOff x="1416" y="1418"/>
            <a:chExt cx="9072" cy="6804"/>
          </a:xfrm>
        </p:grpSpPr>
        <p:pic>
          <p:nvPicPr>
            <p:cNvPr id="15363" name="Chart 1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6" y="1418"/>
              <a:ext cx="9072" cy="6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AutoShape 4"/>
            <p:cNvSpPr>
              <a:spLocks noChangeArrowheads="1"/>
            </p:cNvSpPr>
            <p:nvPr/>
          </p:nvSpPr>
          <p:spPr bwMode="auto">
            <a:xfrm>
              <a:off x="7689" y="3792"/>
              <a:ext cx="283" cy="567"/>
            </a:xfrm>
            <a:prstGeom prst="downArrow">
              <a:avLst>
                <a:gd name="adj1" fmla="val 50000"/>
                <a:gd name="adj2" fmla="val 5008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AutoShape 5"/>
            <p:cNvSpPr>
              <a:spLocks noChangeArrowheads="1"/>
            </p:cNvSpPr>
            <p:nvPr/>
          </p:nvSpPr>
          <p:spPr bwMode="auto">
            <a:xfrm>
              <a:off x="5097" y="2748"/>
              <a:ext cx="283" cy="567"/>
            </a:xfrm>
            <a:prstGeom prst="downArrow">
              <a:avLst>
                <a:gd name="adj1" fmla="val 50000"/>
                <a:gd name="adj2" fmla="val 5008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Text Box 2"/>
            <p:cNvSpPr txBox="1">
              <a:spLocks noChangeArrowheads="1"/>
            </p:cNvSpPr>
            <p:nvPr/>
          </p:nvSpPr>
          <p:spPr bwMode="auto">
            <a:xfrm>
              <a:off x="4167" y="1889"/>
              <a:ext cx="2544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3000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H + n 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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en-US" sz="1400" b="0" i="0" u="none" strike="noStrike" cap="none" normalizeH="0" baseline="3000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H + 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</a:t>
              </a: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2,26 MeV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 Box 2"/>
            <p:cNvSpPr txBox="1">
              <a:spLocks noChangeArrowheads="1"/>
            </p:cNvSpPr>
            <p:nvPr/>
          </p:nvSpPr>
          <p:spPr bwMode="auto">
            <a:xfrm>
              <a:off x="6397" y="2945"/>
              <a:ext cx="3309" cy="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3000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9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Be + α 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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en-US" sz="1400" b="0" i="0" u="none" strike="noStrike" cap="none" normalizeH="0" baseline="3000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12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 + n + 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</a:t>
              </a: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4,43 MeV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 Box 2"/>
            <p:cNvSpPr txBox="1">
              <a:spLocks noChangeArrowheads="1"/>
            </p:cNvSpPr>
            <p:nvPr/>
          </p:nvSpPr>
          <p:spPr bwMode="auto">
            <a:xfrm>
              <a:off x="2857" y="4006"/>
              <a:ext cx="2582" cy="1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ijkbron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3000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60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Co 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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en-US" sz="1400" b="0" i="0" u="none" strike="noStrike" cap="none" normalizeH="0" baseline="3000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60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Ni + 2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  <a:sym typeface="Symbol" pitchFamily="18" charset="2"/>
                </a:rPr>
                <a:t></a:t>
              </a: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,</a:t>
              </a: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17 MeV</a:t>
              </a: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1,33 MeV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 rot="10800000">
              <a:off x="3884" y="3261"/>
              <a:ext cx="283" cy="567"/>
            </a:xfrm>
            <a:prstGeom prst="downArrow">
              <a:avLst>
                <a:gd name="adj1" fmla="val 50000"/>
                <a:gd name="adj2" fmla="val 5008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1159182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09E367-3AB7-4BB7-B2B6-ACE62515942A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7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kalibratie - energieschaal</a:t>
            </a:r>
          </a:p>
        </p:txBody>
      </p:sp>
      <p:graphicFrame>
        <p:nvGraphicFramePr>
          <p:cNvPr id="8" name="Char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0193383"/>
              </p:ext>
            </p:extLst>
          </p:nvPr>
        </p:nvGraphicFramePr>
        <p:xfrm>
          <a:off x="971600" y="1628800"/>
          <a:ext cx="7200000" cy="4881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161FE-6817-4F25-A58E-9E4AA5E1371C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8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kalibratie - rendement</a:t>
            </a:r>
          </a:p>
        </p:txBody>
      </p:sp>
      <p:graphicFrame>
        <p:nvGraphicFramePr>
          <p:cNvPr id="8" name="Char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4968741"/>
              </p:ext>
            </p:extLst>
          </p:nvPr>
        </p:nvGraphicFramePr>
        <p:xfrm>
          <a:off x="971600" y="1556792"/>
          <a:ext cx="7200000" cy="4877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D43957-29FD-4DBE-AEDD-E676F221B194}" type="datetime1">
              <a:rPr lang="en-GB">
                <a:latin typeface="Arial" pitchFamily="34" charset="0"/>
                <a:cs typeface="Arial" pitchFamily="34" charset="0"/>
              </a:rPr>
              <a:pPr>
                <a:defRPr/>
              </a:pPr>
              <a:t>22/02/2024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" pitchFamily="34" charset="0"/>
                <a:cs typeface="Arial" pitchFamily="34" charset="0"/>
              </a:rPr>
              <a:t>cursus CD - detectie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9D0842-89E2-4902-991A-AF77EA27A79B}" type="slidenum">
              <a:rPr lang="en-US">
                <a:latin typeface="Arial" pitchFamily="34" charset="0"/>
                <a:cs typeface="Arial" pitchFamily="34" charset="0"/>
              </a:rPr>
              <a:pPr>
                <a:defRPr/>
              </a:pPr>
              <a:t>9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600" b="1">
                <a:latin typeface="Arial" charset="0"/>
              </a:rPr>
              <a:t>Detectie - praktijk</a:t>
            </a:r>
            <a:br>
              <a:rPr lang="en-US" sz="3200" b="1">
                <a:latin typeface="Arial" charset="0"/>
              </a:rPr>
            </a:br>
            <a:r>
              <a:rPr lang="en-US" sz="2000" b="1">
                <a:effectLst/>
                <a:latin typeface="Arial" charset="0"/>
              </a:rPr>
              <a:t>keuze detector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7993063" cy="4535487"/>
          </a:xfrm>
        </p:spPr>
        <p:txBody>
          <a:bodyPr/>
          <a:lstStyle/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de </a:t>
            </a:r>
            <a:r>
              <a:rPr lang="en-GB" sz="2000" dirty="0" err="1">
                <a:latin typeface="Arial" charset="0"/>
                <a:sym typeface="Symbol" pitchFamily="18" charset="2"/>
              </a:rPr>
              <a:t>keuze</a:t>
            </a:r>
            <a:r>
              <a:rPr lang="en-GB" sz="2000" dirty="0">
                <a:latin typeface="Arial" charset="0"/>
                <a:sym typeface="Symbol" pitchFamily="18" charset="2"/>
              </a:rPr>
              <a:t> van de detector </a:t>
            </a:r>
            <a:r>
              <a:rPr lang="en-GB" sz="2000" dirty="0" err="1">
                <a:latin typeface="Arial" charset="0"/>
                <a:sym typeface="Symbol" pitchFamily="18" charset="2"/>
              </a:rPr>
              <a:t>wordt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bepaald</a:t>
            </a:r>
            <a:r>
              <a:rPr lang="en-GB" sz="2000" dirty="0">
                <a:latin typeface="Arial" charset="0"/>
                <a:sym typeface="Symbol" pitchFamily="18" charset="2"/>
              </a:rPr>
              <a:t> door wat men </a:t>
            </a:r>
            <a:r>
              <a:rPr lang="en-GB" sz="2000" dirty="0" err="1">
                <a:latin typeface="Arial" charset="0"/>
                <a:sym typeface="Symbol" pitchFamily="18" charset="2"/>
              </a:rPr>
              <a:t>wil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meten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activiteit</a:t>
            </a:r>
            <a:r>
              <a:rPr lang="en-GB" sz="2000" dirty="0">
                <a:latin typeface="Arial" charset="0"/>
                <a:sym typeface="Symbol" pitchFamily="18" charset="2"/>
              </a:rPr>
              <a:t> A (in </a:t>
            </a:r>
            <a:r>
              <a:rPr lang="en-GB" sz="2000" dirty="0" err="1">
                <a:latin typeface="Arial" charset="0"/>
                <a:sym typeface="Symbol" pitchFamily="18" charset="2"/>
              </a:rPr>
              <a:t>Bq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omgevingsdosisequivalent</a:t>
            </a:r>
            <a:r>
              <a:rPr lang="en-GB" sz="2000" dirty="0">
                <a:latin typeface="Arial" charset="0"/>
                <a:sym typeface="Symbol" pitchFamily="18" charset="2"/>
              </a:rPr>
              <a:t> H* (in </a:t>
            </a:r>
            <a:r>
              <a:rPr lang="en-GB" sz="2000" dirty="0" err="1">
                <a:latin typeface="Arial" charset="0"/>
                <a:sym typeface="Symbol" pitchFamily="18" charset="2"/>
              </a:rPr>
              <a:t>Sv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persoonsdosisequivalent</a:t>
            </a:r>
            <a:r>
              <a:rPr lang="en-GB" sz="2000" dirty="0">
                <a:latin typeface="Arial" charset="0"/>
                <a:sym typeface="Symbol" pitchFamily="18" charset="2"/>
              </a:rPr>
              <a:t> H</a:t>
            </a:r>
            <a:r>
              <a:rPr lang="en-GB" sz="2000" baseline="-25000" dirty="0">
                <a:latin typeface="Arial" charset="0"/>
                <a:sym typeface="Symbol" pitchFamily="18" charset="2"/>
              </a:rPr>
              <a:t>p</a:t>
            </a:r>
            <a:r>
              <a:rPr lang="en-GB" sz="2000" dirty="0">
                <a:latin typeface="Arial" charset="0"/>
                <a:sym typeface="Symbol" pitchFamily="18" charset="2"/>
              </a:rPr>
              <a:t> (in </a:t>
            </a:r>
            <a:r>
              <a:rPr lang="en-GB" sz="2000" dirty="0" err="1">
                <a:latin typeface="Arial" charset="0"/>
                <a:sym typeface="Symbol" pitchFamily="18" charset="2"/>
              </a:rPr>
              <a:t>Sv</a:t>
            </a:r>
            <a:r>
              <a:rPr lang="en-GB" sz="2000" dirty="0">
                <a:latin typeface="Arial" charset="0"/>
                <a:sym typeface="Symbol" pitchFamily="18" charset="2"/>
              </a:rPr>
              <a:t>)</a:t>
            </a:r>
            <a:endParaRPr lang="en-GB" sz="2000" baseline="-25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α</a:t>
            </a:r>
            <a:r>
              <a:rPr lang="en-GB" sz="2000" dirty="0">
                <a:latin typeface="Arial" charset="0"/>
                <a:sym typeface="Symbol" pitchFamily="18" charset="2"/>
              </a:rPr>
              <a:t>-,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β</a:t>
            </a:r>
            <a:r>
              <a:rPr lang="en-GB" sz="2000" dirty="0">
                <a:latin typeface="Arial" charset="0"/>
                <a:sym typeface="Symbol" pitchFamily="18" charset="2"/>
              </a:rPr>
              <a:t>- of 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γ</a:t>
            </a:r>
            <a:r>
              <a:rPr lang="en-GB" sz="2000" dirty="0">
                <a:latin typeface="Arial" charset="0"/>
                <a:sym typeface="Symbol" pitchFamily="18" charset="2"/>
              </a:rPr>
              <a:t>-</a:t>
            </a:r>
            <a:r>
              <a:rPr lang="en-GB" sz="2000" dirty="0" err="1">
                <a:latin typeface="Arial" charset="0"/>
                <a:sym typeface="Symbol" pitchFamily="18" charset="2"/>
              </a:rPr>
              <a:t>straling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neutronen</a:t>
            </a: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energie</a:t>
            </a:r>
            <a:r>
              <a:rPr lang="en-GB" sz="2000" dirty="0">
                <a:latin typeface="Arial" charset="0"/>
                <a:sym typeface="Symbol" pitchFamily="18" charset="2"/>
              </a:rPr>
              <a:t> van de </a:t>
            </a:r>
            <a:r>
              <a:rPr lang="en-GB" sz="2000" dirty="0" err="1">
                <a:latin typeface="Arial" charset="0"/>
                <a:sym typeface="Symbol" pitchFamily="18" charset="2"/>
              </a:rPr>
              <a:t>uitgezonden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straling</a:t>
            </a:r>
            <a:r>
              <a:rPr lang="en-GB" sz="2000" dirty="0">
                <a:latin typeface="Arial" charset="0"/>
                <a:sym typeface="Symbol" pitchFamily="18" charset="2"/>
              </a:rPr>
              <a:t> (in MeV)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SzTx/>
              <a:buFontTx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	</a:t>
            </a:r>
            <a:r>
              <a:rPr lang="en-GB" sz="2000" dirty="0" err="1">
                <a:latin typeface="Arial" charset="0"/>
                <a:sym typeface="Symbol" pitchFamily="18" charset="2"/>
              </a:rPr>
              <a:t>identificatie</a:t>
            </a:r>
            <a:r>
              <a:rPr lang="en-GB" sz="2000" dirty="0">
                <a:latin typeface="Arial" charset="0"/>
                <a:sym typeface="Symbol" pitchFamily="18" charset="2"/>
              </a:rPr>
              <a:t> van nuclide</a:t>
            </a: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endParaRPr lang="en-GB" sz="2000" dirty="0">
              <a:latin typeface="Arial" charset="0"/>
              <a:sym typeface="Symbol" pitchFamily="18" charset="2"/>
            </a:endParaRPr>
          </a:p>
          <a:p>
            <a:pPr marL="431800" lvl="1" indent="0" defTabSz="215900" eaLnBrk="1" hangingPunct="1">
              <a:spcBef>
                <a:spcPct val="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GB" sz="2000" dirty="0">
                <a:latin typeface="Arial" charset="0"/>
                <a:sym typeface="Symbol" pitchFamily="18" charset="2"/>
              </a:rPr>
              <a:t>in het </a:t>
            </a:r>
            <a:r>
              <a:rPr lang="en-GB" sz="2000" dirty="0" err="1">
                <a:latin typeface="Arial" charset="0"/>
                <a:sym typeface="Symbol" pitchFamily="18" charset="2"/>
              </a:rPr>
              <a:t>laatste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geval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moet</a:t>
            </a:r>
            <a:r>
              <a:rPr lang="en-GB" sz="2000" dirty="0">
                <a:latin typeface="Arial" charset="0"/>
                <a:sym typeface="Symbol" pitchFamily="18" charset="2"/>
              </a:rPr>
              <a:t> men de </a:t>
            </a:r>
            <a:r>
              <a:rPr lang="en-GB" sz="2000" dirty="0" err="1">
                <a:latin typeface="Arial" charset="0"/>
                <a:sym typeface="Symbol" pitchFamily="18" charset="2"/>
              </a:rPr>
              <a:t>energie</a:t>
            </a:r>
            <a:r>
              <a:rPr lang="en-GB" sz="2000" dirty="0">
                <a:latin typeface="Arial" charset="0"/>
                <a:sym typeface="Symbol" pitchFamily="18" charset="2"/>
              </a:rPr>
              <a:t> van de </a:t>
            </a:r>
            <a:r>
              <a:rPr lang="en-GB" sz="2000" dirty="0" err="1">
                <a:latin typeface="Arial" charset="0"/>
                <a:sym typeface="Symbol" pitchFamily="18" charset="2"/>
              </a:rPr>
              <a:t>uitgezonden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GB" sz="2000" dirty="0" err="1">
                <a:latin typeface="Arial" charset="0"/>
                <a:sym typeface="Symbol" pitchFamily="18" charset="2"/>
              </a:rPr>
              <a:t>straling</a:t>
            </a:r>
            <a:r>
              <a:rPr lang="en-GB" sz="2000" dirty="0">
                <a:latin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bepalen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(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spectrometrie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) met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behulp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van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een</a:t>
            </a:r>
            <a:r>
              <a:rPr lang="en-US" sz="2000" dirty="0">
                <a:latin typeface="Arial" charset="0"/>
                <a:cs typeface="Arial" charset="0"/>
                <a:sym typeface="Symbol" pitchFamily="18" charset="2"/>
              </a:rPr>
              <a:t> </a:t>
            </a:r>
            <a:r>
              <a:rPr lang="en-US" sz="2000" dirty="0" err="1">
                <a:latin typeface="Arial" charset="0"/>
                <a:cs typeface="Arial" charset="0"/>
                <a:sym typeface="Symbol" pitchFamily="18" charset="2"/>
              </a:rPr>
              <a:t>veelkanaals-analysator</a:t>
            </a:r>
            <a:endParaRPr lang="en-US" sz="2000" dirty="0">
              <a:latin typeface="Arial" charset="0"/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6119</TotalTime>
  <Words>1898</Words>
  <Application>Microsoft Office PowerPoint</Application>
  <PresentationFormat>On-screen Show (4:3)</PresentationFormat>
  <Paragraphs>329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AZGCaspariT</vt:lpstr>
      <vt:lpstr>Calibri</vt:lpstr>
      <vt:lpstr>Georgia</vt:lpstr>
      <vt:lpstr>Symbol</vt:lpstr>
      <vt:lpstr>Times New Roman</vt:lpstr>
      <vt:lpstr>Wingdings</vt:lpstr>
      <vt:lpstr>Vliegerdiagram</vt:lpstr>
      <vt:lpstr>Detectie - praktijk</vt:lpstr>
      <vt:lpstr>Detectie - praktijk indeling</vt:lpstr>
      <vt:lpstr>Detectie - praktijk spectroscopie - γ-fotonen</vt:lpstr>
      <vt:lpstr>Detectie - praktijk spectroscopie - γ-fotonen</vt:lpstr>
      <vt:lpstr>Detectie - praktijk spectroscopie - ontsnappingspiek</vt:lpstr>
      <vt:lpstr>Detectie - praktijk spectroscopie - ontsnappingspiek</vt:lpstr>
      <vt:lpstr>Detectie - praktijk kalibratie - energieschaal</vt:lpstr>
      <vt:lpstr>Detectie - praktijk kalibratie - rendement</vt:lpstr>
      <vt:lpstr>Detectie - praktijk keuze detector</vt:lpstr>
      <vt:lpstr>Detectie - praktijk keuze detector</vt:lpstr>
      <vt:lpstr>Detectie - praktijk keuze detector - besmetting</vt:lpstr>
      <vt:lpstr>Detectie - praktijk lunch</vt:lpstr>
      <vt:lpstr>Detectie - praktijk indeling</vt:lpstr>
      <vt:lpstr>Detectie - praktijk lijnbreedte - proportionele telbuis</vt:lpstr>
      <vt:lpstr>Detectie - praktijk lijnbreedte - proportionele telbuis</vt:lpstr>
      <vt:lpstr>Detectie - praktijk lijnbreedte - Ge-detector</vt:lpstr>
      <vt:lpstr>Detectie - praktijk lijnbreedte - NaI-detector</vt:lpstr>
      <vt:lpstr>Detectie - praktijk tel-statistiek - rendement</vt:lpstr>
      <vt:lpstr>Detectie - praktijk tel-statistiek - geometriefactor</vt:lpstr>
      <vt:lpstr>Detectie - praktijk tel-statistiek</vt:lpstr>
      <vt:lpstr>Detectie - praktijk tel-statistiek</vt:lpstr>
      <vt:lpstr>Detectie - praktijk tel-statistiek - standaarddeviatie</vt:lpstr>
      <vt:lpstr>Detectie - praktijk tel-statistiek - minimaal detecteerbare activiteit</vt:lpstr>
      <vt:lpstr>Detectie - praktijk tel-statistiek - optimale verdeling meettijd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Detectie - praktijk</dc:title>
  <dc:creator>OEM</dc:creator>
  <cp:lastModifiedBy>Frits Pleiter</cp:lastModifiedBy>
  <cp:revision>240</cp:revision>
  <cp:lastPrinted>2020-01-12T14:44:49Z</cp:lastPrinted>
  <dcterms:created xsi:type="dcterms:W3CDTF">2003-02-28T15:24:51Z</dcterms:created>
  <dcterms:modified xsi:type="dcterms:W3CDTF">2024-02-22T10:48:16Z</dcterms:modified>
</cp:coreProperties>
</file>