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9"/>
  </p:notesMasterIdLst>
  <p:handoutMasterIdLst>
    <p:handoutMasterId r:id="rId30"/>
  </p:handoutMasterIdLst>
  <p:sldIdLst>
    <p:sldId id="268" r:id="rId2"/>
    <p:sldId id="325" r:id="rId3"/>
    <p:sldId id="257" r:id="rId4"/>
    <p:sldId id="269" r:id="rId5"/>
    <p:sldId id="272" r:id="rId6"/>
    <p:sldId id="270" r:id="rId7"/>
    <p:sldId id="323" r:id="rId8"/>
    <p:sldId id="324" r:id="rId9"/>
    <p:sldId id="273" r:id="rId10"/>
    <p:sldId id="274" r:id="rId11"/>
    <p:sldId id="271" r:id="rId12"/>
    <p:sldId id="304" r:id="rId13"/>
    <p:sldId id="275" r:id="rId14"/>
    <p:sldId id="276" r:id="rId15"/>
    <p:sldId id="303" r:id="rId16"/>
    <p:sldId id="305" r:id="rId17"/>
    <p:sldId id="266" r:id="rId18"/>
    <p:sldId id="277" r:id="rId19"/>
    <p:sldId id="281" r:id="rId20"/>
    <p:sldId id="278" r:id="rId21"/>
    <p:sldId id="279" r:id="rId22"/>
    <p:sldId id="306" r:id="rId23"/>
    <p:sldId id="282" r:id="rId24"/>
    <p:sldId id="309" r:id="rId25"/>
    <p:sldId id="308" r:id="rId26"/>
    <p:sldId id="310" r:id="rId27"/>
    <p:sldId id="290" r:id="rId28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904" autoAdjust="0"/>
  </p:normalViewPr>
  <p:slideViewPr>
    <p:cSldViewPr>
      <p:cViewPr varScale="1">
        <p:scale>
          <a:sx n="79" d="100"/>
          <a:sy n="79" d="100"/>
        </p:scale>
        <p:origin x="1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699" y="1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72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699" y="9120172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8E9B40C4-9733-472F-8330-9B88553999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10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699" y="1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924" y="4560086"/>
            <a:ext cx="5365352" cy="432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72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699" y="9120172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BB7646E6-A469-4452-B58B-81906BE876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52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790D2B-AC2D-4817-8B56-BCD65ED9F890}" type="slidenum">
              <a:rPr lang="en-GB" sz="1300" smtClean="0">
                <a:latin typeface="AZGCaspariT" pitchFamily="2" charset="0"/>
              </a:rPr>
              <a:pPr eaLnBrk="1" hangingPunct="1"/>
              <a:t>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04F9B3-0005-450C-B4FA-F01E246EF45A}" type="slidenum">
              <a:rPr lang="en-GB" sz="1300" smtClean="0">
                <a:latin typeface="AZGCaspariT" pitchFamily="2" charset="0"/>
              </a:rPr>
              <a:pPr eaLnBrk="1" hangingPunct="1"/>
              <a:t>10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11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ABC7E8-3097-46A3-B636-C55C4AFBFAC1}" type="slidenum">
              <a:rPr lang="en-GB" sz="1300" smtClean="0">
                <a:latin typeface="AZGCaspariT" pitchFamily="2" charset="0"/>
              </a:rPr>
              <a:pPr eaLnBrk="1" hangingPunct="1"/>
              <a:t>12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8772FF-3015-4788-8A27-713DBA3C7B66}" type="slidenum">
              <a:rPr lang="en-GB" sz="1300" smtClean="0">
                <a:latin typeface="AZGCaspariT" pitchFamily="2" charset="0"/>
              </a:rPr>
              <a:pPr eaLnBrk="1" hangingPunct="1"/>
              <a:t>13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251D2A-2441-4E67-A892-F79CBB4F1081}" type="slidenum">
              <a:rPr lang="en-GB" sz="1300" smtClean="0">
                <a:latin typeface="AZGCaspariT" pitchFamily="2" charset="0"/>
              </a:rPr>
              <a:pPr eaLnBrk="1" hangingPunct="1"/>
              <a:t>14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739369-72EF-4677-8E93-5C05E2AA8E1D}" type="slidenum">
              <a:rPr lang="en-GB" sz="1300" smtClean="0">
                <a:latin typeface="AZGCaspariT" pitchFamily="2" charset="0"/>
              </a:rPr>
              <a:pPr eaLnBrk="1" hangingPunct="1"/>
              <a:t>15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CD9C23-5F98-4CF3-8B47-275B5174F409}" type="slidenum">
              <a:rPr lang="en-GB" sz="1300" smtClean="0">
                <a:latin typeface="AZGCaspariT" pitchFamily="2" charset="0"/>
              </a:rPr>
              <a:pPr eaLnBrk="1" hangingPunct="1"/>
              <a:t>16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FAD3FA2-957C-4C31-B031-2A94C02D93C3}" type="slidenum">
              <a:rPr lang="en-GB" sz="1300" smtClean="0">
                <a:latin typeface="AZGCaspariT" pitchFamily="2" charset="0"/>
              </a:rPr>
              <a:pPr eaLnBrk="1" hangingPunct="1"/>
              <a:t>17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139C16-CA7C-4F10-A487-9532BA06B187}" type="slidenum">
              <a:rPr lang="en-GB" sz="1300" smtClean="0">
                <a:latin typeface="AZGCaspariT" pitchFamily="2" charset="0"/>
              </a:rPr>
              <a:pPr eaLnBrk="1" hangingPunct="1"/>
              <a:t>18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18D223-87D3-4BD2-BB72-DE57D790C189}" type="slidenum">
              <a:rPr lang="en-GB" sz="1300" smtClean="0">
                <a:latin typeface="AZGCaspariT" pitchFamily="2" charset="0"/>
              </a:rPr>
              <a:pPr eaLnBrk="1" hangingPunct="1"/>
              <a:t>19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A53EA006-6AFB-4499-B160-8812D6C7FC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CF15351-52E6-4639-B32A-78AE7909B22E}" type="slidenum">
              <a:rPr lang="en-GB" altLang="en-US" sz="1200">
                <a:latin typeface="AZGCaspariT" pitchFamily="2" charset="0"/>
              </a:rPr>
              <a:pPr eaLnBrk="1" hangingPunct="1"/>
              <a:t>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DCFE93F-3C3E-44E6-870D-80FB302A918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5BB7163-C4FA-43EE-86BC-C22A4E3205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6E887B-43F0-4837-B2A5-15D3D3FC7410}" type="slidenum">
              <a:rPr lang="en-GB" sz="1300" smtClean="0">
                <a:latin typeface="AZGCaspariT" pitchFamily="2" charset="0"/>
              </a:rPr>
              <a:pPr eaLnBrk="1" hangingPunct="1"/>
              <a:t>20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8BE5CE-B1A3-4697-9596-61AEC9955BAB}" type="slidenum">
              <a:rPr lang="en-GB" sz="1300" smtClean="0">
                <a:latin typeface="AZGCaspariT" pitchFamily="2" charset="0"/>
              </a:rPr>
              <a:pPr eaLnBrk="1" hangingPunct="1"/>
              <a:t>21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45F8CB-5438-4A80-AEFC-0AF7E7DE7AE7}" type="slidenum">
              <a:rPr lang="en-GB" sz="1300" smtClean="0">
                <a:latin typeface="AZGCaspariT" pitchFamily="2" charset="0"/>
              </a:rPr>
              <a:pPr eaLnBrk="1" hangingPunct="1"/>
              <a:t>22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B4BFBC-78C5-4E95-905F-5085B036C033}" type="slidenum">
              <a:rPr lang="en-GB" sz="1300" smtClean="0">
                <a:latin typeface="AZGCaspariT" pitchFamily="2" charset="0"/>
              </a:rPr>
              <a:pPr eaLnBrk="1" hangingPunct="1"/>
              <a:t>23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0B7BA1-1194-4667-88F3-5CBC67687BC7}" type="slidenum">
              <a:rPr lang="en-GB" sz="1300" smtClean="0">
                <a:latin typeface="AZGCaspariT" pitchFamily="2" charset="0"/>
              </a:rPr>
              <a:pPr eaLnBrk="1" hangingPunct="1"/>
              <a:t>24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04C6D9-2C1A-4D8F-9E30-CBE4FA4B1A76}" type="slidenum">
              <a:rPr lang="en-GB" sz="1300" smtClean="0">
                <a:latin typeface="AZGCaspariT" pitchFamily="2" charset="0"/>
              </a:rPr>
              <a:pPr eaLnBrk="1" hangingPunct="1"/>
              <a:t>25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569943-9FA1-4A62-ABA0-B019198E8B42}" type="slidenum">
              <a:rPr lang="en-GB" sz="1300" smtClean="0">
                <a:latin typeface="AZGCaspariT" pitchFamily="2" charset="0"/>
              </a:rPr>
              <a:pPr eaLnBrk="1" hangingPunct="1"/>
              <a:t>26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27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E98E0B-88D1-48E3-A1FE-4858A34313E4}" type="slidenum">
              <a:rPr lang="en-GB" sz="1300" smtClean="0">
                <a:latin typeface="AZGCaspariT" pitchFamily="2" charset="0"/>
              </a:rPr>
              <a:pPr eaLnBrk="1" hangingPunct="1"/>
              <a:t>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EFE61E-E95B-4959-BD91-9214F35D140E}" type="slidenum">
              <a:rPr lang="en-GB" sz="1300" smtClean="0">
                <a:latin typeface="AZGCaspariT" pitchFamily="2" charset="0"/>
              </a:rPr>
              <a:pPr eaLnBrk="1" hangingPunct="1"/>
              <a:t>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58D3D-D6B7-4D24-85A1-4D1966B1FB34}" type="slidenum">
              <a:rPr lang="en-GB" sz="1300" smtClean="0">
                <a:latin typeface="AZGCaspariT" pitchFamily="2" charset="0"/>
              </a:rPr>
              <a:pPr eaLnBrk="1" hangingPunct="1"/>
              <a:t>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EB3647-5331-4B78-A6AB-0334650DD151}" type="slidenum">
              <a:rPr lang="en-GB" sz="1300" smtClean="0">
                <a:latin typeface="AZGCaspariT" pitchFamily="2" charset="0"/>
              </a:rPr>
              <a:pPr eaLnBrk="1" hangingPunct="1"/>
              <a:t>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92727F-A7C7-4FF5-80B1-0EB22106B3D7}" type="slidenum">
              <a:rPr lang="en-GB" sz="1300" smtClean="0">
                <a:latin typeface="AZGCaspariT" pitchFamily="2" charset="0"/>
              </a:rPr>
              <a:pPr eaLnBrk="1" hangingPunct="1"/>
              <a:t>7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C213A6-3D2D-458A-8C91-5ED5F30AE12C}" type="slidenum">
              <a:rPr lang="en-GB" sz="1300" smtClean="0">
                <a:latin typeface="AZGCaspariT" pitchFamily="2" charset="0"/>
              </a:rPr>
              <a:pPr eaLnBrk="1" hangingPunct="1"/>
              <a:t>8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A0C650-9536-4420-8238-707F4B6481B2}" type="slidenum">
              <a:rPr lang="en-GB" sz="1300" smtClean="0">
                <a:latin typeface="AZGCaspariT" pitchFamily="2" charset="0"/>
              </a:rPr>
              <a:pPr eaLnBrk="1" hangingPunct="1"/>
              <a:t>9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85F4-7600-4E2B-8E2E-4287B4381A5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12F35-3FCF-4F0D-8313-B787B0578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7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38E6D-C8ED-496F-A66C-E7FFD008595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63EF5-5387-4F17-AA5F-6F685660B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9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4FFBD-FFD2-4CEB-A6B5-5FE8D2FC940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42468-0076-4F65-AEC1-FB9C3D383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4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FFBAF-105C-4D41-A5CE-B4C255980DF5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B1776-4B99-4A91-A32D-FCECB67F9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10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6862F-3D10-4D2E-8F12-D14C70482028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91ABC-CE50-4EE1-A46D-400E21ABB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93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64D34-17B6-4EF3-A599-5528613005E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B8730-189C-4F2B-96E6-983D3BC9D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FFCA4-4C96-4772-9EF4-05220ED0C30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60915-5ADA-401E-8F75-47C3B4BCF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2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9AF1B-29A0-40D0-8799-65DDAA9C2ACB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F9898-81CF-478E-83FB-15E0A448C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3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22D80-A641-4878-8385-23A285CD0E2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7BC17-4800-4A31-AD61-C5A91537F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B3D47-D2AB-47C4-A50A-0CD373640B8C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165F6-A5BD-43DB-81E2-7D3BA695B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FAEEF-665B-40EF-8555-E684F2C7A98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DA9B7-6571-4B03-A84D-04773CCF9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DD0FC-B447-4B9B-9F12-74F04B62D6F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7E3D9-04E1-415F-949C-6EE078635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0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AB379-F528-4EF6-A89E-03F746AAC70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0C086-DFA1-4A6A-927B-77CE9A41B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7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3DC5B30D-7DE1-4AF1-9F98-9AE3F6CBE59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20F6E575-45AE-4541-8B3B-2FE7B9B57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  <p:sldLayoutId id="2147484128" r:id="rId12"/>
    <p:sldLayoutId id="2147484129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A19BBBE-9DA3-417A-8016-70013564BFC3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6B9B0-FE15-417D-A175-DB44D07B37A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600" y="608400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endParaRPr lang="en-GB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 dirty="0">
                <a:latin typeface="Arial" charset="0"/>
              </a:rPr>
              <a:t>RUG / </a:t>
            </a:r>
            <a:r>
              <a:rPr lang="en-US" sz="2000" dirty="0" err="1">
                <a:latin typeface="Arial" charset="0"/>
              </a:rPr>
              <a:t>GARP</a:t>
            </a: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 dirty="0">
                <a:latin typeface="Arial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99FBDC-3543-9C84-36B5-97A160A4E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30164DA-E439-4B08-8A47-597EAFD966F7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050B7-A349-45AD-87A3-96B945B8856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</a:t>
            </a:r>
            <a:r>
              <a:rPr lang="en-GB" sz="2000" b="1">
                <a:effectLst/>
                <a:latin typeface="Arial" charset="0"/>
                <a:sym typeface="Symbol" pitchFamily="18" charset="2"/>
              </a:rPr>
              <a:t>Geiger-M</a:t>
            </a:r>
            <a:r>
              <a:rPr lang="en-US" sz="2000" b="1">
                <a:effectLst/>
                <a:latin typeface="Arial" charset="0"/>
                <a:cs typeface="Arial" charset="0"/>
                <a:sym typeface="Symbol" pitchFamily="18" charset="2"/>
              </a:rPr>
              <a:t>üllerbuis</a:t>
            </a:r>
            <a:endParaRPr lang="en-US" sz="2000" b="1">
              <a:effectLst/>
              <a:latin typeface="Arial" charset="0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632700" cy="4319587"/>
          </a:xfrm>
        </p:spPr>
        <p:txBody>
          <a:bodyPr/>
          <a:lstStyle/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eenvoudige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constructie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goedkoop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primaire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ionen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schermen</a:t>
            </a:r>
            <a:r>
              <a:rPr lang="en-GB" sz="2000" dirty="0">
                <a:latin typeface="Arial" charset="0"/>
                <a:sym typeface="Symbol" pitchFamily="18" charset="2"/>
              </a:rPr>
              <a:t> veld van anode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af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daardoor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wordt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gasversterking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begrensd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constante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signaalgrootte</a:t>
            </a:r>
            <a:r>
              <a:rPr lang="en-GB" sz="2000" dirty="0">
                <a:latin typeface="Arial" charset="0"/>
                <a:sym typeface="Symbol" pitchFamily="18" charset="2"/>
              </a:rPr>
              <a:t>		&gt; 10 V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dode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tijd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 sz="2000" dirty="0">
                <a:latin typeface="Arial" charset="0"/>
                <a:sym typeface="Symbol" pitchFamily="18" charset="2"/>
              </a:rPr>
              <a:t>									&gt; </a:t>
            </a:r>
            <a:r>
              <a:rPr lang="en-GB" sz="2000">
                <a:latin typeface="Arial" charset="0"/>
                <a:sym typeface="Symbol" pitchFamily="18" charset="2"/>
              </a:rPr>
              <a:t>100 </a:t>
            </a:r>
            <a:r>
              <a:rPr lang="el-GR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GB" sz="2000">
                <a:latin typeface="Arial" charset="0"/>
                <a:sym typeface="Symbol" pitchFamily="18" charset="2"/>
              </a:rPr>
              <a:t>s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ware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teltempo</a:t>
            </a:r>
            <a:r>
              <a:rPr lang="en-GB" sz="2000" dirty="0">
                <a:latin typeface="Arial" charset="0"/>
                <a:sym typeface="Symbol" pitchFamily="18" charset="2"/>
              </a:rPr>
              <a:t> T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w</a:t>
            </a:r>
            <a:r>
              <a:rPr lang="en-GB" sz="2000" dirty="0">
                <a:latin typeface="Arial" charset="0"/>
                <a:sym typeface="Symbol" pitchFamily="18" charset="2"/>
              </a:rPr>
              <a:t> 					&gt;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gemeten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teltempo</a:t>
            </a:r>
            <a:r>
              <a:rPr lang="en-GB" sz="2000" dirty="0">
                <a:latin typeface="Arial" charset="0"/>
                <a:sym typeface="Symbol" pitchFamily="18" charset="2"/>
              </a:rPr>
              <a:t> T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secundaire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elektronen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uit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kathodewand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worden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versneld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veroorzaken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opnieuw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een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signaal</a:t>
            </a:r>
            <a:r>
              <a:rPr lang="en-GB" sz="2000" dirty="0">
                <a:latin typeface="Arial" charset="0"/>
                <a:sym typeface="Symbol" pitchFamily="18" charset="2"/>
              </a:rPr>
              <a:t>,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enzovoorts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om </a:t>
            </a:r>
            <a:r>
              <a:rPr lang="en-GB" sz="2000" dirty="0" err="1">
                <a:latin typeface="Arial" charset="0"/>
                <a:sym typeface="Symbol" pitchFamily="18" charset="2"/>
              </a:rPr>
              <a:t>dit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voorkomen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wordt</a:t>
            </a:r>
            <a:r>
              <a:rPr lang="en-GB" sz="2000" dirty="0">
                <a:latin typeface="Arial" charset="0"/>
                <a:sym typeface="Symbol" pitchFamily="18" charset="2"/>
              </a:rPr>
              <a:t>  </a:t>
            </a:r>
            <a:r>
              <a:rPr lang="en-GB" sz="2000" dirty="0" err="1">
                <a:latin typeface="Arial" charset="0"/>
                <a:sym typeface="Symbol" pitchFamily="18" charset="2"/>
              </a:rPr>
              <a:t>een</a:t>
            </a:r>
            <a:r>
              <a:rPr lang="en-GB" sz="2000" dirty="0">
                <a:latin typeface="Arial" charset="0"/>
                <a:sym typeface="Symbol" pitchFamily="18" charset="2"/>
              </a:rPr>
              <a:t> (</a:t>
            </a:r>
            <a:r>
              <a:rPr lang="en-GB" sz="2000" dirty="0" err="1">
                <a:latin typeface="Arial" charset="0"/>
                <a:sym typeface="Symbol" pitchFamily="18" charset="2"/>
              </a:rPr>
              <a:t>meeratomig</a:t>
            </a:r>
            <a:r>
              <a:rPr lang="en-GB" sz="2000" dirty="0">
                <a:latin typeface="Arial" charset="0"/>
                <a:sym typeface="Symbol" pitchFamily="18" charset="2"/>
              </a:rPr>
              <a:t>)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doofgas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toegevoegd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6443116" y="2420888"/>
            <a:ext cx="2461842" cy="1604341"/>
            <a:chOff x="3635" y="2862"/>
            <a:chExt cx="3425" cy="2254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3809" y="2862"/>
              <a:ext cx="87" cy="1757"/>
            </a:xfrm>
            <a:prstGeom prst="rect">
              <a:avLst/>
            </a:prstGeom>
            <a:solidFill>
              <a:srgbClr val="969696"/>
            </a:solidFill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3896" y="2949"/>
              <a:ext cx="1742" cy="87"/>
            </a:xfrm>
            <a:prstGeom prst="rect">
              <a:avLst/>
            </a:prstGeom>
            <a:solidFill>
              <a:srgbClr val="969696"/>
            </a:solidFill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896" y="4438"/>
              <a:ext cx="1742" cy="87"/>
            </a:xfrm>
            <a:prstGeom prst="rect">
              <a:avLst/>
            </a:prstGeom>
            <a:solidFill>
              <a:srgbClr val="969696"/>
            </a:solidFill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3635" y="3737"/>
              <a:ext cx="1651" cy="1"/>
            </a:xfrm>
            <a:prstGeom prst="line">
              <a:avLst/>
            </a:pr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5245" y="3661"/>
              <a:ext cx="145" cy="146"/>
            </a:xfrm>
            <a:prstGeom prst="ellipse">
              <a:avLst/>
            </a:prstGeom>
            <a:solidFill>
              <a:srgbClr val="333333"/>
            </a:solidFill>
            <a:ln w="31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546" y="3036"/>
              <a:ext cx="86" cy="1402"/>
            </a:xfrm>
            <a:custGeom>
              <a:avLst/>
              <a:gdLst>
                <a:gd name="T0" fmla="*/ 113 w 113"/>
                <a:gd name="T1" fmla="*/ 0 h 1808"/>
                <a:gd name="T2" fmla="*/ 0 w 113"/>
                <a:gd name="T3" fmla="*/ 904 h 1808"/>
                <a:gd name="T4" fmla="*/ 113 w 113"/>
                <a:gd name="T5" fmla="*/ 1808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1808">
                  <a:moveTo>
                    <a:pt x="113" y="0"/>
                  </a:moveTo>
                  <a:cubicBezTo>
                    <a:pt x="56" y="301"/>
                    <a:pt x="0" y="603"/>
                    <a:pt x="0" y="904"/>
                  </a:cubicBezTo>
                  <a:cubicBezTo>
                    <a:pt x="0" y="1205"/>
                    <a:pt x="56" y="1506"/>
                    <a:pt x="113" y="1808"/>
                  </a:cubicBezTo>
                </a:path>
              </a:pathLst>
            </a:custGeom>
            <a:noFill/>
            <a:ln w="952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5536" y="4678"/>
              <a:ext cx="1524" cy="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10800" tIns="10800" rIns="108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eindvenster</a:t>
              </a: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</a:t>
            </a:r>
            <a:r>
              <a:rPr lang="en-GB" sz="2000" b="1">
                <a:effectLst/>
                <a:latin typeface="Arial" charset="0"/>
                <a:sym typeface="Symbol" pitchFamily="18" charset="2"/>
              </a:rPr>
              <a:t>Geiger-M</a:t>
            </a:r>
            <a:r>
              <a:rPr lang="en-US" sz="2000" b="1">
                <a:effectLst/>
                <a:latin typeface="Arial" charset="0"/>
                <a:cs typeface="Arial" charset="0"/>
                <a:sym typeface="Symbol" pitchFamily="18" charset="2"/>
              </a:rPr>
              <a:t>üllerbuis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957638" cy="4256088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pancake-monitor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geschikt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voor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 sz="2000" dirty="0">
                <a:latin typeface="Arial" charset="0"/>
                <a:sym typeface="Symbol" pitchFamily="18" charset="2"/>
              </a:rPr>
              <a:t>-,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β</a:t>
            </a:r>
            <a:r>
              <a:rPr lang="en-GB" sz="2000" dirty="0">
                <a:latin typeface="Arial" charset="0"/>
                <a:sym typeface="Symbol" pitchFamily="18" charset="2"/>
              </a:rPr>
              <a:t>-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sz="2000" dirty="0">
                <a:latin typeface="Arial" charset="0"/>
                <a:sym typeface="Symbol" pitchFamily="18" charset="2"/>
              </a:rPr>
              <a:t>-</a:t>
            </a:r>
            <a:r>
              <a:rPr lang="en-GB" sz="2000" dirty="0" err="1">
                <a:latin typeface="Arial" charset="0"/>
                <a:sym typeface="Symbol" pitchFamily="18" charset="2"/>
              </a:rPr>
              <a:t>straling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dosis</a:t>
            </a:r>
            <a:r>
              <a:rPr lang="en-GB" sz="2000" dirty="0">
                <a:latin typeface="Arial" charset="0"/>
                <a:sym typeface="Symbol" pitchFamily="18" charset="2"/>
              </a:rPr>
              <a:t>(tempo)monitor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besmettingsmonitor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groot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telrendement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grpSp>
        <p:nvGrpSpPr>
          <p:cNvPr id="13319" name="Group 142"/>
          <p:cNvGrpSpPr>
            <a:grpSpLocks noChangeAspect="1"/>
          </p:cNvGrpSpPr>
          <p:nvPr/>
        </p:nvGrpSpPr>
        <p:grpSpPr bwMode="auto">
          <a:xfrm>
            <a:off x="4140200" y="2060575"/>
            <a:ext cx="4752404" cy="3495675"/>
            <a:chOff x="1418" y="1427"/>
            <a:chExt cx="8748" cy="6435"/>
          </a:xfrm>
        </p:grpSpPr>
        <p:pic>
          <p:nvPicPr>
            <p:cNvPr id="13320" name="Picture 143" descr="pancak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8" y="1427"/>
              <a:ext cx="7395" cy="6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44"/>
            <p:cNvSpPr txBox="1">
              <a:spLocks noChangeAspect="1" noChangeArrowheads="1"/>
            </p:cNvSpPr>
            <p:nvPr/>
          </p:nvSpPr>
          <p:spPr bwMode="auto">
            <a:xfrm>
              <a:off x="7571" y="6219"/>
              <a:ext cx="2595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8000" bIns="18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mica </a:t>
              </a:r>
              <a:r>
                <a:rPr lang="en-US" sz="1600">
                  <a:latin typeface="Arial" pitchFamily="34" charset="0"/>
                  <a:cs typeface="Arial" pitchFamily="34" charset="0"/>
                </a:rPr>
                <a:t>venster</a:t>
              </a:r>
            </a:p>
          </p:txBody>
        </p:sp>
        <p:sp>
          <p:nvSpPr>
            <p:cNvPr id="13322" name="Text Box 145"/>
            <p:cNvSpPr txBox="1">
              <a:spLocks noChangeAspect="1" noChangeArrowheads="1"/>
            </p:cNvSpPr>
            <p:nvPr/>
          </p:nvSpPr>
          <p:spPr bwMode="auto">
            <a:xfrm>
              <a:off x="6102" y="7233"/>
              <a:ext cx="2034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8000" bIns="18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anode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23" name="Text Box 146"/>
            <p:cNvSpPr txBox="1">
              <a:spLocks noChangeAspect="1" noChangeArrowheads="1"/>
            </p:cNvSpPr>
            <p:nvPr/>
          </p:nvSpPr>
          <p:spPr bwMode="auto">
            <a:xfrm>
              <a:off x="3845" y="7233"/>
              <a:ext cx="2373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8000" bIns="18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omhulling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24" name="Text Box 147"/>
            <p:cNvSpPr txBox="1">
              <a:spLocks noChangeAspect="1" noChangeArrowheads="1"/>
            </p:cNvSpPr>
            <p:nvPr/>
          </p:nvSpPr>
          <p:spPr bwMode="auto">
            <a:xfrm>
              <a:off x="2712" y="6668"/>
              <a:ext cx="2260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8000" bIns="18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isolator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25" name="Text Box 148"/>
            <p:cNvSpPr txBox="1">
              <a:spLocks noChangeAspect="1" noChangeArrowheads="1"/>
            </p:cNvSpPr>
            <p:nvPr/>
          </p:nvSpPr>
          <p:spPr bwMode="auto">
            <a:xfrm>
              <a:off x="1695" y="4404"/>
              <a:ext cx="2260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8000" bIns="18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signaal</a:t>
              </a:r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85DE81-95D9-4EDC-9AF8-C93E03A9BAEF}" type="datetime1">
              <a:rPr lang="en-GB" sz="1400" smtClean="0">
                <a:cs typeface="Arial" charset="0"/>
              </a:rPr>
              <a:pPr eaLnBrk="1" hangingPunct="1"/>
              <a:t>22/02/2024</a:t>
            </a:fld>
            <a:endParaRPr lang="en-US" sz="1400">
              <a:cs typeface="Arial" charset="0"/>
            </a:endParaRPr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43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6133D6-C425-46B4-924C-75DEF18BF75A}" type="slidenum">
              <a:rPr lang="en-US" sz="1400" smtClean="0">
                <a:cs typeface="Arial" charset="0"/>
              </a:rPr>
              <a:pPr eaLnBrk="1" hangingPunct="1"/>
              <a:t>12</a:t>
            </a:fld>
            <a:endParaRPr lang="en-US" sz="1400">
              <a:cs typeface="Arial" charset="0"/>
            </a:endParaRPr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itchFamily="34" charset="0"/>
                <a:cs typeface="Arial" pitchFamily="34" charset="0"/>
              </a:rPr>
              <a:t>Detectie - apparatuur </a:t>
            </a:r>
            <a:br>
              <a:rPr lang="en-US" sz="3200" b="1">
                <a:latin typeface="Arial" pitchFamily="34" charset="0"/>
                <a:cs typeface="Arial" pitchFamily="34" charset="0"/>
              </a:rPr>
            </a:br>
            <a:r>
              <a:rPr lang="en-US" sz="2000" b="1">
                <a:effectLst/>
                <a:latin typeface="Arial" pitchFamily="34" charset="0"/>
                <a:cs typeface="Arial" pitchFamily="34" charset="0"/>
              </a:rPr>
              <a:t>ionisatiedetector - </a:t>
            </a:r>
            <a:r>
              <a:rPr lang="en-GB" sz="2000" b="1"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dode tijd</a:t>
            </a:r>
            <a:endParaRPr lang="en-US" sz="2000" b="1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6553200" cy="2232025"/>
          </a:xfrm>
        </p:spPr>
        <p:txBody>
          <a:bodyPr/>
          <a:lstStyle/>
          <a:p>
            <a:pPr marL="2159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T =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gemeten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teltempo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tps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)</a:t>
            </a:r>
          </a:p>
          <a:p>
            <a:pPr marL="2159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dode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tijd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(s)</a:t>
            </a:r>
          </a:p>
          <a:p>
            <a:pPr marL="2159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dode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tijd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per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seconde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 = 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endParaRPr lang="en-GB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2159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effectieve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meettijd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= 1 - 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endParaRPr lang="en-GB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2159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 sz="2000">
                <a:latin typeface="Arial" charset="0"/>
                <a:cs typeface="Arial" charset="0"/>
                <a:sym typeface="Symbol" pitchFamily="18" charset="2"/>
              </a:rPr>
              <a:t>  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 sz="2000">
                <a:latin typeface="Arial" charset="0"/>
                <a:cs typeface="Arial" charset="0"/>
                <a:sym typeface="Symbol" pitchFamily="18" charset="2"/>
              </a:rPr>
              <a:t>werkelijke </a:t>
            </a:r>
            <a:r>
              <a:rPr lang="en-GB" sz="2000" dirty="0" err="1">
                <a:latin typeface="Arial" charset="0"/>
                <a:cs typeface="Arial" charset="0"/>
                <a:sym typeface="Symbol" pitchFamily="18" charset="2"/>
              </a:rPr>
              <a:t>teltempo</a:t>
            </a:r>
            <a:endParaRPr lang="en-GB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2159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		T</a:t>
            </a:r>
            <a: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  <a:t>w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= T / (1 – 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 sz="2000" dirty="0">
                <a:latin typeface="Arial" charset="0"/>
                <a:cs typeface="Arial" charset="0"/>
                <a:sym typeface="Symbol" pitchFamily="18" charset="2"/>
              </a:rPr>
              <a:t>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00113" y="4076700"/>
            <a:ext cx="3815903" cy="2305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4318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1800" dirty="0" err="1">
                <a:solidFill>
                  <a:srgbClr val="FF0000"/>
                </a:solidFill>
                <a:cs typeface="Arial" charset="0"/>
                <a:sym typeface="Symbol" pitchFamily="18" charset="2"/>
              </a:rPr>
              <a:t>INTERACTIE</a:t>
            </a:r>
            <a:endParaRPr lang="en-GB" sz="1800" dirty="0">
              <a:solidFill>
                <a:srgbClr val="FF0000"/>
              </a:solidFill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GB" sz="1800" dirty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GB" sz="1800" dirty="0">
                <a:cs typeface="Arial" charset="0"/>
                <a:sym typeface="Symbol" pitchFamily="18" charset="2"/>
              </a:rPr>
              <a:t>de </a:t>
            </a:r>
            <a:r>
              <a:rPr lang="en-GB" sz="1800" dirty="0" err="1">
                <a:cs typeface="Arial" charset="0"/>
                <a:sym typeface="Symbol" pitchFamily="18" charset="2"/>
              </a:rPr>
              <a:t>dode</a:t>
            </a:r>
            <a:r>
              <a:rPr lang="en-GB" sz="1800" dirty="0">
                <a:cs typeface="Arial" charset="0"/>
                <a:sym typeface="Symbol" pitchFamily="18" charset="2"/>
              </a:rPr>
              <a:t> </a:t>
            </a:r>
            <a:r>
              <a:rPr lang="en-GB" sz="1800" dirty="0" err="1">
                <a:cs typeface="Arial" charset="0"/>
                <a:sym typeface="Symbol" pitchFamily="18" charset="2"/>
              </a:rPr>
              <a:t>tijd</a:t>
            </a:r>
            <a:r>
              <a:rPr lang="en-GB" sz="1800" dirty="0">
                <a:cs typeface="Arial" charset="0"/>
                <a:sym typeface="Symbol" pitchFamily="18" charset="2"/>
              </a:rPr>
              <a:t>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 sz="1800" dirty="0">
                <a:cs typeface="Arial" charset="0"/>
                <a:sym typeface="Symbol" pitchFamily="18" charset="2"/>
              </a:rPr>
              <a:t> = 300 µs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1800" dirty="0">
                <a:cs typeface="Arial" charset="0"/>
                <a:sym typeface="Symbol" pitchFamily="18" charset="2"/>
              </a:rPr>
              <a:t>het </a:t>
            </a:r>
            <a:r>
              <a:rPr lang="en-GB" sz="1800" dirty="0" err="1">
                <a:cs typeface="Arial" charset="0"/>
                <a:sym typeface="Symbol" pitchFamily="18" charset="2"/>
              </a:rPr>
              <a:t>gemeten</a:t>
            </a:r>
            <a:r>
              <a:rPr lang="en-GB" sz="1800" dirty="0">
                <a:cs typeface="Arial" charset="0"/>
                <a:sym typeface="Symbol" pitchFamily="18" charset="2"/>
              </a:rPr>
              <a:t> </a:t>
            </a:r>
            <a:r>
              <a:rPr lang="en-GB" sz="1800" dirty="0" err="1">
                <a:cs typeface="Arial" charset="0"/>
                <a:sym typeface="Symbol" pitchFamily="18" charset="2"/>
              </a:rPr>
              <a:t>teltempo</a:t>
            </a:r>
            <a:r>
              <a:rPr lang="en-GB" sz="1800" dirty="0">
                <a:cs typeface="Arial" charset="0"/>
                <a:sym typeface="Symbol" pitchFamily="18" charset="2"/>
              </a:rPr>
              <a:t> T = 1000 </a:t>
            </a:r>
            <a:r>
              <a:rPr lang="en-GB" sz="1800" dirty="0" err="1">
                <a:cs typeface="Arial" charset="0"/>
                <a:sym typeface="Symbol" pitchFamily="18" charset="2"/>
              </a:rPr>
              <a:t>tps</a:t>
            </a:r>
            <a:endParaRPr lang="en-GB" sz="1800" dirty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1800" dirty="0">
                <a:cs typeface="Arial" charset="0"/>
                <a:sym typeface="Symbol" pitchFamily="18" charset="2"/>
              </a:rPr>
              <a:t>wat is het </a:t>
            </a:r>
            <a:r>
              <a:rPr lang="en-GB" sz="1800" dirty="0" err="1">
                <a:cs typeface="Arial" charset="0"/>
                <a:sym typeface="Symbol" pitchFamily="18" charset="2"/>
              </a:rPr>
              <a:t>werkelijke</a:t>
            </a:r>
            <a:r>
              <a:rPr lang="en-GB" sz="1800" dirty="0">
                <a:cs typeface="Arial" charset="0"/>
                <a:sym typeface="Symbol" pitchFamily="18" charset="2"/>
              </a:rPr>
              <a:t> </a:t>
            </a:r>
            <a:r>
              <a:rPr lang="en-GB" sz="1800" dirty="0" err="1">
                <a:cs typeface="Arial" charset="0"/>
                <a:sym typeface="Symbol" pitchFamily="18" charset="2"/>
              </a:rPr>
              <a:t>teltempo</a:t>
            </a:r>
            <a:r>
              <a:rPr lang="en-GB" sz="1800" dirty="0">
                <a:cs typeface="Arial" charset="0"/>
                <a:sym typeface="Symbol" pitchFamily="18" charset="2"/>
              </a:rPr>
              <a:t> T</a:t>
            </a:r>
            <a:r>
              <a:rPr lang="en-GB" sz="1800" baseline="-25000" dirty="0">
                <a:cs typeface="Arial" charset="0"/>
                <a:sym typeface="Symbol" pitchFamily="18" charset="2"/>
              </a:rPr>
              <a:t>w</a:t>
            </a:r>
            <a:r>
              <a:rPr lang="en-GB" sz="1800" dirty="0">
                <a:cs typeface="Arial" charset="0"/>
                <a:sym typeface="Symbol" pitchFamily="18" charset="2"/>
              </a:rPr>
              <a:t> ?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GB" sz="1800" dirty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GB" sz="1800" dirty="0">
                <a:cs typeface="Arial" charset="0"/>
                <a:sym typeface="Symbol" pitchFamily="18" charset="2"/>
              </a:rPr>
              <a:t>T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 dirty="0">
                <a:cs typeface="Arial" charset="0"/>
                <a:sym typeface="Symbol" pitchFamily="18" charset="2"/>
              </a:rPr>
              <a:t>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 sz="1800" dirty="0">
                <a:cs typeface="Arial" charset="0"/>
                <a:sym typeface="Symbol" pitchFamily="18" charset="2"/>
              </a:rPr>
              <a:t> = 1000 </a:t>
            </a:r>
            <a:r>
              <a:rPr lang="en-GB" sz="1800" dirty="0" err="1">
                <a:cs typeface="Arial" charset="0"/>
                <a:sym typeface="Symbol" pitchFamily="18" charset="2"/>
              </a:rPr>
              <a:t>tps</a:t>
            </a:r>
            <a:r>
              <a:rPr lang="en-GB" sz="1800" dirty="0">
                <a:cs typeface="Arial" charset="0"/>
                <a:sym typeface="Symbol" pitchFamily="18" charset="2"/>
              </a:rPr>
              <a:t> </a:t>
            </a: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cs typeface="Arial" charset="0"/>
                <a:sym typeface="Symbol" pitchFamily="18" charset="2"/>
              </a:rPr>
              <a:t> 300</a:t>
            </a:r>
            <a:r>
              <a:rPr lang="en-GB" sz="1800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GB" sz="1800">
                <a:cs typeface="Arial" charset="0"/>
                <a:sym typeface="Symbol" pitchFamily="18" charset="2"/>
              </a:rPr>
              <a:t>10</a:t>
            </a:r>
            <a:r>
              <a:rPr lang="en-GB" sz="1800" baseline="30000">
                <a:cs typeface="Arial" charset="0"/>
                <a:sym typeface="Symbol" pitchFamily="18" charset="2"/>
              </a:rPr>
              <a:t>-6</a:t>
            </a:r>
            <a:r>
              <a:rPr lang="en-GB" sz="1800">
                <a:cs typeface="Arial" charset="0"/>
                <a:sym typeface="Symbol" pitchFamily="18" charset="2"/>
              </a:rPr>
              <a:t> </a:t>
            </a:r>
            <a:r>
              <a:rPr lang="en-GB" sz="1800" dirty="0">
                <a:cs typeface="Arial" charset="0"/>
                <a:sym typeface="Symbol" pitchFamily="18" charset="2"/>
              </a:rPr>
              <a:t>s = 0,3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1800" dirty="0">
                <a:cs typeface="Arial" charset="0"/>
                <a:sym typeface="Symbol" pitchFamily="18" charset="2"/>
              </a:rPr>
              <a:t>T</a:t>
            </a:r>
            <a:r>
              <a:rPr lang="en-GB" sz="1800" baseline="-25000" dirty="0">
                <a:cs typeface="Arial" charset="0"/>
                <a:sym typeface="Symbol" pitchFamily="18" charset="2"/>
              </a:rPr>
              <a:t>w</a:t>
            </a:r>
            <a:r>
              <a:rPr lang="en-GB" sz="1800" dirty="0">
                <a:cs typeface="Arial" charset="0"/>
                <a:sym typeface="Symbol" pitchFamily="18" charset="2"/>
              </a:rPr>
              <a:t> = 1000 </a:t>
            </a:r>
            <a:r>
              <a:rPr lang="en-GB" sz="1800" dirty="0" err="1">
                <a:cs typeface="Arial" charset="0"/>
                <a:sym typeface="Symbol" pitchFamily="18" charset="2"/>
              </a:rPr>
              <a:t>tps</a:t>
            </a:r>
            <a:r>
              <a:rPr lang="en-GB" sz="1800" dirty="0">
                <a:cs typeface="Arial" charset="0"/>
                <a:sym typeface="Symbol" pitchFamily="18" charset="2"/>
              </a:rPr>
              <a:t> / (1 - 0,3) = 1429 </a:t>
            </a:r>
            <a:r>
              <a:rPr lang="en-GB" sz="1800" dirty="0" err="1">
                <a:cs typeface="Arial" charset="0"/>
                <a:sym typeface="Symbol" pitchFamily="18" charset="2"/>
              </a:rPr>
              <a:t>tps</a:t>
            </a:r>
            <a:endParaRPr lang="en-GB" sz="1800" dirty="0">
              <a:cs typeface="Arial" charset="0"/>
              <a:sym typeface="Symbol" pitchFamily="18" charset="2"/>
            </a:endParaRPr>
          </a:p>
        </p:txBody>
      </p:sp>
      <p:pic>
        <p:nvPicPr>
          <p:cNvPr id="14355" name="Chart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31" t="-7365" r="-2925" b="-8365"/>
          <a:stretch>
            <a:fillRect/>
          </a:stretch>
        </p:blipFill>
        <p:spPr bwMode="auto">
          <a:xfrm>
            <a:off x="4644488" y="1905338"/>
            <a:ext cx="4320000" cy="296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195E277-B4BD-4AE9-94D8-68C6986E5D49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582F4E-54BD-4138-8B0F-839B7929FB8F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voorbeelden</a:t>
            </a:r>
          </a:p>
        </p:txBody>
      </p:sp>
      <p:grpSp>
        <p:nvGrpSpPr>
          <p:cNvPr id="15366" name="Group 32"/>
          <p:cNvGrpSpPr>
            <a:grpSpLocks/>
          </p:cNvGrpSpPr>
          <p:nvPr/>
        </p:nvGrpSpPr>
        <p:grpSpPr bwMode="auto">
          <a:xfrm>
            <a:off x="1116013" y="1844675"/>
            <a:ext cx="7015162" cy="4216400"/>
            <a:chOff x="703" y="1162"/>
            <a:chExt cx="4419" cy="2656"/>
          </a:xfrm>
        </p:grpSpPr>
        <p:pic>
          <p:nvPicPr>
            <p:cNvPr id="15367" name="Picture 9" descr="lb-1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2568"/>
              <a:ext cx="858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368" name="Picture 14" descr="lb-14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2568"/>
              <a:ext cx="720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369" name="Picture 19" descr="pw-454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162"/>
              <a:ext cx="742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370" name="Picture 20" descr="pendosimeter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162"/>
              <a:ext cx="985" cy="1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1" name="Picture 21" descr="zijvensterbuis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1162"/>
              <a:ext cx="2378" cy="1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2" name="Picture 22" descr="fh-40t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568"/>
              <a:ext cx="835" cy="1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3" name="Picture 31" descr="minitrac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2568"/>
              <a:ext cx="979" cy="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351B8B-22E7-4FD9-8E60-8C3DAA7C0DD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2C05B-88D2-4E37-AA07-6737DBAA9013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halfgeleider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4103688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Ge, Si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voordelen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hoog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rendement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grote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energieresolutie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Pct val="60000"/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nadelen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geen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gasversterking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koelen</a:t>
            </a:r>
            <a:r>
              <a:rPr lang="en-GB" sz="2000" dirty="0">
                <a:latin typeface="Arial" charset="0"/>
                <a:sym typeface="Symbol" pitchFamily="18" charset="2"/>
              </a:rPr>
              <a:t> tot 80 K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duur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Tx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ionisatie-energie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3,6 eV (Si)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									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2,9 eV (Ge)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grpSp>
        <p:nvGrpSpPr>
          <p:cNvPr id="16391" name="Group 7"/>
          <p:cNvGrpSpPr>
            <a:grpSpLocks noChangeAspect="1"/>
          </p:cNvGrpSpPr>
          <p:nvPr/>
        </p:nvGrpSpPr>
        <p:grpSpPr bwMode="auto">
          <a:xfrm>
            <a:off x="5076825" y="2636838"/>
            <a:ext cx="3711575" cy="1563687"/>
            <a:chOff x="2767" y="1966"/>
            <a:chExt cx="6917" cy="2938"/>
          </a:xfrm>
        </p:grpSpPr>
        <p:sp>
          <p:nvSpPr>
            <p:cNvPr id="16392" name="Rectangle 8" descr="Outlined diamond"/>
            <p:cNvSpPr>
              <a:spLocks noChangeAspect="1" noChangeArrowheads="1"/>
            </p:cNvSpPr>
            <p:nvPr/>
          </p:nvSpPr>
          <p:spPr bwMode="auto">
            <a:xfrm>
              <a:off x="2767" y="4157"/>
              <a:ext cx="3039" cy="701"/>
            </a:xfrm>
            <a:prstGeom prst="rect">
              <a:avLst/>
            </a:prstGeom>
            <a:pattFill prst="openDmnd">
              <a:fgClr>
                <a:srgbClr val="000000"/>
              </a:fgClr>
              <a:bgClr>
                <a:srgbClr val="FFFFFF"/>
              </a:bgClr>
            </a:patt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3" name="Rectangle 9"/>
            <p:cNvSpPr>
              <a:spLocks noChangeAspect="1" noChangeArrowheads="1"/>
            </p:cNvSpPr>
            <p:nvPr/>
          </p:nvSpPr>
          <p:spPr bwMode="auto">
            <a:xfrm>
              <a:off x="2767" y="1966"/>
              <a:ext cx="3126" cy="701"/>
            </a:xfrm>
            <a:prstGeom prst="rect">
              <a:avLst/>
            </a:prstGeom>
            <a:noFill/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4" name="Oval 10"/>
            <p:cNvSpPr>
              <a:spLocks noChangeAspect="1" noChangeArrowheads="1"/>
            </p:cNvSpPr>
            <p:nvPr/>
          </p:nvSpPr>
          <p:spPr bwMode="auto">
            <a:xfrm>
              <a:off x="4590" y="4333"/>
              <a:ext cx="174" cy="175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5" name="Oval 11"/>
            <p:cNvSpPr>
              <a:spLocks noChangeAspect="1" noChangeArrowheads="1"/>
            </p:cNvSpPr>
            <p:nvPr/>
          </p:nvSpPr>
          <p:spPr bwMode="auto">
            <a:xfrm>
              <a:off x="4590" y="2317"/>
              <a:ext cx="174" cy="175"/>
            </a:xfrm>
            <a:prstGeom prst="ellipse">
              <a:avLst/>
            </a:prstGeom>
            <a:solidFill>
              <a:srgbClr val="333333"/>
            </a:solidFill>
            <a:ln w="952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6" name="Line 12"/>
            <p:cNvSpPr>
              <a:spLocks noChangeAspect="1" noChangeShapeType="1"/>
            </p:cNvSpPr>
            <p:nvPr/>
          </p:nvSpPr>
          <p:spPr bwMode="auto">
            <a:xfrm flipV="1">
              <a:off x="4677" y="2492"/>
              <a:ext cx="1" cy="1841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Text Box 13"/>
            <p:cNvSpPr txBox="1">
              <a:spLocks noChangeAspect="1" noChangeArrowheads="1"/>
            </p:cNvSpPr>
            <p:nvPr/>
          </p:nvSpPr>
          <p:spPr bwMode="auto">
            <a:xfrm>
              <a:off x="5893" y="4245"/>
              <a:ext cx="2614" cy="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20" tIns="22860" rIns="45720" bIns="2286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valentieband</a:t>
              </a:r>
            </a:p>
          </p:txBody>
        </p:sp>
        <p:sp>
          <p:nvSpPr>
            <p:cNvPr id="16398" name="Text Box 14"/>
            <p:cNvSpPr txBox="1">
              <a:spLocks noChangeAspect="1" noChangeArrowheads="1"/>
            </p:cNvSpPr>
            <p:nvPr/>
          </p:nvSpPr>
          <p:spPr bwMode="auto">
            <a:xfrm>
              <a:off x="5979" y="2054"/>
              <a:ext cx="2960" cy="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20" tIns="22860" rIns="45720" bIns="2286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geleidingsband</a:t>
              </a:r>
            </a:p>
          </p:txBody>
        </p:sp>
        <p:sp>
          <p:nvSpPr>
            <p:cNvPr id="16399" name="Line 15"/>
            <p:cNvSpPr>
              <a:spLocks noChangeAspect="1" noChangeShapeType="1"/>
            </p:cNvSpPr>
            <p:nvPr/>
          </p:nvSpPr>
          <p:spPr bwMode="auto">
            <a:xfrm flipH="1">
              <a:off x="4851" y="3281"/>
              <a:ext cx="2865" cy="1139"/>
            </a:xfrm>
            <a:prstGeom prst="line">
              <a:avLst/>
            </a:prstGeom>
            <a:noFill/>
            <a:ln w="38100">
              <a:solidFill>
                <a:srgbClr val="3333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0" name="Text Box 16"/>
            <p:cNvSpPr txBox="1">
              <a:spLocks noChangeAspect="1" noChangeArrowheads="1"/>
            </p:cNvSpPr>
            <p:nvPr/>
          </p:nvSpPr>
          <p:spPr bwMode="auto">
            <a:xfrm>
              <a:off x="7330" y="2786"/>
              <a:ext cx="2354" cy="1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20" tIns="22860" rIns="45720" bIns="2286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ioniserende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straling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CCE3E8-E398-4691-9B6D-788488D47AE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CE60A-73B1-4EB4-9337-52B181E90D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halfgeleider</a:t>
            </a:r>
          </a:p>
        </p:txBody>
      </p:sp>
      <p:pic>
        <p:nvPicPr>
          <p:cNvPr id="17414" name="Picture 4" descr="ge-detect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264" y="2029985"/>
            <a:ext cx="4680000" cy="3847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5A4A278-0BEC-4266-9F7A-6DB08F7EB506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3D57F-1297-44DD-96A2-09D495144FEF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08400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halfgeleider</a:t>
            </a:r>
          </a:p>
        </p:txBody>
      </p:sp>
      <p:grpSp>
        <p:nvGrpSpPr>
          <p:cNvPr id="18438" name="Group 5"/>
          <p:cNvGrpSpPr>
            <a:grpSpLocks noChangeAspect="1"/>
          </p:cNvGrpSpPr>
          <p:nvPr/>
        </p:nvGrpSpPr>
        <p:grpSpPr bwMode="auto">
          <a:xfrm>
            <a:off x="971550" y="1773238"/>
            <a:ext cx="3016250" cy="4221162"/>
            <a:chOff x="2767" y="1548"/>
            <a:chExt cx="6077" cy="8591"/>
          </a:xfrm>
        </p:grpSpPr>
        <p:sp>
          <p:nvSpPr>
            <p:cNvPr id="18440" name="Text Box 6"/>
            <p:cNvSpPr txBox="1">
              <a:spLocks noChangeAspect="1" noChangeArrowheads="1"/>
            </p:cNvSpPr>
            <p:nvPr/>
          </p:nvSpPr>
          <p:spPr bwMode="auto">
            <a:xfrm>
              <a:off x="6830" y="1822"/>
              <a:ext cx="2014" cy="5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9000" rIns="9000" bIns="9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elektrodes</a:t>
              </a:r>
            </a:p>
          </p:txBody>
        </p:sp>
        <p:sp>
          <p:nvSpPr>
            <p:cNvPr id="18441" name="Text Box 7"/>
            <p:cNvSpPr txBox="1">
              <a:spLocks noChangeAspect="1" noChangeArrowheads="1"/>
            </p:cNvSpPr>
            <p:nvPr/>
          </p:nvSpPr>
          <p:spPr bwMode="auto">
            <a:xfrm>
              <a:off x="6830" y="2337"/>
              <a:ext cx="1742" cy="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9000" rIns="9000" bIns="9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SiO</a:t>
              </a:r>
              <a:r>
                <a:rPr lang="en-US" sz="1600" baseline="-25000"/>
                <a:t>2</a:t>
              </a:r>
              <a:endParaRPr lang="en-US" sz="1600"/>
            </a:p>
          </p:txBody>
        </p:sp>
        <p:sp>
          <p:nvSpPr>
            <p:cNvPr id="18442" name="Text Box 8"/>
            <p:cNvSpPr txBox="1">
              <a:spLocks noChangeAspect="1" noChangeArrowheads="1"/>
            </p:cNvSpPr>
            <p:nvPr/>
          </p:nvSpPr>
          <p:spPr bwMode="auto">
            <a:xfrm>
              <a:off x="6830" y="2848"/>
              <a:ext cx="1742" cy="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9000" rIns="9000" bIns="9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Si</a:t>
              </a:r>
            </a:p>
          </p:txBody>
        </p:sp>
        <p:grpSp>
          <p:nvGrpSpPr>
            <p:cNvPr id="18443" name="Group 9"/>
            <p:cNvGrpSpPr>
              <a:grpSpLocks noChangeAspect="1"/>
            </p:cNvGrpSpPr>
            <p:nvPr/>
          </p:nvGrpSpPr>
          <p:grpSpPr bwMode="auto">
            <a:xfrm>
              <a:off x="2767" y="1548"/>
              <a:ext cx="3473" cy="1577"/>
              <a:chOff x="2767" y="1548"/>
              <a:chExt cx="3473" cy="1577"/>
            </a:xfrm>
          </p:grpSpPr>
          <p:sp>
            <p:nvSpPr>
              <p:cNvPr id="18538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2767" y="2600"/>
                <a:ext cx="3472" cy="525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9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2941" y="2600"/>
                <a:ext cx="868" cy="26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4 w 21600"/>
                  <a:gd name="T13" fmla="*/ 4534 h 21600"/>
                  <a:gd name="T14" fmla="*/ 17096 w 21600"/>
                  <a:gd name="T15" fmla="*/ 170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0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2767" y="2424"/>
                <a:ext cx="3473" cy="176"/>
              </a:xfrm>
              <a:prstGeom prst="rect">
                <a:avLst/>
              </a:prstGeom>
              <a:noFill/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541" name="Group 13"/>
              <p:cNvGrpSpPr>
                <a:grpSpLocks noChangeAspect="1"/>
              </p:cNvGrpSpPr>
              <p:nvPr/>
            </p:nvGrpSpPr>
            <p:grpSpPr bwMode="auto">
              <a:xfrm>
                <a:off x="3028" y="1986"/>
                <a:ext cx="694" cy="438"/>
                <a:chOff x="3028" y="1986"/>
                <a:chExt cx="694" cy="438"/>
              </a:xfrm>
            </p:grpSpPr>
            <p:sp>
              <p:nvSpPr>
                <p:cNvPr id="18557" name="Rectangl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58" name="Line 1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542" name="Group 16"/>
              <p:cNvGrpSpPr>
                <a:grpSpLocks noChangeAspect="1"/>
              </p:cNvGrpSpPr>
              <p:nvPr/>
            </p:nvGrpSpPr>
            <p:grpSpPr bwMode="auto">
              <a:xfrm>
                <a:off x="5285" y="1986"/>
                <a:ext cx="693" cy="438"/>
                <a:chOff x="3028" y="1986"/>
                <a:chExt cx="694" cy="438"/>
              </a:xfrm>
            </p:grpSpPr>
            <p:sp>
              <p:nvSpPr>
                <p:cNvPr id="18555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56" name="Line 1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543" name="Group 19"/>
              <p:cNvGrpSpPr>
                <a:grpSpLocks noChangeAspect="1"/>
              </p:cNvGrpSpPr>
              <p:nvPr/>
            </p:nvGrpSpPr>
            <p:grpSpPr bwMode="auto">
              <a:xfrm>
                <a:off x="4156" y="1986"/>
                <a:ext cx="693" cy="438"/>
                <a:chOff x="3028" y="1986"/>
                <a:chExt cx="694" cy="438"/>
              </a:xfrm>
            </p:grpSpPr>
            <p:sp>
              <p:nvSpPr>
                <p:cNvPr id="18553" name="Rectangl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54" name="Line 2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544" name="Group 22"/>
              <p:cNvGrpSpPr>
                <a:grpSpLocks noChangeAspect="1"/>
              </p:cNvGrpSpPr>
              <p:nvPr/>
            </p:nvGrpSpPr>
            <p:grpSpPr bwMode="auto">
              <a:xfrm>
                <a:off x="3073" y="2600"/>
                <a:ext cx="605" cy="262"/>
                <a:chOff x="3028" y="3914"/>
                <a:chExt cx="606" cy="263"/>
              </a:xfrm>
            </p:grpSpPr>
            <p:sp>
              <p:nvSpPr>
                <p:cNvPr id="18546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3914"/>
                  <a:ext cx="86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47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3201" y="3914"/>
                  <a:ext cx="85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48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3375" y="3914"/>
                  <a:ext cx="86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49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3548" y="3914"/>
                  <a:ext cx="86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50" name="Oval 27"/>
                <p:cNvSpPr>
                  <a:spLocks noChangeAspect="1" noChangeArrowheads="1"/>
                </p:cNvSpPr>
                <p:nvPr/>
              </p:nvSpPr>
              <p:spPr bwMode="auto">
                <a:xfrm>
                  <a:off x="3114" y="4089"/>
                  <a:ext cx="86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51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3288" y="4089"/>
                  <a:ext cx="86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52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3462" y="4089"/>
                  <a:ext cx="86" cy="88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545" name="Text Box 30"/>
              <p:cNvSpPr txBox="1">
                <a:spLocks noChangeAspect="1" noChangeArrowheads="1"/>
              </p:cNvSpPr>
              <p:nvPr/>
            </p:nvSpPr>
            <p:spPr bwMode="auto">
              <a:xfrm>
                <a:off x="3243" y="1548"/>
                <a:ext cx="260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</p:grpSp>
        <p:grpSp>
          <p:nvGrpSpPr>
            <p:cNvPr id="18444" name="Group 31"/>
            <p:cNvGrpSpPr>
              <a:grpSpLocks noChangeAspect="1"/>
            </p:cNvGrpSpPr>
            <p:nvPr/>
          </p:nvGrpSpPr>
          <p:grpSpPr bwMode="auto">
            <a:xfrm>
              <a:off x="2767" y="3388"/>
              <a:ext cx="3474" cy="1490"/>
              <a:chOff x="2767" y="3388"/>
              <a:chExt cx="3474" cy="1490"/>
            </a:xfrm>
          </p:grpSpPr>
          <p:sp>
            <p:nvSpPr>
              <p:cNvPr id="18515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2767" y="4352"/>
                <a:ext cx="3473" cy="526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516" name="Group 33"/>
              <p:cNvGrpSpPr>
                <a:grpSpLocks noChangeAspect="1"/>
              </p:cNvGrpSpPr>
              <p:nvPr/>
            </p:nvGrpSpPr>
            <p:grpSpPr bwMode="auto">
              <a:xfrm>
                <a:off x="3028" y="3739"/>
                <a:ext cx="694" cy="438"/>
                <a:chOff x="3028" y="1986"/>
                <a:chExt cx="694" cy="438"/>
              </a:xfrm>
            </p:grpSpPr>
            <p:sp>
              <p:nvSpPr>
                <p:cNvPr id="18536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37" name="Line 3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517" name="Group 36"/>
              <p:cNvGrpSpPr>
                <a:grpSpLocks noChangeAspect="1"/>
              </p:cNvGrpSpPr>
              <p:nvPr/>
            </p:nvGrpSpPr>
            <p:grpSpPr bwMode="auto">
              <a:xfrm>
                <a:off x="5286" y="3739"/>
                <a:ext cx="693" cy="438"/>
                <a:chOff x="3028" y="1986"/>
                <a:chExt cx="694" cy="438"/>
              </a:xfrm>
            </p:grpSpPr>
            <p:sp>
              <p:nvSpPr>
                <p:cNvPr id="18534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35" name="Line 3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518" name="Group 39"/>
              <p:cNvGrpSpPr>
                <a:grpSpLocks noChangeAspect="1"/>
              </p:cNvGrpSpPr>
              <p:nvPr/>
            </p:nvGrpSpPr>
            <p:grpSpPr bwMode="auto">
              <a:xfrm>
                <a:off x="4157" y="3739"/>
                <a:ext cx="693" cy="438"/>
                <a:chOff x="3028" y="1986"/>
                <a:chExt cx="694" cy="438"/>
              </a:xfrm>
            </p:grpSpPr>
            <p:sp>
              <p:nvSpPr>
                <p:cNvPr id="18532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33" name="Line 4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519" name="Group 42"/>
              <p:cNvGrpSpPr>
                <a:grpSpLocks noChangeAspect="1"/>
              </p:cNvGrpSpPr>
              <p:nvPr/>
            </p:nvGrpSpPr>
            <p:grpSpPr bwMode="auto">
              <a:xfrm>
                <a:off x="2941" y="4352"/>
                <a:ext cx="1997" cy="264"/>
                <a:chOff x="2941" y="4615"/>
                <a:chExt cx="1997" cy="264"/>
              </a:xfrm>
            </p:grpSpPr>
            <p:sp>
              <p:nvSpPr>
                <p:cNvPr id="18523" name="AutoShap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2941" y="4615"/>
                  <a:ext cx="1997" cy="26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algn="ctr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8524" name="Group 44"/>
                <p:cNvGrpSpPr>
                  <a:grpSpLocks noChangeAspect="1"/>
                </p:cNvGrpSpPr>
                <p:nvPr/>
              </p:nvGrpSpPr>
              <p:grpSpPr bwMode="auto">
                <a:xfrm>
                  <a:off x="3375" y="4703"/>
                  <a:ext cx="1128" cy="88"/>
                  <a:chOff x="5285" y="6368"/>
                  <a:chExt cx="1128" cy="88"/>
                </a:xfrm>
              </p:grpSpPr>
              <p:sp>
                <p:nvSpPr>
                  <p:cNvPr id="18525" name="Oval 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285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26" name="Oval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458" y="6368"/>
                    <a:ext cx="84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27" name="Oval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631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28" name="Oval 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804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29" name="Oval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979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30" name="Oval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153" y="6368"/>
                    <a:ext cx="84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31" name="Oval 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327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8520" name="Text Box 52"/>
              <p:cNvSpPr txBox="1">
                <a:spLocks noChangeAspect="1" noChangeArrowheads="1"/>
              </p:cNvSpPr>
              <p:nvPr/>
            </p:nvSpPr>
            <p:spPr bwMode="auto">
              <a:xfrm>
                <a:off x="3243" y="3388"/>
                <a:ext cx="260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  <p:sp>
            <p:nvSpPr>
              <p:cNvPr id="18521" name="Text Box 53"/>
              <p:cNvSpPr txBox="1">
                <a:spLocks noChangeAspect="1" noChangeArrowheads="1"/>
              </p:cNvSpPr>
              <p:nvPr/>
            </p:nvSpPr>
            <p:spPr bwMode="auto">
              <a:xfrm>
                <a:off x="4375" y="3388"/>
                <a:ext cx="261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  <p:sp>
            <p:nvSpPr>
              <p:cNvPr id="18522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2767" y="4177"/>
                <a:ext cx="3474" cy="176"/>
              </a:xfrm>
              <a:prstGeom prst="rect">
                <a:avLst/>
              </a:prstGeom>
              <a:noFill/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45" name="Group 55"/>
            <p:cNvGrpSpPr>
              <a:grpSpLocks noChangeAspect="1"/>
            </p:cNvGrpSpPr>
            <p:nvPr/>
          </p:nvGrpSpPr>
          <p:grpSpPr bwMode="auto">
            <a:xfrm>
              <a:off x="2767" y="5141"/>
              <a:ext cx="3474" cy="1491"/>
              <a:chOff x="2767" y="5141"/>
              <a:chExt cx="3474" cy="1491"/>
            </a:xfrm>
          </p:grpSpPr>
          <p:sp>
            <p:nvSpPr>
              <p:cNvPr id="18493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2767" y="6107"/>
                <a:ext cx="3473" cy="525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94" name="Group 57"/>
              <p:cNvGrpSpPr>
                <a:grpSpLocks noChangeAspect="1"/>
              </p:cNvGrpSpPr>
              <p:nvPr/>
            </p:nvGrpSpPr>
            <p:grpSpPr bwMode="auto">
              <a:xfrm>
                <a:off x="4069" y="6106"/>
                <a:ext cx="869" cy="262"/>
                <a:chOff x="5198" y="6631"/>
                <a:chExt cx="869" cy="262"/>
              </a:xfrm>
            </p:grpSpPr>
            <p:sp>
              <p:nvSpPr>
                <p:cNvPr id="18506" name="AutoShap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5198" y="6631"/>
                  <a:ext cx="869" cy="26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99 w 21600"/>
                    <a:gd name="T13" fmla="*/ 4534 h 21600"/>
                    <a:gd name="T14" fmla="*/ 17101 w 21600"/>
                    <a:gd name="T15" fmla="*/ 1706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algn="ctr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8507" name="Group 59"/>
                <p:cNvGrpSpPr>
                  <a:grpSpLocks noChangeAspect="1"/>
                </p:cNvGrpSpPr>
                <p:nvPr/>
              </p:nvGrpSpPr>
              <p:grpSpPr bwMode="auto">
                <a:xfrm>
                  <a:off x="5329" y="6631"/>
                  <a:ext cx="604" cy="262"/>
                  <a:chOff x="3028" y="3914"/>
                  <a:chExt cx="606" cy="263"/>
                </a:xfrm>
              </p:grpSpPr>
              <p:sp>
                <p:nvSpPr>
                  <p:cNvPr id="18508" name="Oval 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28" y="3914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09" name="Oval 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1" y="3914"/>
                    <a:ext cx="85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10" name="Oval 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75" y="3914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11" name="Oval 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8" y="3914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12" name="Oval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4" y="4089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13" name="Oval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88" y="4089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514" name="Oval 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2" y="4089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8495" name="Text Box 67"/>
              <p:cNvSpPr txBox="1">
                <a:spLocks noChangeAspect="1" noChangeArrowheads="1"/>
              </p:cNvSpPr>
              <p:nvPr/>
            </p:nvSpPr>
            <p:spPr bwMode="auto">
              <a:xfrm>
                <a:off x="4375" y="5141"/>
                <a:ext cx="261" cy="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  <p:sp>
            <p:nvSpPr>
              <p:cNvPr id="18496" name="Rectangle 68"/>
              <p:cNvSpPr>
                <a:spLocks noChangeAspect="1" noChangeArrowheads="1"/>
              </p:cNvSpPr>
              <p:nvPr/>
            </p:nvSpPr>
            <p:spPr bwMode="auto">
              <a:xfrm>
                <a:off x="2767" y="5931"/>
                <a:ext cx="3474" cy="176"/>
              </a:xfrm>
              <a:prstGeom prst="rect">
                <a:avLst/>
              </a:prstGeom>
              <a:noFill/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97" name="Group 69"/>
              <p:cNvGrpSpPr>
                <a:grpSpLocks noChangeAspect="1"/>
              </p:cNvGrpSpPr>
              <p:nvPr/>
            </p:nvGrpSpPr>
            <p:grpSpPr bwMode="auto">
              <a:xfrm>
                <a:off x="3028" y="5492"/>
                <a:ext cx="694" cy="439"/>
                <a:chOff x="3028" y="1986"/>
                <a:chExt cx="694" cy="438"/>
              </a:xfrm>
            </p:grpSpPr>
            <p:sp>
              <p:nvSpPr>
                <p:cNvPr id="18504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05" name="Line 7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98" name="Group 72"/>
              <p:cNvGrpSpPr>
                <a:grpSpLocks noChangeAspect="1"/>
              </p:cNvGrpSpPr>
              <p:nvPr/>
            </p:nvGrpSpPr>
            <p:grpSpPr bwMode="auto">
              <a:xfrm>
                <a:off x="4157" y="5492"/>
                <a:ext cx="693" cy="439"/>
                <a:chOff x="3028" y="1986"/>
                <a:chExt cx="694" cy="438"/>
              </a:xfrm>
            </p:grpSpPr>
            <p:sp>
              <p:nvSpPr>
                <p:cNvPr id="18502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03" name="Line 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99" name="Group 75"/>
              <p:cNvGrpSpPr>
                <a:grpSpLocks noChangeAspect="1"/>
              </p:cNvGrpSpPr>
              <p:nvPr/>
            </p:nvGrpSpPr>
            <p:grpSpPr bwMode="auto">
              <a:xfrm>
                <a:off x="5286" y="5492"/>
                <a:ext cx="693" cy="439"/>
                <a:chOff x="3028" y="1986"/>
                <a:chExt cx="694" cy="438"/>
              </a:xfrm>
            </p:grpSpPr>
            <p:sp>
              <p:nvSpPr>
                <p:cNvPr id="18500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01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446" name="Group 78"/>
            <p:cNvGrpSpPr>
              <a:grpSpLocks noChangeAspect="1"/>
            </p:cNvGrpSpPr>
            <p:nvPr/>
          </p:nvGrpSpPr>
          <p:grpSpPr bwMode="auto">
            <a:xfrm>
              <a:off x="2767" y="6894"/>
              <a:ext cx="3475" cy="1490"/>
              <a:chOff x="2767" y="6894"/>
              <a:chExt cx="3475" cy="1490"/>
            </a:xfrm>
          </p:grpSpPr>
          <p:sp>
            <p:nvSpPr>
              <p:cNvPr id="18470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2767" y="7857"/>
                <a:ext cx="3474" cy="527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71" name="Group 80"/>
              <p:cNvGrpSpPr>
                <a:grpSpLocks noChangeAspect="1"/>
              </p:cNvGrpSpPr>
              <p:nvPr/>
            </p:nvGrpSpPr>
            <p:grpSpPr bwMode="auto">
              <a:xfrm>
                <a:off x="4069" y="7858"/>
                <a:ext cx="1998" cy="265"/>
                <a:chOff x="2941" y="4615"/>
                <a:chExt cx="1997" cy="264"/>
              </a:xfrm>
            </p:grpSpPr>
            <p:sp>
              <p:nvSpPr>
                <p:cNvPr id="18484" name="AutoShape 81"/>
                <p:cNvSpPr>
                  <a:spLocks noChangeAspect="1" noChangeArrowheads="1"/>
                </p:cNvSpPr>
                <p:nvPr/>
              </p:nvSpPr>
              <p:spPr bwMode="auto">
                <a:xfrm>
                  <a:off x="2941" y="4615"/>
                  <a:ext cx="1997" cy="26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algn="ctr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8485" name="Group 82"/>
                <p:cNvGrpSpPr>
                  <a:grpSpLocks noChangeAspect="1"/>
                </p:cNvGrpSpPr>
                <p:nvPr/>
              </p:nvGrpSpPr>
              <p:grpSpPr bwMode="auto">
                <a:xfrm>
                  <a:off x="3375" y="4703"/>
                  <a:ext cx="1128" cy="88"/>
                  <a:chOff x="5285" y="6368"/>
                  <a:chExt cx="1128" cy="88"/>
                </a:xfrm>
              </p:grpSpPr>
              <p:sp>
                <p:nvSpPr>
                  <p:cNvPr id="18486" name="Oval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285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87" name="Oval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458" y="6368"/>
                    <a:ext cx="84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88" name="Oval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631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89" name="Oval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804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90" name="Oval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979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91" name="Oval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153" y="6368"/>
                    <a:ext cx="84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92" name="Oval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327" y="6368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8472" name="Text Box 90"/>
              <p:cNvSpPr txBox="1">
                <a:spLocks noChangeAspect="1" noChangeArrowheads="1"/>
              </p:cNvSpPr>
              <p:nvPr/>
            </p:nvSpPr>
            <p:spPr bwMode="auto">
              <a:xfrm>
                <a:off x="4375" y="6894"/>
                <a:ext cx="260" cy="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  <p:sp>
            <p:nvSpPr>
              <p:cNvPr id="18473" name="Text Box 91"/>
              <p:cNvSpPr txBox="1">
                <a:spLocks noChangeAspect="1" noChangeArrowheads="1"/>
              </p:cNvSpPr>
              <p:nvPr/>
            </p:nvSpPr>
            <p:spPr bwMode="auto">
              <a:xfrm>
                <a:off x="5499" y="6894"/>
                <a:ext cx="259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  <p:sp>
            <p:nvSpPr>
              <p:cNvPr id="1847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2767" y="7683"/>
                <a:ext cx="3475" cy="176"/>
              </a:xfrm>
              <a:prstGeom prst="rect">
                <a:avLst/>
              </a:prstGeom>
              <a:noFill/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75" name="Group 93"/>
              <p:cNvGrpSpPr>
                <a:grpSpLocks noChangeAspect="1"/>
              </p:cNvGrpSpPr>
              <p:nvPr/>
            </p:nvGrpSpPr>
            <p:grpSpPr bwMode="auto">
              <a:xfrm>
                <a:off x="3028" y="7244"/>
                <a:ext cx="694" cy="439"/>
                <a:chOff x="3028" y="1986"/>
                <a:chExt cx="694" cy="438"/>
              </a:xfrm>
            </p:grpSpPr>
            <p:sp>
              <p:nvSpPr>
                <p:cNvPr id="18482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3" name="Line 9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76" name="Group 96"/>
              <p:cNvGrpSpPr>
                <a:grpSpLocks noChangeAspect="1"/>
              </p:cNvGrpSpPr>
              <p:nvPr/>
            </p:nvGrpSpPr>
            <p:grpSpPr bwMode="auto">
              <a:xfrm>
                <a:off x="4158" y="7244"/>
                <a:ext cx="693" cy="439"/>
                <a:chOff x="3028" y="1986"/>
                <a:chExt cx="694" cy="438"/>
              </a:xfrm>
            </p:grpSpPr>
            <p:sp>
              <p:nvSpPr>
                <p:cNvPr id="18480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1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77" name="Group 99"/>
              <p:cNvGrpSpPr>
                <a:grpSpLocks noChangeAspect="1"/>
              </p:cNvGrpSpPr>
              <p:nvPr/>
            </p:nvGrpSpPr>
            <p:grpSpPr bwMode="auto">
              <a:xfrm>
                <a:off x="5287" y="7244"/>
                <a:ext cx="693" cy="439"/>
                <a:chOff x="3028" y="1986"/>
                <a:chExt cx="694" cy="438"/>
              </a:xfrm>
            </p:grpSpPr>
            <p:sp>
              <p:nvSpPr>
                <p:cNvPr id="18478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9" name="Line 10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447" name="Group 102"/>
            <p:cNvGrpSpPr>
              <a:grpSpLocks noChangeAspect="1"/>
            </p:cNvGrpSpPr>
            <p:nvPr/>
          </p:nvGrpSpPr>
          <p:grpSpPr bwMode="auto">
            <a:xfrm>
              <a:off x="2767" y="8646"/>
              <a:ext cx="3475" cy="1493"/>
              <a:chOff x="2767" y="8646"/>
              <a:chExt cx="3475" cy="1493"/>
            </a:xfrm>
          </p:grpSpPr>
          <p:sp>
            <p:nvSpPr>
              <p:cNvPr id="18448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2767" y="9613"/>
                <a:ext cx="3474" cy="526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49" name="Group 104"/>
              <p:cNvGrpSpPr>
                <a:grpSpLocks noChangeAspect="1"/>
              </p:cNvGrpSpPr>
              <p:nvPr/>
            </p:nvGrpSpPr>
            <p:grpSpPr bwMode="auto">
              <a:xfrm>
                <a:off x="5198" y="9610"/>
                <a:ext cx="870" cy="263"/>
                <a:chOff x="5198" y="6631"/>
                <a:chExt cx="869" cy="262"/>
              </a:xfrm>
            </p:grpSpPr>
            <p:sp>
              <p:nvSpPr>
                <p:cNvPr id="18461" name="AutoShape 105"/>
                <p:cNvSpPr>
                  <a:spLocks noChangeAspect="1" noChangeArrowheads="1"/>
                </p:cNvSpPr>
                <p:nvPr/>
              </p:nvSpPr>
              <p:spPr bwMode="auto">
                <a:xfrm>
                  <a:off x="5198" y="6631"/>
                  <a:ext cx="869" cy="26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99 w 21600"/>
                    <a:gd name="T13" fmla="*/ 4534 h 21600"/>
                    <a:gd name="T14" fmla="*/ 17101 w 21600"/>
                    <a:gd name="T15" fmla="*/ 1706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algn="ctr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8462" name="Group 106"/>
                <p:cNvGrpSpPr>
                  <a:grpSpLocks noChangeAspect="1"/>
                </p:cNvGrpSpPr>
                <p:nvPr/>
              </p:nvGrpSpPr>
              <p:grpSpPr bwMode="auto">
                <a:xfrm>
                  <a:off x="5329" y="6631"/>
                  <a:ext cx="604" cy="262"/>
                  <a:chOff x="3028" y="3914"/>
                  <a:chExt cx="606" cy="263"/>
                </a:xfrm>
              </p:grpSpPr>
              <p:sp>
                <p:nvSpPr>
                  <p:cNvPr id="18463" name="Oval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28" y="3914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64" name="Oval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1" y="3914"/>
                    <a:ext cx="85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65" name="Oval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75" y="3914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66" name="Oval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8" y="3914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67" name="Oval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4" y="4089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68" name="Oval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88" y="4089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469" name="Oval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2" y="4089"/>
                    <a:ext cx="86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8450" name="Text Box 114"/>
              <p:cNvSpPr txBox="1">
                <a:spLocks noChangeAspect="1" noChangeArrowheads="1"/>
              </p:cNvSpPr>
              <p:nvPr/>
            </p:nvSpPr>
            <p:spPr bwMode="auto">
              <a:xfrm>
                <a:off x="5499" y="8646"/>
                <a:ext cx="258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" tIns="9000" rIns="9000" bIns="9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400" b="1"/>
                  <a:t>+</a:t>
                </a:r>
                <a:endParaRPr lang="en-US" sz="1400"/>
              </a:p>
            </p:txBody>
          </p:sp>
          <p:sp>
            <p:nvSpPr>
              <p:cNvPr id="18451" name="Rectangle 115"/>
              <p:cNvSpPr>
                <a:spLocks noChangeAspect="1" noChangeArrowheads="1"/>
              </p:cNvSpPr>
              <p:nvPr/>
            </p:nvSpPr>
            <p:spPr bwMode="auto">
              <a:xfrm>
                <a:off x="2767" y="9437"/>
                <a:ext cx="3475" cy="176"/>
              </a:xfrm>
              <a:prstGeom prst="rect">
                <a:avLst/>
              </a:prstGeom>
              <a:noFill/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52" name="Group 116"/>
              <p:cNvGrpSpPr>
                <a:grpSpLocks noChangeAspect="1"/>
              </p:cNvGrpSpPr>
              <p:nvPr/>
            </p:nvGrpSpPr>
            <p:grpSpPr bwMode="auto">
              <a:xfrm>
                <a:off x="3028" y="8998"/>
                <a:ext cx="694" cy="439"/>
                <a:chOff x="3028" y="1986"/>
                <a:chExt cx="694" cy="438"/>
              </a:xfrm>
            </p:grpSpPr>
            <p:sp>
              <p:nvSpPr>
                <p:cNvPr id="18459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0" name="Line 11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53" name="Group 119"/>
              <p:cNvGrpSpPr>
                <a:grpSpLocks noChangeAspect="1"/>
              </p:cNvGrpSpPr>
              <p:nvPr/>
            </p:nvGrpSpPr>
            <p:grpSpPr bwMode="auto">
              <a:xfrm>
                <a:off x="4158" y="8998"/>
                <a:ext cx="693" cy="439"/>
                <a:chOff x="3028" y="1986"/>
                <a:chExt cx="694" cy="438"/>
              </a:xfrm>
            </p:grpSpPr>
            <p:sp>
              <p:nvSpPr>
                <p:cNvPr id="18457" name="Rectangle 12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58" name="Line 12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54" name="Group 122"/>
              <p:cNvGrpSpPr>
                <a:grpSpLocks noChangeAspect="1"/>
              </p:cNvGrpSpPr>
              <p:nvPr/>
            </p:nvGrpSpPr>
            <p:grpSpPr bwMode="auto">
              <a:xfrm>
                <a:off x="5287" y="8998"/>
                <a:ext cx="693" cy="439"/>
                <a:chOff x="3028" y="1986"/>
                <a:chExt cx="694" cy="438"/>
              </a:xfrm>
            </p:grpSpPr>
            <p:sp>
              <p:nvSpPr>
                <p:cNvPr id="18455" name="Rectangle 123"/>
                <p:cNvSpPr>
                  <a:spLocks noChangeAspect="1" noChangeArrowheads="1"/>
                </p:cNvSpPr>
                <p:nvPr/>
              </p:nvSpPr>
              <p:spPr bwMode="auto">
                <a:xfrm>
                  <a:off x="3028" y="2337"/>
                  <a:ext cx="694" cy="87"/>
                </a:xfrm>
                <a:prstGeom prst="rect">
                  <a:avLst/>
                </a:prstGeom>
                <a:solidFill>
                  <a:srgbClr val="000000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56" name="Line 1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75" y="1986"/>
                  <a:ext cx="0" cy="351"/>
                </a:xfrm>
                <a:prstGeom prst="line">
                  <a:avLst/>
                </a:prstGeom>
                <a:noFill/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8439" name="Rectangle 125"/>
          <p:cNvSpPr>
            <a:spLocks noChangeArrowheads="1"/>
          </p:cNvSpPr>
          <p:nvPr/>
        </p:nvSpPr>
        <p:spPr bwMode="auto">
          <a:xfrm>
            <a:off x="4140200" y="1989138"/>
            <a:ext cx="42481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CCD = charge coupled device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endParaRPr lang="en-GB" sz="2000">
              <a:sym typeface="Symbol" pitchFamily="18" charset="2"/>
            </a:endParaRPr>
          </a:p>
          <a:p>
            <a:pPr defTabSz="215900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lading wordt direct (ioniserende straling) of indirect (licht van een fluorescentiescherm) gevormd</a:t>
            </a:r>
          </a:p>
          <a:p>
            <a:pPr defTabSz="215900">
              <a:spcBef>
                <a:spcPct val="0"/>
              </a:spcBef>
              <a:buSzTx/>
              <a:buFont typeface="Wingdings" pitchFamily="2" charset="2"/>
              <a:buNone/>
            </a:pPr>
            <a:endParaRPr lang="en-GB" sz="2000">
              <a:sym typeface="Symbol" pitchFamily="18" charset="2"/>
            </a:endParaRPr>
          </a:p>
          <a:p>
            <a:pPr defTabSz="215900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door de spanning op de elektrodes slim te manipuleren kan ionisatie-lading onder elke elektrode naar buiten worden getransporteerd en door een computer uitgelezen</a:t>
            </a:r>
          </a:p>
          <a:p>
            <a:pPr defTabSz="215900">
              <a:spcBef>
                <a:spcPct val="0"/>
              </a:spcBef>
              <a:buSzTx/>
              <a:buFont typeface="Wingdings" pitchFamily="2" charset="2"/>
              <a:buNone/>
            </a:pPr>
            <a:endParaRPr lang="en-GB" sz="2000">
              <a:sym typeface="Symbol" pitchFamily="18" charset="2"/>
            </a:endParaRPr>
          </a:p>
          <a:p>
            <a:pPr defTabSz="215900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heet ook wel "emmertjesgeheugen"</a:t>
            </a:r>
          </a:p>
          <a:p>
            <a:pPr defTabSz="215900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vervanger van fotomultiplicatorbuis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155EADB-1E4C-4B27-9F11-9C2EB2CF1460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7766E-4C42-4E4D-A15B-D51716B5E3B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scintillatiedetector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anorganische scintillator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NaI, CsI, BaF</a:t>
            </a:r>
            <a:r>
              <a:rPr lang="en-GB" sz="2000" baseline="-25000">
                <a:latin typeface="Arial" charset="0"/>
                <a:sym typeface="Symbol" pitchFamily="18" charset="2"/>
              </a:rPr>
              <a:t>2</a:t>
            </a:r>
            <a:r>
              <a:rPr lang="en-GB" sz="2000">
                <a:latin typeface="Arial" charset="0"/>
                <a:sym typeface="Symbol" pitchFamily="18" charset="2"/>
              </a:rPr>
              <a:t>, ZnS, BGO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bevatten meestal een fluorescerende toevoeging, bijv. NaI(Tl)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organische scintillator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anthraceen, stilbeen, plastic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vloeistof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bevatten meestal een fluorescerende toevoeging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thermoluminescentiedetector (TLD)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CaF</a:t>
            </a:r>
            <a:r>
              <a:rPr lang="en-GB" sz="2000" baseline="-25000">
                <a:latin typeface="Arial" charset="0"/>
                <a:sym typeface="Symbol" pitchFamily="18" charset="2"/>
              </a:rPr>
              <a:t>2</a:t>
            </a:r>
            <a:r>
              <a:rPr lang="en-GB" sz="2000">
                <a:latin typeface="Arial" charset="0"/>
                <a:sym typeface="Symbol" pitchFamily="18" charset="2"/>
              </a:rPr>
              <a:t>, CaSO</a:t>
            </a:r>
            <a:r>
              <a:rPr lang="en-GB" sz="2000" baseline="-25000">
                <a:latin typeface="Arial" charset="0"/>
                <a:sym typeface="Symbol" pitchFamily="18" charset="2"/>
              </a:rPr>
              <a:t>4</a:t>
            </a:r>
            <a:r>
              <a:rPr lang="en-GB" sz="2000">
                <a:latin typeface="Arial" charset="0"/>
                <a:sym typeface="Symbol" pitchFamily="18" charset="2"/>
              </a:rPr>
              <a:t>, LiF, Li</a:t>
            </a:r>
            <a:r>
              <a:rPr lang="en-GB" sz="2000" baseline="-25000">
                <a:latin typeface="Arial" charset="0"/>
                <a:sym typeface="Symbol" pitchFamily="18" charset="2"/>
              </a:rPr>
              <a:t>2</a:t>
            </a:r>
            <a:r>
              <a:rPr lang="en-GB" sz="2000">
                <a:latin typeface="Arial" charset="0"/>
                <a:sym typeface="Symbol" pitchFamily="18" charset="2"/>
              </a:rPr>
              <a:t>B</a:t>
            </a:r>
            <a:r>
              <a:rPr lang="en-GB" sz="2000" baseline="-25000">
                <a:latin typeface="Arial" charset="0"/>
                <a:sym typeface="Symbol" pitchFamily="18" charset="2"/>
              </a:rPr>
              <a:t>4</a:t>
            </a:r>
            <a:r>
              <a:rPr lang="en-GB" sz="2000">
                <a:latin typeface="Arial" charset="0"/>
                <a:sym typeface="Symbol" pitchFamily="18" charset="2"/>
              </a:rPr>
              <a:t>O</a:t>
            </a:r>
            <a:r>
              <a:rPr lang="en-GB" sz="2000" baseline="-25000">
                <a:latin typeface="Arial" charset="0"/>
                <a:sym typeface="Symbol" pitchFamily="18" charset="2"/>
              </a:rPr>
              <a:t>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AC1C356-1905-4785-B4D8-26612E39AE2B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2B194-2680-45C2-B87D-6E1760A0767B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scintillatiedetector - fotomultiplicatorbuis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632700" cy="2735262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door </a:t>
            </a:r>
            <a:r>
              <a:rPr lang="en-GB" sz="2000" dirty="0" err="1">
                <a:latin typeface="Arial" charset="0"/>
                <a:sym typeface="Symbol" pitchFamily="18" charset="2"/>
              </a:rPr>
              <a:t>wisselwerking</a:t>
            </a:r>
            <a:r>
              <a:rPr lang="en-GB" sz="2000" dirty="0">
                <a:latin typeface="Arial" charset="0"/>
                <a:sym typeface="Symbol" pitchFamily="18" charset="2"/>
              </a:rPr>
              <a:t> van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sz="2000" dirty="0">
                <a:latin typeface="Arial" charset="0"/>
                <a:sym typeface="Symbol" pitchFamily="18" charset="2"/>
              </a:rPr>
              <a:t>-</a:t>
            </a:r>
            <a:r>
              <a:rPr lang="en-GB" sz="2000" dirty="0" err="1">
                <a:latin typeface="Arial" charset="0"/>
                <a:sym typeface="Symbol" pitchFamily="18" charset="2"/>
              </a:rPr>
              <a:t>foton</a:t>
            </a:r>
            <a:r>
              <a:rPr lang="en-GB" sz="2000" dirty="0">
                <a:latin typeface="Arial" charset="0"/>
                <a:sym typeface="Symbol" pitchFamily="18" charset="2"/>
              </a:rPr>
              <a:t> met scintillator </a:t>
            </a:r>
            <a:r>
              <a:rPr lang="en-GB" sz="2000" dirty="0" err="1">
                <a:latin typeface="Arial" charset="0"/>
                <a:sym typeface="Symbol" pitchFamily="18" charset="2"/>
              </a:rPr>
              <a:t>ontstaat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licht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lichtfoton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maakt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foto-elektron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vrij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uit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de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fotokathode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foto-elektron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botst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op 10 - 14 dynodes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bij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elke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botsing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ontstaan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2 - 3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secundaire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elektronen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Pct val="60000"/>
              <a:buFontTx/>
              <a:buNone/>
            </a:pPr>
            <a:r>
              <a:rPr lang="en-US" sz="20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in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NaI</a:t>
            </a:r>
            <a:r>
              <a:rPr lang="en-US" sz="20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is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ongeveer</a:t>
            </a:r>
            <a:r>
              <a:rPr lang="en-US" sz="20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500 eV per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foto-elektron</a:t>
            </a:r>
            <a:r>
              <a:rPr lang="en-US" sz="20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nodig</a:t>
            </a:r>
            <a:endParaRPr lang="en-US" sz="2000" dirty="0">
              <a:solidFill>
                <a:srgbClr val="FF0000"/>
              </a:solidFill>
              <a:latin typeface="Arial" charset="0"/>
              <a:cs typeface="Arial" charset="0"/>
              <a:sym typeface="Symbol" pitchFamily="18" charset="2"/>
            </a:endParaRPr>
          </a:p>
        </p:txBody>
      </p:sp>
      <p:grpSp>
        <p:nvGrpSpPr>
          <p:cNvPr id="20487" name="Group 7"/>
          <p:cNvGrpSpPr>
            <a:grpSpLocks noChangeAspect="1"/>
          </p:cNvGrpSpPr>
          <p:nvPr/>
        </p:nvGrpSpPr>
        <p:grpSpPr bwMode="auto">
          <a:xfrm>
            <a:off x="1938338" y="4141788"/>
            <a:ext cx="5368925" cy="2166937"/>
            <a:chOff x="1491" y="2614"/>
            <a:chExt cx="2879" cy="1133"/>
          </a:xfrm>
        </p:grpSpPr>
        <p:pic>
          <p:nvPicPr>
            <p:cNvPr id="20488" name="Picture 18" descr="Figuur11-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" y="2614"/>
              <a:ext cx="2689" cy="1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489" name="Group 8"/>
            <p:cNvGrpSpPr>
              <a:grpSpLocks/>
            </p:cNvGrpSpPr>
            <p:nvPr/>
          </p:nvGrpSpPr>
          <p:grpSpPr bwMode="auto">
            <a:xfrm>
              <a:off x="1491" y="2632"/>
              <a:ext cx="2879" cy="1115"/>
              <a:chOff x="1491" y="2632"/>
              <a:chExt cx="2879" cy="1115"/>
            </a:xfrm>
          </p:grpSpPr>
          <p:sp>
            <p:nvSpPr>
              <p:cNvPr id="20490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1491" y="2632"/>
                <a:ext cx="65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ioniserende</a:t>
                </a: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straling</a:t>
                </a:r>
              </a:p>
            </p:txBody>
          </p:sp>
          <p:sp>
            <p:nvSpPr>
              <p:cNvPr id="20491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2157" y="3414"/>
                <a:ext cx="326" cy="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licht</a:t>
                </a:r>
              </a:p>
            </p:txBody>
          </p:sp>
          <p:sp>
            <p:nvSpPr>
              <p:cNvPr id="20492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2182" y="2666"/>
                <a:ext cx="653" cy="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fotokathode</a:t>
                </a:r>
              </a:p>
            </p:txBody>
          </p:sp>
          <p:sp>
            <p:nvSpPr>
              <p:cNvPr id="20493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3035" y="3414"/>
                <a:ext cx="489" cy="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dynode</a:t>
                </a:r>
              </a:p>
            </p:txBody>
          </p:sp>
          <p:sp>
            <p:nvSpPr>
              <p:cNvPr id="20494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3166" y="3601"/>
                <a:ext cx="1089" cy="1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fotomultiplicatorbuis</a:t>
                </a:r>
              </a:p>
            </p:txBody>
          </p:sp>
          <p:sp>
            <p:nvSpPr>
              <p:cNvPr id="20495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2813" y="2666"/>
                <a:ext cx="653" cy="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elektronen</a:t>
                </a:r>
              </a:p>
            </p:txBody>
          </p:sp>
          <p:sp>
            <p:nvSpPr>
              <p:cNvPr id="20496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3457" y="2666"/>
                <a:ext cx="490" cy="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anode</a:t>
                </a:r>
              </a:p>
            </p:txBody>
          </p:sp>
          <p:sp>
            <p:nvSpPr>
              <p:cNvPr id="20497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3596" y="3447"/>
                <a:ext cx="77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contactpinnen</a:t>
                </a:r>
              </a:p>
            </p:txBody>
          </p:sp>
          <p:sp>
            <p:nvSpPr>
              <p:cNvPr id="20498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1549" y="3601"/>
                <a:ext cx="816" cy="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8000" tIns="18000" rIns="18000" bIns="1800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scintillatiekristal</a:t>
                </a:r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EF406F2-FCFB-4C67-9253-4AC33050747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BE422-A972-4682-B606-F659FD83C4C7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19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scintillatiedetector - voorbeelden</a:t>
            </a:r>
          </a:p>
        </p:txBody>
      </p:sp>
      <p:grpSp>
        <p:nvGrpSpPr>
          <p:cNvPr id="21510" name="Group 33"/>
          <p:cNvGrpSpPr>
            <a:grpSpLocks/>
          </p:cNvGrpSpPr>
          <p:nvPr/>
        </p:nvGrpSpPr>
        <p:grpSpPr bwMode="auto">
          <a:xfrm>
            <a:off x="1476375" y="1700213"/>
            <a:ext cx="6256338" cy="4205287"/>
            <a:chOff x="930" y="1071"/>
            <a:chExt cx="3941" cy="2649"/>
          </a:xfrm>
        </p:grpSpPr>
        <p:pic>
          <p:nvPicPr>
            <p:cNvPr id="21511" name="Picture 7" descr="nai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1253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1512" name="Picture 9" descr="nai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1071"/>
              <a:ext cx="1071" cy="1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1513" name="Picture 25" descr="pe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568"/>
              <a:ext cx="979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1514" name="Picture 23" descr="pet-detector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" y="2568"/>
              <a:ext cx="1180" cy="1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5" name="Picture 31" descr="nai-detector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1253"/>
              <a:ext cx="1175" cy="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4">
            <a:extLst>
              <a:ext uri="{FF2B5EF4-FFF2-40B4-BE49-F238E27FC236}">
                <a16:creationId xmlns:a16="http://schemas.microsoft.com/office/drawing/2014/main" id="{C13293DF-4F8E-4256-8923-0F58D96F1D7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270A316-976F-4171-81F0-4C3757D75D31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4099" name="Slide Number Placeholder 6">
            <a:extLst>
              <a:ext uri="{FF2B5EF4-FFF2-40B4-BE49-F238E27FC236}">
                <a16:creationId xmlns:a16="http://schemas.microsoft.com/office/drawing/2014/main" id="{5E84330A-BAD1-4DE0-B1D8-3A3E3F67B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8FD396-1973-4CFF-94E7-D0D8D83B681E}" type="slidenum">
              <a:rPr lang="en-US" altLang="en-US" sz="1400">
                <a:cs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70721C63-BBC1-47B4-8367-D4FBD7D8D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endParaRPr lang="en-US" sz="3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3">
            <a:extLst>
              <a:ext uri="{FF2B5EF4-FFF2-40B4-BE49-F238E27FC236}">
                <a16:creationId xmlns:a16="http://schemas.microsoft.com/office/drawing/2014/main" id="{FF12EB5B-DC4C-43D0-9F38-669E1E218D0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632700" cy="43195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wisselwerking van straling met materie vormt de basis voor een vijftal onderwerpen die van belang zijn in de dagelijkse praktijk van de stralingsdeskundige: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rgbClr val="FF0000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dosimetrie				stralingsgrootheden en -eenheden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rgbClr val="FF0000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radiobiologie			hoe beïnvloedt straling ons lichaam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rgbClr val="FF0000"/>
              </a:buClr>
              <a:buSzTx/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detectie					hoe meten we straling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			hoe reduceren we straling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toestellen				hoe produceren we straling</a:t>
            </a:r>
          </a:p>
        </p:txBody>
      </p:sp>
      <p:sp>
        <p:nvSpPr>
          <p:cNvPr id="4102" name="Rectangle 8">
            <a:extLst>
              <a:ext uri="{FF2B5EF4-FFF2-40B4-BE49-F238E27FC236}">
                <a16:creationId xmlns:a16="http://schemas.microsoft.com/office/drawing/2014/main" id="{B5123E68-ABEE-40DD-AC81-571E0C972A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96D55E9-3ECF-4E45-B163-D27FEF526E25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3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F4D779-BCF0-4E5F-BF4B-05671741E27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scintillatiedetector - thermoluminescentie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920038" cy="172720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wisselwerking   →   elektron in een metastabiele toestand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verwarming van TLD   →   elektron naar de grondtoestand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hierbij wordt infrarood licht uitgezonden</a:t>
            </a:r>
          </a:p>
        </p:txBody>
      </p:sp>
      <p:grpSp>
        <p:nvGrpSpPr>
          <p:cNvPr id="22535" name="Group 7"/>
          <p:cNvGrpSpPr>
            <a:grpSpLocks noChangeAspect="1"/>
          </p:cNvGrpSpPr>
          <p:nvPr/>
        </p:nvGrpSpPr>
        <p:grpSpPr bwMode="auto">
          <a:xfrm>
            <a:off x="1763713" y="3933825"/>
            <a:ext cx="5292725" cy="2286000"/>
            <a:chOff x="2829" y="2103"/>
            <a:chExt cx="6320" cy="2753"/>
          </a:xfrm>
        </p:grpSpPr>
        <p:sp>
          <p:nvSpPr>
            <p:cNvPr id="22536" name="Text Box 8"/>
            <p:cNvSpPr txBox="1">
              <a:spLocks noChangeAspect="1" noChangeArrowheads="1"/>
            </p:cNvSpPr>
            <p:nvPr/>
          </p:nvSpPr>
          <p:spPr bwMode="auto">
            <a:xfrm>
              <a:off x="7786" y="4229"/>
              <a:ext cx="620" cy="6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/>
                <a:t>B</a:t>
              </a:r>
            </a:p>
          </p:txBody>
        </p:sp>
        <p:sp>
          <p:nvSpPr>
            <p:cNvPr id="22537" name="Text Box 9"/>
            <p:cNvSpPr txBox="1">
              <a:spLocks noChangeAspect="1" noChangeArrowheads="1"/>
            </p:cNvSpPr>
            <p:nvPr/>
          </p:nvSpPr>
          <p:spPr bwMode="auto">
            <a:xfrm>
              <a:off x="3696" y="4229"/>
              <a:ext cx="620" cy="6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/>
                <a:t>A</a:t>
              </a:r>
            </a:p>
          </p:txBody>
        </p:sp>
        <p:grpSp>
          <p:nvGrpSpPr>
            <p:cNvPr id="22538" name="Group 10"/>
            <p:cNvGrpSpPr>
              <a:grpSpLocks noChangeAspect="1"/>
            </p:cNvGrpSpPr>
            <p:nvPr/>
          </p:nvGrpSpPr>
          <p:grpSpPr bwMode="auto">
            <a:xfrm>
              <a:off x="2829" y="2103"/>
              <a:ext cx="4158" cy="2096"/>
              <a:chOff x="2767" y="1966"/>
              <a:chExt cx="5826" cy="2938"/>
            </a:xfrm>
          </p:grpSpPr>
          <p:sp>
            <p:nvSpPr>
              <p:cNvPr id="22550" name="Rectangle 11" descr="Outlined diamond"/>
              <p:cNvSpPr>
                <a:spLocks noChangeAspect="1" noChangeArrowheads="1"/>
              </p:cNvSpPr>
              <p:nvPr/>
            </p:nvSpPr>
            <p:spPr bwMode="auto">
              <a:xfrm>
                <a:off x="2767" y="4157"/>
                <a:ext cx="3039" cy="701"/>
              </a:xfrm>
              <a:prstGeom prst="rect">
                <a:avLst/>
              </a:prstGeom>
              <a:pattFill prst="openDmnd">
                <a:fgClr>
                  <a:srgbClr val="000000"/>
                </a:fgClr>
                <a:bgClr>
                  <a:srgbClr val="FFFFFF"/>
                </a:bgClr>
              </a:pattFill>
              <a:ln w="952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1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2767" y="1966"/>
                <a:ext cx="3126" cy="701"/>
              </a:xfrm>
              <a:prstGeom prst="rect">
                <a:avLst/>
              </a:prstGeom>
              <a:noFill/>
              <a:ln w="952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2" name="Oval 13"/>
              <p:cNvSpPr>
                <a:spLocks noChangeAspect="1" noChangeArrowheads="1"/>
              </p:cNvSpPr>
              <p:nvPr/>
            </p:nvSpPr>
            <p:spPr bwMode="auto">
              <a:xfrm>
                <a:off x="4590" y="4333"/>
                <a:ext cx="174" cy="175"/>
              </a:xfrm>
              <a:prstGeom prst="ellipse">
                <a:avLst/>
              </a:prstGeom>
              <a:solidFill>
                <a:srgbClr val="FFFFFF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3" name="Oval 14"/>
              <p:cNvSpPr>
                <a:spLocks noChangeAspect="1" noChangeArrowheads="1"/>
              </p:cNvSpPr>
              <p:nvPr/>
            </p:nvSpPr>
            <p:spPr bwMode="auto">
              <a:xfrm>
                <a:off x="4590" y="2317"/>
                <a:ext cx="174" cy="175"/>
              </a:xfrm>
              <a:prstGeom prst="ellipse">
                <a:avLst/>
              </a:prstGeom>
              <a:solidFill>
                <a:srgbClr val="333333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4" name="Line 15"/>
              <p:cNvSpPr>
                <a:spLocks noChangeAspect="1" noChangeShapeType="1"/>
              </p:cNvSpPr>
              <p:nvPr/>
            </p:nvSpPr>
            <p:spPr bwMode="auto">
              <a:xfrm flipV="1">
                <a:off x="4677" y="2492"/>
                <a:ext cx="1" cy="1841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5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5893" y="4245"/>
                <a:ext cx="2614" cy="6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45720" tIns="22860" rIns="45720" bIns="2286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sz="1600"/>
                  <a:t>valentieband</a:t>
                </a:r>
              </a:p>
            </p:txBody>
          </p:sp>
          <p:sp>
            <p:nvSpPr>
              <p:cNvPr id="22556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5893" y="2054"/>
                <a:ext cx="2700" cy="6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45720" tIns="22860" rIns="45720" bIns="2286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sz="1600"/>
                  <a:t>geleidingsband</a:t>
                </a:r>
              </a:p>
            </p:txBody>
          </p:sp>
          <p:sp>
            <p:nvSpPr>
              <p:cNvPr id="22557" name="Line 18"/>
              <p:cNvSpPr>
                <a:spLocks noChangeAspect="1" noChangeShapeType="1"/>
              </p:cNvSpPr>
              <p:nvPr/>
            </p:nvSpPr>
            <p:spPr bwMode="auto">
              <a:xfrm flipH="1">
                <a:off x="4851" y="3281"/>
                <a:ext cx="2865" cy="1139"/>
              </a:xfrm>
              <a:prstGeom prst="line">
                <a:avLst/>
              </a:prstGeom>
              <a:noFill/>
              <a:ln w="38100">
                <a:solidFill>
                  <a:srgbClr val="333333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8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5056" y="2811"/>
                <a:ext cx="2069" cy="10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45720" tIns="22860" rIns="45720" bIns="22860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ioniserende</a:t>
                </a: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sz="1600"/>
                  <a:t>straling</a:t>
                </a:r>
              </a:p>
            </p:txBody>
          </p:sp>
          <p:sp>
            <p:nvSpPr>
              <p:cNvPr id="22559" name="Line 2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069" y="2405"/>
                <a:ext cx="521" cy="1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0" name="Oval 21"/>
              <p:cNvSpPr>
                <a:spLocks noChangeAspect="1" noChangeArrowheads="1"/>
              </p:cNvSpPr>
              <p:nvPr/>
            </p:nvSpPr>
            <p:spPr bwMode="auto">
              <a:xfrm>
                <a:off x="3896" y="2317"/>
                <a:ext cx="174" cy="175"/>
              </a:xfrm>
              <a:prstGeom prst="ellipse">
                <a:avLst/>
              </a:prstGeom>
              <a:solidFill>
                <a:srgbClr val="333333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1" name="Oval 22"/>
              <p:cNvSpPr>
                <a:spLocks noChangeAspect="1" noChangeArrowheads="1"/>
              </p:cNvSpPr>
              <p:nvPr/>
            </p:nvSpPr>
            <p:spPr bwMode="auto">
              <a:xfrm>
                <a:off x="3896" y="2843"/>
                <a:ext cx="173" cy="175"/>
              </a:xfrm>
              <a:prstGeom prst="ellipse">
                <a:avLst/>
              </a:prstGeom>
              <a:solidFill>
                <a:srgbClr val="333333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2" name="Line 23"/>
              <p:cNvSpPr>
                <a:spLocks noChangeAspect="1" noChangeShapeType="1"/>
              </p:cNvSpPr>
              <p:nvPr/>
            </p:nvSpPr>
            <p:spPr bwMode="auto">
              <a:xfrm>
                <a:off x="3722" y="2930"/>
                <a:ext cx="521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3" name="Line 24"/>
              <p:cNvSpPr>
                <a:spLocks noChangeAspect="1" noChangeShapeType="1"/>
              </p:cNvSpPr>
              <p:nvPr/>
            </p:nvSpPr>
            <p:spPr bwMode="auto">
              <a:xfrm>
                <a:off x="3983" y="2492"/>
                <a:ext cx="0" cy="351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39" name="Group 25"/>
            <p:cNvGrpSpPr>
              <a:grpSpLocks noChangeAspect="1"/>
            </p:cNvGrpSpPr>
            <p:nvPr/>
          </p:nvGrpSpPr>
          <p:grpSpPr bwMode="auto">
            <a:xfrm>
              <a:off x="6919" y="2103"/>
              <a:ext cx="2230" cy="2063"/>
              <a:chOff x="2767" y="1966"/>
              <a:chExt cx="3126" cy="2892"/>
            </a:xfrm>
          </p:grpSpPr>
          <p:sp>
            <p:nvSpPr>
              <p:cNvPr id="22540" name="Rectangle 26" descr="Outlined diamond"/>
              <p:cNvSpPr>
                <a:spLocks noChangeAspect="1" noChangeArrowheads="1"/>
              </p:cNvSpPr>
              <p:nvPr/>
            </p:nvSpPr>
            <p:spPr bwMode="auto">
              <a:xfrm>
                <a:off x="2767" y="4157"/>
                <a:ext cx="3039" cy="701"/>
              </a:xfrm>
              <a:prstGeom prst="rect">
                <a:avLst/>
              </a:prstGeom>
              <a:pattFill prst="openDmnd">
                <a:fgClr>
                  <a:srgbClr val="000000"/>
                </a:fgClr>
                <a:bgClr>
                  <a:srgbClr val="FFFFFF"/>
                </a:bgClr>
              </a:pattFill>
              <a:ln w="952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1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2767" y="1966"/>
                <a:ext cx="3126" cy="701"/>
              </a:xfrm>
              <a:prstGeom prst="rect">
                <a:avLst/>
              </a:prstGeom>
              <a:noFill/>
              <a:ln w="952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2" name="Oval 28"/>
              <p:cNvSpPr>
                <a:spLocks noChangeAspect="1" noChangeArrowheads="1"/>
              </p:cNvSpPr>
              <p:nvPr/>
            </p:nvSpPr>
            <p:spPr bwMode="auto">
              <a:xfrm>
                <a:off x="4590" y="4333"/>
                <a:ext cx="174" cy="175"/>
              </a:xfrm>
              <a:prstGeom prst="ellipse">
                <a:avLst/>
              </a:prstGeom>
              <a:solidFill>
                <a:srgbClr val="FFFFFF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3" name="Oval 29"/>
              <p:cNvSpPr>
                <a:spLocks noChangeAspect="1" noChangeArrowheads="1"/>
              </p:cNvSpPr>
              <p:nvPr/>
            </p:nvSpPr>
            <p:spPr bwMode="auto">
              <a:xfrm>
                <a:off x="4590" y="2317"/>
                <a:ext cx="174" cy="175"/>
              </a:xfrm>
              <a:prstGeom prst="ellipse">
                <a:avLst/>
              </a:prstGeom>
              <a:solidFill>
                <a:srgbClr val="333333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4" name="Line 30"/>
              <p:cNvSpPr>
                <a:spLocks noChangeAspect="1" noChangeShapeType="1"/>
              </p:cNvSpPr>
              <p:nvPr/>
            </p:nvSpPr>
            <p:spPr bwMode="auto">
              <a:xfrm flipV="1">
                <a:off x="4677" y="2492"/>
                <a:ext cx="1" cy="1841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5" name="Line 3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069" y="2405"/>
                <a:ext cx="521" cy="1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6" name="Oval 32"/>
              <p:cNvSpPr>
                <a:spLocks noChangeAspect="1" noChangeArrowheads="1"/>
              </p:cNvSpPr>
              <p:nvPr/>
            </p:nvSpPr>
            <p:spPr bwMode="auto">
              <a:xfrm>
                <a:off x="3896" y="2317"/>
                <a:ext cx="174" cy="175"/>
              </a:xfrm>
              <a:prstGeom prst="ellipse">
                <a:avLst/>
              </a:prstGeom>
              <a:solidFill>
                <a:srgbClr val="333333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7" name="Oval 33"/>
              <p:cNvSpPr>
                <a:spLocks noChangeAspect="1" noChangeArrowheads="1"/>
              </p:cNvSpPr>
              <p:nvPr/>
            </p:nvSpPr>
            <p:spPr bwMode="auto">
              <a:xfrm>
                <a:off x="3896" y="2843"/>
                <a:ext cx="173" cy="175"/>
              </a:xfrm>
              <a:prstGeom prst="ellipse">
                <a:avLst/>
              </a:prstGeom>
              <a:solidFill>
                <a:srgbClr val="333333"/>
              </a:solidFill>
              <a:ln w="952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8" name="Line 34"/>
              <p:cNvSpPr>
                <a:spLocks noChangeAspect="1" noChangeShapeType="1"/>
              </p:cNvSpPr>
              <p:nvPr/>
            </p:nvSpPr>
            <p:spPr bwMode="auto">
              <a:xfrm>
                <a:off x="3722" y="2930"/>
                <a:ext cx="521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9" name="Line 35"/>
              <p:cNvSpPr>
                <a:spLocks noChangeAspect="1" noChangeShapeType="1"/>
              </p:cNvSpPr>
              <p:nvPr/>
            </p:nvSpPr>
            <p:spPr bwMode="auto">
              <a:xfrm>
                <a:off x="3983" y="2492"/>
                <a:ext cx="0" cy="351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59BE3DC-1CAA-49FC-A75A-072631A138BD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88DC3D-C4D3-4977-921C-AB9EEE56E0F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fotografische emulsie</a:t>
            </a:r>
            <a:endParaRPr lang="en-US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filmbadge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als persoonsdosismeter volledig verdrongen door de TLD</a:t>
            </a: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röntgenfoto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detector waarmee r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öntgenstraling is ontdekt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	vooral medische toepassingen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meer en meer verdrongen door halfgeleidertechnieken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autoradiogram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detector waarmee radioactiviteit is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ontdekt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analytisch hulpmiddel in de chemie en biochemie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meer en meer verdrongen door halfgeleidertechnieken</a:t>
            </a: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kernemulsie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detector waarmee elementaire deeltjes zijn ontdekt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vervangen door apparatuur met een volume &gt; 1000 m</a:t>
            </a:r>
            <a:r>
              <a:rPr lang="en-GB" sz="2000" baseline="30000">
                <a:latin typeface="Arial" charset="0"/>
                <a:sym typeface="Symbol" pitchFamily="18" charset="2"/>
              </a:rPr>
              <a:t>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12C43FE-160B-4EE6-8C97-3025149E37EC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F5CEA-63F7-4003-B9CE-C8B4AD323497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fotografische emulsie</a:t>
            </a: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684213" y="4941888"/>
            <a:ext cx="8064500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GB" sz="1600">
                <a:sym typeface="Symbol" pitchFamily="18" charset="2"/>
              </a:rPr>
              <a:t>hand met ring van		autoradiogram van uraniumzout			</a:t>
            </a:r>
            <a:r>
              <a:rPr lang="el-GR" sz="16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</a:t>
            </a:r>
            <a:r>
              <a:rPr lang="en-GB" sz="1600">
                <a:sym typeface="Symbol" pitchFamily="18" charset="2"/>
              </a:rPr>
              <a:t>deeltje (rechtsboven)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GB" sz="1600">
                <a:sym typeface="Symbol" pitchFamily="18" charset="2"/>
              </a:rPr>
              <a:t>mevrouw R</a:t>
            </a:r>
            <a:r>
              <a:rPr lang="en-US" sz="1600">
                <a:cs typeface="Arial" charset="0"/>
                <a:sym typeface="Symbol" pitchFamily="18" charset="2"/>
              </a:rPr>
              <a:t>ö</a:t>
            </a:r>
            <a:r>
              <a:rPr lang="en-GB" sz="1600">
                <a:sym typeface="Symbol" pitchFamily="18" charset="2"/>
              </a:rPr>
              <a:t>ntgen		zie schaduw van Maltezer Kruis			vervalt in punt P in drie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GB" sz="1600">
                <a:sym typeface="Symbol" pitchFamily="18" charset="2"/>
              </a:rPr>
              <a:t>									tussen uraniumzout en emulsie 			</a:t>
            </a:r>
            <a:r>
              <a:rPr lang="el-GR" sz="16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 sz="1600">
                <a:sym typeface="Symbol" pitchFamily="18" charset="2"/>
              </a:rPr>
              <a:t>-mesonen (a, b en c)</a:t>
            </a:r>
          </a:p>
        </p:txBody>
      </p:sp>
      <p:grpSp>
        <p:nvGrpSpPr>
          <p:cNvPr id="24583" name="Group 10"/>
          <p:cNvGrpSpPr>
            <a:grpSpLocks/>
          </p:cNvGrpSpPr>
          <p:nvPr/>
        </p:nvGrpSpPr>
        <p:grpSpPr bwMode="auto">
          <a:xfrm>
            <a:off x="611188" y="2060575"/>
            <a:ext cx="7997825" cy="2744788"/>
            <a:chOff x="385" y="1298"/>
            <a:chExt cx="5038" cy="1729"/>
          </a:xfrm>
        </p:grpSpPr>
        <p:pic>
          <p:nvPicPr>
            <p:cNvPr id="24584" name="Picture 5" descr="emulsie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298"/>
              <a:ext cx="1198" cy="1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5" name="Picture 6" descr="emulsie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1298"/>
              <a:ext cx="2142" cy="1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6" name="Picture 7" descr="emulsie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1298"/>
              <a:ext cx="1727" cy="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7" name="AutoShape 9"/>
            <p:cNvSpPr>
              <a:spLocks noChangeArrowheads="1"/>
            </p:cNvSpPr>
            <p:nvPr/>
          </p:nvSpPr>
          <p:spPr bwMode="auto">
            <a:xfrm>
              <a:off x="4377" y="2750"/>
              <a:ext cx="136" cy="181"/>
            </a:xfrm>
            <a:prstGeom prst="upArrow">
              <a:avLst>
                <a:gd name="adj1" fmla="val 50000"/>
                <a:gd name="adj2" fmla="val 33272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0E47D93-23A7-414F-865A-06897EAD2DB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48F25-5626-4FF4-94D2-BEEB41FBF25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nieuwe ontwikkeling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84213" y="5805488"/>
            <a:ext cx="78486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</a:pPr>
            <a:r>
              <a:rPr lang="en-GB" sz="1600">
                <a:sym typeface="Symbol" pitchFamily="18" charset="2"/>
              </a:rPr>
              <a:t>detector voor hoge energiefysica bij het CERN in Gen</a:t>
            </a:r>
            <a:r>
              <a:rPr lang="en-US" sz="1600">
                <a:cs typeface="Arial" charset="0"/>
                <a:sym typeface="Symbol" pitchFamily="18" charset="2"/>
              </a:rPr>
              <a:t>ève</a:t>
            </a:r>
          </a:p>
        </p:txBody>
      </p:sp>
      <p:grpSp>
        <p:nvGrpSpPr>
          <p:cNvPr id="25607" name="Group 8"/>
          <p:cNvGrpSpPr>
            <a:grpSpLocks/>
          </p:cNvGrpSpPr>
          <p:nvPr/>
        </p:nvGrpSpPr>
        <p:grpSpPr bwMode="auto">
          <a:xfrm>
            <a:off x="1763713" y="1916113"/>
            <a:ext cx="5694362" cy="3767137"/>
            <a:chOff x="1111" y="1207"/>
            <a:chExt cx="3587" cy="2373"/>
          </a:xfrm>
        </p:grpSpPr>
        <p:pic>
          <p:nvPicPr>
            <p:cNvPr id="25608" name="Picture 4" descr="cer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1207"/>
              <a:ext cx="3587" cy="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5609" name="AutoShape 7"/>
            <p:cNvSpPr>
              <a:spLocks noChangeArrowheads="1"/>
            </p:cNvSpPr>
            <p:nvPr/>
          </p:nvSpPr>
          <p:spPr bwMode="auto">
            <a:xfrm>
              <a:off x="3379" y="1253"/>
              <a:ext cx="136" cy="181"/>
            </a:xfrm>
            <a:prstGeom prst="downArrow">
              <a:avLst>
                <a:gd name="adj1" fmla="val 50000"/>
                <a:gd name="adj2" fmla="val 33272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EB19387-57B5-42E2-A344-E2065D676AE8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7DE41-1297-427E-A37A-BD3BE2024193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meetapparatuur - pulshoogteanalyse</a:t>
            </a:r>
            <a:endParaRPr lang="en-US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4535487" cy="338455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stel geheugen bevat 2048 cellen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definieer 2048 pulshoogtes E</a:t>
            </a:r>
            <a:r>
              <a:rPr lang="en-GB" sz="2000" baseline="-25000">
                <a:latin typeface="Arial" charset="0"/>
                <a:sym typeface="Symbol" pitchFamily="18" charset="2"/>
              </a:rPr>
              <a:t>i</a:t>
            </a:r>
            <a:r>
              <a:rPr lang="en-GB" sz="2000">
                <a:latin typeface="Arial" charset="0"/>
                <a:sym typeface="Symbol" pitchFamily="18" charset="2"/>
              </a:rPr>
              <a:t> nummer deze i = 1 ... 2048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tel signalen met E</a:t>
            </a:r>
            <a:r>
              <a:rPr lang="en-GB" sz="2000" baseline="-25000">
                <a:latin typeface="Arial" charset="0"/>
                <a:sym typeface="Symbol" pitchFamily="18" charset="2"/>
              </a:rPr>
              <a:t>i</a:t>
            </a:r>
            <a:r>
              <a:rPr lang="en-GB" sz="2000">
                <a:latin typeface="Arial" charset="0"/>
                <a:sym typeface="Symbol" pitchFamily="18" charset="2"/>
              </a:rPr>
              <a:t> &lt; hoogte &lt; E</a:t>
            </a:r>
            <a:r>
              <a:rPr lang="en-GB" sz="2000" baseline="-25000">
                <a:latin typeface="Arial" charset="0"/>
                <a:sym typeface="Symbol" pitchFamily="18" charset="2"/>
              </a:rPr>
              <a:t>i+1</a:t>
            </a:r>
            <a:r>
              <a:rPr lang="en-GB" sz="2000">
                <a:latin typeface="Arial" charset="0"/>
                <a:sym typeface="Symbol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verhoog inhoud van geheugencel i  telkens met 1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zo ontstaat een histogram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Pct val="60000"/>
              <a:buFontTx/>
              <a:buNone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 sz="2000">
                <a:latin typeface="Arial" charset="0"/>
                <a:cs typeface="Arial" panose="020B0604020202020204" pitchFamily="34" charset="0"/>
                <a:sym typeface="Symbol" pitchFamily="18" charset="2"/>
              </a:rPr>
              <a:t>   </a:t>
            </a:r>
            <a:r>
              <a:rPr lang="en-GB" sz="2000">
                <a:latin typeface="Arial" charset="0"/>
                <a:sym typeface="Symbol" pitchFamily="18" charset="2"/>
              </a:rPr>
              <a:t>energieverdeling</a:t>
            </a:r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684213" y="5301704"/>
            <a:ext cx="7775575" cy="863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/>
          <a:lstStyle/>
          <a:p>
            <a:pPr marL="43180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pulshoogteanalysator (veelkanaalsanalysator) is tegenwoordig </a:t>
            </a:r>
          </a:p>
          <a:p>
            <a:pPr marL="43180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beschikbaar als insteekkaart voor computer en laptop</a:t>
            </a:r>
            <a:endParaRPr lang="en-US" sz="2000">
              <a:cs typeface="Arial" charset="0"/>
              <a:sym typeface="Symbol" pitchFamily="18" charset="2"/>
            </a:endParaRPr>
          </a:p>
        </p:txBody>
      </p:sp>
      <p:pic>
        <p:nvPicPr>
          <p:cNvPr id="26632" name="Picture 8" descr="p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16113"/>
            <a:ext cx="3656013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F3973C-5B37-4DCA-B254-34D7C189F443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A465CA-0327-40C9-9581-67CA198EB6E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meetapparatuur - pulshoogteanalyse</a:t>
            </a:r>
            <a:endParaRPr lang="en-US" sz="1200" b="1">
              <a:latin typeface="Arial" charset="0"/>
            </a:endParaRPr>
          </a:p>
        </p:txBody>
      </p:sp>
      <p:pic>
        <p:nvPicPr>
          <p:cNvPr id="27654" name="Picture 7" descr="ortec-p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133600"/>
            <a:ext cx="6681787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9FDA94-D880-4EE8-B049-85AF8BC31E41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9542B-8885-430C-8840-126C1FF0523D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meetapparatuur - tijdanalyse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4321175" cy="2663825"/>
          </a:xfrm>
        </p:spPr>
        <p:txBody>
          <a:bodyPr/>
          <a:lstStyle/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na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resetpuls</a:t>
            </a:r>
            <a:r>
              <a:rPr lang="en-GB" sz="2000" dirty="0">
                <a:latin typeface="Arial" charset="0"/>
                <a:sym typeface="Symbol" pitchFamily="18" charset="2"/>
              </a:rPr>
              <a:t> is de spanning V = 0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na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startpuls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begint</a:t>
            </a:r>
            <a:r>
              <a:rPr lang="en-GB" sz="2000" dirty="0">
                <a:latin typeface="Arial" charset="0"/>
                <a:sym typeface="Symbol" pitchFamily="18" charset="2"/>
              </a:rPr>
              <a:t> V </a:t>
            </a:r>
            <a:r>
              <a:rPr lang="en-GB" sz="2000" dirty="0" err="1">
                <a:latin typeface="Arial" charset="0"/>
                <a:sym typeface="Symbol" pitchFamily="18" charset="2"/>
              </a:rPr>
              <a:t>lineair</a:t>
            </a:r>
            <a:r>
              <a:rPr lang="en-GB" sz="2000" dirty="0">
                <a:latin typeface="Arial" charset="0"/>
                <a:sym typeface="Symbol" pitchFamily="18" charset="2"/>
              </a:rPr>
              <a:t> met 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tijd</a:t>
            </a:r>
            <a:r>
              <a:rPr lang="en-GB" sz="2000" dirty="0">
                <a:latin typeface="Arial" charset="0"/>
                <a:sym typeface="Symbol" pitchFamily="18" charset="2"/>
              </a:rPr>
              <a:t> t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stijgen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na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stoppuls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blijft</a:t>
            </a:r>
            <a:r>
              <a:rPr lang="en-GB" sz="2000" dirty="0">
                <a:latin typeface="Arial" charset="0"/>
                <a:sym typeface="Symbol" pitchFamily="18" charset="2"/>
              </a:rPr>
              <a:t> V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verder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contant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signaalgrootte</a:t>
            </a:r>
            <a:r>
              <a:rPr lang="en-GB" sz="2000" dirty="0">
                <a:latin typeface="Arial" charset="0"/>
                <a:sym typeface="Symbol" pitchFamily="18" charset="2"/>
              </a:rPr>
              <a:t> is </a:t>
            </a:r>
            <a:r>
              <a:rPr lang="en-GB" sz="2000" dirty="0" err="1">
                <a:latin typeface="Arial" charset="0"/>
                <a:sym typeface="Symbol" pitchFamily="18" charset="2"/>
              </a:rPr>
              <a:t>evenredig</a:t>
            </a:r>
            <a:r>
              <a:rPr lang="en-GB" sz="2000" dirty="0">
                <a:latin typeface="Arial" charset="0"/>
                <a:sym typeface="Symbol" pitchFamily="18" charset="2"/>
              </a:rPr>
              <a:t> met het </a:t>
            </a:r>
            <a:r>
              <a:rPr lang="en-GB" sz="2000" dirty="0" err="1">
                <a:latin typeface="Arial" charset="0"/>
                <a:sym typeface="Symbol" pitchFamily="18" charset="2"/>
              </a:rPr>
              <a:t>tijdsverschil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t </a:t>
            </a:r>
            <a:r>
              <a:rPr lang="en-GB" sz="2000" dirty="0" err="1">
                <a:latin typeface="Arial" charset="0"/>
                <a:sym typeface="Symbol" pitchFamily="18" charset="2"/>
              </a:rPr>
              <a:t>tussen</a:t>
            </a:r>
            <a:r>
              <a:rPr lang="en-GB" sz="2000" dirty="0">
                <a:latin typeface="Arial" charset="0"/>
                <a:sym typeface="Symbol" pitchFamily="18" charset="2"/>
              </a:rPr>
              <a:t> start-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stoppuls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755650" y="5084763"/>
            <a:ext cx="7848600" cy="108108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/>
          <a:lstStyle/>
          <a:p>
            <a:pPr marL="457200" lvl="2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GB" sz="2000">
                <a:sym typeface="Symbol" pitchFamily="18" charset="2"/>
              </a:rPr>
              <a:t>hiermee is tijdanalyse teruggebracht tot pulshoogteanalyse</a:t>
            </a:r>
          </a:p>
          <a:p>
            <a:pPr marL="457200" lvl="2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>
                <a:cs typeface="Arial" charset="0"/>
                <a:sym typeface="Symbol" pitchFamily="18" charset="2"/>
              </a:rPr>
              <a:t>er zijn nog vele andere methodes</a:t>
            </a:r>
          </a:p>
          <a:p>
            <a:pPr marL="457200" lvl="2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>
                <a:cs typeface="Arial" charset="0"/>
                <a:sym typeface="Symbol" pitchFamily="18" charset="2"/>
              </a:rPr>
              <a:t>toepassing in ziekenhuis bij PET-TOF (30 ps per cm)</a:t>
            </a:r>
          </a:p>
        </p:txBody>
      </p:sp>
      <p:pic>
        <p:nvPicPr>
          <p:cNvPr id="28680" name="Picture 7" descr="t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276475"/>
            <a:ext cx="3509963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27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800" y="6248400"/>
            <a:ext cx="28944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E6E8ABE-8075-4F63-978B-280C35436733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2A9343-7573-443F-AB8F-EC613A80A998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indeling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rgbClr val="FF0000"/>
              </a:buClr>
              <a:buSzTx/>
              <a:buFont typeface="Wingdings" pitchFamily="2" charset="2"/>
              <a:buNone/>
              <a:defRPr/>
            </a:pPr>
            <a:r>
              <a:rPr lang="en-GB" sz="2000" b="1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apparatuur</a:t>
            </a:r>
            <a:endParaRPr lang="en-GB" sz="2000" b="1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300"/>
              </a:spcBef>
              <a:buClr>
                <a:srgbClr val="FF0000"/>
              </a:buClr>
              <a:buSzTx/>
              <a:buNone/>
              <a:defRPr/>
            </a:pPr>
            <a:endParaRPr lang="en-GB" sz="200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ionisatiedetector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scintillatiedetector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fotografische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emulsie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elektronische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meetapparatuur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</p:txBody>
      </p:sp>
      <p:pic>
        <p:nvPicPr>
          <p:cNvPr id="512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7" y="4366046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2C1754E-7D62-4FF6-8A32-6A3F8A5CC70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F87A1-F1E6-4162-B46D-47205C502A9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bouw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038725" cy="411480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 b="1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gasgevulde detector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metalen behuizing = kathode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centrale draad = anode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	lucht, aardgas, edelgas, ...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	buisspanning = 100 - 2000 volt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Tx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ionisatiekamer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proportionele telbuis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Geiger-M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üllerbuis</a:t>
            </a:r>
          </a:p>
        </p:txBody>
      </p:sp>
      <p:grpSp>
        <p:nvGrpSpPr>
          <p:cNvPr id="2" name="Group 26"/>
          <p:cNvGrpSpPr>
            <a:grpSpLocks noChangeAspect="1"/>
          </p:cNvGrpSpPr>
          <p:nvPr/>
        </p:nvGrpSpPr>
        <p:grpSpPr bwMode="auto">
          <a:xfrm>
            <a:off x="5076496" y="2207332"/>
            <a:ext cx="3960000" cy="1053940"/>
            <a:chOff x="3462" y="2061"/>
            <a:chExt cx="6915" cy="1854"/>
          </a:xfrm>
        </p:grpSpPr>
        <p:sp>
          <p:nvSpPr>
            <p:cNvPr id="3" name="Text Box 27"/>
            <p:cNvSpPr txBox="1">
              <a:spLocks noChangeAspect="1" noChangeArrowheads="1"/>
            </p:cNvSpPr>
            <p:nvPr/>
          </p:nvSpPr>
          <p:spPr bwMode="auto">
            <a:xfrm>
              <a:off x="8214" y="2984"/>
              <a:ext cx="2163" cy="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18000" tIns="36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anodedraad</a:t>
              </a: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Oval 28"/>
            <p:cNvSpPr>
              <a:spLocks noChangeAspect="1" noChangeArrowheads="1"/>
            </p:cNvSpPr>
            <p:nvPr/>
          </p:nvSpPr>
          <p:spPr bwMode="auto">
            <a:xfrm>
              <a:off x="3462" y="2512"/>
              <a:ext cx="347" cy="1402"/>
            </a:xfrm>
            <a:prstGeom prst="ellipse">
              <a:avLst/>
            </a:prstGeom>
            <a:noFill/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Oval 29"/>
            <p:cNvSpPr>
              <a:spLocks noChangeAspect="1" noChangeArrowheads="1"/>
            </p:cNvSpPr>
            <p:nvPr/>
          </p:nvSpPr>
          <p:spPr bwMode="auto">
            <a:xfrm>
              <a:off x="3505" y="2512"/>
              <a:ext cx="305" cy="1402"/>
            </a:xfrm>
            <a:prstGeom prst="ellipse">
              <a:avLst/>
            </a:prstGeom>
            <a:noFill/>
            <a:ln w="19050" algn="ctr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30"/>
            <p:cNvSpPr>
              <a:spLocks noChangeAspect="1" noChangeArrowheads="1"/>
            </p:cNvSpPr>
            <p:nvPr/>
          </p:nvSpPr>
          <p:spPr bwMode="auto">
            <a:xfrm>
              <a:off x="6934" y="2512"/>
              <a:ext cx="345" cy="1402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31"/>
            <p:cNvSpPr>
              <a:spLocks noChangeAspect="1" noChangeShapeType="1"/>
            </p:cNvSpPr>
            <p:nvPr/>
          </p:nvSpPr>
          <p:spPr bwMode="auto">
            <a:xfrm>
              <a:off x="3635" y="3914"/>
              <a:ext cx="3473" cy="1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32"/>
            <p:cNvSpPr>
              <a:spLocks noChangeAspect="1" noChangeShapeType="1"/>
            </p:cNvSpPr>
            <p:nvPr/>
          </p:nvSpPr>
          <p:spPr bwMode="auto">
            <a:xfrm>
              <a:off x="3635" y="2512"/>
              <a:ext cx="3473" cy="1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33"/>
            <p:cNvSpPr>
              <a:spLocks noChangeAspect="1" noChangeShapeType="1"/>
            </p:cNvSpPr>
            <p:nvPr/>
          </p:nvSpPr>
          <p:spPr bwMode="auto">
            <a:xfrm>
              <a:off x="3635" y="3213"/>
              <a:ext cx="3473" cy="1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34"/>
            <p:cNvSpPr>
              <a:spLocks noChangeAspect="1" noChangeShapeType="1"/>
            </p:cNvSpPr>
            <p:nvPr/>
          </p:nvSpPr>
          <p:spPr bwMode="auto">
            <a:xfrm>
              <a:off x="7195" y="3213"/>
              <a:ext cx="866" cy="1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Text Box 35"/>
            <p:cNvSpPr txBox="1">
              <a:spLocks noChangeAspect="1" noChangeArrowheads="1"/>
            </p:cNvSpPr>
            <p:nvPr/>
          </p:nvSpPr>
          <p:spPr bwMode="auto">
            <a:xfrm>
              <a:off x="4390" y="2061"/>
              <a:ext cx="2344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18000" tIns="3600" rIns="180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kathodewand</a:t>
              </a: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36"/>
            <p:cNvSpPr txBox="1">
              <a:spLocks noChangeAspect="1" noChangeArrowheads="1"/>
            </p:cNvSpPr>
            <p:nvPr/>
          </p:nvSpPr>
          <p:spPr bwMode="auto">
            <a:xfrm>
              <a:off x="4938" y="3388"/>
              <a:ext cx="1050" cy="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18000" tIns="3600" rIns="180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telgas</a:t>
              </a: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181" name="Chart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89" t="-5173" r="-3522" b="-6465"/>
          <a:stretch>
            <a:fillRect/>
          </a:stretch>
        </p:blipFill>
        <p:spPr bwMode="auto">
          <a:xfrm>
            <a:off x="4644008" y="3562889"/>
            <a:ext cx="3600000" cy="273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E7DD2A-CEFB-464E-B66F-4F0361DF5CBA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6F366-072C-4CE9-A4F4-866092F4AF7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ionisati</a:t>
            </a:r>
            <a:r>
              <a:rPr lang="en-US" sz="2000" b="1">
                <a:latin typeface="Arial" charset="0"/>
              </a:rPr>
              <a:t>e</a:t>
            </a:r>
            <a:endParaRPr lang="en-GB" sz="2000" b="1">
              <a:latin typeface="Arial" charset="0"/>
            </a:endParaRPr>
          </a:p>
        </p:txBody>
      </p:sp>
      <p:sp>
        <p:nvSpPr>
          <p:cNvPr id="2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1187657" y="2292900"/>
            <a:ext cx="6480687" cy="3600000"/>
            <a:chOff x="1820" y="3330"/>
            <a:chExt cx="9979" cy="5593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1820" y="3330"/>
              <a:ext cx="7872" cy="5593"/>
              <a:chOff x="1820" y="3330"/>
              <a:chExt cx="7872" cy="5593"/>
            </a:xfrm>
          </p:grpSpPr>
          <p:sp>
            <p:nvSpPr>
              <p:cNvPr id="18" name="Text Box 50"/>
              <p:cNvSpPr txBox="1">
                <a:spLocks noChangeAspect="1" noChangeArrowheads="1"/>
              </p:cNvSpPr>
              <p:nvPr/>
            </p:nvSpPr>
            <p:spPr bwMode="auto">
              <a:xfrm>
                <a:off x="1820" y="5251"/>
                <a:ext cx="2041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3600" tIns="3600" rIns="3600" bIns="36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ioniserende</a:t>
                </a: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straling</a:t>
                </a: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Line 49"/>
              <p:cNvSpPr>
                <a:spLocks noChangeAspect="1" noChangeShapeType="1"/>
              </p:cNvSpPr>
              <p:nvPr/>
            </p:nvSpPr>
            <p:spPr bwMode="auto">
              <a:xfrm>
                <a:off x="2596" y="6094"/>
                <a:ext cx="4847" cy="0"/>
              </a:xfrm>
              <a:prstGeom prst="line">
                <a:avLst/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2729" y="3988"/>
                <a:ext cx="4533" cy="317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2729" y="7935"/>
                <a:ext cx="4533" cy="317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Oval 46"/>
              <p:cNvSpPr>
                <a:spLocks noChangeAspect="1" noChangeArrowheads="1"/>
              </p:cNvSpPr>
              <p:nvPr/>
            </p:nvSpPr>
            <p:spPr bwMode="auto">
              <a:xfrm>
                <a:off x="3197" y="4858"/>
                <a:ext cx="157" cy="156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Oval 45"/>
              <p:cNvSpPr>
                <a:spLocks noChangeAspect="1" noChangeArrowheads="1"/>
              </p:cNvSpPr>
              <p:nvPr/>
            </p:nvSpPr>
            <p:spPr bwMode="auto">
              <a:xfrm>
                <a:off x="6324" y="5172"/>
                <a:ext cx="159" cy="158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Oval 44"/>
              <p:cNvSpPr>
                <a:spLocks noChangeAspect="1" noChangeArrowheads="1"/>
              </p:cNvSpPr>
              <p:nvPr/>
            </p:nvSpPr>
            <p:spPr bwMode="auto">
              <a:xfrm>
                <a:off x="3901" y="5883"/>
                <a:ext cx="158" cy="159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43"/>
              <p:cNvSpPr>
                <a:spLocks noChangeAspect="1" noChangeArrowheads="1"/>
              </p:cNvSpPr>
              <p:nvPr/>
            </p:nvSpPr>
            <p:spPr bwMode="auto">
              <a:xfrm>
                <a:off x="3042" y="7305"/>
                <a:ext cx="156" cy="159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42"/>
              <p:cNvSpPr>
                <a:spLocks noChangeAspect="1" noChangeArrowheads="1"/>
              </p:cNvSpPr>
              <p:nvPr/>
            </p:nvSpPr>
            <p:spPr bwMode="auto">
              <a:xfrm>
                <a:off x="5388" y="5567"/>
                <a:ext cx="155" cy="158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41"/>
              <p:cNvSpPr>
                <a:spLocks noChangeAspect="1" noChangeArrowheads="1"/>
              </p:cNvSpPr>
              <p:nvPr/>
            </p:nvSpPr>
            <p:spPr bwMode="auto">
              <a:xfrm>
                <a:off x="3979" y="5172"/>
                <a:ext cx="156" cy="158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40"/>
              <p:cNvSpPr>
                <a:spLocks noChangeAspect="1" noChangeArrowheads="1"/>
              </p:cNvSpPr>
              <p:nvPr/>
            </p:nvSpPr>
            <p:spPr bwMode="auto">
              <a:xfrm>
                <a:off x="5777" y="4775"/>
                <a:ext cx="158" cy="160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39"/>
              <p:cNvSpPr>
                <a:spLocks noChangeAspect="1" noChangeArrowheads="1"/>
              </p:cNvSpPr>
              <p:nvPr/>
            </p:nvSpPr>
            <p:spPr bwMode="auto">
              <a:xfrm>
                <a:off x="4311" y="5507"/>
                <a:ext cx="157" cy="159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Oval 38"/>
              <p:cNvSpPr>
                <a:spLocks noChangeAspect="1" noChangeArrowheads="1"/>
              </p:cNvSpPr>
              <p:nvPr/>
            </p:nvSpPr>
            <p:spPr bwMode="auto">
              <a:xfrm>
                <a:off x="6717" y="4698"/>
                <a:ext cx="157" cy="160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Oval 37"/>
              <p:cNvSpPr>
                <a:spLocks noChangeAspect="1" noChangeArrowheads="1"/>
              </p:cNvSpPr>
              <p:nvPr/>
            </p:nvSpPr>
            <p:spPr bwMode="auto">
              <a:xfrm>
                <a:off x="6010" y="5725"/>
                <a:ext cx="159" cy="158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0" name="Oval 36"/>
              <p:cNvSpPr>
                <a:spLocks noChangeAspect="1" noChangeArrowheads="1"/>
              </p:cNvSpPr>
              <p:nvPr/>
            </p:nvSpPr>
            <p:spPr bwMode="auto">
              <a:xfrm>
                <a:off x="6872" y="7699"/>
                <a:ext cx="158" cy="156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1" name="Oval 35"/>
              <p:cNvSpPr>
                <a:spLocks noChangeAspect="1" noChangeArrowheads="1"/>
              </p:cNvSpPr>
              <p:nvPr/>
            </p:nvSpPr>
            <p:spPr bwMode="auto">
              <a:xfrm>
                <a:off x="3276" y="6828"/>
                <a:ext cx="158" cy="160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3" name="Oval 34"/>
              <p:cNvSpPr>
                <a:spLocks noChangeAspect="1" noChangeArrowheads="1"/>
              </p:cNvSpPr>
              <p:nvPr/>
            </p:nvSpPr>
            <p:spPr bwMode="auto">
              <a:xfrm>
                <a:off x="3745" y="7067"/>
                <a:ext cx="157" cy="158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4" name="Oval 33"/>
              <p:cNvSpPr>
                <a:spLocks noChangeAspect="1" noChangeArrowheads="1"/>
              </p:cNvSpPr>
              <p:nvPr/>
            </p:nvSpPr>
            <p:spPr bwMode="auto">
              <a:xfrm>
                <a:off x="4605" y="6435"/>
                <a:ext cx="155" cy="157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5" name="Oval 32"/>
              <p:cNvSpPr>
                <a:spLocks noChangeAspect="1" noChangeArrowheads="1"/>
              </p:cNvSpPr>
              <p:nvPr/>
            </p:nvSpPr>
            <p:spPr bwMode="auto">
              <a:xfrm>
                <a:off x="4760" y="7305"/>
                <a:ext cx="159" cy="159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6" name="Oval 31"/>
              <p:cNvSpPr>
                <a:spLocks noChangeAspect="1" noChangeArrowheads="1"/>
              </p:cNvSpPr>
              <p:nvPr/>
            </p:nvSpPr>
            <p:spPr bwMode="auto">
              <a:xfrm>
                <a:off x="5309" y="7067"/>
                <a:ext cx="157" cy="160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7" name="Oval 30"/>
              <p:cNvSpPr>
                <a:spLocks noChangeAspect="1" noChangeArrowheads="1"/>
              </p:cNvSpPr>
              <p:nvPr/>
            </p:nvSpPr>
            <p:spPr bwMode="auto">
              <a:xfrm>
                <a:off x="5700" y="7305"/>
                <a:ext cx="157" cy="155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48" name="Oval 29"/>
              <p:cNvSpPr>
                <a:spLocks noChangeAspect="1" noChangeArrowheads="1"/>
              </p:cNvSpPr>
              <p:nvPr/>
            </p:nvSpPr>
            <p:spPr bwMode="auto">
              <a:xfrm>
                <a:off x="6402" y="6673"/>
                <a:ext cx="159" cy="155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5049" name="Group 20"/>
              <p:cNvGrpSpPr>
                <a:grpSpLocks noChangeAspect="1"/>
              </p:cNvGrpSpPr>
              <p:nvPr/>
            </p:nvGrpSpPr>
            <p:grpSpPr bwMode="auto">
              <a:xfrm>
                <a:off x="4682" y="4540"/>
                <a:ext cx="313" cy="790"/>
                <a:chOff x="5024" y="4028"/>
                <a:chExt cx="348" cy="876"/>
              </a:xfrm>
            </p:grpSpPr>
            <p:sp>
              <p:nvSpPr>
                <p:cNvPr id="215054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5024" y="4291"/>
                  <a:ext cx="174" cy="176"/>
                </a:xfrm>
                <a:prstGeom prst="ellips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055" name="Oval 27"/>
                <p:cNvSpPr>
                  <a:spLocks noChangeAspect="1" noChangeArrowheads="1"/>
                </p:cNvSpPr>
                <p:nvPr/>
              </p:nvSpPr>
              <p:spPr bwMode="auto">
                <a:xfrm>
                  <a:off x="5198" y="4466"/>
                  <a:ext cx="174" cy="176"/>
                </a:xfrm>
                <a:prstGeom prst="ellips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056" name="Line 26"/>
                <p:cNvSpPr>
                  <a:spLocks noChangeAspect="1" noChangeShapeType="1"/>
                </p:cNvSpPr>
                <p:nvPr/>
              </p:nvSpPr>
              <p:spPr bwMode="auto">
                <a:xfrm>
                  <a:off x="5198" y="4554"/>
                  <a:ext cx="174" cy="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15057" name="Group 23"/>
                <p:cNvGrpSpPr>
                  <a:grpSpLocks noChangeAspect="1"/>
                </p:cNvGrpSpPr>
                <p:nvPr/>
              </p:nvGrpSpPr>
              <p:grpSpPr bwMode="auto">
                <a:xfrm>
                  <a:off x="5024" y="4291"/>
                  <a:ext cx="173" cy="176"/>
                  <a:chOff x="7021" y="4816"/>
                  <a:chExt cx="173" cy="176"/>
                </a:xfrm>
              </p:grpSpPr>
              <p:sp>
                <p:nvSpPr>
                  <p:cNvPr id="215060" name="Line 2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108" y="4816"/>
                    <a:ext cx="1" cy="176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5061" name="Line 2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021" y="4904"/>
                    <a:ext cx="173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5058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111" y="4028"/>
                  <a:ext cx="0" cy="263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059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5285" y="4641"/>
                  <a:ext cx="0" cy="263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5050" name="Line 19"/>
              <p:cNvSpPr>
                <a:spLocks noChangeAspect="1" noChangeShapeType="1"/>
              </p:cNvSpPr>
              <p:nvPr/>
            </p:nvSpPr>
            <p:spPr bwMode="auto">
              <a:xfrm flipV="1">
                <a:off x="2414" y="5014"/>
                <a:ext cx="2346" cy="237"/>
              </a:xfrm>
              <a:prstGeom prst="line">
                <a:avLst/>
              </a:prstGeom>
              <a:noFill/>
              <a:ln w="38100">
                <a:solidFill>
                  <a:srgbClr val="3333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51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3901" y="3330"/>
                <a:ext cx="2289" cy="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kathodewand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052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3901" y="8462"/>
                <a:ext cx="2286" cy="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kathodewand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053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7680" y="5830"/>
                <a:ext cx="2012" cy="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anodedraad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2"/>
            <p:cNvGrpSpPr>
              <a:grpSpLocks noChangeAspect="1"/>
            </p:cNvGrpSpPr>
            <p:nvPr/>
          </p:nvGrpSpPr>
          <p:grpSpPr bwMode="auto">
            <a:xfrm>
              <a:off x="8849" y="6835"/>
              <a:ext cx="2950" cy="1159"/>
              <a:chOff x="7976" y="6281"/>
              <a:chExt cx="3274" cy="1285"/>
            </a:xfrm>
          </p:grpSpPr>
          <p:grpSp>
            <p:nvGrpSpPr>
              <p:cNvPr id="6" name="Group 12"/>
              <p:cNvGrpSpPr>
                <a:grpSpLocks noChangeAspect="1"/>
              </p:cNvGrpSpPr>
              <p:nvPr/>
            </p:nvGrpSpPr>
            <p:grpSpPr bwMode="auto">
              <a:xfrm>
                <a:off x="7976" y="7270"/>
                <a:ext cx="174" cy="175"/>
                <a:chOff x="8236" y="7270"/>
                <a:chExt cx="175" cy="176"/>
              </a:xfrm>
            </p:grpSpPr>
            <p:sp>
              <p:nvSpPr>
                <p:cNvPr id="16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8236" y="7270"/>
                  <a:ext cx="175" cy="176"/>
                </a:xfrm>
                <a:prstGeom prst="ellips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13"/>
                <p:cNvSpPr>
                  <a:spLocks noChangeAspect="1" noChangeShapeType="1"/>
                </p:cNvSpPr>
                <p:nvPr/>
              </p:nvSpPr>
              <p:spPr bwMode="auto">
                <a:xfrm>
                  <a:off x="8236" y="7358"/>
                  <a:ext cx="175" cy="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7"/>
              <p:cNvGrpSpPr>
                <a:grpSpLocks noChangeAspect="1"/>
              </p:cNvGrpSpPr>
              <p:nvPr/>
            </p:nvGrpSpPr>
            <p:grpSpPr bwMode="auto">
              <a:xfrm>
                <a:off x="7976" y="6832"/>
                <a:ext cx="173" cy="175"/>
                <a:chOff x="8584" y="6745"/>
                <a:chExt cx="174" cy="176"/>
              </a:xfrm>
            </p:grpSpPr>
            <p:sp>
              <p:nvSpPr>
                <p:cNvPr id="12" name="Oval 11"/>
                <p:cNvSpPr>
                  <a:spLocks noChangeAspect="1" noChangeArrowheads="1"/>
                </p:cNvSpPr>
                <p:nvPr/>
              </p:nvSpPr>
              <p:spPr bwMode="auto">
                <a:xfrm>
                  <a:off x="8584" y="6745"/>
                  <a:ext cx="174" cy="176"/>
                </a:xfrm>
                <a:prstGeom prst="ellips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3" name="Group 8"/>
                <p:cNvGrpSpPr>
                  <a:grpSpLocks noChangeAspect="1"/>
                </p:cNvGrpSpPr>
                <p:nvPr/>
              </p:nvGrpSpPr>
              <p:grpSpPr bwMode="auto">
                <a:xfrm>
                  <a:off x="8584" y="6745"/>
                  <a:ext cx="174" cy="176"/>
                  <a:chOff x="7021" y="4816"/>
                  <a:chExt cx="173" cy="176"/>
                </a:xfrm>
              </p:grpSpPr>
              <p:sp>
                <p:nvSpPr>
                  <p:cNvPr id="14" name="Line 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108" y="4816"/>
                    <a:ext cx="1" cy="176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5" name="Line 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021" y="4904"/>
                    <a:ext cx="173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" name="Oval 6"/>
              <p:cNvSpPr>
                <a:spLocks noChangeAspect="1" noChangeArrowheads="1"/>
              </p:cNvSpPr>
              <p:nvPr/>
            </p:nvSpPr>
            <p:spPr bwMode="auto">
              <a:xfrm>
                <a:off x="7976" y="6394"/>
                <a:ext cx="175" cy="174"/>
              </a:xfrm>
              <a:prstGeom prst="ellips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8345" y="6281"/>
                <a:ext cx="2905" cy="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gasatoom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 Box 4"/>
              <p:cNvSpPr txBox="1">
                <a:spLocks noChangeAspect="1" noChangeArrowheads="1"/>
              </p:cNvSpPr>
              <p:nvPr/>
            </p:nvSpPr>
            <p:spPr bwMode="auto">
              <a:xfrm>
                <a:off x="8345" y="6722"/>
                <a:ext cx="2905" cy="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positief ion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8345" y="7161"/>
                <a:ext cx="2905" cy="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negatief elektron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226271B-7C43-474A-84A4-32D487A0536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8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04515" y="6303679"/>
            <a:ext cx="1905000" cy="457200"/>
          </a:xfrm>
        </p:spPr>
        <p:txBody>
          <a:bodyPr/>
          <a:lstStyle/>
          <a:p>
            <a:pPr>
              <a:defRPr/>
            </a:pPr>
            <a:fld id="{D3ED52A0-AE6C-44CD-A494-20E8BF66ED3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gasversterking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454400" cy="4184650"/>
          </a:xfrm>
        </p:spPr>
        <p:txBody>
          <a:bodyPr/>
          <a:lstStyle/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primair elektron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wordt versneld,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botst met atoom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en veroorzaakt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secundair ion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elektrisch signaal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op anodedraad</a:t>
            </a: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ionisatie-energie = 34 eV</a:t>
            </a:r>
          </a:p>
        </p:txBody>
      </p:sp>
      <p:grpSp>
        <p:nvGrpSpPr>
          <p:cNvPr id="209965" name="Group 179"/>
          <p:cNvGrpSpPr>
            <a:grpSpLocks noChangeAspect="1"/>
          </p:cNvGrpSpPr>
          <p:nvPr/>
        </p:nvGrpSpPr>
        <p:grpSpPr bwMode="auto">
          <a:xfrm>
            <a:off x="3059832" y="2083077"/>
            <a:ext cx="5832648" cy="2983140"/>
            <a:chOff x="2130" y="3334"/>
            <a:chExt cx="10946" cy="5640"/>
          </a:xfrm>
        </p:grpSpPr>
        <p:grpSp>
          <p:nvGrpSpPr>
            <p:cNvPr id="209966" name="Group 238"/>
            <p:cNvGrpSpPr>
              <a:grpSpLocks/>
            </p:cNvGrpSpPr>
            <p:nvPr/>
          </p:nvGrpSpPr>
          <p:grpSpPr bwMode="auto">
            <a:xfrm>
              <a:off x="9160" y="6467"/>
              <a:ext cx="3916" cy="1763"/>
              <a:chOff x="8238" y="6484"/>
              <a:chExt cx="3914" cy="1764"/>
            </a:xfrm>
          </p:grpSpPr>
          <p:grpSp>
            <p:nvGrpSpPr>
              <p:cNvPr id="210025" name="Group 250"/>
              <p:cNvGrpSpPr>
                <a:grpSpLocks noChangeAspect="1"/>
              </p:cNvGrpSpPr>
              <p:nvPr/>
            </p:nvGrpSpPr>
            <p:grpSpPr bwMode="auto">
              <a:xfrm>
                <a:off x="8238" y="7850"/>
                <a:ext cx="270" cy="272"/>
                <a:chOff x="8232" y="7344"/>
                <a:chExt cx="304" cy="304"/>
              </a:xfrm>
            </p:grpSpPr>
            <p:sp>
              <p:nvSpPr>
                <p:cNvPr id="210037" name="Oval 252"/>
                <p:cNvSpPr>
                  <a:spLocks noChangeAspect="1" noChangeArrowheads="1"/>
                </p:cNvSpPr>
                <p:nvPr/>
              </p:nvSpPr>
              <p:spPr bwMode="auto">
                <a:xfrm>
                  <a:off x="8232" y="7344"/>
                  <a:ext cx="304" cy="304"/>
                </a:xfrm>
                <a:prstGeom prst="ellips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038" name="Line 251"/>
                <p:cNvSpPr>
                  <a:spLocks noChangeAspect="1" noChangeShapeType="1"/>
                </p:cNvSpPr>
                <p:nvPr/>
              </p:nvSpPr>
              <p:spPr bwMode="auto">
                <a:xfrm>
                  <a:off x="8304" y="7520"/>
                  <a:ext cx="175" cy="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0026" name="Group 245"/>
              <p:cNvGrpSpPr>
                <a:grpSpLocks noChangeAspect="1"/>
              </p:cNvGrpSpPr>
              <p:nvPr/>
            </p:nvGrpSpPr>
            <p:grpSpPr bwMode="auto">
              <a:xfrm>
                <a:off x="8238" y="7505"/>
                <a:ext cx="270" cy="273"/>
                <a:chOff x="8543" y="6849"/>
                <a:chExt cx="301" cy="304"/>
              </a:xfrm>
            </p:grpSpPr>
            <p:sp>
              <p:nvSpPr>
                <p:cNvPr id="210033" name="Oval 249"/>
                <p:cNvSpPr>
                  <a:spLocks noChangeAspect="1" noChangeArrowheads="1"/>
                </p:cNvSpPr>
                <p:nvPr/>
              </p:nvSpPr>
              <p:spPr bwMode="auto">
                <a:xfrm>
                  <a:off x="8543" y="6849"/>
                  <a:ext cx="301" cy="304"/>
                </a:xfrm>
                <a:prstGeom prst="ellips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10034" name="Group 246"/>
                <p:cNvGrpSpPr>
                  <a:grpSpLocks noChangeAspect="1"/>
                </p:cNvGrpSpPr>
                <p:nvPr/>
              </p:nvGrpSpPr>
              <p:grpSpPr bwMode="auto">
                <a:xfrm>
                  <a:off x="8584" y="6934"/>
                  <a:ext cx="174" cy="176"/>
                  <a:chOff x="7021" y="5005"/>
                  <a:chExt cx="173" cy="176"/>
                </a:xfrm>
              </p:grpSpPr>
              <p:sp>
                <p:nvSpPr>
                  <p:cNvPr id="210035" name="Line 24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108" y="5005"/>
                    <a:ext cx="1" cy="176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0036" name="Line 24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021" y="5080"/>
                    <a:ext cx="173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10027" name="Text Box 244"/>
              <p:cNvSpPr txBox="1">
                <a:spLocks noChangeAspect="1" noChangeArrowheads="1"/>
              </p:cNvSpPr>
              <p:nvPr/>
            </p:nvSpPr>
            <p:spPr bwMode="auto">
              <a:xfrm>
                <a:off x="8584" y="6936"/>
                <a:ext cx="3168" cy="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secundaire lading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28" name="Text Box 243"/>
              <p:cNvSpPr txBox="1">
                <a:spLocks noChangeAspect="1" noChangeArrowheads="1"/>
              </p:cNvSpPr>
              <p:nvPr/>
            </p:nvSpPr>
            <p:spPr bwMode="auto">
              <a:xfrm>
                <a:off x="8584" y="7331"/>
                <a:ext cx="2178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positief ion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29" name="Text Box 242"/>
              <p:cNvSpPr txBox="1">
                <a:spLocks noChangeAspect="1" noChangeArrowheads="1"/>
              </p:cNvSpPr>
              <p:nvPr/>
            </p:nvSpPr>
            <p:spPr bwMode="auto">
              <a:xfrm>
                <a:off x="8584" y="7725"/>
                <a:ext cx="3568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negatief elektron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30" name="Text Box 241"/>
              <p:cNvSpPr txBox="1">
                <a:spLocks noChangeAspect="1" noChangeArrowheads="1"/>
              </p:cNvSpPr>
              <p:nvPr/>
            </p:nvSpPr>
            <p:spPr bwMode="auto">
              <a:xfrm>
                <a:off x="8270" y="6542"/>
                <a:ext cx="234" cy="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31" name="Text Box 240"/>
              <p:cNvSpPr txBox="1">
                <a:spLocks noChangeAspect="1" noChangeArrowheads="1"/>
              </p:cNvSpPr>
              <p:nvPr/>
            </p:nvSpPr>
            <p:spPr bwMode="auto">
              <a:xfrm>
                <a:off x="8584" y="6484"/>
                <a:ext cx="2539" cy="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primaire lading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32" name="Text Box 239"/>
              <p:cNvSpPr txBox="1">
                <a:spLocks noChangeAspect="1" noChangeArrowheads="1"/>
              </p:cNvSpPr>
              <p:nvPr/>
            </p:nvSpPr>
            <p:spPr bwMode="auto">
              <a:xfrm>
                <a:off x="8270" y="6936"/>
                <a:ext cx="234" cy="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0800" tIns="10800" rIns="108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9967" name="Group 180"/>
            <p:cNvGrpSpPr>
              <a:grpSpLocks/>
            </p:cNvGrpSpPr>
            <p:nvPr/>
          </p:nvGrpSpPr>
          <p:grpSpPr bwMode="auto">
            <a:xfrm>
              <a:off x="2130" y="3334"/>
              <a:ext cx="8051" cy="5640"/>
              <a:chOff x="2130" y="3334"/>
              <a:chExt cx="8051" cy="5640"/>
            </a:xfrm>
          </p:grpSpPr>
          <p:sp>
            <p:nvSpPr>
              <p:cNvPr id="209968" name="Text Box 237"/>
              <p:cNvSpPr txBox="1">
                <a:spLocks noChangeAspect="1" noChangeArrowheads="1"/>
              </p:cNvSpPr>
              <p:nvPr/>
            </p:nvSpPr>
            <p:spPr bwMode="auto">
              <a:xfrm>
                <a:off x="3970" y="3334"/>
                <a:ext cx="2541" cy="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kathodewand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69" name="Text Box 236"/>
              <p:cNvSpPr txBox="1">
                <a:spLocks noChangeAspect="1" noChangeArrowheads="1"/>
              </p:cNvSpPr>
              <p:nvPr/>
            </p:nvSpPr>
            <p:spPr bwMode="auto">
              <a:xfrm>
                <a:off x="3874" y="8368"/>
                <a:ext cx="2573" cy="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kathodewand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70" name="Text Box 235"/>
              <p:cNvSpPr txBox="1">
                <a:spLocks noChangeAspect="1" noChangeArrowheads="1"/>
              </p:cNvSpPr>
              <p:nvPr/>
            </p:nvSpPr>
            <p:spPr bwMode="auto">
              <a:xfrm>
                <a:off x="7891" y="5877"/>
                <a:ext cx="2290" cy="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anodedraad</a:t>
                </a: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71" name="Line 234"/>
              <p:cNvSpPr>
                <a:spLocks noChangeAspect="1" noChangeShapeType="1"/>
              </p:cNvSpPr>
              <p:nvPr/>
            </p:nvSpPr>
            <p:spPr bwMode="auto">
              <a:xfrm>
                <a:off x="2694" y="6142"/>
                <a:ext cx="4932" cy="1"/>
              </a:xfrm>
              <a:prstGeom prst="line">
                <a:avLst/>
              </a:pr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972" name="Rectangle 233"/>
              <p:cNvSpPr>
                <a:spLocks noChangeAspect="1" noChangeArrowheads="1"/>
              </p:cNvSpPr>
              <p:nvPr/>
            </p:nvSpPr>
            <p:spPr bwMode="auto">
              <a:xfrm>
                <a:off x="2854" y="3894"/>
                <a:ext cx="4613" cy="322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973" name="Rectangle 232"/>
              <p:cNvSpPr>
                <a:spLocks noChangeAspect="1" noChangeArrowheads="1"/>
              </p:cNvSpPr>
              <p:nvPr/>
            </p:nvSpPr>
            <p:spPr bwMode="auto">
              <a:xfrm>
                <a:off x="2854" y="7908"/>
                <a:ext cx="4613" cy="322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09974" name="Group 221"/>
              <p:cNvGrpSpPr>
                <a:grpSpLocks noChangeAspect="1"/>
              </p:cNvGrpSpPr>
              <p:nvPr/>
            </p:nvGrpSpPr>
            <p:grpSpPr bwMode="auto">
              <a:xfrm>
                <a:off x="4841" y="4296"/>
                <a:ext cx="716" cy="643"/>
                <a:chOff x="4937" y="3853"/>
                <a:chExt cx="782" cy="701"/>
              </a:xfrm>
            </p:grpSpPr>
            <p:grpSp>
              <p:nvGrpSpPr>
                <p:cNvPr id="210015" name="Group 229"/>
                <p:cNvGrpSpPr>
                  <a:grpSpLocks noChangeAspect="1"/>
                </p:cNvGrpSpPr>
                <p:nvPr/>
              </p:nvGrpSpPr>
              <p:grpSpPr bwMode="auto">
                <a:xfrm>
                  <a:off x="5111" y="4291"/>
                  <a:ext cx="174" cy="176"/>
                  <a:chOff x="5111" y="4291"/>
                  <a:chExt cx="174" cy="176"/>
                </a:xfrm>
              </p:grpSpPr>
              <p:sp>
                <p:nvSpPr>
                  <p:cNvPr id="210023" name="Oval 2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11" y="4291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0024" name="Line 23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11" y="4379"/>
                    <a:ext cx="174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0016" name="Group 224"/>
                <p:cNvGrpSpPr>
                  <a:grpSpLocks noChangeAspect="1"/>
                </p:cNvGrpSpPr>
                <p:nvPr/>
              </p:nvGrpSpPr>
              <p:grpSpPr bwMode="auto">
                <a:xfrm>
                  <a:off x="4937" y="4116"/>
                  <a:ext cx="174" cy="176"/>
                  <a:chOff x="4937" y="4116"/>
                  <a:chExt cx="174" cy="176"/>
                </a:xfrm>
              </p:grpSpPr>
              <p:sp>
                <p:nvSpPr>
                  <p:cNvPr id="210019" name="Oval 2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37" y="4116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10020" name="Group 22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37" y="4116"/>
                    <a:ext cx="173" cy="176"/>
                    <a:chOff x="7021" y="4816"/>
                    <a:chExt cx="173" cy="176"/>
                  </a:xfrm>
                </p:grpSpPr>
                <p:sp>
                  <p:nvSpPr>
                    <p:cNvPr id="210021" name="Line 227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108" y="4816"/>
                      <a:ext cx="1" cy="17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022" name="Line 226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021" y="4904"/>
                      <a:ext cx="173" cy="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10017" name="Line 22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024" y="3853"/>
                  <a:ext cx="0" cy="263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018" name="Line 222"/>
                <p:cNvSpPr>
                  <a:spLocks noChangeAspect="1" noChangeShapeType="1"/>
                </p:cNvSpPr>
                <p:nvPr/>
              </p:nvSpPr>
              <p:spPr bwMode="auto">
                <a:xfrm>
                  <a:off x="5285" y="4378"/>
                  <a:ext cx="434" cy="17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975" name="Line 220"/>
              <p:cNvSpPr>
                <a:spLocks noChangeAspect="1" noChangeShapeType="1"/>
              </p:cNvSpPr>
              <p:nvPr/>
            </p:nvSpPr>
            <p:spPr bwMode="auto">
              <a:xfrm flipV="1">
                <a:off x="2535" y="4777"/>
                <a:ext cx="2387" cy="239"/>
              </a:xfrm>
              <a:prstGeom prst="line">
                <a:avLst/>
              </a:prstGeom>
              <a:noFill/>
              <a:ln w="38100">
                <a:solidFill>
                  <a:srgbClr val="3333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976" name="Text Box 219"/>
              <p:cNvSpPr txBox="1">
                <a:spLocks noChangeAspect="1" noChangeArrowheads="1"/>
              </p:cNvSpPr>
              <p:nvPr/>
            </p:nvSpPr>
            <p:spPr bwMode="auto">
              <a:xfrm>
                <a:off x="2130" y="5098"/>
                <a:ext cx="2003" cy="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3600" tIns="3600" rIns="3600" bIns="36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ioniserende</a:t>
                </a: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straling</a:t>
                </a: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77" name="Line 218"/>
              <p:cNvSpPr>
                <a:spLocks noChangeAspect="1" noChangeShapeType="1"/>
              </p:cNvSpPr>
              <p:nvPr/>
            </p:nvSpPr>
            <p:spPr bwMode="auto">
              <a:xfrm flipH="1">
                <a:off x="5478" y="5017"/>
                <a:ext cx="1" cy="483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09978" name="Group 207"/>
              <p:cNvGrpSpPr>
                <a:grpSpLocks noChangeAspect="1"/>
              </p:cNvGrpSpPr>
              <p:nvPr/>
            </p:nvGrpSpPr>
            <p:grpSpPr bwMode="auto">
              <a:xfrm>
                <a:off x="5238" y="5258"/>
                <a:ext cx="319" cy="724"/>
                <a:chOff x="5371" y="4904"/>
                <a:chExt cx="348" cy="790"/>
              </a:xfrm>
            </p:grpSpPr>
            <p:grpSp>
              <p:nvGrpSpPr>
                <p:cNvPr id="210005" name="Group 213"/>
                <p:cNvGrpSpPr>
                  <a:grpSpLocks noChangeAspect="1"/>
                </p:cNvGrpSpPr>
                <p:nvPr/>
              </p:nvGrpSpPr>
              <p:grpSpPr bwMode="auto">
                <a:xfrm>
                  <a:off x="5371" y="5167"/>
                  <a:ext cx="173" cy="176"/>
                  <a:chOff x="4937" y="4116"/>
                  <a:chExt cx="174" cy="176"/>
                </a:xfrm>
              </p:grpSpPr>
              <p:sp>
                <p:nvSpPr>
                  <p:cNvPr id="210011" name="Oval 2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37" y="4116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10012" name="Group 2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37" y="4116"/>
                    <a:ext cx="173" cy="176"/>
                    <a:chOff x="7021" y="4816"/>
                    <a:chExt cx="173" cy="176"/>
                  </a:xfrm>
                </p:grpSpPr>
                <p:sp>
                  <p:nvSpPr>
                    <p:cNvPr id="210013" name="Line 216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108" y="4816"/>
                      <a:ext cx="1" cy="17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014" name="Line 215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021" y="4904"/>
                      <a:ext cx="173" cy="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10006" name="Group 210"/>
                <p:cNvGrpSpPr>
                  <a:grpSpLocks noChangeAspect="1"/>
                </p:cNvGrpSpPr>
                <p:nvPr/>
              </p:nvGrpSpPr>
              <p:grpSpPr bwMode="auto">
                <a:xfrm>
                  <a:off x="5545" y="5255"/>
                  <a:ext cx="174" cy="176"/>
                  <a:chOff x="5111" y="4291"/>
                  <a:chExt cx="174" cy="176"/>
                </a:xfrm>
              </p:grpSpPr>
              <p:sp>
                <p:nvSpPr>
                  <p:cNvPr id="210009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11" y="4291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0010" name="Line 2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11" y="4379"/>
                    <a:ext cx="174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0007" name="Line 20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458" y="4904"/>
                  <a:ext cx="3" cy="26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008" name="Line 208"/>
                <p:cNvSpPr>
                  <a:spLocks noChangeAspect="1" noChangeShapeType="1"/>
                </p:cNvSpPr>
                <p:nvPr/>
              </p:nvSpPr>
              <p:spPr bwMode="auto">
                <a:xfrm>
                  <a:off x="5632" y="5430"/>
                  <a:ext cx="1" cy="264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979" name="Text Box 206"/>
              <p:cNvSpPr txBox="1">
                <a:spLocks noChangeAspect="1" noChangeArrowheads="1"/>
              </p:cNvSpPr>
              <p:nvPr/>
            </p:nvSpPr>
            <p:spPr bwMode="auto">
              <a:xfrm>
                <a:off x="5081" y="4296"/>
                <a:ext cx="238" cy="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</a:t>
                </a: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80" name="Text Box 205"/>
              <p:cNvSpPr txBox="1">
                <a:spLocks noChangeAspect="1" noChangeArrowheads="1"/>
              </p:cNvSpPr>
              <p:nvPr/>
            </p:nvSpPr>
            <p:spPr bwMode="auto">
              <a:xfrm>
                <a:off x="5955" y="4777"/>
                <a:ext cx="239" cy="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</a:t>
                </a: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81" name="Text Box 204"/>
              <p:cNvSpPr txBox="1">
                <a:spLocks noChangeAspect="1" noChangeArrowheads="1"/>
              </p:cNvSpPr>
              <p:nvPr/>
            </p:nvSpPr>
            <p:spPr bwMode="auto">
              <a:xfrm>
                <a:off x="5636" y="5418"/>
                <a:ext cx="240" cy="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</a:t>
                </a: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09982" name="Group 193"/>
              <p:cNvGrpSpPr>
                <a:grpSpLocks noChangeAspect="1"/>
              </p:cNvGrpSpPr>
              <p:nvPr/>
            </p:nvGrpSpPr>
            <p:grpSpPr bwMode="auto">
              <a:xfrm>
                <a:off x="6353" y="5258"/>
                <a:ext cx="319" cy="724"/>
                <a:chOff x="5371" y="4904"/>
                <a:chExt cx="348" cy="790"/>
              </a:xfrm>
            </p:grpSpPr>
            <p:grpSp>
              <p:nvGrpSpPr>
                <p:cNvPr id="209995" name="Group 199"/>
                <p:cNvGrpSpPr>
                  <a:grpSpLocks noChangeAspect="1"/>
                </p:cNvGrpSpPr>
                <p:nvPr/>
              </p:nvGrpSpPr>
              <p:grpSpPr bwMode="auto">
                <a:xfrm>
                  <a:off x="5371" y="5167"/>
                  <a:ext cx="173" cy="176"/>
                  <a:chOff x="4937" y="4116"/>
                  <a:chExt cx="174" cy="176"/>
                </a:xfrm>
              </p:grpSpPr>
              <p:sp>
                <p:nvSpPr>
                  <p:cNvPr id="210001" name="Oval 2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37" y="4116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10002" name="Group 2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37" y="4116"/>
                    <a:ext cx="173" cy="176"/>
                    <a:chOff x="7021" y="4816"/>
                    <a:chExt cx="173" cy="176"/>
                  </a:xfrm>
                </p:grpSpPr>
                <p:sp>
                  <p:nvSpPr>
                    <p:cNvPr id="210003" name="Line 202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108" y="4816"/>
                      <a:ext cx="1" cy="17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004" name="Line 201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021" y="4904"/>
                      <a:ext cx="173" cy="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9996" name="Group 196"/>
                <p:cNvGrpSpPr>
                  <a:grpSpLocks noChangeAspect="1"/>
                </p:cNvGrpSpPr>
                <p:nvPr/>
              </p:nvGrpSpPr>
              <p:grpSpPr bwMode="auto">
                <a:xfrm>
                  <a:off x="5545" y="5255"/>
                  <a:ext cx="174" cy="176"/>
                  <a:chOff x="5111" y="4291"/>
                  <a:chExt cx="174" cy="176"/>
                </a:xfrm>
              </p:grpSpPr>
              <p:sp>
                <p:nvSpPr>
                  <p:cNvPr id="209999" name="Oval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11" y="4291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0000" name="Line 19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11" y="4379"/>
                    <a:ext cx="174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9997" name="Line 19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458" y="4904"/>
                  <a:ext cx="3" cy="26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998" name="Line 194"/>
                <p:cNvSpPr>
                  <a:spLocks noChangeAspect="1" noChangeShapeType="1"/>
                </p:cNvSpPr>
                <p:nvPr/>
              </p:nvSpPr>
              <p:spPr bwMode="auto">
                <a:xfrm>
                  <a:off x="5632" y="5430"/>
                  <a:ext cx="1" cy="264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983" name="Text Box 192"/>
              <p:cNvSpPr txBox="1">
                <a:spLocks noChangeAspect="1" noChangeArrowheads="1"/>
              </p:cNvSpPr>
              <p:nvPr/>
            </p:nvSpPr>
            <p:spPr bwMode="auto">
              <a:xfrm>
                <a:off x="6750" y="5418"/>
                <a:ext cx="239" cy="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</a:t>
                </a: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09984" name="Group 181"/>
              <p:cNvGrpSpPr>
                <a:grpSpLocks noChangeAspect="1"/>
              </p:cNvGrpSpPr>
              <p:nvPr/>
            </p:nvGrpSpPr>
            <p:grpSpPr bwMode="auto">
              <a:xfrm>
                <a:off x="5557" y="4617"/>
                <a:ext cx="796" cy="883"/>
                <a:chOff x="5719" y="4203"/>
                <a:chExt cx="868" cy="964"/>
              </a:xfrm>
            </p:grpSpPr>
            <p:grpSp>
              <p:nvGrpSpPr>
                <p:cNvPr id="209985" name="Group 189"/>
                <p:cNvGrpSpPr>
                  <a:grpSpLocks noChangeAspect="1"/>
                </p:cNvGrpSpPr>
                <p:nvPr/>
              </p:nvGrpSpPr>
              <p:grpSpPr bwMode="auto">
                <a:xfrm>
                  <a:off x="5892" y="4554"/>
                  <a:ext cx="175" cy="176"/>
                  <a:chOff x="5111" y="4291"/>
                  <a:chExt cx="174" cy="176"/>
                </a:xfrm>
              </p:grpSpPr>
              <p:sp>
                <p:nvSpPr>
                  <p:cNvPr id="209993" name="Oval 1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11" y="4291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9994" name="Line 19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11" y="4379"/>
                    <a:ext cx="174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9986" name="Line 18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805" y="4203"/>
                  <a:ext cx="3" cy="264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09987" name="Group 183"/>
                <p:cNvGrpSpPr>
                  <a:grpSpLocks noChangeAspect="1"/>
                </p:cNvGrpSpPr>
                <p:nvPr/>
              </p:nvGrpSpPr>
              <p:grpSpPr bwMode="auto">
                <a:xfrm>
                  <a:off x="5719" y="4466"/>
                  <a:ext cx="173" cy="176"/>
                  <a:chOff x="4937" y="4116"/>
                  <a:chExt cx="174" cy="176"/>
                </a:xfrm>
              </p:grpSpPr>
              <p:sp>
                <p:nvSpPr>
                  <p:cNvPr id="209989" name="Oval 1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37" y="4116"/>
                    <a:ext cx="174" cy="176"/>
                  </a:xfrm>
                  <a:prstGeom prst="ellips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09990" name="Group 1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37" y="4116"/>
                    <a:ext cx="173" cy="176"/>
                    <a:chOff x="7021" y="4816"/>
                    <a:chExt cx="173" cy="176"/>
                  </a:xfrm>
                </p:grpSpPr>
                <p:sp>
                  <p:nvSpPr>
                    <p:cNvPr id="209991" name="Line 186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108" y="4816"/>
                      <a:ext cx="1" cy="17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992" name="Line 185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7021" y="4904"/>
                      <a:ext cx="173" cy="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09988" name="Line 182"/>
                <p:cNvSpPr>
                  <a:spLocks noChangeAspect="1" noChangeShapeType="1"/>
                </p:cNvSpPr>
                <p:nvPr/>
              </p:nvSpPr>
              <p:spPr bwMode="auto">
                <a:xfrm>
                  <a:off x="6066" y="4729"/>
                  <a:ext cx="521" cy="438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922CEF3-38A6-4CE5-B992-5433F47C887D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6D394-95A6-4D0B-B8AD-7F61BAFFF45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anodespanning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957638" cy="425608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1800">
              <a:latin typeface="Arial" charset="0"/>
              <a:sym typeface="Symbol" pitchFamily="18" charset="2"/>
            </a:endParaRPr>
          </a:p>
          <a:p>
            <a:pPr marL="432000" lvl="1" indent="-432000" defTabSz="2160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AutoNum type="romanUcPeriod"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recombinatiegebied</a:t>
            </a:r>
          </a:p>
          <a:p>
            <a:pPr marL="432000" lvl="1" indent="-432000" defTabSz="2160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AutoNum type="romanUcPeriod"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ionisatiekamergebied</a:t>
            </a:r>
          </a:p>
          <a:p>
            <a:pPr marL="432000" lvl="1" indent="-432000" defTabSz="2160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AutoNum type="romanUcPeriod"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proportioneel gebied</a:t>
            </a:r>
          </a:p>
          <a:p>
            <a:pPr marL="432000" lvl="1" indent="-432000" defTabSz="2160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AutoNum type="romanUcPeriod"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overgangsgebied</a:t>
            </a:r>
          </a:p>
          <a:p>
            <a:pPr marL="432000" lvl="1" indent="-432000" defTabSz="2160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AutoNum type="romanUcPeriod"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Geiger-M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üller</a:t>
            </a:r>
            <a:r>
              <a:rPr lang="en-GB" sz="2000">
                <a:latin typeface="Arial" charset="0"/>
                <a:sym typeface="Symbol" pitchFamily="18" charset="2"/>
              </a:rPr>
              <a:t>gebied</a:t>
            </a:r>
          </a:p>
          <a:p>
            <a:pPr marL="432000" lvl="1" indent="-432000" defTabSz="2160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AutoNum type="romanUcPeriod"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gasontladingsgebie</a:t>
            </a:r>
            <a:r>
              <a:rPr lang="en-GB" sz="1800">
                <a:latin typeface="Arial" charset="0"/>
                <a:sym typeface="Symbol" pitchFamily="18" charset="2"/>
              </a:rPr>
              <a:t>d</a:t>
            </a:r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3661378" y="1845264"/>
            <a:ext cx="5375118" cy="3960000"/>
            <a:chOff x="1730" y="1286"/>
            <a:chExt cx="8632" cy="6360"/>
          </a:xfrm>
        </p:grpSpPr>
        <p:pic>
          <p:nvPicPr>
            <p:cNvPr id="17418" name="Chart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339" t="-5894" r="-2574" b="-6195"/>
            <a:stretch>
              <a:fillRect/>
            </a:stretch>
          </p:blipFill>
          <p:spPr bwMode="auto">
            <a:xfrm>
              <a:off x="1730" y="1286"/>
              <a:ext cx="8632" cy="6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 Box 9"/>
            <p:cNvSpPr txBox="1">
              <a:spLocks noChangeAspect="1" noChangeArrowheads="1"/>
            </p:cNvSpPr>
            <p:nvPr/>
          </p:nvSpPr>
          <p:spPr bwMode="auto">
            <a:xfrm>
              <a:off x="3193" y="4356"/>
              <a:ext cx="22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7200" rIns="7200" bIns="72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8"/>
            <p:cNvSpPr txBox="1">
              <a:spLocks noChangeAspect="1" noChangeArrowheads="1"/>
            </p:cNvSpPr>
            <p:nvPr/>
          </p:nvSpPr>
          <p:spPr bwMode="auto">
            <a:xfrm>
              <a:off x="3867" y="4356"/>
              <a:ext cx="339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7200" rIns="7200" bIns="72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II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7"/>
            <p:cNvSpPr txBox="1">
              <a:spLocks noChangeAspect="1" noChangeArrowheads="1"/>
            </p:cNvSpPr>
            <p:nvPr/>
          </p:nvSpPr>
          <p:spPr bwMode="auto">
            <a:xfrm>
              <a:off x="5501" y="3794"/>
              <a:ext cx="42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7200" rIns="7200" bIns="72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III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6"/>
            <p:cNvSpPr txBox="1">
              <a:spLocks noChangeAspect="1" noChangeArrowheads="1"/>
            </p:cNvSpPr>
            <p:nvPr/>
          </p:nvSpPr>
          <p:spPr bwMode="auto">
            <a:xfrm>
              <a:off x="6744" y="2887"/>
              <a:ext cx="41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7200" rIns="7200" bIns="72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IV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5"/>
            <p:cNvSpPr txBox="1">
              <a:spLocks noChangeAspect="1" noChangeArrowheads="1"/>
            </p:cNvSpPr>
            <p:nvPr/>
          </p:nvSpPr>
          <p:spPr bwMode="auto">
            <a:xfrm>
              <a:off x="7972" y="2435"/>
              <a:ext cx="339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7200" rIns="7200" bIns="72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4"/>
            <p:cNvSpPr txBox="1">
              <a:spLocks noChangeAspect="1" noChangeArrowheads="1"/>
            </p:cNvSpPr>
            <p:nvPr/>
          </p:nvSpPr>
          <p:spPr bwMode="auto">
            <a:xfrm>
              <a:off x="9117" y="2212"/>
              <a:ext cx="49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7200" rIns="7200" bIns="72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VI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3"/>
            <p:cNvSpPr txBox="1">
              <a:spLocks noChangeAspect="1" noChangeArrowheads="1"/>
            </p:cNvSpPr>
            <p:nvPr/>
          </p:nvSpPr>
          <p:spPr bwMode="auto">
            <a:xfrm>
              <a:off x="3678" y="5047"/>
              <a:ext cx="1582" cy="4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</a:t>
              </a: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-deeltje</a:t>
              </a: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11" name="Text Box 2"/>
            <p:cNvSpPr txBox="1">
              <a:spLocks noChangeAspect="1" noChangeArrowheads="1"/>
            </p:cNvSpPr>
            <p:nvPr/>
          </p:nvSpPr>
          <p:spPr bwMode="auto">
            <a:xfrm>
              <a:off x="5483" y="5376"/>
              <a:ext cx="1587" cy="4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00" tIns="3600" rIns="72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</a:t>
              </a: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-deeltje</a:t>
              </a: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DE8F1B-25A1-4A85-98A3-A63BA584035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249600"/>
            <a:ext cx="28956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15380-F96C-4E72-8D87-A2CD600B66B0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ionisatiekamer</a:t>
            </a:r>
            <a:endParaRPr lang="en-US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8064500" cy="1367854"/>
          </a:xfrm>
          <a:solidFill>
            <a:schemeClr val="bg2"/>
          </a:solidFill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lading			Q								in coulomb (C)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stroom			I = Q / t					in ampère (A)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spanning 	V = Q / C				in volt (V)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C = capaciteit in farad (F) van kamer + kabel + meetapparatuur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</p:txBody>
      </p:sp>
      <p:sp>
        <p:nvSpPr>
          <p:cNvPr id="10247" name="Rectangle 3"/>
          <p:cNvSpPr txBox="1">
            <a:spLocks noChangeArrowheads="1"/>
          </p:cNvSpPr>
          <p:nvPr/>
        </p:nvSpPr>
        <p:spPr bwMode="auto">
          <a:xfrm>
            <a:off x="755650" y="3500438"/>
            <a:ext cx="3529013" cy="26654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215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olidFill>
                  <a:srgbClr val="FF0000"/>
                </a:solidFill>
                <a:sym typeface="Symbol" pitchFamily="18" charset="2"/>
              </a:rPr>
              <a:t>INTERACTIE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ionisatielading Q = 1 nC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meettijd t = 100 s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capaciteit C = 100 pF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	bepaal de stroom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	bepaal aantal ionen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	bepaal afgegeven energie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	bepaal spanningstoename</a:t>
            </a:r>
            <a:endParaRPr lang="en-GB" sz="1800">
              <a:cs typeface="Arial" charset="0"/>
              <a:sym typeface="Symbol" pitchFamily="18" charset="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284663" y="3500438"/>
            <a:ext cx="4535487" cy="26654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215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olidFill>
                <a:srgbClr val="FF0000"/>
              </a:solidFill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1 nC / 100 s = 0,01 nA = 10 pA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1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-9</a:t>
            </a:r>
            <a:r>
              <a:rPr lang="en-US" sz="1800">
                <a:cs typeface="Arial" charset="0"/>
                <a:sym typeface="Symbol" pitchFamily="18" charset="2"/>
              </a:rPr>
              <a:t> C / 1,6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-19</a:t>
            </a:r>
            <a:r>
              <a:rPr lang="en-US" sz="1800">
                <a:cs typeface="Arial" charset="0"/>
                <a:sym typeface="Symbol" pitchFamily="18" charset="2"/>
              </a:rPr>
              <a:t> C = 6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9</a:t>
            </a: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US" sz="1800">
                <a:cs typeface="Arial" charset="0"/>
                <a:sym typeface="Symbol" pitchFamily="18" charset="2"/>
              </a:rPr>
              <a:t>6</a:t>
            </a:r>
            <a:r>
              <a:rPr lang="en-US" sz="1800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9</a:t>
            </a:r>
            <a:r>
              <a:rPr lang="en-US" sz="1800">
                <a:cs typeface="Arial" charset="0"/>
                <a:sym typeface="Symbol" pitchFamily="18" charset="2"/>
              </a:rPr>
              <a:t> 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1800">
                <a:cs typeface="Arial" charset="0"/>
                <a:sym typeface="Symbol" pitchFamily="18" charset="2"/>
              </a:rPr>
              <a:t> 34 eV 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1800">
                <a:cs typeface="Arial" charset="0"/>
                <a:sym typeface="Symbol" pitchFamily="18" charset="2"/>
              </a:rPr>
              <a:t> 1,6</a:t>
            </a:r>
            <a:r>
              <a:rPr lang="en-US" sz="1800">
                <a:latin typeface="Georgia" panose="02040502050405020303" pitchFamily="18" charset="0"/>
                <a:cs typeface="Arial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-19</a:t>
            </a:r>
            <a:r>
              <a:rPr lang="en-US" sz="1800">
                <a:cs typeface="Arial" charset="0"/>
                <a:sym typeface="Symbol" pitchFamily="18" charset="2"/>
              </a:rPr>
              <a:t> J</a:t>
            </a:r>
            <a:r>
              <a:rPr lang="en-US" sz="1800">
                <a:latin typeface="Georgia" panose="02040502050405020303" pitchFamily="18" charset="0"/>
                <a:cs typeface="Arial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eV</a:t>
            </a:r>
            <a:r>
              <a:rPr lang="en-US" sz="1800" baseline="30000">
                <a:cs typeface="Arial" charset="0"/>
                <a:sym typeface="Symbol" pitchFamily="18" charset="2"/>
              </a:rPr>
              <a:t>-1</a:t>
            </a:r>
            <a:r>
              <a:rPr lang="en-US" sz="1800">
                <a:cs typeface="Arial" charset="0"/>
                <a:sym typeface="Symbol" pitchFamily="18" charset="2"/>
              </a:rPr>
              <a:t> = 34 nJ</a:t>
            </a: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1</a:t>
            </a:r>
            <a:r>
              <a:rPr lang="en-US" sz="1800">
                <a:latin typeface="Georgia" panose="02040502050405020303" pitchFamily="18" charset="0"/>
                <a:cs typeface="Arial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-9</a:t>
            </a:r>
            <a:r>
              <a:rPr lang="en-US" sz="1800">
                <a:cs typeface="Arial" charset="0"/>
                <a:sym typeface="Symbol" pitchFamily="18" charset="2"/>
              </a:rPr>
              <a:t> C / 100</a:t>
            </a:r>
            <a:r>
              <a:rPr lang="en-US" sz="1800">
                <a:latin typeface="Georgia" panose="02040502050405020303" pitchFamily="18" charset="0"/>
                <a:cs typeface="Arial" charset="0"/>
                <a:sym typeface="Symbol" pitchFamily="18" charset="2"/>
              </a:rPr>
              <a:t>·</a:t>
            </a:r>
            <a:r>
              <a:rPr lang="en-US" sz="1800">
                <a:cs typeface="Arial" charset="0"/>
                <a:sym typeface="Symbol" pitchFamily="18" charset="2"/>
              </a:rPr>
              <a:t>10</a:t>
            </a:r>
            <a:r>
              <a:rPr lang="en-US" sz="1800" baseline="30000">
                <a:cs typeface="Arial" charset="0"/>
                <a:sym typeface="Symbol" pitchFamily="18" charset="2"/>
              </a:rPr>
              <a:t>-12</a:t>
            </a:r>
            <a:r>
              <a:rPr lang="en-US" sz="1800">
                <a:cs typeface="Arial" charset="0"/>
                <a:sym typeface="Symbol" pitchFamily="18" charset="2"/>
              </a:rPr>
              <a:t> F = 10 V</a:t>
            </a:r>
            <a:endParaRPr lang="en-GB" sz="1800"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1BC01F4-3B37-49C9-8E10-FBEE03E29D8A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2A2E8-E6CA-4658-8908-6076849A80F7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9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apparatuur 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ionisatiedetector - plateau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598863" cy="4256088"/>
          </a:xfrm>
        </p:spPr>
        <p:txBody>
          <a:bodyPr/>
          <a:lstStyle/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 sz="2000" dirty="0">
                <a:latin typeface="Arial" charset="0"/>
                <a:sym typeface="Symbol" pitchFamily="18" charset="2"/>
              </a:rPr>
              <a:t>-plateau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l-GR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>
                <a:latin typeface="Arial" charset="0"/>
                <a:sym typeface="Symbol" pitchFamily="18" charset="2"/>
              </a:rPr>
              <a:t>E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>
                <a:latin typeface="Arial" charset="0"/>
                <a:sym typeface="Symbol" pitchFamily="18" charset="2"/>
              </a:rPr>
              <a:t> E</a:t>
            </a:r>
            <a:r>
              <a:rPr lang="el-GR" sz="2000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5 MeV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groot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signaal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gasversterking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niet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nodig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 sz="2000">
                <a:latin typeface="Arial" charset="0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en-GB" sz="2000" dirty="0">
                <a:latin typeface="Arial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GB" sz="2000">
                <a:latin typeface="Arial" charset="0"/>
                <a:sym typeface="Symbol" pitchFamily="18" charset="2"/>
              </a:rPr>
              <a:t>lage </a:t>
            </a:r>
            <a:r>
              <a:rPr lang="en-GB" sz="2000" dirty="0" err="1">
                <a:latin typeface="Arial" charset="0"/>
                <a:sym typeface="Symbol" pitchFamily="18" charset="2"/>
              </a:rPr>
              <a:t>anodespanning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β</a:t>
            </a:r>
            <a:r>
              <a:rPr lang="en-GB" sz="2000" dirty="0">
                <a:latin typeface="Arial" charset="0"/>
                <a:sym typeface="Symbol" pitchFamily="18" charset="2"/>
              </a:rPr>
              <a:t>-plateau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el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x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0,02 MeV</a:t>
            </a: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klein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signaal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gasversterking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nodig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   </a:t>
            </a:r>
            <a:r>
              <a:rPr lang="en-GB" sz="2000">
                <a:latin typeface="Arial" charset="0"/>
                <a:sym typeface="Symbol" pitchFamily="18" charset="2"/>
              </a:rPr>
              <a:t>hoge </a:t>
            </a:r>
            <a:r>
              <a:rPr lang="en-GB" sz="2000" dirty="0" err="1">
                <a:latin typeface="Arial" charset="0"/>
                <a:sym typeface="Symbol" pitchFamily="18" charset="2"/>
              </a:rPr>
              <a:t>anodespanning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grpSp>
        <p:nvGrpSpPr>
          <p:cNvPr id="14" name="Group 18"/>
          <p:cNvGrpSpPr>
            <a:grpSpLocks noChangeAspect="1"/>
          </p:cNvGrpSpPr>
          <p:nvPr/>
        </p:nvGrpSpPr>
        <p:grpSpPr bwMode="auto">
          <a:xfrm>
            <a:off x="4283968" y="2564904"/>
            <a:ext cx="4680000" cy="3013665"/>
            <a:chOff x="2858" y="1322"/>
            <a:chExt cx="6236" cy="4015"/>
          </a:xfrm>
        </p:grpSpPr>
        <p:pic>
          <p:nvPicPr>
            <p:cNvPr id="18451" name="Chart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14" t="-6909" r="-2133" b="-6648"/>
            <a:stretch>
              <a:fillRect/>
            </a:stretch>
          </p:blipFill>
          <p:spPr bwMode="auto">
            <a:xfrm>
              <a:off x="2858" y="1322"/>
              <a:ext cx="6236" cy="4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5065" y="3227"/>
              <a:ext cx="1530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l-GR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itchFamily="34" charset="0"/>
                  <a:sym typeface="Symbol" pitchFamily="18" charset="2"/>
                </a:rPr>
                <a:t>α</a:t>
              </a: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-plateau</a:t>
              </a: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6600" y="2260"/>
              <a:ext cx="2015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l-GR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itchFamily="34" charset="0"/>
                  <a:sym typeface="Symbol" pitchFamily="18" charset="2"/>
                </a:rPr>
                <a:t>α</a:t>
              </a: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r>
                <a:rPr kumimoji="0" lang="el-GR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itchFamily="34" charset="0"/>
                  <a:sym typeface="Symbol" pitchFamily="18" charset="2"/>
                </a:rPr>
                <a:t>β</a:t>
              </a: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-plateau</a:t>
              </a: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6365</TotalTime>
  <Words>1435</Words>
  <Application>Microsoft Office PowerPoint</Application>
  <PresentationFormat>On-screen Show (4:3)</PresentationFormat>
  <Paragraphs>398</Paragraphs>
  <Slides>27</Slides>
  <Notes>27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AZGCaspariT</vt:lpstr>
      <vt:lpstr>Georgia</vt:lpstr>
      <vt:lpstr>Symbol</vt:lpstr>
      <vt:lpstr>Wingdings</vt:lpstr>
      <vt:lpstr>Vliegerdiagram</vt:lpstr>
      <vt:lpstr>Detectie - apparatuur</vt:lpstr>
      <vt:lpstr>Detectie - apparatuur</vt:lpstr>
      <vt:lpstr>Detectie - apparatuur indeling</vt:lpstr>
      <vt:lpstr>Detectie - apparatuur ionisatiedetector - bouw</vt:lpstr>
      <vt:lpstr>Detectie - apparatuur ionisatiedetector - ionisatie</vt:lpstr>
      <vt:lpstr>Detectie - apparatuur ionisatiedetector - gasversterking</vt:lpstr>
      <vt:lpstr>Detectie - apparatuur  ionisatiedetector - anodespanning</vt:lpstr>
      <vt:lpstr>Detectie - apparatuur ionisatiedetector - ionisatiekamer</vt:lpstr>
      <vt:lpstr>Detectie - apparatuur  ionisatiedetector - plateau</vt:lpstr>
      <vt:lpstr>Detectie - apparatuur  ionisatiedetector - Geiger-Müllerbuis</vt:lpstr>
      <vt:lpstr>Detectie - apparatuur  ionisatiedetector - Geiger-Müllerbuis</vt:lpstr>
      <vt:lpstr>Detectie - apparatuur  ionisatiedetector - dode tijd</vt:lpstr>
      <vt:lpstr>Detectie - apparatuur  ionisatiedetector - voorbeelden</vt:lpstr>
      <vt:lpstr>Detectie - apparatuur ionisatiedetector - halfgeleider</vt:lpstr>
      <vt:lpstr>Detectie - apparatuur ionisatiedetector - halfgeleider</vt:lpstr>
      <vt:lpstr>Detectie - apparatuur  ionisatiedetector - halfgeleider</vt:lpstr>
      <vt:lpstr>Detectie - apparatuur scintillatiedetector</vt:lpstr>
      <vt:lpstr>Detectie - apparatuur scintillatiedetector - fotomultiplicatorbuis</vt:lpstr>
      <vt:lpstr>Detectie - apparatuur scintillatiedetector - voorbeelden</vt:lpstr>
      <vt:lpstr>Detectie - apparatuur scintillatiedetector - thermoluminescentie</vt:lpstr>
      <vt:lpstr>Detectie - apparatuur fotografische emulsie</vt:lpstr>
      <vt:lpstr>Detectie - apparatuur fotografische emulsie</vt:lpstr>
      <vt:lpstr>Detectie - apparatuur  nieuwe ontwikkeling</vt:lpstr>
      <vt:lpstr>Detectie - apparatuur meetapparatuur - pulshoogteanalyse</vt:lpstr>
      <vt:lpstr>Detectie - apparatuur meetapparatuur - pulshoogteanalyse</vt:lpstr>
      <vt:lpstr>Detectie - apparatuur meetapparatuur - tijdanalyse</vt:lpstr>
      <vt:lpstr>Detectie - apparatuur koffie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Detectie - apparatuur</dc:title>
  <dc:creator>OEM</dc:creator>
  <cp:lastModifiedBy>Frits Pleiter</cp:lastModifiedBy>
  <cp:revision>265</cp:revision>
  <cp:lastPrinted>2020-12-16T09:49:54Z</cp:lastPrinted>
  <dcterms:created xsi:type="dcterms:W3CDTF">2003-02-28T15:24:51Z</dcterms:created>
  <dcterms:modified xsi:type="dcterms:W3CDTF">2024-02-22T10:47:59Z</dcterms:modified>
</cp:coreProperties>
</file>