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1"/>
  </p:notesMasterIdLst>
  <p:handoutMasterIdLst>
    <p:handoutMasterId r:id="rId22"/>
  </p:handoutMasterIdLst>
  <p:sldIdLst>
    <p:sldId id="268" r:id="rId2"/>
    <p:sldId id="275" r:id="rId3"/>
    <p:sldId id="257" r:id="rId4"/>
    <p:sldId id="258" r:id="rId5"/>
    <p:sldId id="259" r:id="rId6"/>
    <p:sldId id="274" r:id="rId7"/>
    <p:sldId id="260" r:id="rId8"/>
    <p:sldId id="277" r:id="rId9"/>
    <p:sldId id="278" r:id="rId10"/>
    <p:sldId id="261" r:id="rId11"/>
    <p:sldId id="281" r:id="rId12"/>
    <p:sldId id="279" r:id="rId13"/>
    <p:sldId id="262" r:id="rId14"/>
    <p:sldId id="282" r:id="rId15"/>
    <p:sldId id="284" r:id="rId16"/>
    <p:sldId id="283" r:id="rId17"/>
    <p:sldId id="269" r:id="rId18"/>
    <p:sldId id="270" r:id="rId19"/>
    <p:sldId id="271" r:id="rId20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40"/>
    <a:srgbClr val="007976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4683" autoAdjust="0"/>
  </p:normalViewPr>
  <p:slideViewPr>
    <p:cSldViewPr>
      <p:cViewPr varScale="1">
        <p:scale>
          <a:sx n="79" d="100"/>
          <a:sy n="79" d="100"/>
        </p:scale>
        <p:origin x="16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FD56CBFA-A5BB-41FD-B19C-ECD883796BF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EEBDB183-0022-41A3-91AF-96F11811E8D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D73E15FD-1B39-4B5F-91A4-DB3A3A712FF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084C2684-25CC-46B0-9299-C6ADA165743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AZGCaspariT" pitchFamily="2" charset="0"/>
              </a:defRPr>
            </a:lvl1pPr>
          </a:lstStyle>
          <a:p>
            <a:pPr>
              <a:defRPr/>
            </a:pPr>
            <a:fld id="{0F4B820F-59E8-4D55-A18F-7169F733D3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5A39362-A66B-42F0-A6B3-169315E06A7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AFA44C41-DCE0-4B42-9A70-D89BF9AE0C3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3D94F691-770B-4ABE-8BAB-29AA4E1368A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CED8B4E2-56E6-45FE-B894-F170A1B2533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37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755D51C-B77B-462E-9007-6A3D80BCA86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3586035C-1C2D-4001-890F-9853838002D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906" tIns="47453" rIns="94906" bIns="47453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AZGCaspariT" pitchFamily="2" charset="0"/>
              </a:defRPr>
            </a:lvl1pPr>
          </a:lstStyle>
          <a:p>
            <a:pPr>
              <a:defRPr/>
            </a:pPr>
            <a:fld id="{F95EC10D-755D-47B7-A18B-12C5A3552E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7AC85373-9ABF-4473-81B7-D258388A0F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2F8893CA-0F4A-4837-940A-346BB49A6CBC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04332FA9-4450-4B75-9B09-3AEA4DF59F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D441659A-2966-44F5-9D10-8013B7321A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68E97A03-1575-4194-B09C-D9177E6950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07A639B-46D6-4E1E-9F03-5D473E055350}" type="slidenum">
              <a:rPr lang="en-GB" altLang="en-US"/>
              <a:pPr>
                <a:spcBef>
                  <a:spcPct val="0"/>
                </a:spcBef>
              </a:pPr>
              <a:t>10</a:t>
            </a:fld>
            <a:endParaRPr lang="en-GB" altLang="en-US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C68FECBA-DB87-429E-8AE9-CA0138760EB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9A11D74D-FB6C-4266-9D49-E29A1931CE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860B2D15-9776-41A5-B32F-DFA4FE7E07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38DC72D2-66AF-4D69-952A-1C981171F4D7}" type="slidenum">
              <a:rPr lang="en-GB" altLang="en-US"/>
              <a:pPr>
                <a:spcBef>
                  <a:spcPct val="0"/>
                </a:spcBef>
              </a:pPr>
              <a:t>11</a:t>
            </a:fld>
            <a:endParaRPr lang="en-GB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3CE0EBAF-3609-469B-BB9C-EADAE54D54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3743B582-3476-4D4A-AAA1-33C0A3469B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4D2D8957-3454-4D95-81C5-FA418D73D6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C7C2C6F9-31F9-4EA8-8AE0-16EB3DC2BA65}" type="slidenum">
              <a:rPr lang="en-GB" altLang="en-US"/>
              <a:pPr>
                <a:spcBef>
                  <a:spcPct val="0"/>
                </a:spcBef>
              </a:pPr>
              <a:t>12</a:t>
            </a:fld>
            <a:endParaRPr lang="en-GB" altLang="en-U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90BB8E03-13FE-4BB7-9076-5D3778076E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6928AE93-DF4C-4AA0-9FB2-24DA8F3E6C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15709DEF-1BFC-41D4-BB82-9F6225A1A2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EE1FF0C5-5DB9-45CC-99BE-547F54D9C8EB}" type="slidenum">
              <a:rPr lang="en-GB" altLang="en-US"/>
              <a:pPr>
                <a:spcBef>
                  <a:spcPct val="0"/>
                </a:spcBef>
              </a:pPr>
              <a:t>13</a:t>
            </a:fld>
            <a:endParaRPr lang="en-GB" altLang="en-US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FBD1C815-54CA-4C8D-A23D-F78EAD73006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E213B292-C7AC-4F4C-8442-39E9D19928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F77AF947-EA23-42D8-963C-72CDEE46B8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D925B1EA-4EC5-4E03-A5A4-6DAA7EE21559}" type="slidenum">
              <a:rPr lang="en-GB" altLang="en-US"/>
              <a:pPr>
                <a:spcBef>
                  <a:spcPct val="0"/>
                </a:spcBef>
              </a:pPr>
              <a:t>14</a:t>
            </a:fld>
            <a:endParaRPr lang="en-GB" altLang="en-US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7BF1356A-9A10-4BBB-9324-330040CDFD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1E14143D-3CDF-4DD0-B35F-7504368DE3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B2C11FFA-79F5-42EE-9475-E22EAF5495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E3876CCC-D07A-41FF-802C-09BD18AB0D9A}" type="slidenum">
              <a:rPr lang="en-GB" altLang="en-US"/>
              <a:pPr>
                <a:spcBef>
                  <a:spcPct val="0"/>
                </a:spcBef>
              </a:pPr>
              <a:t>15</a:t>
            </a:fld>
            <a:endParaRPr lang="en-GB" altLang="en-US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DB260C0B-4F88-4E9C-9699-1A46E53374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4C88E496-B462-429B-8FD3-CEF0EA1009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2AA79EEE-A7D1-49EF-847C-77C8C6E326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B3EE829D-2FE5-4C2D-B3B1-5923794B66C4}" type="slidenum">
              <a:rPr lang="en-GB" altLang="en-US"/>
              <a:pPr>
                <a:spcBef>
                  <a:spcPct val="0"/>
                </a:spcBef>
              </a:pPr>
              <a:t>16</a:t>
            </a:fld>
            <a:endParaRPr lang="en-GB" altLang="en-US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611F3412-7DD0-4000-B5B3-841E380EAF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FD53CB6A-FFA1-4DCA-BB2C-21B12A64BC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18B4BE1A-9173-421E-B18E-C0BB892C59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328234D9-A5DF-4D5A-BC6B-288DA9020052}" type="slidenum">
              <a:rPr lang="en-GB" altLang="en-US"/>
              <a:pPr>
                <a:spcBef>
                  <a:spcPct val="0"/>
                </a:spcBef>
              </a:pPr>
              <a:t>17</a:t>
            </a:fld>
            <a:endParaRPr lang="en-GB" altLang="en-US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2BC88C65-7EA7-4B2E-9D8A-0295409AF7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17500C5B-869B-4DE1-8A8F-94CF5C0DD2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F5EB42EA-69AB-4468-B2B7-5FBCE1AEC5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F04D2AF-BADE-4F0F-9FB4-FA8397518422}" type="slidenum">
              <a:rPr lang="en-GB" altLang="en-US"/>
              <a:pPr>
                <a:spcBef>
                  <a:spcPct val="0"/>
                </a:spcBef>
              </a:pPr>
              <a:t>18</a:t>
            </a:fld>
            <a:endParaRPr lang="en-GB" altLang="en-US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90C2E142-7481-450A-B874-2DA382F721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DDC9893B-9C6E-402B-945C-6701C6CDE0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A0F37BD8-F274-421A-B94B-0E89F5F850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2FC0A88F-0590-4A0F-94AF-2DB3189C8037}" type="slidenum">
              <a:rPr lang="en-GB" altLang="en-US"/>
              <a:pPr>
                <a:spcBef>
                  <a:spcPct val="0"/>
                </a:spcBef>
              </a:pPr>
              <a:t>19</a:t>
            </a:fld>
            <a:endParaRPr lang="en-GB" altLang="en-US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1DAB1700-9C67-4176-85DA-8CFFD18AD2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631A6C8B-1150-433B-B75B-4713131E2F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3858CAED-816E-4DD2-B78A-5E73BCCCD32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8255377E-0FA6-414B-B955-9169634A7C18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686C5D15-571F-4930-A3D7-38ACDF0541F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3203ECB9-3357-4DAE-9241-991129EE47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DB83788D-D4BE-44C3-90D7-1F2BEBD2EB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D9C98DA-2579-4EA0-A6AF-815E7A8099EB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B9ABC3D-3B5C-46AF-9B0B-0705FCC67B6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81455E65-7F4A-4F9D-AF7D-490747FBAE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3446D9E3-92E7-4C92-B158-3A3511C224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4DBB4F6-C0D2-4968-BFB8-2B192E9DCD64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CBBC0727-679C-4805-B116-EC3196BF63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23A98ECD-EF5E-4943-BAD1-16ED010EE9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301EDBD1-E9BB-4FF7-A68B-0DD9DB2592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DCF25E0D-CD2A-4B88-BB7B-49A590A11ABE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8A05F718-00A5-431E-8263-06B729FBC2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A4710DFE-73DB-418E-B074-41957F4EBF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7B13E20E-94A4-4770-8F4C-F69298921B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32E70ECC-2240-4BE2-8CD1-2EE0599A4A22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510B4978-5F5E-4329-B363-8A9F632814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3EBDF13C-2342-4C64-9A64-6547BF826E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4630BBDB-B504-4811-8A14-9AFB19A7E6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C3B0EFF3-31AB-4D99-B846-98B07288E41C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FFBA532E-A927-4316-9945-EFDE3F2EDC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48AD6970-63A4-4CD1-9307-447C244F96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72B2C765-6C44-49E7-83F1-4BEF8910DE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CA10943B-DC89-4274-8ED1-59E174E3E14F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7C5D174A-A5EE-4045-AE3B-90B9661878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21FC20B1-3D48-48FF-80ED-1997403418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8F01B88A-1745-4C88-8671-735FFE8E79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52FCA2BB-9C39-422F-8E76-15B0E8D65247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69B74961-B243-4966-8357-F304E2D11B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65F01DDD-3D19-4C9E-BB23-F9A04555AA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A4F80336-2976-454D-AD8A-1036EA654365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90D5CBF-E45C-4166-8B1C-C200A2D64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B68115C6-A062-49EC-8D4F-1B481CE83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7B0E4E13-ABAC-4D85-9F86-2483384C613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D4C83-A5A7-4A05-AEBF-80BDA88FDC7C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9C17FF44-B7C4-4D89-B11B-A224E81EE8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757896D-D9CE-47D9-9C42-C8D6759EDC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D1C648-0AC7-4243-90F5-A169CB68C1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8629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B08EEA4-7495-4326-8C07-65D17E38CA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39990-9987-433E-ABA1-1EDAE361A49E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C17E71A-6E9B-4006-B176-3EC29CA1DF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FF2897D4-62A0-4B7B-9A39-8829E01079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D6828-8C77-4179-8AD1-DD11D168AB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995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6A3F7FD-F17E-4DD9-B4A5-C2BD552303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487AB-6809-4FED-8E7D-03B392C775E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03D9BEF-4D2A-4066-81B3-DEC60E7B2D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3B92B4DE-D555-4281-951B-58F42A8215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BF0F1-C472-4660-BF8A-255B0863F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3961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72FD1FA-520F-4982-BC77-78454BD0B4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07AD0-9820-47FB-8EB9-2702F95B8530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ECA6662-EAFB-4753-A650-9B8C685B82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64142DD4-6E0E-4B71-9EE0-AA58E1DC08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F48E6-0ADA-4CFB-9669-994A5EEAE3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6685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B6DB1C3-9CB9-4DF0-9E3E-2AAE4772E7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F9A13-4495-43C0-AEF0-A0390B9B61F9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B51A7825-7659-47E7-8CBD-F70849EB72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D5EB7F61-11E5-4F5F-A4E3-BE6E10B21E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62506-29A0-44FC-9962-80260A4A6B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228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A92BAA7-74F5-44BC-9C75-77853B5E82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CC3E4-15F9-437F-848D-19404FDC5042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0A3EE7A-BD94-4D7D-ABB1-8F4B17EBEB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EBFD1F74-8A1F-4239-B967-A00A2CC26D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3E81E-B4F4-4141-BD79-152CD4F3D7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496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973AA47-E40D-4A39-89A8-637A5B323B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3F4A7-B97F-4AEA-A93C-F62C0A14B72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0C730FE-1D16-4C3A-88A7-F270385A5E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7BEFFF5A-7CE0-4048-A9A4-98FFA26292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7A1CD-B5FA-4E0D-AE9D-9572359F3C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10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906EB2D-D0B8-4ED4-9F28-2DE8CF9057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952AD-5451-42E1-88B4-EC03E9F62A1C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4532367-880A-49C9-8BCE-9CB4329819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9B2D6343-E0E7-457E-B888-BFFB5097A0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6ACB0-147C-455E-9AF5-2491E30367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5097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CF4CF4-2F1F-42C2-BB58-850FDD8801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1A881-EF6F-4A33-B87D-1524F978E14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6D27D6-35CC-4A24-979E-A6B0E6EF74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2664FD-D0B2-4E4A-A3EE-FC797AE5A1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82F4D-E83B-4FDD-B34D-8ED9C60ECF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5340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54211CFB-EB85-48C4-85C9-485125C315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CB6FD-9D80-46DA-8ACE-60BA12B3970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350A605A-E619-4E05-9C2D-88C8CAC34A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019AC1A2-C345-4682-B74C-E3FB55B224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6F55F-07E9-4498-9FB3-D0FB44A7B1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795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5991B557-B561-4A68-9668-7C348F638A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BAA58-B56C-4C8D-BE43-03540F976F7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7EB250B2-78F3-4D57-86DA-22B873E0AA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C5E28E32-CDA8-4F01-B041-162E803A07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A8193-84C3-4621-BE0B-D18DB8B812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911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441C7AD-D686-4D5E-8200-2E3468B471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189ED-1EE1-4A6B-9156-71460AECC29F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E1B09CD-B454-437F-A28F-17F887719A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A1FBADC9-7F7E-443D-8988-2AF092D2F0A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B160C-7410-46CE-B533-1AEB25689D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23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CE93FE8-4AD4-407A-8C29-7E76957078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776D2-6E27-43A2-8CD5-D04F36A885A6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FA255B97-FEC8-45C9-B76C-320AD92909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171E9235-6450-4D34-B4C1-B995F22E4C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1CF3C-338A-47E9-A5E2-B3B1515929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4855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5996C8EA-12B2-454F-8721-5DF5771922C5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614876EA-20F7-40BD-8893-DBC93D7CB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C68869E4-8FE9-40F1-AA42-7B2A56752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6CF5D130-7DDC-48E7-AC27-F6120B94C3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71848E82-5FD1-482A-B541-6A4216D82A2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4F2CD3DF-CBEB-4B0E-86F4-58282F50C37C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50A6B53B-C5AB-41D1-AC36-F96CAC63E17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capita selecta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AB63954E-95DB-4C95-BFA4-32A2FE4DF13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400" smtClean="0">
                <a:latin typeface="AZGCaspariT" pitchFamily="2" charset="0"/>
              </a:defRPr>
            </a:lvl1pPr>
          </a:lstStyle>
          <a:p>
            <a:pPr>
              <a:defRPr/>
            </a:pPr>
            <a:fld id="{081B9584-E567-48A1-A492-D6653BB63F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AFC8E182-117E-42DE-8D3A-AA9933D337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" Target="slide3.xml"/><Relationship Id="rId7" Type="http://schemas.openxmlformats.org/officeDocument/2006/relationships/slide" Target="slide1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DEB29683-BAB6-4079-B54E-885DF4A6BEA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425361E-CCFF-4C89-A0A5-5C989D033A04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id="{1BE6FB99-BFDC-4AFE-880D-D18152DF33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5124" name="Rectangle 9">
            <a:extLst>
              <a:ext uri="{FF2B5EF4-FFF2-40B4-BE49-F238E27FC236}">
                <a16:creationId xmlns:a16="http://schemas.microsoft.com/office/drawing/2014/main" id="{A41948A0-89A5-42AC-A99E-08AB0E30F8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10ECDAD-3635-40B8-B7B2-AC642F987CB3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CDBFB4D7-2A85-45AD-BE01-E7DAAAB1856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7388" y="608013"/>
            <a:ext cx="7772400" cy="1143000"/>
          </a:xfrm>
        </p:spPr>
        <p:txBody>
          <a:bodyPr anchor="ctr"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endParaRPr lang="en-GB" sz="3600" b="1">
              <a:latin typeface="Arial" charset="0"/>
            </a:endParaRPr>
          </a:p>
        </p:txBody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F6517601-5F88-4E2D-83E7-DE69D2B394C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>
                <a:latin typeface="Arial" panose="020B0604020202020204" pitchFamily="34" charset="0"/>
              </a:rPr>
              <a:t>RUG / GARP</a:t>
            </a:r>
          </a:p>
          <a:p>
            <a:pPr defTabSz="215900" eaLnBrk="1" hangingPunct="1">
              <a:spcBef>
                <a:spcPct val="0"/>
              </a:spcBef>
            </a:pPr>
            <a:endParaRPr lang="en-US" altLang="en-US" sz="2000">
              <a:latin typeface="Arial" panose="020B0604020202020204" pitchFamily="34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>
                <a:latin typeface="Arial" panose="020B0604020202020204" pitchFamily="34" charset="0"/>
              </a:rPr>
              <a:t>Frits Pleiter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FC6B730-1C21-A36C-AD91-DCB6E12248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00" y="2259000"/>
            <a:ext cx="2340000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5">
            <a:extLst>
              <a:ext uri="{FF2B5EF4-FFF2-40B4-BE49-F238E27FC236}">
                <a16:creationId xmlns:a16="http://schemas.microsoft.com/office/drawing/2014/main" id="{D6E1A6EE-CDF9-4E60-B6C4-8BFE9D075BB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A81B2E-9ED5-4021-A1DC-896818940DAA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5" name="Footer Placeholder 6">
            <a:extLst>
              <a:ext uri="{FF2B5EF4-FFF2-40B4-BE49-F238E27FC236}">
                <a16:creationId xmlns:a16="http://schemas.microsoft.com/office/drawing/2014/main" id="{1AD97A7F-12E6-4A67-BC17-C945A4939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23556" name="Slide Number Placeholder 7">
            <a:extLst>
              <a:ext uri="{FF2B5EF4-FFF2-40B4-BE49-F238E27FC236}">
                <a16:creationId xmlns:a16="http://schemas.microsoft.com/office/drawing/2014/main" id="{F70DD2EB-B4AC-4C11-A1AD-61A84814D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44AE839-0416-4F23-82A8-C135B13D5EA4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274" name="Rectangle 2">
            <a:extLst>
              <a:ext uri="{FF2B5EF4-FFF2-40B4-BE49-F238E27FC236}">
                <a16:creationId xmlns:a16="http://schemas.microsoft.com/office/drawing/2014/main" id="{0220A32F-9A87-4133-B035-A1102638BA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2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verzwakkingscoëfficiënt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558" name="Rectangle 3">
            <a:extLst>
              <a:ext uri="{FF2B5EF4-FFF2-40B4-BE49-F238E27FC236}">
                <a16:creationId xmlns:a16="http://schemas.microsoft.com/office/drawing/2014/main" id="{464B3AD0-B0E8-4EF3-88C0-BEA1A7239FF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847013" cy="4111625"/>
          </a:xfrm>
        </p:spPr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medium			</a:t>
            </a:r>
            <a:r>
              <a:rPr lang="el-GR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1800" baseline="-25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tr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			</a:t>
            </a:r>
            <a:r>
              <a:rPr lang="el-GR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1800" baseline="-25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en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endParaRPr lang="en-US" altLang="en-US" sz="18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lucht				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0,0280			0,0278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	weefsel			0,0308			0,0306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	lood				0,0396			0,0377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lucht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0,0278 / 0,0280 = 0,99 mGy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K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weefsel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0,0308 / 0,0280 = 1,10 mGy</a:t>
            </a:r>
            <a:endParaRPr lang="en-US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weefsel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0,0306 / 0,0280 = 1,09 mGy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K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lood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0,0396 / 0,0280 = 1,41 mGy</a:t>
            </a:r>
            <a:endParaRPr lang="en-US" altLang="en-US" sz="2000">
              <a:solidFill>
                <a:srgbClr val="FF00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D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lood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0,0377 / 0,0280 = 1,35 mGy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5">
            <a:extLst>
              <a:ext uri="{FF2B5EF4-FFF2-40B4-BE49-F238E27FC236}">
                <a16:creationId xmlns:a16="http://schemas.microsoft.com/office/drawing/2014/main" id="{8031F115-03DE-46F7-8A72-9127FA80CEB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F31FDE-D1A3-42A1-BA81-CAD89B86001C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3" name="Footer Placeholder 6">
            <a:extLst>
              <a:ext uri="{FF2B5EF4-FFF2-40B4-BE49-F238E27FC236}">
                <a16:creationId xmlns:a16="http://schemas.microsoft.com/office/drawing/2014/main" id="{21A2E13D-0139-4379-AEC6-9A558E0B9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25604" name="Slide Number Placeholder 7">
            <a:extLst>
              <a:ext uri="{FF2B5EF4-FFF2-40B4-BE49-F238E27FC236}">
                <a16:creationId xmlns:a16="http://schemas.microsoft.com/office/drawing/2014/main" id="{A208F0AC-D6AF-4C2C-8498-AE9C23C0A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EA321C6-0B0E-4A62-B351-EFB29F7B0BCA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498" name="Rectangle 2">
            <a:extLst>
              <a:ext uri="{FF2B5EF4-FFF2-40B4-BE49-F238E27FC236}">
                <a16:creationId xmlns:a16="http://schemas.microsoft.com/office/drawing/2014/main" id="{F7FA20F1-D841-426B-845A-B47ACFBE71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2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verzwakkingscoëfficiënt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606" name="Rectangle 3">
            <a:extLst>
              <a:ext uri="{FF2B5EF4-FFF2-40B4-BE49-F238E27FC236}">
                <a16:creationId xmlns:a16="http://schemas.microsoft.com/office/drawing/2014/main" id="{77D60275-363A-455F-9E1D-3BDD790F7A3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350250" cy="4111625"/>
          </a:xfrm>
        </p:spPr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verwar dit niet met wat er plaatsvindt op een grensvlak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daar heerst immers geen elektronenevenwicht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fluentie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Φ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foton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van primaire fotonen is aan weerszijden gelijk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kerma is evenreding met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Φ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foton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× µ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tr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  K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/ K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(µ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tr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/ (µ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tr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neem µ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tr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bij de energie van de primaire fotonen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fluentie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Φ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elektron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van secundaire elektronen is aan weerszijden gelijk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dosis is evenreding met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Φ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elektron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× S/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→   D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/ D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(S/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/ (S/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neem S/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bij de energie van de secundaire elektronen</a:t>
            </a:r>
          </a:p>
        </p:txBody>
      </p:sp>
      <p:pic>
        <p:nvPicPr>
          <p:cNvPr id="25607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68F1F036-1759-4AD4-84E1-8E91C77A0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EBBFBC1A-ED03-4099-A135-F5A2140D38B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A60559A-6125-4BFD-8DB0-FF4A0BBBF6FC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270954AF-F893-4BF8-B4B6-3E879A8D8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590036F7-DBDC-4DEB-9639-CA0E57A42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D47E876-8A7D-47B1-AD1A-E89BEE27F49F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402" name="Rectangle 2">
            <a:extLst>
              <a:ext uri="{FF2B5EF4-FFF2-40B4-BE49-F238E27FC236}">
                <a16:creationId xmlns:a16="http://schemas.microsoft.com/office/drawing/2014/main" id="{4944890C-8229-4EAD-B34F-750FE567A1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meting van activiteit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01D2C448-D592-4D0D-8BF1-407E5BA30F0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28650" y="1944688"/>
            <a:ext cx="7847013" cy="4111625"/>
          </a:xfrm>
        </p:spPr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N = </a:t>
            </a:r>
            <a:r>
              <a:rPr lang="el-GR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ε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A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t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N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netto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N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bruto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- N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achtergrond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A = N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netto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/ (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ε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t)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√N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Nnetto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√(N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bruto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+ N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achtergrond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Nnetto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/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(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ε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t)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>
            <a:extLst>
              <a:ext uri="{FF2B5EF4-FFF2-40B4-BE49-F238E27FC236}">
                <a16:creationId xmlns:a16="http://schemas.microsoft.com/office/drawing/2014/main" id="{027B5D23-2D7F-48F2-A659-0E47053E5E7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FBC6CBF-C60F-43B7-8710-1911CE909528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99" name="Footer Placeholder 4">
            <a:extLst>
              <a:ext uri="{FF2B5EF4-FFF2-40B4-BE49-F238E27FC236}">
                <a16:creationId xmlns:a16="http://schemas.microsoft.com/office/drawing/2014/main" id="{82AFA670-22AB-4640-BBD7-057E52148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29700" name="Slide Number Placeholder 5">
            <a:extLst>
              <a:ext uri="{FF2B5EF4-FFF2-40B4-BE49-F238E27FC236}">
                <a16:creationId xmlns:a16="http://schemas.microsoft.com/office/drawing/2014/main" id="{03FB4DE9-A522-4750-93AB-01E5291B8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A8805D8-83D4-45D9-AFC7-21B3EC8DAECA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22" name="Rectangle 2">
            <a:extLst>
              <a:ext uri="{FF2B5EF4-FFF2-40B4-BE49-F238E27FC236}">
                <a16:creationId xmlns:a16="http://schemas.microsoft.com/office/drawing/2014/main" id="{CA6F10BE-9173-4EB3-93BC-F146702076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meting van activiteit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702" name="Rectangle 3">
            <a:extLst>
              <a:ext uri="{FF2B5EF4-FFF2-40B4-BE49-F238E27FC236}">
                <a16:creationId xmlns:a16="http://schemas.microsoft.com/office/drawing/2014/main" id="{F4F7EEC4-7FDD-435F-9F84-F19772BA34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meettijd				100 s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bruto 					119 telpulsen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achtergrond		50 telpulsen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telrendement		0,3 tps per Bq</a:t>
            </a:r>
            <a:endParaRPr lang="en-GB" altLang="en-US" sz="2000" baseline="30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Vraag:	bereken de activiteit en de standaarddeviatie hierin</a:t>
            </a:r>
            <a:endParaRPr lang="en-US" altLang="en-US" sz="2000" baseline="30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>
            <a:extLst>
              <a:ext uri="{FF2B5EF4-FFF2-40B4-BE49-F238E27FC236}">
                <a16:creationId xmlns:a16="http://schemas.microsoft.com/office/drawing/2014/main" id="{93147362-35A6-44FB-B390-D9C28AC8446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8C468E9-ED5D-4F45-A923-B87DCDC07E77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47" name="Footer Placeholder 4">
            <a:extLst>
              <a:ext uri="{FF2B5EF4-FFF2-40B4-BE49-F238E27FC236}">
                <a16:creationId xmlns:a16="http://schemas.microsoft.com/office/drawing/2014/main" id="{DF5273E7-3EC4-4C8C-BA50-571DD153C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31748" name="Slide Number Placeholder 5">
            <a:extLst>
              <a:ext uri="{FF2B5EF4-FFF2-40B4-BE49-F238E27FC236}">
                <a16:creationId xmlns:a16="http://schemas.microsoft.com/office/drawing/2014/main" id="{FD652BB3-8371-4188-8D0D-C687F2DC6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94D5708-3E72-4D3A-B75D-30ECB69EF99B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546" name="Rectangle 2">
            <a:extLst>
              <a:ext uri="{FF2B5EF4-FFF2-40B4-BE49-F238E27FC236}">
                <a16:creationId xmlns:a16="http://schemas.microsoft.com/office/drawing/2014/main" id="{44CBBDCE-C9DF-437E-AF88-8A5FF7EB60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meting van activiteit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750" name="Rectangle 3">
            <a:extLst>
              <a:ext uri="{FF2B5EF4-FFF2-40B4-BE49-F238E27FC236}">
                <a16:creationId xmlns:a16="http://schemas.microsoft.com/office/drawing/2014/main" id="{C34F3A5D-BCF2-4B10-B11F-EFBACE1862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N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netto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N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bruto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- N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achtergrond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		= 119 - 50 = 69 telpulsen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netto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N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netto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/ t = 69 telpulsen / 100 s = 0,69 tps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 = T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netto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/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ε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0,69 tps / 0,3 tps per Bq = 2,3 Bq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Nnetto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√(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N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bruto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+ N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achtergrond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 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 = √(119 + 50) = √169 = 13 telpulsen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Tnetto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Nnetto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/ t = 13 telpulsen / 100 s = 0,13 tps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σ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Tnetto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/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ε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0,13 tps /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0,3 tps per Bq = 0,4 Bq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activiteit = 2,3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±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0,4 Bq</a:t>
            </a:r>
          </a:p>
        </p:txBody>
      </p:sp>
      <p:pic>
        <p:nvPicPr>
          <p:cNvPr id="3175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D7320370-1BA7-431C-8DE3-6367942E0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>
            <a:extLst>
              <a:ext uri="{FF2B5EF4-FFF2-40B4-BE49-F238E27FC236}">
                <a16:creationId xmlns:a16="http://schemas.microsoft.com/office/drawing/2014/main" id="{BADCB745-DFCD-44F4-A287-A132985FE43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5111B9-B3BA-487C-AC3E-F55BBF44BF96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95" name="Footer Placeholder 4">
            <a:extLst>
              <a:ext uri="{FF2B5EF4-FFF2-40B4-BE49-F238E27FC236}">
                <a16:creationId xmlns:a16="http://schemas.microsoft.com/office/drawing/2014/main" id="{D87564DA-E0C3-4A80-B1D6-4A3A4C076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33796" name="Slide Number Placeholder 5">
            <a:extLst>
              <a:ext uri="{FF2B5EF4-FFF2-40B4-BE49-F238E27FC236}">
                <a16:creationId xmlns:a16="http://schemas.microsoft.com/office/drawing/2014/main" id="{73A75DEC-C5A6-42F0-BDC5-541DF35A3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5DC23AC-EB0B-4193-A652-0333AA2D470C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546" name="Rectangle 2">
            <a:extLst>
              <a:ext uri="{FF2B5EF4-FFF2-40B4-BE49-F238E27FC236}">
                <a16:creationId xmlns:a16="http://schemas.microsoft.com/office/drawing/2014/main" id="{C281BBC6-571B-4793-BCED-1E12F7C0E5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koffie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3798" name="Picture 1">
            <a:extLst>
              <a:ext uri="{FF2B5EF4-FFF2-40B4-BE49-F238E27FC236}">
                <a16:creationId xmlns:a16="http://schemas.microsoft.com/office/drawing/2014/main" id="{38FAA02A-F3E7-4E93-9555-982B85163F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8797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>
            <a:extLst>
              <a:ext uri="{FF2B5EF4-FFF2-40B4-BE49-F238E27FC236}">
                <a16:creationId xmlns:a16="http://schemas.microsoft.com/office/drawing/2014/main" id="{B72A8E34-6482-49F9-8904-1991F2C0733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C4FDF80-2010-493B-AE42-CA625E259FB1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43" name="Footer Placeholder 4">
            <a:extLst>
              <a:ext uri="{FF2B5EF4-FFF2-40B4-BE49-F238E27FC236}">
                <a16:creationId xmlns:a16="http://schemas.microsoft.com/office/drawing/2014/main" id="{70D1317C-23DE-4249-A16A-85B663DB9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35844" name="Slide Number Placeholder 5">
            <a:extLst>
              <a:ext uri="{FF2B5EF4-FFF2-40B4-BE49-F238E27FC236}">
                <a16:creationId xmlns:a16="http://schemas.microsoft.com/office/drawing/2014/main" id="{7E9DFF36-C35A-4AE9-9365-D0B6FB83A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937D1A4-E597-4A27-BC60-BD4B775E955B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68C2B3B8-E77A-412B-B1AF-398FC01793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meting van oppervlaktebesmetting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846" name="Rectangle 3">
            <a:extLst>
              <a:ext uri="{FF2B5EF4-FFF2-40B4-BE49-F238E27FC236}">
                <a16:creationId xmlns:a16="http://schemas.microsoft.com/office/drawing/2014/main" id="{5E82AD3C-74AB-40E9-A989-96D3E5CEA6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de kalibratiefactor op een besmettingsmonitor gaat er vanuit dat het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hele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oppervlak onder de monitor homogeen besmet is, ook als dat niet zo is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oppervlak besmettingsmonitor		10 cm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 10 cm = 100 cm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kalibratiefactor										0,3 Bq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-2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per tps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omvang van de besmetting			2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cm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 2 cm = 4 cm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netto aanwijzing									10 tps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Vraag:	bereken de lokale oppervlaktebesmetting in Bq</a:t>
            </a:r>
            <a:r>
              <a:rPr lang="en-US" altLang="en-US" sz="2000">
                <a:solidFill>
                  <a:srgbClr val="FF0000"/>
                </a:solidFill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US" altLang="en-US" sz="2000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-2</a:t>
            </a:r>
            <a:endParaRPr lang="en-US" altLang="en-US" sz="2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is dit boven of onder de wettelijke limiet ?</a:t>
            </a:r>
            <a:endParaRPr lang="en-US" altLang="en-US" sz="2000" baseline="30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3">
            <a:extLst>
              <a:ext uri="{FF2B5EF4-FFF2-40B4-BE49-F238E27FC236}">
                <a16:creationId xmlns:a16="http://schemas.microsoft.com/office/drawing/2014/main" id="{64881C86-743F-4A01-AFF3-B7548A2955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311E02C-41A6-4DE7-8049-EEAC5106B235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1" name="Footer Placeholder 4">
            <a:extLst>
              <a:ext uri="{FF2B5EF4-FFF2-40B4-BE49-F238E27FC236}">
                <a16:creationId xmlns:a16="http://schemas.microsoft.com/office/drawing/2014/main" id="{81962B44-903B-468A-A21F-556F4EF70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37892" name="Slide Number Placeholder 5">
            <a:extLst>
              <a:ext uri="{FF2B5EF4-FFF2-40B4-BE49-F238E27FC236}">
                <a16:creationId xmlns:a16="http://schemas.microsoft.com/office/drawing/2014/main" id="{1ACCFC14-2BD6-4B84-B407-EFAEB3C7F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B8937F-34FA-4FAD-B5F1-2FB943C063B6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2F747FEA-B06E-47EF-9D65-8B1D808AA0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meting van oppervlaktebesmetting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894" name="Rectangle 3">
            <a:extLst>
              <a:ext uri="{FF2B5EF4-FFF2-40B4-BE49-F238E27FC236}">
                <a16:creationId xmlns:a16="http://schemas.microsoft.com/office/drawing/2014/main" id="{290EEEAE-B955-4B9F-8031-A525A02B7B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07375" cy="4114800"/>
          </a:xfrm>
        </p:spPr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oppervlakte onder monitor		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100 cm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endParaRPr lang="en-US" altLang="en-US" sz="2000" baseline="30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activiteit onder monitor				10 tps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 0,3 Bq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-2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per tps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 100 cm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								= 300 Bq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omvang van de besmetting	4 cm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oppervlaktebesmetting				300 Bq / 4 cm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75 Bq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-2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wettelijke norm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0,4 Bq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-2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voor afwrijfbare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-besmetting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4 Bq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-2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voor afwrijfbare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β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 en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-besmetting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 besmetting is dus (ver) boven de norm</a:t>
            </a:r>
          </a:p>
        </p:txBody>
      </p:sp>
      <p:pic>
        <p:nvPicPr>
          <p:cNvPr id="37895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BA3336DE-EEC7-402E-A7A8-57A7CB355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3">
            <a:extLst>
              <a:ext uri="{FF2B5EF4-FFF2-40B4-BE49-F238E27FC236}">
                <a16:creationId xmlns:a16="http://schemas.microsoft.com/office/drawing/2014/main" id="{AAB52176-F8E3-4704-89C6-5D85657A5CD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76945BA-0332-4B65-B06F-10DE97F17F5F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Footer Placeholder 4">
            <a:extLst>
              <a:ext uri="{FF2B5EF4-FFF2-40B4-BE49-F238E27FC236}">
                <a16:creationId xmlns:a16="http://schemas.microsoft.com/office/drawing/2014/main" id="{8AAAE39A-59CD-45A9-9448-23EDB1039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39940" name="Slide Number Placeholder 5">
            <a:extLst>
              <a:ext uri="{FF2B5EF4-FFF2-40B4-BE49-F238E27FC236}">
                <a16:creationId xmlns:a16="http://schemas.microsoft.com/office/drawing/2014/main" id="{E6146BD6-A3F0-489E-967B-56FC3C705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EEC12E1-E860-43E2-A419-B18F93347DC4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941" name="Picture 1">
            <a:extLst>
              <a:ext uri="{FF2B5EF4-FFF2-40B4-BE49-F238E27FC236}">
                <a16:creationId xmlns:a16="http://schemas.microsoft.com/office/drawing/2014/main" id="{29949155-9C1E-4250-A46A-300D47011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0"/>
            <a:ext cx="4462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874" name="Rectangle 2">
            <a:extLst>
              <a:ext uri="{FF2B5EF4-FFF2-40B4-BE49-F238E27FC236}">
                <a16:creationId xmlns:a16="http://schemas.microsoft.com/office/drawing/2014/main" id="{50FAE075-202D-4599-8711-9DAD78A1B2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bronconstante van </a:t>
            </a:r>
            <a:r>
              <a:rPr lang="en-GB" sz="2000" b="1" baseline="30000">
                <a:effectLst/>
                <a:latin typeface="Arial" charset="0"/>
                <a:sym typeface="Symbol" pitchFamily="18" charset="2"/>
              </a:rPr>
              <a:t>207</a:t>
            </a:r>
            <a:r>
              <a:rPr lang="en-GB" sz="2000" b="1">
                <a:effectLst/>
                <a:latin typeface="Arial" charset="0"/>
                <a:sym typeface="Symbol" pitchFamily="18" charset="2"/>
              </a:rPr>
              <a:t>Bi</a:t>
            </a:r>
            <a:endParaRPr lang="en-US" sz="12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43" name="Rectangle 3">
            <a:extLst>
              <a:ext uri="{FF2B5EF4-FFF2-40B4-BE49-F238E27FC236}">
                <a16:creationId xmlns:a16="http://schemas.microsoft.com/office/drawing/2014/main" id="{EC9A95A9-CE17-4274-A21C-98F3E20B38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9138"/>
            <a:ext cx="7772400" cy="4392612"/>
          </a:xfrm>
        </p:spPr>
        <p:txBody>
          <a:bodyPr/>
          <a:lstStyle/>
          <a:p>
            <a:pPr marL="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Vraag:</a:t>
            </a:r>
          </a:p>
          <a:p>
            <a:pPr marL="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bepaal de bronconstantes voor</a:t>
            </a:r>
          </a:p>
          <a:p>
            <a:pPr marL="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</a:t>
            </a:r>
            <a:r>
              <a:rPr lang="en-US" altLang="en-US" sz="20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en H* volgens de vuistregel</a:t>
            </a:r>
          </a:p>
          <a:p>
            <a:pPr marL="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(syllabus, tabel 7.3, blz. 104</a:t>
            </a:r>
          </a:p>
          <a:p>
            <a:pPr marL="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syllabus, figuur 9.8, blz. 132)</a:t>
            </a:r>
            <a:endParaRPr lang="en-US" altLang="en-US" sz="2000" baseline="30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>
            <a:extLst>
              <a:ext uri="{FF2B5EF4-FFF2-40B4-BE49-F238E27FC236}">
                <a16:creationId xmlns:a16="http://schemas.microsoft.com/office/drawing/2014/main" id="{54B95E99-5EA5-42F4-BB7B-A7B998D7C5B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37691D3-BE33-4C78-BC3B-B41BA5564593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987" name="Footer Placeholder 4">
            <a:extLst>
              <a:ext uri="{FF2B5EF4-FFF2-40B4-BE49-F238E27FC236}">
                <a16:creationId xmlns:a16="http://schemas.microsoft.com/office/drawing/2014/main" id="{AF3DE134-399B-4BF3-8A32-CB42237B6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41988" name="Slide Number Placeholder 5">
            <a:extLst>
              <a:ext uri="{FF2B5EF4-FFF2-40B4-BE49-F238E27FC236}">
                <a16:creationId xmlns:a16="http://schemas.microsoft.com/office/drawing/2014/main" id="{2F07CEEA-D279-43C4-A973-9879484D1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BC10390-AFF4-44D5-9E52-0F376BDCC0DC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922" name="Rectangle 2">
            <a:extLst>
              <a:ext uri="{FF2B5EF4-FFF2-40B4-BE49-F238E27FC236}">
                <a16:creationId xmlns:a16="http://schemas.microsoft.com/office/drawing/2014/main" id="{7E236273-BF42-417C-9038-A9E4015842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6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bronconstante van </a:t>
            </a:r>
            <a:r>
              <a:rPr lang="en-GB" sz="2000" b="1" baseline="30000">
                <a:effectLst/>
                <a:latin typeface="Arial" charset="0"/>
                <a:sym typeface="Symbol" pitchFamily="18" charset="2"/>
              </a:rPr>
              <a:t>207</a:t>
            </a:r>
            <a:r>
              <a:rPr lang="en-GB" sz="2000" b="1">
                <a:effectLst/>
                <a:latin typeface="Arial" charset="0"/>
                <a:sym typeface="Symbol" pitchFamily="18" charset="2"/>
              </a:rPr>
              <a:t>Bi</a:t>
            </a:r>
            <a:endParaRPr lang="en-US" sz="12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1990" name="Rectangle 3">
            <a:extLst>
              <a:ext uri="{FF2B5EF4-FFF2-40B4-BE49-F238E27FC236}">
                <a16:creationId xmlns:a16="http://schemas.microsoft.com/office/drawing/2014/main" id="{121A9F9C-8080-4ACA-B830-D8CCB9C418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9138"/>
            <a:ext cx="8062913" cy="4392612"/>
          </a:xfrm>
        </p:spPr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MIRD-gegevens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	Listed X,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, and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±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Radiations		y(i)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E(i) = 1,53 MeV per Bq</a:t>
            </a:r>
            <a:r>
              <a:rPr lang="en-US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s</a:t>
            </a:r>
            <a:endParaRPr lang="en-US" altLang="en-US" sz="2000" baseline="30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vuistregel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	d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E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(in MeV) / 7 = 1,53 / 7 = 0,22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µGy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MBq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volgens figuur 9.8 van de syllabus is H* / K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≈ 1,2 Sv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Gy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h ≈ 1,2 × 0,22 = 0,26 µSv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MBq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r>
              <a:rPr lang="en-US" altLang="en-US" sz="20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deze bronconstantes staan niet in het Handboek Radionucliden</a:t>
            </a:r>
          </a:p>
        </p:txBody>
      </p:sp>
      <p:pic>
        <p:nvPicPr>
          <p:cNvPr id="41991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4077F359-7821-46AC-B5ED-70A60A29B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A77BC5EF-9DDC-4867-B30B-F6C95455144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2EDCDE-19AC-4BFF-8AA2-8E06F363E50A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Footer Placeholder 4">
            <a:extLst>
              <a:ext uri="{FF2B5EF4-FFF2-40B4-BE49-F238E27FC236}">
                <a16:creationId xmlns:a16="http://schemas.microsoft.com/office/drawing/2014/main" id="{CE1391B7-68ED-4713-A91B-1CE4A4DBF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7172" name="Slide Number Placeholder 5">
            <a:extLst>
              <a:ext uri="{FF2B5EF4-FFF2-40B4-BE49-F238E27FC236}">
                <a16:creationId xmlns:a16="http://schemas.microsoft.com/office/drawing/2014/main" id="{F8B2DE51-51AF-49AB-831E-2D0C7586B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85FC559-AC6C-4B77-A403-074CDE5466F3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186" name="Rectangle 2">
            <a:extLst>
              <a:ext uri="{FF2B5EF4-FFF2-40B4-BE49-F238E27FC236}">
                <a16:creationId xmlns:a16="http://schemas.microsoft.com/office/drawing/2014/main" id="{F67E24ED-C98E-408C-9C9C-67893E40C4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US" sz="36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onderwerpen</a:t>
            </a:r>
            <a:endParaRPr lang="en-GB" sz="2000" b="1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23BD74AE-4537-4624-B54A-1717DC80A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00550"/>
          </a:xfrm>
        </p:spPr>
        <p:txBody>
          <a:bodyPr/>
          <a:lstStyle/>
          <a:p>
            <a:pPr marL="863600" lvl="1" indent="-431800" defTabSz="215900" eaLnBrk="1" hangingPunct="1">
              <a:spcBef>
                <a:spcPts val="300"/>
              </a:spcBef>
              <a:buSzTx/>
              <a:buFontTx/>
              <a:buNone/>
            </a:pPr>
            <a:endParaRPr lang="en-GB" altLang="en-US" sz="2000" b="1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defTabSz="215900" eaLnBrk="1" hangingPunct="1">
              <a:spcBef>
                <a:spcPts val="300"/>
              </a:spcBef>
              <a:buSzTx/>
              <a:buFont typeface="Wingdings" panose="05000000000000000000" pitchFamily="2" charset="2"/>
              <a:buChar char="§"/>
            </a:pP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  <a:hlinkClick r:id="rId3" action="ppaction://hlinksldjump"/>
              </a:rPr>
              <a:t>telrendement</a:t>
            </a:r>
            <a:endParaRPr lang="en-GB" altLang="en-US" sz="2000" b="1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defTabSz="215900" eaLnBrk="1" hangingPunct="1">
              <a:spcBef>
                <a:spcPts val="300"/>
              </a:spcBef>
              <a:buSzTx/>
              <a:buFont typeface="Wingdings" panose="05000000000000000000" pitchFamily="2" charset="2"/>
              <a:buChar char="§"/>
            </a:pP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  <a:hlinkClick r:id="rId4" action="ppaction://hlinksldjump"/>
              </a:rPr>
              <a:t>verzwakkingscoëfficiënt</a:t>
            </a:r>
            <a:endParaRPr lang="en-GB" altLang="en-US" sz="2000" b="1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defTabSz="215900" eaLnBrk="1" hangingPunct="1">
              <a:spcBef>
                <a:spcPts val="300"/>
              </a:spcBef>
              <a:buSzTx/>
              <a:buFont typeface="Wingdings" panose="05000000000000000000" pitchFamily="2" charset="2"/>
              <a:buChar char="§"/>
            </a:pP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  <a:hlinkClick r:id="rId5" action="ppaction://hlinksldjump"/>
              </a:rPr>
              <a:t>meting van activiteit</a:t>
            </a:r>
            <a:b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</a:rPr>
            </a:br>
            <a:b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</a:rPr>
            </a:br>
            <a:b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</a:rPr>
            </a:br>
            <a:b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</a:rPr>
            </a:br>
            <a:endParaRPr lang="en-GB" altLang="en-US" sz="2000" b="1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defTabSz="215900" eaLnBrk="1" hangingPunct="1">
              <a:spcBef>
                <a:spcPts val="300"/>
              </a:spcBef>
              <a:buSzTx/>
              <a:buFont typeface="Wingdings" panose="05000000000000000000" pitchFamily="2" charset="2"/>
              <a:buChar char="§"/>
            </a:pP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  <a:hlinkClick r:id="rId6" action="ppaction://hlinksldjump"/>
              </a:rPr>
              <a:t>meting van oppervlaktebesmeting</a:t>
            </a:r>
            <a:endParaRPr lang="en-GB" altLang="en-US" sz="2000" b="1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863600" lvl="1" indent="-431800" defTabSz="215900" eaLnBrk="1" hangingPunct="1">
              <a:spcBef>
                <a:spcPts val="300"/>
              </a:spcBef>
              <a:buSzTx/>
              <a:buFont typeface="Wingdings" panose="05000000000000000000" pitchFamily="2" charset="2"/>
              <a:buChar char="§"/>
            </a:pPr>
            <a:r>
              <a:rPr lang="en-GB" altLang="en-US" sz="2000" b="1">
                <a:latin typeface="Arial" panose="020B0604020202020204" pitchFamily="34" charset="0"/>
                <a:sym typeface="Symbol" panose="05050102010706020507" pitchFamily="18" charset="2"/>
                <a:hlinkClick r:id="rId7" action="ppaction://hlinksldjump"/>
              </a:rPr>
              <a:t>bronconstante</a:t>
            </a:r>
            <a:endParaRPr lang="en-GB" altLang="en-US" sz="2000" b="1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7175" name="Picture 1">
            <a:extLst>
              <a:ext uri="{FF2B5EF4-FFF2-40B4-BE49-F238E27FC236}">
                <a16:creationId xmlns:a16="http://schemas.microsoft.com/office/drawing/2014/main" id="{00EA0CA2-7AD9-4EC3-BF4D-244C16D48E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573463"/>
            <a:ext cx="7191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>
            <a:extLst>
              <a:ext uri="{FF2B5EF4-FFF2-40B4-BE49-F238E27FC236}">
                <a16:creationId xmlns:a16="http://schemas.microsoft.com/office/drawing/2014/main" id="{4D30EB63-4961-4673-A12B-A66E5A5946E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A862B8A-5015-4F92-9366-99F71661859D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Footer Placeholder 4">
            <a:extLst>
              <a:ext uri="{FF2B5EF4-FFF2-40B4-BE49-F238E27FC236}">
                <a16:creationId xmlns:a16="http://schemas.microsoft.com/office/drawing/2014/main" id="{0245DCE4-C87D-4E55-991B-A9FE464FA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9220" name="Slide Number Placeholder 5">
            <a:extLst>
              <a:ext uri="{FF2B5EF4-FFF2-40B4-BE49-F238E27FC236}">
                <a16:creationId xmlns:a16="http://schemas.microsoft.com/office/drawing/2014/main" id="{A050129B-F3D1-4A75-BA72-8113A3749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F8C9393-38C9-4EB1-8876-3CC6DB59AB06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DD64DDB7-B0E2-41ED-BB26-F57DDC83F6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2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telrendement</a:t>
            </a: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6BA2EA23-B51D-470D-9521-743714ACEC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350" cy="4327525"/>
          </a:xfrm>
        </p:spPr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N = </a:t>
            </a:r>
            <a:r>
              <a:rPr lang="el-GR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ε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A 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t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ε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em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geo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abs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det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dtijd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f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em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 = emissierendement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f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geo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= geometriefactor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f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abs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= absorptiefactor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f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det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 = intrinsiek rendement van de detector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	f</a:t>
            </a:r>
            <a:r>
              <a:rPr lang="en-GB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dtijd</a:t>
            </a:r>
            <a:r>
              <a:rPr lang="en-GB" altLang="en-US" sz="1800">
                <a:latin typeface="Arial" panose="020B0604020202020204" pitchFamily="34" charset="0"/>
                <a:sym typeface="Symbol" panose="05050102010706020507" pitchFamily="18" charset="2"/>
              </a:rPr>
              <a:t> = correctie voor dode tijd van de detector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 = (N / t) /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ε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T /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ε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soms worden factoren samengenomen en/of anders benoemd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dit volgt uit de tekst - lees dus zorgvuldig</a:t>
            </a:r>
          </a:p>
          <a:p>
            <a:pPr marL="431800" lvl="1" indent="0" defTabSz="215900" eaLnBrk="1" hangingPunct="1">
              <a:spcBef>
                <a:spcPct val="0"/>
              </a:spcBef>
              <a:buFontTx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>
            <a:extLst>
              <a:ext uri="{FF2B5EF4-FFF2-40B4-BE49-F238E27FC236}">
                <a16:creationId xmlns:a16="http://schemas.microsoft.com/office/drawing/2014/main" id="{A0A88356-0CB4-415A-A985-4B818AB556B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4C907BA-6DC1-4237-B2DA-F61186372567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7" name="Footer Placeholder 4">
            <a:extLst>
              <a:ext uri="{FF2B5EF4-FFF2-40B4-BE49-F238E27FC236}">
                <a16:creationId xmlns:a16="http://schemas.microsoft.com/office/drawing/2014/main" id="{7DF0C319-26CF-46E4-BE6F-B051D8BE2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11268" name="Slide Number Placeholder 5">
            <a:extLst>
              <a:ext uri="{FF2B5EF4-FFF2-40B4-BE49-F238E27FC236}">
                <a16:creationId xmlns:a16="http://schemas.microsoft.com/office/drawing/2014/main" id="{93418DDA-2207-4E15-9E8C-20A8954AB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E2C4114-5CAD-4F01-B610-570A33DD74D3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3526FF7E-4A24-475C-8926-CE3B215C62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2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telrendement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270" name="Rectangle 3">
            <a:extLst>
              <a:ext uri="{FF2B5EF4-FFF2-40B4-BE49-F238E27FC236}">
                <a16:creationId xmlns:a16="http://schemas.microsoft.com/office/drawing/2014/main" id="{8808C219-B5D6-4FB2-BD42-57DE6F2F5A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07375" cy="4114800"/>
          </a:xfrm>
        </p:spPr>
        <p:txBody>
          <a:bodyPr/>
          <a:lstStyle/>
          <a:p>
            <a:pPr marL="431800" indent="0" defTabSz="2159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geo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0,5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[1 - cos(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)]</a:t>
            </a:r>
          </a:p>
          <a:p>
            <a:pPr marL="431800" indent="0" defTabSz="2159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als h &gt;&gt; r				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geo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≈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π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/ 4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π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als h = 0	 			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geo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0,5</a:t>
            </a:r>
          </a:p>
          <a:p>
            <a:pPr marL="431800" indent="0" defTabSz="215900">
              <a:spcBef>
                <a:spcPct val="0"/>
              </a:spcBef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abs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T(a) = e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</a:t>
            </a:r>
          </a:p>
          <a:p>
            <a:pPr marL="431800" indent="0" defTabSz="2159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 = dikte van de absorberende laag</a:t>
            </a:r>
          </a:p>
          <a:p>
            <a:pPr marL="431800" indent="0" defTabSz="2159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vermenigvuldig transmissies als er meer absorberende lagen zijn</a:t>
            </a:r>
          </a:p>
          <a:p>
            <a:pPr marL="431800" indent="0" defTabSz="215900">
              <a:spcBef>
                <a:spcPct val="0"/>
              </a:spcBef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GB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det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1 - T(d) = 1 - e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l-GR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</a:t>
            </a:r>
          </a:p>
          <a:p>
            <a:pPr marL="431800" indent="0" defTabSz="2159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 = dikte van de detector</a:t>
            </a:r>
          </a:p>
          <a:p>
            <a:pPr marL="431800" indent="0" defTabSz="2159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indien alleen de fotopiek, dan komt er nog een factor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foto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/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totaal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bij</a:t>
            </a:r>
          </a:p>
        </p:txBody>
      </p:sp>
      <p:grpSp>
        <p:nvGrpSpPr>
          <p:cNvPr id="11271" name="Group 4">
            <a:extLst>
              <a:ext uri="{FF2B5EF4-FFF2-40B4-BE49-F238E27FC236}">
                <a16:creationId xmlns:a16="http://schemas.microsoft.com/office/drawing/2014/main" id="{FE4A1981-1664-4873-905F-295AE4BB8B9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908550" y="1844675"/>
            <a:ext cx="3959225" cy="1349375"/>
            <a:chOff x="3462" y="2424"/>
            <a:chExt cx="4344" cy="1490"/>
          </a:xfrm>
        </p:grpSpPr>
        <p:sp>
          <p:nvSpPr>
            <p:cNvPr id="11272" name="Text Box 5">
              <a:extLst>
                <a:ext uri="{FF2B5EF4-FFF2-40B4-BE49-F238E27FC236}">
                  <a16:creationId xmlns:a16="http://schemas.microsoft.com/office/drawing/2014/main" id="{11D7D0BE-BF39-466C-AA84-99B38CF11763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935" y="3037"/>
              <a:ext cx="871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36000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bron</a:t>
              </a:r>
            </a:p>
          </p:txBody>
        </p:sp>
        <p:sp>
          <p:nvSpPr>
            <p:cNvPr id="11273" name="Oval 6">
              <a:extLst>
                <a:ext uri="{FF2B5EF4-FFF2-40B4-BE49-F238E27FC236}">
                  <a16:creationId xmlns:a16="http://schemas.microsoft.com/office/drawing/2014/main" id="{4B66E47B-4A73-4819-981A-0186AC1DB1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62" y="2512"/>
              <a:ext cx="347" cy="1402"/>
            </a:xfrm>
            <a:prstGeom prst="ellipse">
              <a:avLst/>
            </a:prstGeom>
            <a:noFill/>
            <a:ln w="12700" algn="ctr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nl-NL" altLang="en-US">
                <a:latin typeface="Arial" panose="020B0604020202020204" pitchFamily="34" charset="0"/>
              </a:endParaRPr>
            </a:p>
          </p:txBody>
        </p:sp>
        <p:sp>
          <p:nvSpPr>
            <p:cNvPr id="11274" name="Oval 7">
              <a:extLst>
                <a:ext uri="{FF2B5EF4-FFF2-40B4-BE49-F238E27FC236}">
                  <a16:creationId xmlns:a16="http://schemas.microsoft.com/office/drawing/2014/main" id="{6057712C-5DB6-4505-9365-2AB638FDC7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05" y="2512"/>
              <a:ext cx="305" cy="1402"/>
            </a:xfrm>
            <a:prstGeom prst="ellipse">
              <a:avLst/>
            </a:prstGeom>
            <a:noFill/>
            <a:ln w="19050" algn="ctr">
              <a:solidFill>
                <a:srgbClr val="FFFF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nl-NL" altLang="en-US">
                <a:latin typeface="Arial" panose="020B0604020202020204" pitchFamily="34" charset="0"/>
              </a:endParaRPr>
            </a:p>
          </p:txBody>
        </p:sp>
        <p:sp>
          <p:nvSpPr>
            <p:cNvPr id="11275" name="Oval 8">
              <a:extLst>
                <a:ext uri="{FF2B5EF4-FFF2-40B4-BE49-F238E27FC236}">
                  <a16:creationId xmlns:a16="http://schemas.microsoft.com/office/drawing/2014/main" id="{834C9602-DFE6-43C7-BEEB-1AFE0450EA4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51" y="2512"/>
              <a:ext cx="345" cy="1402"/>
            </a:xfrm>
            <a:prstGeom prst="ellipse">
              <a:avLst/>
            </a:prstGeom>
            <a:solidFill>
              <a:srgbClr val="C0C0C0"/>
            </a:solidFill>
            <a:ln w="12700" algn="ctr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nl-NL" altLang="en-US">
                <a:latin typeface="Arial" panose="020B0604020202020204" pitchFamily="34" charset="0"/>
              </a:endParaRPr>
            </a:p>
          </p:txBody>
        </p:sp>
        <p:sp>
          <p:nvSpPr>
            <p:cNvPr id="11276" name="Line 9">
              <a:extLst>
                <a:ext uri="{FF2B5EF4-FFF2-40B4-BE49-F238E27FC236}">
                  <a16:creationId xmlns:a16="http://schemas.microsoft.com/office/drawing/2014/main" id="{17CE3F14-2A93-4677-9F43-F06F428F826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635" y="3912"/>
              <a:ext cx="1390" cy="2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7" name="Line 10">
              <a:extLst>
                <a:ext uri="{FF2B5EF4-FFF2-40B4-BE49-F238E27FC236}">
                  <a16:creationId xmlns:a16="http://schemas.microsoft.com/office/drawing/2014/main" id="{3A48B327-6DB7-496B-9E2F-5E64B82194E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635" y="2512"/>
              <a:ext cx="1390" cy="1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8" name="Line 11">
              <a:extLst>
                <a:ext uri="{FF2B5EF4-FFF2-40B4-BE49-F238E27FC236}">
                  <a16:creationId xmlns:a16="http://schemas.microsoft.com/office/drawing/2014/main" id="{CDD7844E-CC08-453D-9873-5AFB24284F7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025" y="3212"/>
              <a:ext cx="1736" cy="1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9" name="Line 12">
              <a:extLst>
                <a:ext uri="{FF2B5EF4-FFF2-40B4-BE49-F238E27FC236}">
                  <a16:creationId xmlns:a16="http://schemas.microsoft.com/office/drawing/2014/main" id="{1A5D78B7-1EE3-4078-B216-F130B0D9D30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025" y="2512"/>
              <a:ext cx="1736" cy="70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0" name="Oval 13">
              <a:extLst>
                <a:ext uri="{FF2B5EF4-FFF2-40B4-BE49-F238E27FC236}">
                  <a16:creationId xmlns:a16="http://schemas.microsoft.com/office/drawing/2014/main" id="{BF51A4F7-0236-428C-B5BB-C7E550ECB8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V="1">
              <a:off x="6716" y="3167"/>
              <a:ext cx="87" cy="87"/>
            </a:xfrm>
            <a:prstGeom prst="ellipse">
              <a:avLst/>
            </a:prstGeom>
            <a:solidFill>
              <a:srgbClr val="000000"/>
            </a:solidFill>
            <a:ln w="38100" algn="ctr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nl-NL" altLang="en-US">
                <a:latin typeface="Arial" panose="020B0604020202020204" pitchFamily="34" charset="0"/>
              </a:endParaRPr>
            </a:p>
          </p:txBody>
        </p:sp>
        <p:sp>
          <p:nvSpPr>
            <p:cNvPr id="11281" name="Text Box 14">
              <a:extLst>
                <a:ext uri="{FF2B5EF4-FFF2-40B4-BE49-F238E27FC236}">
                  <a16:creationId xmlns:a16="http://schemas.microsoft.com/office/drawing/2014/main" id="{695CC5B2-4CC6-4C28-9E21-1AB7D808E343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719" y="3249"/>
              <a:ext cx="43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36000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h</a:t>
              </a:r>
            </a:p>
          </p:txBody>
        </p:sp>
        <p:sp>
          <p:nvSpPr>
            <p:cNvPr id="11282" name="Text Box 15">
              <a:extLst>
                <a:ext uri="{FF2B5EF4-FFF2-40B4-BE49-F238E27FC236}">
                  <a16:creationId xmlns:a16="http://schemas.microsoft.com/office/drawing/2014/main" id="{7E549876-4133-4B70-961D-EBCF8A1FF556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719" y="2424"/>
              <a:ext cx="436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36000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R</a:t>
              </a:r>
              <a:endParaRPr lang="en-US" altLang="en-US" sz="1600">
                <a:latin typeface="Arial" panose="020B0604020202020204" pitchFamily="34" charset="0"/>
              </a:endParaRPr>
            </a:p>
          </p:txBody>
        </p:sp>
        <p:sp>
          <p:nvSpPr>
            <p:cNvPr id="11283" name="Text Box 16">
              <a:extLst>
                <a:ext uri="{FF2B5EF4-FFF2-40B4-BE49-F238E27FC236}">
                  <a16:creationId xmlns:a16="http://schemas.microsoft.com/office/drawing/2014/main" id="{5539B2FC-F0FA-47B8-BC90-4997A79CE477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155" y="2899"/>
              <a:ext cx="43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36000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l-GR" altLang="en-US" sz="1800">
                  <a:latin typeface="Georgia" panose="02040502050405020303" pitchFamily="18" charset="0"/>
                  <a:sym typeface="Symbol" panose="05050102010706020507" pitchFamily="18" charset="2"/>
                </a:rPr>
                <a:t>α</a:t>
              </a:r>
              <a:endParaRPr lang="en-US" altLang="en-US" sz="1600">
                <a:latin typeface="Arial" panose="020B0604020202020204" pitchFamily="34" charset="0"/>
              </a:endParaRPr>
            </a:p>
          </p:txBody>
        </p:sp>
        <p:sp>
          <p:nvSpPr>
            <p:cNvPr id="11284" name="Line 17">
              <a:extLst>
                <a:ext uri="{FF2B5EF4-FFF2-40B4-BE49-F238E27FC236}">
                  <a16:creationId xmlns:a16="http://schemas.microsoft.com/office/drawing/2014/main" id="{F12A6D41-890E-42D0-946D-7A0847BB038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025" y="2512"/>
              <a:ext cx="1" cy="700"/>
            </a:xfrm>
            <a:prstGeom prst="line">
              <a:avLst/>
            </a:prstGeom>
            <a:noFill/>
            <a:ln w="9525" cap="rnd">
              <a:solidFill>
                <a:srgbClr val="333333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5" name="Text Box 18">
              <a:extLst>
                <a:ext uri="{FF2B5EF4-FFF2-40B4-BE49-F238E27FC236}">
                  <a16:creationId xmlns:a16="http://schemas.microsoft.com/office/drawing/2014/main" id="{C79F0C0F-B993-4367-8957-929C332328D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028" y="2732"/>
              <a:ext cx="436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36000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r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>
            <a:extLst>
              <a:ext uri="{FF2B5EF4-FFF2-40B4-BE49-F238E27FC236}">
                <a16:creationId xmlns:a16="http://schemas.microsoft.com/office/drawing/2014/main" id="{18F27E62-B389-4D0C-BB7E-310BF1ECC67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AB32F07-18BD-497B-853E-7B7AD7467511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5" name="Footer Placeholder 4">
            <a:extLst>
              <a:ext uri="{FF2B5EF4-FFF2-40B4-BE49-F238E27FC236}">
                <a16:creationId xmlns:a16="http://schemas.microsoft.com/office/drawing/2014/main" id="{BD2375A8-0D09-435B-9DE2-3C8BCF18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13316" name="Slide Number Placeholder 5">
            <a:extLst>
              <a:ext uri="{FF2B5EF4-FFF2-40B4-BE49-F238E27FC236}">
                <a16:creationId xmlns:a16="http://schemas.microsoft.com/office/drawing/2014/main" id="{B241A329-7A67-470D-82F6-C8F0EA84C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3A5EC8A-22BD-4D05-B0FB-9624CB674F69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8101F554-355F-4259-A183-D4B69A00F1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2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telrendement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3318" name="Group 10">
            <a:extLst>
              <a:ext uri="{FF2B5EF4-FFF2-40B4-BE49-F238E27FC236}">
                <a16:creationId xmlns:a16="http://schemas.microsoft.com/office/drawing/2014/main" id="{D407E447-C3D5-4735-9088-1FAAC5F51AB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16050" y="1700213"/>
            <a:ext cx="6480175" cy="4505325"/>
            <a:chOff x="960" y="1392"/>
            <a:chExt cx="3743" cy="2602"/>
          </a:xfrm>
        </p:grpSpPr>
        <p:pic>
          <p:nvPicPr>
            <p:cNvPr id="13319" name="Picture 8" descr="rendement">
              <a:extLst>
                <a:ext uri="{FF2B5EF4-FFF2-40B4-BE49-F238E27FC236}">
                  <a16:creationId xmlns:a16="http://schemas.microsoft.com/office/drawing/2014/main" id="{7954B740-D520-42C7-88EF-5009B3F536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1392"/>
              <a:ext cx="3743" cy="2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9">
              <a:extLst>
                <a:ext uri="{FF2B5EF4-FFF2-40B4-BE49-F238E27FC236}">
                  <a16:creationId xmlns:a16="http://schemas.microsoft.com/office/drawing/2014/main" id="{FD6C281F-37D4-454D-A94E-AA18DBE087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2" y="2160"/>
              <a:ext cx="644" cy="23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>
                  <a:solidFill>
                    <a:srgbClr val="000000"/>
                  </a:solidFill>
                </a:rPr>
                <a:t>MEET-6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>
            <a:extLst>
              <a:ext uri="{FF2B5EF4-FFF2-40B4-BE49-F238E27FC236}">
                <a16:creationId xmlns:a16="http://schemas.microsoft.com/office/drawing/2014/main" id="{3C9E7B6C-74EB-4453-8A8E-AA835E95C07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19684E-F5E1-40D1-AD74-678F59EB0B49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Footer Placeholder 4">
            <a:extLst>
              <a:ext uri="{FF2B5EF4-FFF2-40B4-BE49-F238E27FC236}">
                <a16:creationId xmlns:a16="http://schemas.microsoft.com/office/drawing/2014/main" id="{E3C9B37C-5A3C-40C4-B35D-B25A62C9F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15364" name="Slide Number Placeholder 5">
            <a:extLst>
              <a:ext uri="{FF2B5EF4-FFF2-40B4-BE49-F238E27FC236}">
                <a16:creationId xmlns:a16="http://schemas.microsoft.com/office/drawing/2014/main" id="{6BD87BC6-4B15-4F62-A6F1-369D492D5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2496BCF-8D43-432D-9FC4-EDA1C68C2259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090" name="Rectangle 2">
            <a:extLst>
              <a:ext uri="{FF2B5EF4-FFF2-40B4-BE49-F238E27FC236}">
                <a16:creationId xmlns:a16="http://schemas.microsoft.com/office/drawing/2014/main" id="{8436A55E-6DA4-4200-9955-D5E7C39B33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2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telrendement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66" name="Rectangle 3">
            <a:extLst>
              <a:ext uri="{FF2B5EF4-FFF2-40B4-BE49-F238E27FC236}">
                <a16:creationId xmlns:a16="http://schemas.microsoft.com/office/drawing/2014/main" id="{7B35F13A-15BD-488C-8063-4CBED27239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voorbeeld van een NaI-detector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diameter						2,0 cm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dikte 								2,0 cm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afstand tot bron		3,0 cm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soortelijke massa 	3,67 g</a:t>
            </a:r>
            <a:r>
              <a:rPr lang="en-GB" altLang="en-US" sz="2000">
                <a:latin typeface="Georgia" panose="02040502050405020303" pitchFamily="18" charset="0"/>
                <a:sym typeface="Symbol" panose="05050102010706020507" pitchFamily="18" charset="2"/>
              </a:rPr>
              <a:t>·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cm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-3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massieke verzwakkingsco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ëfficiënt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  300 keV			0,166 cm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endParaRPr lang="en-US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1000 keV			0,059 cm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endParaRPr lang="en-US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3000 keV			0,037 cm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1800">
                <a:latin typeface="Georgia" panose="02040502050405020303" pitchFamily="18" charset="0"/>
                <a:cs typeface="Arial" panose="020B0604020202020204" pitchFamily="34" charset="0"/>
                <a:sym typeface="Symbol" panose="05050102010706020507" pitchFamily="18" charset="2"/>
              </a:rPr>
              <a:t>·</a:t>
            </a: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</a:t>
            </a:r>
            <a:r>
              <a:rPr lang="en-US" altLang="en-US" sz="18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-1</a:t>
            </a:r>
            <a:endParaRPr lang="en-US" altLang="en-US" sz="1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Vraag:	bereken f</a:t>
            </a:r>
            <a:r>
              <a:rPr lang="en-US" altLang="en-US" sz="20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geo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bereken f</a:t>
            </a:r>
            <a:r>
              <a:rPr lang="en-US" altLang="en-US" sz="2000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det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voor 300, 1000 en 3000 keV</a:t>
            </a:r>
            <a:endParaRPr lang="en-US" altLang="en-US" sz="2000" baseline="300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4">
            <a:extLst>
              <a:ext uri="{FF2B5EF4-FFF2-40B4-BE49-F238E27FC236}">
                <a16:creationId xmlns:a16="http://schemas.microsoft.com/office/drawing/2014/main" id="{9C9E9041-A276-46E2-9FA5-1382AEA4BE7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456E90C-2F48-45CE-8F2D-61F680472B09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1" name="Footer Placeholder 5">
            <a:extLst>
              <a:ext uri="{FF2B5EF4-FFF2-40B4-BE49-F238E27FC236}">
                <a16:creationId xmlns:a16="http://schemas.microsoft.com/office/drawing/2014/main" id="{6F6C45FB-9A3D-4974-B4D9-3CECCF3B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17412" name="Slide Number Placeholder 6">
            <a:extLst>
              <a:ext uri="{FF2B5EF4-FFF2-40B4-BE49-F238E27FC236}">
                <a16:creationId xmlns:a16="http://schemas.microsoft.com/office/drawing/2014/main" id="{5E7AC080-51A5-461E-82E6-C8BEFB53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876EA8-FBD5-4CFD-AE04-7242924B9548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202" name="Rectangle 2">
            <a:extLst>
              <a:ext uri="{FF2B5EF4-FFF2-40B4-BE49-F238E27FC236}">
                <a16:creationId xmlns:a16="http://schemas.microsoft.com/office/drawing/2014/main" id="{78903311-E76B-46F4-8069-5430B16DD1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2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telrendement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14" name="Rectangle 3">
            <a:extLst>
              <a:ext uri="{FF2B5EF4-FFF2-40B4-BE49-F238E27FC236}">
                <a16:creationId xmlns:a16="http://schemas.microsoft.com/office/drawing/2014/main" id="{ECC65133-88C0-4642-9A1A-3C62FB4472A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207375" cy="4471988"/>
          </a:xfrm>
        </p:spPr>
        <p:txBody>
          <a:bodyPr/>
          <a:lstStyle/>
          <a:p>
            <a:pPr marL="431800" indent="0" defTabSz="215900">
              <a:spcBef>
                <a:spcPct val="0"/>
              </a:spcBef>
              <a:buClrTx/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1,0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+ 3,0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10,0 cm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431800" indent="0" defTabSz="215900">
              <a:spcBef>
                <a:spcPct val="0"/>
              </a:spcBef>
              <a:buClrTx/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cos(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) = h / R </a:t>
            </a:r>
          </a:p>
          <a:p>
            <a:pPr marL="431800" indent="0" defTabSz="215900">
              <a:spcBef>
                <a:spcPct val="0"/>
              </a:spcBef>
              <a:buClrTx/>
              <a:buFontTx/>
              <a:buNone/>
            </a:pP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			  = 3,0 / 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√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10,0 = 0,9487</a:t>
            </a:r>
            <a:endParaRPr lang="en-GB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exact					f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geo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= 0,5 × [1 -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cos(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)] 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	= 0,5 × (1 - 0,9487) 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								= 0,0257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benadering		f</a:t>
            </a:r>
            <a:r>
              <a:rPr lang="en-US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geo</a:t>
            </a: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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π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/ 4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π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GB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GB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1,0 / 40,0 = 0,0250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GB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 300 keV			f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det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1 - e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-0,166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3,67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2,0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1 - e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-1,22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0,70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1000 keV			f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det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1 - e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-0,059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3,67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2,0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1 - e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-0,43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0,35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3000 keV			f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det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1 - e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-0,037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3,67</a:t>
            </a:r>
            <a:r>
              <a:rPr lang="en-US" altLang="en-US" sz="2000" baseline="30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×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2,0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1 - e</a:t>
            </a:r>
            <a:r>
              <a:rPr lang="en-US" altLang="en-US" sz="2000" baseline="30000">
                <a:latin typeface="Arial" panose="020B0604020202020204" pitchFamily="34" charset="0"/>
                <a:sym typeface="Symbol" panose="05050102010706020507" pitchFamily="18" charset="2"/>
              </a:rPr>
              <a:t>-0,27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0,24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volgens figuur MEET-6, detector B is dit 66%, 36% en 25%</a:t>
            </a:r>
          </a:p>
        </p:txBody>
      </p:sp>
      <p:grpSp>
        <p:nvGrpSpPr>
          <p:cNvPr id="17415" name="Group 4">
            <a:extLst>
              <a:ext uri="{FF2B5EF4-FFF2-40B4-BE49-F238E27FC236}">
                <a16:creationId xmlns:a16="http://schemas.microsoft.com/office/drawing/2014/main" id="{CF5387FC-3068-492C-9FFF-77D62E63798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59363" y="1741488"/>
            <a:ext cx="3960812" cy="1349375"/>
            <a:chOff x="3462" y="2424"/>
            <a:chExt cx="4344" cy="1490"/>
          </a:xfrm>
        </p:grpSpPr>
        <p:sp>
          <p:nvSpPr>
            <p:cNvPr id="17417" name="Text Box 5">
              <a:extLst>
                <a:ext uri="{FF2B5EF4-FFF2-40B4-BE49-F238E27FC236}">
                  <a16:creationId xmlns:a16="http://schemas.microsoft.com/office/drawing/2014/main" id="{E6353CB3-BC60-4FB1-BF82-37C1E42149BF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935" y="3037"/>
              <a:ext cx="871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36000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bron</a:t>
              </a:r>
            </a:p>
          </p:txBody>
        </p:sp>
        <p:sp>
          <p:nvSpPr>
            <p:cNvPr id="17418" name="Oval 6">
              <a:extLst>
                <a:ext uri="{FF2B5EF4-FFF2-40B4-BE49-F238E27FC236}">
                  <a16:creationId xmlns:a16="http://schemas.microsoft.com/office/drawing/2014/main" id="{394F5CFE-06B8-4EB2-BFE3-4FC86B9C77D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62" y="2512"/>
              <a:ext cx="347" cy="1402"/>
            </a:xfrm>
            <a:prstGeom prst="ellipse">
              <a:avLst/>
            </a:prstGeom>
            <a:noFill/>
            <a:ln w="12700" algn="ctr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nl-NL" altLang="en-US">
                <a:latin typeface="Arial" panose="020B0604020202020204" pitchFamily="34" charset="0"/>
              </a:endParaRPr>
            </a:p>
          </p:txBody>
        </p:sp>
        <p:sp>
          <p:nvSpPr>
            <p:cNvPr id="17419" name="Oval 7">
              <a:extLst>
                <a:ext uri="{FF2B5EF4-FFF2-40B4-BE49-F238E27FC236}">
                  <a16:creationId xmlns:a16="http://schemas.microsoft.com/office/drawing/2014/main" id="{7F78348F-30F7-48DD-A0A9-CFCF8015FCF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505" y="2512"/>
              <a:ext cx="305" cy="1402"/>
            </a:xfrm>
            <a:prstGeom prst="ellipse">
              <a:avLst/>
            </a:prstGeom>
            <a:noFill/>
            <a:ln w="19050" algn="ctr">
              <a:solidFill>
                <a:srgbClr val="FFFF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nl-NL" altLang="en-US">
                <a:latin typeface="Arial" panose="020B0604020202020204" pitchFamily="34" charset="0"/>
              </a:endParaRPr>
            </a:p>
          </p:txBody>
        </p:sp>
        <p:sp>
          <p:nvSpPr>
            <p:cNvPr id="17420" name="Oval 8">
              <a:extLst>
                <a:ext uri="{FF2B5EF4-FFF2-40B4-BE49-F238E27FC236}">
                  <a16:creationId xmlns:a16="http://schemas.microsoft.com/office/drawing/2014/main" id="{A5A87C28-93CA-40CD-BA06-4EBAEB341C1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51" y="2512"/>
              <a:ext cx="345" cy="1402"/>
            </a:xfrm>
            <a:prstGeom prst="ellipse">
              <a:avLst/>
            </a:prstGeom>
            <a:solidFill>
              <a:srgbClr val="C0C0C0"/>
            </a:solidFill>
            <a:ln w="12700" algn="ctr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nl-NL" altLang="en-US">
                <a:latin typeface="Arial" panose="020B0604020202020204" pitchFamily="34" charset="0"/>
              </a:endParaRPr>
            </a:p>
          </p:txBody>
        </p:sp>
        <p:sp>
          <p:nvSpPr>
            <p:cNvPr id="17421" name="Line 9">
              <a:extLst>
                <a:ext uri="{FF2B5EF4-FFF2-40B4-BE49-F238E27FC236}">
                  <a16:creationId xmlns:a16="http://schemas.microsoft.com/office/drawing/2014/main" id="{6065C5A2-27BC-4419-AAFB-D2BDCFB23BD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3635" y="3912"/>
              <a:ext cx="1390" cy="2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2" name="Line 10">
              <a:extLst>
                <a:ext uri="{FF2B5EF4-FFF2-40B4-BE49-F238E27FC236}">
                  <a16:creationId xmlns:a16="http://schemas.microsoft.com/office/drawing/2014/main" id="{9352BE49-730D-445A-9FCA-23D78D153B4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635" y="2512"/>
              <a:ext cx="1390" cy="1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3" name="Line 11">
              <a:extLst>
                <a:ext uri="{FF2B5EF4-FFF2-40B4-BE49-F238E27FC236}">
                  <a16:creationId xmlns:a16="http://schemas.microsoft.com/office/drawing/2014/main" id="{2AF0ABA8-89D2-40E8-858B-F0EAA165284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025" y="3212"/>
              <a:ext cx="1736" cy="1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4" name="Line 12">
              <a:extLst>
                <a:ext uri="{FF2B5EF4-FFF2-40B4-BE49-F238E27FC236}">
                  <a16:creationId xmlns:a16="http://schemas.microsoft.com/office/drawing/2014/main" id="{FF105CDF-769D-4DD4-8D0C-C6A6683BCE8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025" y="2512"/>
              <a:ext cx="1736" cy="70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5" name="Oval 13">
              <a:extLst>
                <a:ext uri="{FF2B5EF4-FFF2-40B4-BE49-F238E27FC236}">
                  <a16:creationId xmlns:a16="http://schemas.microsoft.com/office/drawing/2014/main" id="{131EE045-FBFB-4DBA-88F1-DD877DA5649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flipV="1">
              <a:off x="6716" y="3167"/>
              <a:ext cx="87" cy="87"/>
            </a:xfrm>
            <a:prstGeom prst="ellipse">
              <a:avLst/>
            </a:prstGeom>
            <a:solidFill>
              <a:srgbClr val="000000"/>
            </a:solidFill>
            <a:ln w="38100" algn="ctr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Char char="§"/>
              </a:pPr>
              <a:endParaRPr lang="nl-NL" altLang="en-US">
                <a:latin typeface="Arial" panose="020B0604020202020204" pitchFamily="34" charset="0"/>
              </a:endParaRPr>
            </a:p>
          </p:txBody>
        </p:sp>
        <p:sp>
          <p:nvSpPr>
            <p:cNvPr id="17426" name="Text Box 14">
              <a:extLst>
                <a:ext uri="{FF2B5EF4-FFF2-40B4-BE49-F238E27FC236}">
                  <a16:creationId xmlns:a16="http://schemas.microsoft.com/office/drawing/2014/main" id="{9A48C5AC-8D4E-4743-A5C8-55B4AD660C9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719" y="3249"/>
              <a:ext cx="43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36000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h</a:t>
              </a:r>
            </a:p>
          </p:txBody>
        </p:sp>
        <p:sp>
          <p:nvSpPr>
            <p:cNvPr id="17427" name="Text Box 15">
              <a:extLst>
                <a:ext uri="{FF2B5EF4-FFF2-40B4-BE49-F238E27FC236}">
                  <a16:creationId xmlns:a16="http://schemas.microsoft.com/office/drawing/2014/main" id="{1BA53137-8DEA-4722-B051-3FB889126339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698" y="2424"/>
              <a:ext cx="436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36000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R</a:t>
              </a:r>
            </a:p>
          </p:txBody>
        </p:sp>
        <p:sp>
          <p:nvSpPr>
            <p:cNvPr id="17428" name="Text Box 16">
              <a:extLst>
                <a:ext uri="{FF2B5EF4-FFF2-40B4-BE49-F238E27FC236}">
                  <a16:creationId xmlns:a16="http://schemas.microsoft.com/office/drawing/2014/main" id="{C12EBC7B-F670-450E-BDC7-CE455AE7B9C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6153" y="2925"/>
              <a:ext cx="437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36000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l-GR" altLang="en-US" sz="18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α</a:t>
              </a:r>
              <a:endParaRPr lang="en-US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17429" name="Line 17">
              <a:extLst>
                <a:ext uri="{FF2B5EF4-FFF2-40B4-BE49-F238E27FC236}">
                  <a16:creationId xmlns:a16="http://schemas.microsoft.com/office/drawing/2014/main" id="{959B031A-A75D-4B7F-818B-AE269596793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025" y="2512"/>
              <a:ext cx="1" cy="700"/>
            </a:xfrm>
            <a:prstGeom prst="line">
              <a:avLst/>
            </a:prstGeom>
            <a:noFill/>
            <a:ln w="9525" cap="rnd">
              <a:solidFill>
                <a:srgbClr val="333333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Text Box 18">
              <a:extLst>
                <a:ext uri="{FF2B5EF4-FFF2-40B4-BE49-F238E27FC236}">
                  <a16:creationId xmlns:a16="http://schemas.microsoft.com/office/drawing/2014/main" id="{F109701D-5BC4-46B9-9339-1FEC5C7259BC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5030" y="2732"/>
              <a:ext cx="436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36000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AZGCaspariT" pitchFamily="2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AZGCaspariT" pitchFamily="2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ZGCaspariT" pitchFamily="2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AZGCaspariT" pitchFamily="2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Font typeface="Wingdings" panose="05000000000000000000" pitchFamily="2" charset="2"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r</a:t>
              </a:r>
            </a:p>
          </p:txBody>
        </p:sp>
      </p:grpSp>
      <p:pic>
        <p:nvPicPr>
          <p:cNvPr id="17416" name="Picture 4" descr="BD21298_">
            <a:hlinkClick r:id="rId3" action="ppaction://hlinksldjump"/>
            <a:extLst>
              <a:ext uri="{FF2B5EF4-FFF2-40B4-BE49-F238E27FC236}">
                <a16:creationId xmlns:a16="http://schemas.microsoft.com/office/drawing/2014/main" id="{F3C94094-1062-4AD6-B47C-F1FBD0C0D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2460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4">
            <a:extLst>
              <a:ext uri="{FF2B5EF4-FFF2-40B4-BE49-F238E27FC236}">
                <a16:creationId xmlns:a16="http://schemas.microsoft.com/office/drawing/2014/main" id="{54A4CFD4-EA1F-477C-96A7-FD1BAFCEABF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B2D2CBF-13FC-4A8D-B665-91D03E6325EA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9" name="Footer Placeholder 5">
            <a:extLst>
              <a:ext uri="{FF2B5EF4-FFF2-40B4-BE49-F238E27FC236}">
                <a16:creationId xmlns:a16="http://schemas.microsoft.com/office/drawing/2014/main" id="{A5BDA3D7-03EE-47EC-8E9A-8DF1B44C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19460" name="Slide Number Placeholder 6">
            <a:extLst>
              <a:ext uri="{FF2B5EF4-FFF2-40B4-BE49-F238E27FC236}">
                <a16:creationId xmlns:a16="http://schemas.microsoft.com/office/drawing/2014/main" id="{5FFCA2AB-D5F4-4A48-A483-29E241167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9EA0B6-EFBC-4876-B3F8-A064559E1A61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306" name="Rectangle 2">
            <a:extLst>
              <a:ext uri="{FF2B5EF4-FFF2-40B4-BE49-F238E27FC236}">
                <a16:creationId xmlns:a16="http://schemas.microsoft.com/office/drawing/2014/main" id="{01499BB9-A33E-4764-A12D-600B066223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2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verzwakkingscoëfficiënt</a:t>
            </a:r>
            <a:endParaRPr lang="en-US" sz="20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462" name="Rectangle 3">
            <a:extLst>
              <a:ext uri="{FF2B5EF4-FFF2-40B4-BE49-F238E27FC236}">
                <a16:creationId xmlns:a16="http://schemas.microsoft.com/office/drawing/2014/main" id="{36AEA2E5-C424-4553-8F3D-07B0F84928F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18450" cy="4111625"/>
          </a:xfrm>
        </p:spPr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geladen deeltjes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dosis			D =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Φ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S/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fotonen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	kerma		K = E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Φ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tr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	dosis			D = E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Φ</a:t>
            </a:r>
            <a:r>
              <a:rPr lang="el-GR" altLang="en-US" sz="2000" baseline="-25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en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omrekenen van medium-1 naar medium-2 bij dezelfde fotonenergie en fotonenfluentie (elektronenevenwicht)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	K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/ K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(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tr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/ (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tr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	D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/ D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= (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en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1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/ (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en 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altLang="en-US" sz="20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20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4">
            <a:extLst>
              <a:ext uri="{FF2B5EF4-FFF2-40B4-BE49-F238E27FC236}">
                <a16:creationId xmlns:a16="http://schemas.microsoft.com/office/drawing/2014/main" id="{BBF368B6-877C-4B2F-9BD3-71361141CAE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D2BBCD-2053-4552-A652-02484A020B57}" type="datetime1">
              <a:rPr lang="en-GB" alt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22/02/2024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7" name="Footer Placeholder 5">
            <a:extLst>
              <a:ext uri="{FF2B5EF4-FFF2-40B4-BE49-F238E27FC236}">
                <a16:creationId xmlns:a16="http://schemas.microsoft.com/office/drawing/2014/main" id="{EFCFBDB0-F759-4FB8-B1CB-1DBB60F8B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t>cursus CD - capita selecta</a:t>
            </a:r>
          </a:p>
        </p:txBody>
      </p:sp>
      <p:sp>
        <p:nvSpPr>
          <p:cNvPr id="21508" name="Slide Number Placeholder 6">
            <a:extLst>
              <a:ext uri="{FF2B5EF4-FFF2-40B4-BE49-F238E27FC236}">
                <a16:creationId xmlns:a16="http://schemas.microsoft.com/office/drawing/2014/main" id="{8B43E9E3-4704-4662-8F6E-AA3F7E687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0A295A6-7241-44EF-8D1A-7B4388107238}" type="slidenum">
              <a:rPr lang="en-US" altLang="en-US" sz="140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354" name="Rectangle 2">
            <a:extLst>
              <a:ext uri="{FF2B5EF4-FFF2-40B4-BE49-F238E27FC236}">
                <a16:creationId xmlns:a16="http://schemas.microsoft.com/office/drawing/2014/main" id="{F14A6A0A-07B4-478D-BC13-84C16F90C7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Capita selecta</a:t>
            </a:r>
            <a:br>
              <a:rPr lang="en-GB" sz="3200" b="1">
                <a:solidFill>
                  <a:schemeClr val="tx1"/>
                </a:solidFill>
                <a:latin typeface="Arial" charset="0"/>
              </a:rPr>
            </a:br>
            <a:r>
              <a:rPr lang="en-GB" sz="2000" b="1">
                <a:effectLst/>
                <a:latin typeface="Arial" charset="0"/>
                <a:sym typeface="Symbol" pitchFamily="18" charset="2"/>
              </a:rPr>
              <a:t>verzwakkingscoëfficiënt</a:t>
            </a:r>
            <a:endParaRPr lang="en-US" sz="1200" b="1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5A47FD4D-AABF-4054-B99D-FBBAE72F234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89888" cy="4184650"/>
          </a:xfrm>
        </p:spPr>
        <p:txBody>
          <a:bodyPr/>
          <a:lstStyle/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energieoverdracht- en absorptiecoëfficiënten voor 1000 keV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medium			</a:t>
            </a:r>
            <a:r>
              <a:rPr lang="el-GR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1800" baseline="-25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tr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			</a:t>
            </a:r>
            <a:r>
              <a:rPr lang="el-GR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μ</a:t>
            </a:r>
            <a:r>
              <a:rPr lang="en-US" altLang="en-US" sz="1800" baseline="-25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en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lang="el-GR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ρ</a:t>
            </a:r>
            <a:endParaRPr lang="en-US" altLang="en-US" sz="18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	lucht				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0,0280			0,0278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	weefsel			0,0308			0,0306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	lood				0,0396			0,0377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20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Vraag:	bereken D</a:t>
            </a:r>
            <a:r>
              <a:rPr lang="en-US" altLang="en-US" sz="2000" baseline="-25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lucht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, K</a:t>
            </a:r>
            <a:r>
              <a:rPr lang="en-US" altLang="en-US" sz="2000" baseline="-25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weefsel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, D</a:t>
            </a:r>
            <a:r>
              <a:rPr lang="en-US" altLang="en-US" sz="2000" baseline="-25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weefsel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, K</a:t>
            </a:r>
            <a:r>
              <a:rPr lang="en-US" altLang="en-US" sz="2000" baseline="-25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lood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en D</a:t>
            </a:r>
            <a:r>
              <a:rPr lang="en-US" altLang="en-US" sz="2000" baseline="-25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lood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marL="431800" indent="0" defTabSz="215900">
              <a:spcBef>
                <a:spcPct val="0"/>
              </a:spcBef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				in geval van elektronenevenwicht, als K</a:t>
            </a:r>
            <a:r>
              <a:rPr lang="en-US" altLang="en-US" sz="2000" baseline="-25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lucht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= 1 mGy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4763</TotalTime>
  <Words>1621</Words>
  <Application>Microsoft Office PowerPoint</Application>
  <PresentationFormat>On-screen Show (4:3)</PresentationFormat>
  <Paragraphs>270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AZGCaspariT</vt:lpstr>
      <vt:lpstr>Georgia</vt:lpstr>
      <vt:lpstr>Wingdings</vt:lpstr>
      <vt:lpstr>Vliegerdiagram</vt:lpstr>
      <vt:lpstr>Capita selecta</vt:lpstr>
      <vt:lpstr>Capita selecta onderwerpen</vt:lpstr>
      <vt:lpstr>Capita selecta telrendement</vt:lpstr>
      <vt:lpstr>Capita selecta telrendement</vt:lpstr>
      <vt:lpstr>Capita selecta telrendement</vt:lpstr>
      <vt:lpstr>Capita selecta telrendement</vt:lpstr>
      <vt:lpstr>Capita selecta telrendement</vt:lpstr>
      <vt:lpstr>Capita selecta verzwakkingscoëfficiënt</vt:lpstr>
      <vt:lpstr>Capita selecta verzwakkingscoëfficiënt</vt:lpstr>
      <vt:lpstr>Capita selecta verzwakkingscoëfficiënt</vt:lpstr>
      <vt:lpstr>Capita selecta verzwakkingscoëfficiënt</vt:lpstr>
      <vt:lpstr>Capita selecta meting van activiteit</vt:lpstr>
      <vt:lpstr>Capita selecta meting van activiteit</vt:lpstr>
      <vt:lpstr>Capita selecta meting van activiteit</vt:lpstr>
      <vt:lpstr>Capita selecta koffie</vt:lpstr>
      <vt:lpstr>Capita selecta meting van oppervlaktebesmetting</vt:lpstr>
      <vt:lpstr>Capita selecta meting van oppervlaktebesmetting</vt:lpstr>
      <vt:lpstr>Capita selecta bronconstante van 207Bi</vt:lpstr>
      <vt:lpstr>Capita selecta bronconstante van 207Bi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Capita selecta</dc:title>
  <dc:creator>OEM</dc:creator>
  <cp:lastModifiedBy>Frits Pleiter</cp:lastModifiedBy>
  <cp:revision>161</cp:revision>
  <cp:lastPrinted>2017-03-02T15:22:12Z</cp:lastPrinted>
  <dcterms:created xsi:type="dcterms:W3CDTF">2003-02-28T15:24:51Z</dcterms:created>
  <dcterms:modified xsi:type="dcterms:W3CDTF">2024-02-22T10:47:42Z</dcterms:modified>
</cp:coreProperties>
</file>