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4"/>
  </p:notesMasterIdLst>
  <p:handoutMasterIdLst>
    <p:handoutMasterId r:id="rId25"/>
  </p:handoutMasterIdLst>
  <p:sldIdLst>
    <p:sldId id="268" r:id="rId2"/>
    <p:sldId id="257" r:id="rId3"/>
    <p:sldId id="283" r:id="rId4"/>
    <p:sldId id="280" r:id="rId5"/>
    <p:sldId id="290" r:id="rId6"/>
    <p:sldId id="281" r:id="rId7"/>
    <p:sldId id="282" r:id="rId8"/>
    <p:sldId id="300" r:id="rId9"/>
    <p:sldId id="284" r:id="rId10"/>
    <p:sldId id="289" r:id="rId11"/>
    <p:sldId id="306" r:id="rId12"/>
    <p:sldId id="286" r:id="rId13"/>
    <p:sldId id="288" r:id="rId14"/>
    <p:sldId id="309" r:id="rId15"/>
    <p:sldId id="299" r:id="rId16"/>
    <p:sldId id="301" r:id="rId17"/>
    <p:sldId id="303" r:id="rId18"/>
    <p:sldId id="302" r:id="rId19"/>
    <p:sldId id="307" r:id="rId20"/>
    <p:sldId id="308" r:id="rId21"/>
    <p:sldId id="304" r:id="rId22"/>
    <p:sldId id="305" r:id="rId23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683" autoAdjust="0"/>
  </p:normalViewPr>
  <p:slideViewPr>
    <p:cSldViewPr>
      <p:cViewPr varScale="1">
        <p:scale>
          <a:sx n="79" d="100"/>
          <a:sy n="79" d="100"/>
        </p:scale>
        <p:origin x="1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8E2452A-29A1-4A66-AE96-11FFEFE160F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CBA6011-18D1-480D-83B0-858F7AA978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3A2C9AFD-E0F1-499B-8068-615C0A5E4E5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6682D062-A790-48B2-B013-8214BD5C456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fld id="{71F78280-F221-46A5-BDE7-EB570A2629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BBFECAF-F96F-433C-9815-492EF663F5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D4DF069-DEDC-4D63-B7F0-E09FD4E5DDB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3E7E5FF-475A-4F43-8FB4-7CD42384A74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1AD293BE-973E-4F87-9C15-823FB477291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17378871-AD3F-4464-B7D0-07C47E26FEE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708AE7EF-FFEA-4E11-B3C8-926271F6C8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fld id="{AA18D866-1901-46C8-B543-D625D2C3C3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73A46A8E-D7EC-449E-8D74-9DF1AA323A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F8B25095-4F79-4067-B846-140F47B59E7D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1BFE5696-7496-4B91-82F0-863269E19E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A0CEE0EA-0BD0-457A-8C4D-54FE28973D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5F643944-3AD3-4B26-A54A-D6C42EEBC6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4A4EA741-F059-4128-94B2-F4A9DDC4C3DE}" type="slidenum">
              <a:rPr lang="en-GB" altLang="en-US" smtClean="0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4615447E-4ABF-44F0-8684-F38A28ADB8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393766BA-6A8C-4ABF-9958-B3BAD2A6B3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5F643944-3AD3-4B26-A54A-D6C42EEBC6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4A4EA741-F059-4128-94B2-F4A9DDC4C3DE}" type="slidenum">
              <a:rPr lang="en-GB" altLang="en-US" smtClean="0"/>
              <a:pPr>
                <a:spcBef>
                  <a:spcPct val="0"/>
                </a:spcBef>
              </a:pPr>
              <a:t>11</a:t>
            </a:fld>
            <a:endParaRPr lang="en-GB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4615447E-4ABF-44F0-8684-F38A28ADB8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393766BA-6A8C-4ABF-9958-B3BAD2A6B3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191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CC4D7368-50EB-43BE-A33B-37D55854F4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A6B9AC5-1B48-46D7-AD2E-2203CB693DD1}" type="slidenum">
              <a:rPr lang="en-GB" altLang="en-US" smtClean="0"/>
              <a:pPr>
                <a:spcBef>
                  <a:spcPct val="0"/>
                </a:spcBef>
              </a:pPr>
              <a:t>12</a:t>
            </a:fld>
            <a:endParaRPr lang="en-GB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9F3B0465-290E-4DFD-9338-B983DA1C07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24C295-8527-46F3-A4F2-507C67AB7D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EE40EBFF-49C6-4909-BAC8-5105AB3945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A5B3BF-5C77-4CF2-936B-39B374EA571D}" type="slidenum">
              <a:rPr lang="en-GB" altLang="en-US" smtClean="0"/>
              <a:pPr>
                <a:spcBef>
                  <a:spcPct val="0"/>
                </a:spcBef>
              </a:pPr>
              <a:t>13</a:t>
            </a:fld>
            <a:endParaRPr lang="en-GB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D085F788-51EB-46F8-89D8-EF34D3380F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FD25AFA4-F192-4187-BC03-74AC0E0404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14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80748D45-A8EB-4B8B-84A4-9B13982225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473B124-5EE2-4B3C-A016-4B7B35108BCC}" type="slidenum">
              <a:rPr lang="en-GB" altLang="en-US" smtClean="0"/>
              <a:pPr>
                <a:spcBef>
                  <a:spcPct val="0"/>
                </a:spcBef>
              </a:pPr>
              <a:t>15</a:t>
            </a:fld>
            <a:endParaRPr lang="en-GB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9A90A2DB-7077-4DD3-9CD3-160593B8BF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67957A16-FC37-40FD-B53F-CB112F60A1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FF6B5786-63DF-4A7C-9911-223449AC4A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5B08118-33A8-4968-90C4-E074C83E9878}" type="slidenum">
              <a:rPr lang="en-GB" altLang="en-US" smtClean="0"/>
              <a:pPr>
                <a:spcBef>
                  <a:spcPct val="0"/>
                </a:spcBef>
              </a:pPr>
              <a:t>16</a:t>
            </a:fld>
            <a:endParaRPr lang="en-GB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7B0F7395-9768-4B4D-9192-EF4D52AD7F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8BC1BCF5-7C64-4A2B-BDC6-2A8F8A3F0C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7B099478-70DF-4AF0-8D68-53BAD41C19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375CEE1A-AC68-4452-B5EA-68F42C4B9CAC}" type="slidenum">
              <a:rPr lang="en-GB" altLang="en-US" smtClean="0"/>
              <a:pPr>
                <a:spcBef>
                  <a:spcPct val="0"/>
                </a:spcBef>
              </a:pPr>
              <a:t>17</a:t>
            </a:fld>
            <a:endParaRPr lang="en-GB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0CB2DD5C-69B9-4547-ADF4-1AAA38FF68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04219D1D-7BB9-4D6B-A2B7-130A09940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AF8086C4-E7BB-4209-B0B7-DD650B619F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1FF146D-5608-4A4B-96C4-A1105B7E3FD8}" type="slidenum">
              <a:rPr lang="en-GB" altLang="en-US" smtClean="0"/>
              <a:pPr>
                <a:spcBef>
                  <a:spcPct val="0"/>
                </a:spcBef>
              </a:pPr>
              <a:t>18</a:t>
            </a:fld>
            <a:endParaRPr lang="en-GB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0A3D862D-75C4-4D57-86D2-B712DAFC18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780BD262-CFB9-4D0D-9BC1-4E54C916B4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CEE73016-40C6-4EC9-B94D-7E8F206D25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BF03479-619D-4F8C-84F3-C0D71E76A832}" type="slidenum">
              <a:rPr lang="en-GB" altLang="en-US" smtClean="0"/>
              <a:pPr>
                <a:spcBef>
                  <a:spcPct val="0"/>
                </a:spcBef>
              </a:pPr>
              <a:t>19</a:t>
            </a:fld>
            <a:endParaRPr lang="en-GB" alt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866778A8-589A-4F10-A0BC-BB11A02B65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0F7FBFC3-7DDE-41EF-83B6-B319ADBAD0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588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1AB745C7-AD62-4391-8CB1-BE2DC6F471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34A730B2-9739-4AF8-9544-2F8AC52374A8}" type="slidenum">
              <a:rPr lang="en-GB" altLang="en-US" smtClean="0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AEE7033C-5A70-40F8-B367-7CB4938BC4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DAA1AA43-AB12-44B9-939E-79762C44FC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AF8086C4-E7BB-4209-B0B7-DD650B619F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1FF146D-5608-4A4B-96C4-A1105B7E3FD8}" type="slidenum">
              <a:rPr lang="en-GB" altLang="en-US" smtClean="0"/>
              <a:pPr>
                <a:spcBef>
                  <a:spcPct val="0"/>
                </a:spcBef>
              </a:pPr>
              <a:t>20</a:t>
            </a:fld>
            <a:endParaRPr lang="en-GB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0A3D862D-75C4-4D57-86D2-B712DAFC18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780BD262-CFB9-4D0D-9BC1-4E54C916B4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5028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CEE73016-40C6-4EC9-B94D-7E8F206D25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BF03479-619D-4F8C-84F3-C0D71E76A832}" type="slidenum">
              <a:rPr lang="en-GB" altLang="en-US" smtClean="0"/>
              <a:pPr>
                <a:spcBef>
                  <a:spcPct val="0"/>
                </a:spcBef>
              </a:pPr>
              <a:t>21</a:t>
            </a:fld>
            <a:endParaRPr lang="en-GB" alt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866778A8-589A-4F10-A0BC-BB11A02B65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0F7FBFC3-7DDE-41EF-83B6-B319ADBAD0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C407B346-5297-456E-A5A2-DD8FAE47CD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D7E55F7-C0C3-4F7E-9D1E-DFBFC4032DBC}" type="slidenum">
              <a:rPr lang="en-GB" altLang="en-US" smtClean="0"/>
              <a:pPr>
                <a:spcBef>
                  <a:spcPct val="0"/>
                </a:spcBef>
              </a:pPr>
              <a:t>22</a:t>
            </a:fld>
            <a:endParaRPr lang="en-GB" altLang="en-US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5EE1888B-9526-4921-998B-90B7BE845E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D6CE5E06-231E-4B05-89D4-C776925744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973F333-1574-4ADE-B378-5334D9E8D5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2363C200-F093-41D9-8AB6-774A2A778B8B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4F348048-4F89-4378-B09A-6C2A93E827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24D81D66-BCA0-44B5-9E82-2E78B407C4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099492C8-4BA5-494C-BCB6-EDC052D0A7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2685413-F5BE-4650-A011-E727BF446534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8DF6ACD4-295D-4818-BD2B-BA07F28E00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E92F929C-C646-4C0A-8607-43D6F55422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BDD6EC6F-3924-4E98-8243-A4F8CE9263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8610296-462D-484B-B1F6-6860B586AA68}" type="slidenum">
              <a:rPr lang="en-GB" altLang="en-US" smtClean="0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42C2AD4F-49EE-4ACD-8E8B-C921D581AB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3A28C36D-591A-454F-A664-166CA3EB8F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1E420911-F967-4E7F-96DC-03673DE6D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AB35A02F-52EF-4154-88E5-8C9B47CC5DD3}" type="slidenum">
              <a:rPr lang="en-GB" altLang="en-US" smtClean="0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1371F492-1ACC-47A6-BD41-8C686695DD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20ADA4A9-EEA1-43F7-9F34-F19578E9EB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D6B235B0-32E5-4641-A712-A4F73588DE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220DA06-39DE-44B0-9D50-ECE43C41FF9A}" type="slidenum">
              <a:rPr lang="en-GB" altLang="en-US" smtClean="0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9679ECDD-839C-4160-8DF4-4E4C1AC4F3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5096045-2453-477D-B69E-D7856F4D07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F531986-9207-40AF-9CAF-C1A1726C39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DCBDCB3-FFE1-4EC0-B7CC-C8F49D273D70}" type="slidenum">
              <a:rPr lang="en-GB" altLang="en-US" smtClean="0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21049ADE-D327-49E3-A74B-2FF1A8EAE8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48BF628-B0D5-4741-A401-A023171290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B875A535-A0FB-4F93-84AC-5AF484E6A0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9AC28EA-58D0-4BE5-940C-C72E5514A2B5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B596753B-CABC-43F7-8B91-867FBC46E1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E1A03C0A-0B8A-4295-B6B4-4246072984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3762FB9-7625-42DC-9713-A222408A25A2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CCCD0E6-E756-4639-9463-CB98C1E88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8CC49662-7E0C-4F49-8796-E70FA1B7E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33D79627-5E54-4301-8D3D-2C2BE6F3DBC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BE93C-138F-41D1-A86C-AA09B628F8BC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4CC35EB-020D-4EBA-8FD2-255D449BFE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CDB4ED53-3935-4846-82CF-92862BA53A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95B7C-B6B1-4CEC-9DA3-96C04FF16D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094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5423C54-1185-4064-9C72-6E1039D5B3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A32A6-8613-47C4-8E94-F551B009550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DFBDB2B-AA8D-44AE-8BE1-865C06961F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C4E829B-C143-4308-820B-DE19946983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D3633-9381-43DC-AE40-5F90E7EC25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428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57D2BD1-EEFE-4743-8B67-4FA09A0011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5805A-D990-48CA-8583-207743E8267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046D66D-2501-4471-8F9C-BEA7C296DC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96004E0-F5AC-44AD-A294-40F146C60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DD33C-501A-48CF-BB2D-1D4D020ABB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224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C013D5-077B-4487-B9C9-84070B8A8D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397FD-CA43-490C-AE52-CECE5E6C2C7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E9BEF06-ACFA-404D-A7C2-1433E1E69D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5AF1F1C-AE47-4506-95DE-C27E5E9367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80F3C-C228-419B-B39F-F6AE5BE752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297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8C6748-9E7E-410B-962E-0E3E2EA7C4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EAD5-98AE-451D-A08E-CEF848300B5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AC16A45-AF2B-4A84-838E-DDACC3DCB8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7D2D524-1DF6-45AC-8101-E73E1C3FBE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EFDE4-B0D6-40EB-9845-92809F6768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08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6968928-F43C-427A-B1A9-94272D0B5F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D454-1078-43A1-B77A-37378679835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6D5CA76-6453-43E6-8CED-23069DE69C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A5D9E38-66C0-42D0-B44F-6E79950EF1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1808C-8243-43E1-8428-4EFE49C9C8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15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0A4B7B4-BC0C-4FA1-92FC-24C027D600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BF88D-7929-40AB-A2B4-252900E183A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CD0CE52-F50E-41A9-B59B-3CC368A9E7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2C12B839-0566-41A1-83E2-D15CAF2B6F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7307C-188F-4400-8FB1-B871AB3B7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745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5B2BDB8-C317-4E91-8AA8-26379F04DF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AE02-07F9-43DD-AFA6-9E53E517C2B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CF75225-69E2-46EF-9D41-5225700101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41185F1-DD2B-4D7D-BC2A-BCD44D5BF7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78422-3FDF-4707-831A-371E78CB9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87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E4F93A-4E2C-4572-876B-C63B2D2FC9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52FF3-7F0A-4A4F-9AA2-8D4744D2197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5D097A-6C7E-4A86-B599-4779B6E5B2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C11018-C7FD-47AD-8A29-6148DBDF70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874F4-F023-49D3-B215-685A181A64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84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E4D9A88-4757-44B9-ACDC-B97EEB12E7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3688D-20AE-4347-A9EE-0880A4795AE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AF0091F-1A9F-46C8-A7CB-1ECC5B03E1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25535B9-0400-4203-8A52-BF16326077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B22B1-29E3-4744-A1F1-2EFF18D1A3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08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98B9EAD4-82F5-48F9-BBB8-ECB0B0B7F5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3680E-A01C-41BA-A0F7-A565A41EC5AA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C4C4974F-A7F0-48AC-9322-8E28865466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169CD18-C90A-4C02-A578-464C977397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AB60E-E088-4489-B913-AA36B5A1D6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808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AB12FF9-B807-4DE7-8F7F-682AB64D28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3CCC1-0BFE-4ECB-B98D-C4DAB79BD0A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1CB491A-AF69-4355-A483-48FB91AC21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6DE79C3-93C5-4224-9613-8B32B15047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81F55-5CE4-4EDF-BD48-F28B40F344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9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BD8278F-35D7-48EE-9063-88960A7DD9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41746-A486-414B-9362-25F608EBA73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FA77A4F-CA9A-4D92-8E78-02BE463B85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C6D2AD67-7CE2-4FBB-A6CF-B94C7BDC2B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5BC6F-9A4F-4A84-B272-EF0D9995D0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33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097B1C32-AE21-4E6F-BB4A-B3EB00B0871D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46E114CE-93A6-4615-8002-70780DE27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87A513F7-20BA-4816-8FE8-2510DF65D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466D3C5B-1662-43F6-933C-5CE3162F3F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62EA4E9-FAE3-4763-81AB-9F89E768730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722D3881-158B-49F2-B1A2-9A5AAFA3C02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FED1E697-9F6D-4DA4-ADB2-1E462DA4033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48400"/>
            <a:ext cx="39608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3289C18D-11FF-49B7-9764-0F60C93CA2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pPr>
              <a:defRPr/>
            </a:pPr>
            <a:fld id="{2D96F968-E7BF-4770-B54A-71A92835B6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4B64E51D-0ED7-4847-8A2F-D4D69908B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6D22A4B4-5333-4799-A3AB-57E14B754E9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799B628-6177-476A-8A85-6B46BAC6686C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B7F6C613-2A62-45BC-A83B-11BD8BE924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38CAD46B-1E13-4611-B0C6-211FDF1043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7C14DC6-CA70-4777-8024-ADB4C7CE9538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FA93A651-0130-42A5-89F6-C577360EEE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612775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/>
              <a:t>Radioactiviteit</a:t>
            </a:r>
            <a:endParaRPr lang="en-GB" sz="3600" b="1" dirty="0"/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9AA88C00-4DAE-4004-A579-6E989A00DB4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000">
                <a:latin typeface="Arial" panose="020B0604020202020204" pitchFamily="34" charset="0"/>
              </a:rPr>
              <a:t>RUG / GARP</a:t>
            </a: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000">
                <a:latin typeface="Arial" panose="020B0604020202020204" pitchFamily="34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B102F0-D243-EDAA-2C55-4987308C0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5">
            <a:extLst>
              <a:ext uri="{FF2B5EF4-FFF2-40B4-BE49-F238E27FC236}">
                <a16:creationId xmlns:a16="http://schemas.microsoft.com/office/drawing/2014/main" id="{BFCD2587-8B58-4FD3-8E1B-7B0F69C91A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94A0999-E6E7-4080-8CA4-C2925DE79054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3555" name="Footer Placeholder 6">
            <a:extLst>
              <a:ext uri="{FF2B5EF4-FFF2-40B4-BE49-F238E27FC236}">
                <a16:creationId xmlns:a16="http://schemas.microsoft.com/office/drawing/2014/main" id="{97385090-B72B-4ACD-AFB7-F2F108CF5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23556" name="Slide Number Placeholder 7">
            <a:extLst>
              <a:ext uri="{FF2B5EF4-FFF2-40B4-BE49-F238E27FC236}">
                <a16:creationId xmlns:a16="http://schemas.microsoft.com/office/drawing/2014/main" id="{DABA676B-B288-436C-88F4-F74ABB909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C160F27-B0D8-4470-92EA-51BA9410ED01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33826" name="Rectangle 2">
            <a:extLst>
              <a:ext uri="{FF2B5EF4-FFF2-40B4-BE49-F238E27FC236}">
                <a16:creationId xmlns:a16="http://schemas.microsoft.com/office/drawing/2014/main" id="{1F1BF368-7E6D-4AAB-9578-99DDCD7F4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-verval en interne conversie</a:t>
            </a:r>
          </a:p>
        </p:txBody>
      </p:sp>
      <p:sp>
        <p:nvSpPr>
          <p:cNvPr id="23558" name="Line 4">
            <a:extLst>
              <a:ext uri="{FF2B5EF4-FFF2-40B4-BE49-F238E27FC236}">
                <a16:creationId xmlns:a16="http://schemas.microsoft.com/office/drawing/2014/main" id="{5C6BCFB9-D84F-4B18-8279-8828CC934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3163" y="3716338"/>
            <a:ext cx="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3559" name="Group 5">
            <a:extLst>
              <a:ext uri="{FF2B5EF4-FFF2-40B4-BE49-F238E27FC236}">
                <a16:creationId xmlns:a16="http://schemas.microsoft.com/office/drawing/2014/main" id="{5760EA02-7D31-4FD7-B375-FAF97194EFC5}"/>
              </a:ext>
            </a:extLst>
          </p:cNvPr>
          <p:cNvGrpSpPr>
            <a:grpSpLocks/>
          </p:cNvGrpSpPr>
          <p:nvPr/>
        </p:nvGrpSpPr>
        <p:grpSpPr bwMode="auto">
          <a:xfrm>
            <a:off x="4787900" y="2636838"/>
            <a:ext cx="3660775" cy="1654175"/>
            <a:chOff x="2925" y="2704"/>
            <a:chExt cx="2306" cy="1042"/>
          </a:xfrm>
        </p:grpSpPr>
        <p:sp>
          <p:nvSpPr>
            <p:cNvPr id="23568" name="Oval 6">
              <a:extLst>
                <a:ext uri="{FF2B5EF4-FFF2-40B4-BE49-F238E27FC236}">
                  <a16:creationId xmlns:a16="http://schemas.microsoft.com/office/drawing/2014/main" id="{399B8E5A-DEBA-456C-809C-14408DA98D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944862">
              <a:off x="2925" y="2704"/>
              <a:ext cx="1270" cy="6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3569" name="Oval 7">
              <a:extLst>
                <a:ext uri="{FF2B5EF4-FFF2-40B4-BE49-F238E27FC236}">
                  <a16:creationId xmlns:a16="http://schemas.microsoft.com/office/drawing/2014/main" id="{BA01C098-C51E-4F23-BD01-0369B29C6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" y="2953"/>
              <a:ext cx="136" cy="1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570" name="Oval 8">
              <a:extLst>
                <a:ext uri="{FF2B5EF4-FFF2-40B4-BE49-F238E27FC236}">
                  <a16:creationId xmlns:a16="http://schemas.microsoft.com/office/drawing/2014/main" id="{9E41C149-8A8B-482D-AF0E-CF8C3C933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" y="2817"/>
              <a:ext cx="90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3571" name="Line 9">
              <a:extLst>
                <a:ext uri="{FF2B5EF4-FFF2-40B4-BE49-F238E27FC236}">
                  <a16:creationId xmlns:a16="http://schemas.microsoft.com/office/drawing/2014/main" id="{DB400A62-1ED7-4321-96C4-6EEBB4A020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2885"/>
              <a:ext cx="635" cy="13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2" name="Text Box 10">
              <a:extLst>
                <a:ext uri="{FF2B5EF4-FFF2-40B4-BE49-F238E27FC236}">
                  <a16:creationId xmlns:a16="http://schemas.microsoft.com/office/drawing/2014/main" id="{7F05DC60-699E-441B-A3EC-0205F0355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" y="3067"/>
              <a:ext cx="1172" cy="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15900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 defTabSz="21590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 defTabSz="2159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 defTabSz="2159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 defTabSz="2159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Arial" panose="020B0604020202020204" pitchFamily="34" charset="0"/>
                </a:rPr>
                <a:t>conversie-elektron</a:t>
              </a:r>
            </a:p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E</a:t>
              </a:r>
              <a:r>
                <a:rPr lang="en-US" altLang="en-US" sz="1600" baseline="-25000">
                  <a:latin typeface="Arial" panose="020B0604020202020204" pitchFamily="34" charset="0"/>
                </a:rPr>
                <a:t>K</a:t>
              </a:r>
              <a:r>
                <a:rPr lang="en-US" altLang="en-US" sz="1600">
                  <a:latin typeface="Arial" panose="020B0604020202020204" pitchFamily="34" charset="0"/>
                </a:rPr>
                <a:t> = E</a:t>
              </a:r>
              <a:r>
                <a:rPr lang="el-GR" altLang="en-US" sz="1600" baseline="-25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γ</a:t>
              </a:r>
              <a:r>
                <a:rPr lang="en-US" altLang="en-US" sz="1600">
                  <a:latin typeface="Arial" panose="020B0604020202020204" pitchFamily="34" charset="0"/>
                  <a:sym typeface="Symbol" panose="05050102010706020507" pitchFamily="18" charset="2"/>
                </a:rPr>
                <a:t> - B</a:t>
              </a:r>
              <a:r>
                <a:rPr lang="en-US" altLang="en-US" sz="1600" baseline="-25000">
                  <a:latin typeface="Arial" panose="020B0604020202020204" pitchFamily="34" charset="0"/>
                  <a:sym typeface="Symbol" panose="05050102010706020507" pitchFamily="18" charset="2"/>
                </a:rPr>
                <a:t>K</a:t>
              </a:r>
              <a:endParaRPr lang="en-US" altLang="en-US" sz="1600">
                <a:latin typeface="Arial" panose="020B0604020202020204" pitchFamily="34" charset="0"/>
                <a:sym typeface="Symbol" panose="05050102010706020507" pitchFamily="18" charset="2"/>
              </a:endParaRPr>
            </a:p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  <a:sym typeface="Symbol" panose="05050102010706020507" pitchFamily="18" charset="2"/>
                </a:rPr>
                <a:t>r</a:t>
              </a:r>
              <a:r>
                <a:rPr lang="en-US" altLang="en-US" sz="16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öntgen-foton</a:t>
              </a:r>
            </a:p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auger-elektron</a:t>
              </a:r>
              <a:endParaRPr lang="en-US" altLang="en-US" sz="16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23573" name="Line 11">
              <a:extLst>
                <a:ext uri="{FF2B5EF4-FFF2-40B4-BE49-F238E27FC236}">
                  <a16:creationId xmlns:a16="http://schemas.microsoft.com/office/drawing/2014/main" id="{52E1DB72-1592-4285-87BC-CDFDB6D7B5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51" y="2885"/>
              <a:ext cx="363" cy="9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4" name="Text Box 12">
              <a:extLst>
                <a:ext uri="{FF2B5EF4-FFF2-40B4-BE49-F238E27FC236}">
                  <a16:creationId xmlns:a16="http://schemas.microsoft.com/office/drawing/2014/main" id="{A2CA7345-8CBA-4FA1-B0FE-C49495220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4" y="270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K</a:t>
              </a:r>
            </a:p>
          </p:txBody>
        </p:sp>
      </p:grpSp>
      <p:grpSp>
        <p:nvGrpSpPr>
          <p:cNvPr id="23560" name="Group 13">
            <a:extLst>
              <a:ext uri="{FF2B5EF4-FFF2-40B4-BE49-F238E27FC236}">
                <a16:creationId xmlns:a16="http://schemas.microsoft.com/office/drawing/2014/main" id="{DB60FB2D-2093-4296-8423-71F4A2BB7ADD}"/>
              </a:ext>
            </a:extLst>
          </p:cNvPr>
          <p:cNvGrpSpPr>
            <a:grpSpLocks/>
          </p:cNvGrpSpPr>
          <p:nvPr/>
        </p:nvGrpSpPr>
        <p:grpSpPr bwMode="auto">
          <a:xfrm>
            <a:off x="1403350" y="2636838"/>
            <a:ext cx="2108200" cy="1592262"/>
            <a:chOff x="975" y="2659"/>
            <a:chExt cx="1328" cy="1003"/>
          </a:xfrm>
        </p:grpSpPr>
        <p:sp>
          <p:nvSpPr>
            <p:cNvPr id="23562" name="Oval 14">
              <a:extLst>
                <a:ext uri="{FF2B5EF4-FFF2-40B4-BE49-F238E27FC236}">
                  <a16:creationId xmlns:a16="http://schemas.microsoft.com/office/drawing/2014/main" id="{17A337B0-4719-4E2E-803B-33C85A2123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944862">
              <a:off x="975" y="2659"/>
              <a:ext cx="1270" cy="63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3563" name="Oval 15">
              <a:extLst>
                <a:ext uri="{FF2B5EF4-FFF2-40B4-BE49-F238E27FC236}">
                  <a16:creationId xmlns:a16="http://schemas.microsoft.com/office/drawing/2014/main" id="{24DFF795-8EDD-4990-8ED2-3F2910B5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0" y="2908"/>
              <a:ext cx="136" cy="1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564" name="Oval 16">
              <a:extLst>
                <a:ext uri="{FF2B5EF4-FFF2-40B4-BE49-F238E27FC236}">
                  <a16:creationId xmlns:a16="http://schemas.microsoft.com/office/drawing/2014/main" id="{86F4554A-180C-4982-ABE1-A26B0F02F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5" y="2772"/>
              <a:ext cx="90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3565" name="Line 17">
              <a:extLst>
                <a:ext uri="{FF2B5EF4-FFF2-40B4-BE49-F238E27FC236}">
                  <a16:creationId xmlns:a16="http://schemas.microsoft.com/office/drawing/2014/main" id="{50F8146A-F8D5-4F32-9E7F-03ED6FE06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" y="2999"/>
              <a:ext cx="589" cy="27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6" name="Text Box 18">
              <a:extLst>
                <a:ext uri="{FF2B5EF4-FFF2-40B4-BE49-F238E27FC236}">
                  <a16:creationId xmlns:a16="http://schemas.microsoft.com/office/drawing/2014/main" id="{6E3DBB45-938C-45F6-9BC6-E33465FFD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1" y="3294"/>
              <a:ext cx="512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15900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 defTabSz="21590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 defTabSz="2159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 defTabSz="2159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 defTabSz="2159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defTabSz="2159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l-GR" altLang="en-US" sz="16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γ</a:t>
              </a:r>
              <a:r>
                <a:rPr lang="en-US" altLang="en-US" sz="1600">
                  <a:solidFill>
                    <a:srgbClr val="FF0000"/>
                  </a:solidFill>
                  <a:latin typeface="Arial" panose="020B0604020202020204" pitchFamily="34" charset="0"/>
                </a:rPr>
                <a:t>-foton</a:t>
              </a:r>
            </a:p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E</a:t>
              </a:r>
              <a:r>
                <a:rPr lang="el-GR" altLang="en-US" sz="1600" baseline="-25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γ</a:t>
              </a:r>
              <a:endParaRPr lang="en-US" altLang="en-US" sz="1600" baseline="-25000">
                <a:latin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23567" name="Text Box 19">
              <a:extLst>
                <a:ext uri="{FF2B5EF4-FFF2-40B4-BE49-F238E27FC236}">
                  <a16:creationId xmlns:a16="http://schemas.microsoft.com/office/drawing/2014/main" id="{AB6A941D-8D0E-4966-9406-2926719655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" y="2727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K</a:t>
              </a:r>
            </a:p>
          </p:txBody>
        </p:sp>
      </p:grpSp>
      <p:sp>
        <p:nvSpPr>
          <p:cNvPr id="24" name="Rectangle 3">
            <a:extLst>
              <a:ext uri="{FF2B5EF4-FFF2-40B4-BE49-F238E27FC236}">
                <a16:creationId xmlns:a16="http://schemas.microsoft.com/office/drawing/2014/main" id="{F95E40A2-FE9C-4888-8150-7E0F42924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50" y="4538663"/>
            <a:ext cx="7772400" cy="15875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links			emissie van </a:t>
            </a:r>
            <a:r>
              <a:rPr lang="el-GR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2000" kern="0">
                <a:latin typeface="Arial" panose="020B0604020202020204" pitchFamily="34" charset="0"/>
                <a:sym typeface="Symbol" panose="05050102010706020507" pitchFamily="18" charset="2"/>
              </a:rPr>
              <a:t>-foton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altLang="en-US" sz="2000" kern="0">
                <a:latin typeface="Arial" panose="020B0604020202020204" pitchFamily="34" charset="0"/>
                <a:sym typeface="Symbol" panose="05050102010706020507" pitchFamily="18" charset="2"/>
              </a:rPr>
              <a:t>rechts		emissie van K-conversie-elektron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gevolgd door röntgen-foton of auger-elektron</a:t>
            </a:r>
          </a:p>
          <a:p>
            <a:pPr marL="432000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altLang="en-US" sz="2000" kern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dit zijn </a:t>
            </a:r>
            <a:r>
              <a:rPr lang="en-US" altLang="en-US" sz="20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concurrerende processen</a:t>
            </a:r>
            <a:endParaRPr lang="en-US" altLang="en-US" sz="2000" ker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5">
            <a:extLst>
              <a:ext uri="{FF2B5EF4-FFF2-40B4-BE49-F238E27FC236}">
                <a16:creationId xmlns:a16="http://schemas.microsoft.com/office/drawing/2014/main" id="{BFCD2587-8B58-4FD3-8E1B-7B0F69C91A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94A0999-E6E7-4080-8CA4-C2925DE79054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3555" name="Footer Placeholder 6">
            <a:extLst>
              <a:ext uri="{FF2B5EF4-FFF2-40B4-BE49-F238E27FC236}">
                <a16:creationId xmlns:a16="http://schemas.microsoft.com/office/drawing/2014/main" id="{97385090-B72B-4ACD-AFB7-F2F108CF5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23556" name="Slide Number Placeholder 7">
            <a:extLst>
              <a:ext uri="{FF2B5EF4-FFF2-40B4-BE49-F238E27FC236}">
                <a16:creationId xmlns:a16="http://schemas.microsoft.com/office/drawing/2014/main" id="{DABA676B-B288-436C-88F4-F74ABB909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C160F27-B0D8-4470-92EA-51BA9410ED01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33826" name="Rectangle 2">
            <a:extLst>
              <a:ext uri="{FF2B5EF4-FFF2-40B4-BE49-F238E27FC236}">
                <a16:creationId xmlns:a16="http://schemas.microsoft.com/office/drawing/2014/main" id="{1F1BF368-7E6D-4AAB-9578-99DDCD7F4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-verval en interne conversie</a:t>
            </a:r>
          </a:p>
        </p:txBody>
      </p:sp>
      <p:sp>
        <p:nvSpPr>
          <p:cNvPr id="23558" name="Line 4">
            <a:extLst>
              <a:ext uri="{FF2B5EF4-FFF2-40B4-BE49-F238E27FC236}">
                <a16:creationId xmlns:a16="http://schemas.microsoft.com/office/drawing/2014/main" id="{5C6BCFB9-D84F-4B18-8279-8828CC934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3163" y="3716338"/>
            <a:ext cx="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F95E40A2-FE9C-4888-8150-7E0F42924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951797"/>
            <a:ext cx="7772400" cy="413732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US" altLang="en-US" sz="2000" ker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</a:t>
            </a:r>
            <a:r>
              <a:rPr lang="en-US" altLang="en-US" sz="20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interne conversiecoëfficiënt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is de verhouding tussen de aantallen conversie-elektronen en </a:t>
            </a:r>
            <a:r>
              <a:rPr lang="el-GR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-fotonen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US" altLang="en-US" sz="2000" ker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l-GR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N</a:t>
            </a:r>
            <a:r>
              <a:rPr lang="en-US" altLang="en-US" sz="2000" kern="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ce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N</a:t>
            </a:r>
            <a:r>
              <a:rPr lang="el-GR" altLang="en-US" sz="2000" kern="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endParaRPr lang="en-US" altLang="en-US" sz="2000" ker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US" altLang="en-US" sz="2000" ker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als </a:t>
            </a:r>
            <a:r>
              <a:rPr lang="el-GR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0			emissie van </a:t>
            </a:r>
            <a:r>
              <a:rPr lang="el-GR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-fotonen is dominant</a:t>
            </a:r>
          </a:p>
          <a:p>
            <a:pPr marL="432000" lvl="1" indent="0" eaLnBrk="1" hangingPunct="1">
              <a:buClr>
                <a:schemeClr val="tx2"/>
              </a:buClr>
              <a:buNone/>
              <a:defRPr/>
            </a:pP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als </a:t>
            </a:r>
            <a:r>
              <a:rPr lang="el-GR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US" altLang="en-US" sz="20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&gt;&gt; 1		emissie van conversie-elektronen is dominant</a:t>
            </a:r>
          </a:p>
        </p:txBody>
      </p:sp>
    </p:spTree>
    <p:extLst>
      <p:ext uri="{BB962C8B-B14F-4D97-AF65-F5344CB8AC3E}">
        <p14:creationId xmlns:p14="http://schemas.microsoft.com/office/powerpoint/2010/main" val="1400072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5">
            <a:extLst>
              <a:ext uri="{FF2B5EF4-FFF2-40B4-BE49-F238E27FC236}">
                <a16:creationId xmlns:a16="http://schemas.microsoft.com/office/drawing/2014/main" id="{92689C5F-51D7-421C-82A2-35BC198A7C4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E67C729-3278-4141-BB81-21A65C33073D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5603" name="Footer Placeholder 6">
            <a:extLst>
              <a:ext uri="{FF2B5EF4-FFF2-40B4-BE49-F238E27FC236}">
                <a16:creationId xmlns:a16="http://schemas.microsoft.com/office/drawing/2014/main" id="{77D0A0E4-E725-48B2-A288-AFAC38D4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25604" name="Slide Number Placeholder 7">
            <a:extLst>
              <a:ext uri="{FF2B5EF4-FFF2-40B4-BE49-F238E27FC236}">
                <a16:creationId xmlns:a16="http://schemas.microsoft.com/office/drawing/2014/main" id="{07FE1AAE-9F4B-409B-838C-A6A4163C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DAB41DB-BDE9-4C76-B567-CF00039D7B34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3586" name="Rectangle 2">
            <a:extLst>
              <a:ext uri="{FF2B5EF4-FFF2-40B4-BE49-F238E27FC236}">
                <a16:creationId xmlns:a16="http://schemas.microsoft.com/office/drawing/2014/main" id="{0F9C4925-0F92-42EF-B5B9-D2BFC75326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vervalschema</a:t>
            </a:r>
            <a:endParaRPr lang="en-GB" sz="3600" b="1">
              <a:effectLst/>
              <a:latin typeface="Arial" charset="0"/>
            </a:endParaRPr>
          </a:p>
        </p:txBody>
      </p:sp>
      <p:grpSp>
        <p:nvGrpSpPr>
          <p:cNvPr id="25606" name="Group 12">
            <a:extLst>
              <a:ext uri="{FF2B5EF4-FFF2-40B4-BE49-F238E27FC236}">
                <a16:creationId xmlns:a16="http://schemas.microsoft.com/office/drawing/2014/main" id="{ABB849FE-D9FE-4590-AA86-65165D44844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16013" y="1773238"/>
            <a:ext cx="7542212" cy="4160837"/>
            <a:chOff x="1111" y="1525"/>
            <a:chExt cx="4047" cy="2232"/>
          </a:xfrm>
        </p:grpSpPr>
        <p:pic>
          <p:nvPicPr>
            <p:cNvPr id="25607" name="Picture 4" descr="verval_Co60">
              <a:extLst>
                <a:ext uri="{FF2B5EF4-FFF2-40B4-BE49-F238E27FC236}">
                  <a16:creationId xmlns:a16="http://schemas.microsoft.com/office/drawing/2014/main" id="{A7756E9C-5DCA-414A-A0D3-019F266E26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1525"/>
              <a:ext cx="1509" cy="1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5608" name="Picture 6" descr="verval_Na22">
              <a:extLst>
                <a:ext uri="{FF2B5EF4-FFF2-40B4-BE49-F238E27FC236}">
                  <a16:creationId xmlns:a16="http://schemas.microsoft.com/office/drawing/2014/main" id="{6B009B8D-394F-4F42-8FA0-177C921C8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1525"/>
              <a:ext cx="2142" cy="1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5609" name="Picture 8" descr="verval_K40">
              <a:extLst>
                <a:ext uri="{FF2B5EF4-FFF2-40B4-BE49-F238E27FC236}">
                  <a16:creationId xmlns:a16="http://schemas.microsoft.com/office/drawing/2014/main" id="{3EFBD871-BA55-42B7-8102-F03653B345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2750"/>
              <a:ext cx="1871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9" descr="verval_Tc99m">
              <a:extLst>
                <a:ext uri="{FF2B5EF4-FFF2-40B4-BE49-F238E27FC236}">
                  <a16:creationId xmlns:a16="http://schemas.microsoft.com/office/drawing/2014/main" id="{0362E78B-5764-4AB3-BDC3-A2335C3312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2659"/>
              <a:ext cx="100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4">
            <a:extLst>
              <a:ext uri="{FF2B5EF4-FFF2-40B4-BE49-F238E27FC236}">
                <a16:creationId xmlns:a16="http://schemas.microsoft.com/office/drawing/2014/main" id="{572AB889-7943-4640-A253-6E563D34C7F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7885C36-8C9B-4AC9-801F-B768712AAD94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7651" name="Footer Placeholder 5">
            <a:extLst>
              <a:ext uri="{FF2B5EF4-FFF2-40B4-BE49-F238E27FC236}">
                <a16:creationId xmlns:a16="http://schemas.microsoft.com/office/drawing/2014/main" id="{C008B21B-9987-4E5D-A0DD-DE1055C52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27652" name="Slide Number Placeholder 6">
            <a:extLst>
              <a:ext uri="{FF2B5EF4-FFF2-40B4-BE49-F238E27FC236}">
                <a16:creationId xmlns:a16="http://schemas.microsoft.com/office/drawing/2014/main" id="{1953BCFF-01E5-4781-A87C-36E92089A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0D4F96CC-1DDC-49A1-B654-AFA479BE199D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A0C06213-7890-4CA0-8AE6-D6B3054E81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kernsplijting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494DF6F2-EB15-4834-BB09-F381F4C6951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672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 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A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+ A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+ neutronen + energie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 95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 140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vervalenergie  200 MeV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spc="-1500" baseline="-25000">
                <a:latin typeface="Arial" panose="020B0604020202020204" pitchFamily="34" charset="0"/>
                <a:sym typeface="Symbol" panose="05050102010706020507" pitchFamily="18" charset="2"/>
              </a:rPr>
              <a:t>9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8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U  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9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8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7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Rb + 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spc="-1500" baseline="-25000">
                <a:latin typeface="Arial" panose="020B0604020202020204" pitchFamily="34" charset="0"/>
                <a:sym typeface="Symbol" panose="05050102010706020507" pitchFamily="18" charset="2"/>
              </a:rPr>
              <a:t>5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 spc="-1500" baseline="-25000">
                <a:latin typeface="Arial" panose="020B0604020202020204" pitchFamily="34" charset="0"/>
                <a:sym typeface="Symbol" panose="05050102010706020507" pitchFamily="18" charset="2"/>
              </a:rPr>
              <a:t>5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7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Cs + 3n				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spontane splijting</a:t>
            </a:r>
          </a:p>
          <a:p>
            <a:pPr lvl="1" indent="0" eaLnBrk="1" hangingPunct="1">
              <a:spcBef>
                <a:spcPts val="30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 spc="-1500" baseline="-25000">
                <a:latin typeface="Arial" panose="020B0604020202020204" pitchFamily="34" charset="0"/>
                <a:sym typeface="Symbol" panose="05050102010706020507" pitchFamily="18" charset="2"/>
              </a:rPr>
              <a:t>9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5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U + n  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</a:t>
            </a: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9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Kr + 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 spc="-1500" baseline="-25000">
                <a:latin typeface="Arial" panose="020B0604020202020204" pitchFamily="34" charset="0"/>
                <a:sym typeface="Symbol" panose="05050102010706020507" pitchFamily="18" charset="2"/>
              </a:rPr>
              <a:t>5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 spc="-1500" baseline="-25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r>
              <a:rPr lang="en-GB" altLang="en-US" sz="2000" baseline="4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Ba + 2n		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splijting na neutronvangst</a:t>
            </a:r>
          </a:p>
        </p:txBody>
      </p:sp>
      <p:sp>
        <p:nvSpPr>
          <p:cNvPr id="27655" name="Rectangle 8">
            <a:extLst>
              <a:ext uri="{FF2B5EF4-FFF2-40B4-BE49-F238E27FC236}">
                <a16:creationId xmlns:a16="http://schemas.microsoft.com/office/drawing/2014/main" id="{76225D32-842E-4730-8157-9240C2FD4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14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556000" y="6248400"/>
            <a:ext cx="396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>
            <a:extLst>
              <a:ext uri="{FF2B5EF4-FFF2-40B4-BE49-F238E27FC236}">
                <a16:creationId xmlns:a16="http://schemas.microsoft.com/office/drawing/2014/main" id="{2CACCAED-D103-4E29-9ABC-B1716440AD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0EA5381C-1E94-462F-A596-1F6520C9A2D8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9699" name="Footer Placeholder 4">
            <a:extLst>
              <a:ext uri="{FF2B5EF4-FFF2-40B4-BE49-F238E27FC236}">
                <a16:creationId xmlns:a16="http://schemas.microsoft.com/office/drawing/2014/main" id="{14C287BC-8579-47DD-BC5B-E6FDF0577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29700" name="Slide Number Placeholder 5">
            <a:extLst>
              <a:ext uri="{FF2B5EF4-FFF2-40B4-BE49-F238E27FC236}">
                <a16:creationId xmlns:a16="http://schemas.microsoft.com/office/drawing/2014/main" id="{020EC0F2-1C06-4C75-882F-293B5AC54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57E1ECA-A6FC-49C0-BC70-7F41AFCE4ABA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2EE110BE-AE3E-4AE9-980C-B95E862640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36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indeling</a:t>
            </a:r>
            <a:endParaRPr lang="en-GB" sz="3600" b="1" dirty="0">
              <a:effectLst/>
              <a:latin typeface="Arial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2F0D3A34-C1F4-4CF9-B460-B6ED1041F7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achtergrondstraling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nucleosynthese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kosmogene radionucliden</a:t>
            </a: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primordiale radionucliden</a:t>
            </a: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stralingsbelasting</a:t>
            </a:r>
            <a:endParaRPr lang="en-GB" altLang="en-US" sz="20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4">
            <a:extLst>
              <a:ext uri="{FF2B5EF4-FFF2-40B4-BE49-F238E27FC236}">
                <a16:creationId xmlns:a16="http://schemas.microsoft.com/office/drawing/2014/main" id="{29FA087E-CBCC-44D5-AD97-D4108C47CFA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6C63FE-0314-479F-B1C6-5028E4999E18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1747" name="Footer Placeholder 5">
            <a:extLst>
              <a:ext uri="{FF2B5EF4-FFF2-40B4-BE49-F238E27FC236}">
                <a16:creationId xmlns:a16="http://schemas.microsoft.com/office/drawing/2014/main" id="{E8051282-A3A5-401D-A30E-3274A56D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1748" name="Slide Number Placeholder 6">
            <a:extLst>
              <a:ext uri="{FF2B5EF4-FFF2-40B4-BE49-F238E27FC236}">
                <a16:creationId xmlns:a16="http://schemas.microsoft.com/office/drawing/2014/main" id="{CB88F8B9-29C0-451B-9DEF-6EB93CABD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17D6573-17A7-4F16-B647-30F752A31EC6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72531F01-9C2E-4A25-8946-D0FF6F9AFA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nucleosynthese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423F4904-F433-4727-A0C0-490BE766337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fusie van waterstof tot helium (bijvoorbeeld in onze zon)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 + e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+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ν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He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He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He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He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fusie van helium tot koolstof (in zware sterren)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He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He +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He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zonder koolstof geen leven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zwaardere elementen tot ijzer onstaan door neutronvangst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nog zwaardere elementen ontstaan in een supernova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1751" name="Rectangle 8">
            <a:extLst>
              <a:ext uri="{FF2B5EF4-FFF2-40B4-BE49-F238E27FC236}">
                <a16:creationId xmlns:a16="http://schemas.microsoft.com/office/drawing/2014/main" id="{B0AA89C7-FF3F-46AC-9A04-D96968FB1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4">
            <a:extLst>
              <a:ext uri="{FF2B5EF4-FFF2-40B4-BE49-F238E27FC236}">
                <a16:creationId xmlns:a16="http://schemas.microsoft.com/office/drawing/2014/main" id="{DBF31625-91AA-4DEF-A0BC-431DB5C6C98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7D46F86-8229-4178-BF53-DCEDFAFF0C1C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3795" name="Footer Placeholder 5">
            <a:extLst>
              <a:ext uri="{FF2B5EF4-FFF2-40B4-BE49-F238E27FC236}">
                <a16:creationId xmlns:a16="http://schemas.microsoft.com/office/drawing/2014/main" id="{30FC474C-E15C-4064-8839-9D5D5BA6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3796" name="Slide Number Placeholder 6">
            <a:extLst>
              <a:ext uri="{FF2B5EF4-FFF2-40B4-BE49-F238E27FC236}">
                <a16:creationId xmlns:a16="http://schemas.microsoft.com/office/drawing/2014/main" id="{F9E884F4-B500-46B0-9747-9E600F344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7464FF3-9779-4A52-800A-576BE4AE7BA7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4604A9B3-228D-4859-996F-8C27A6CA72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kosmogene radionucliden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7F7D8424-ACA5-4E53-85F4-0FDF951BD05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02550" cy="42672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kosmogene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radionucliden worden voortdurend via een kernreactie door kosmische straling in de atmosfeer gevormd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nuclide			Z			T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(jaar)		 kernreactie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					1			12,26				 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N(n,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H)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C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	14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C 					6			5730				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 14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N(n,p)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14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C</a:t>
            </a: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3799" name="Rectangle 8">
            <a:extLst>
              <a:ext uri="{FF2B5EF4-FFF2-40B4-BE49-F238E27FC236}">
                <a16:creationId xmlns:a16="http://schemas.microsoft.com/office/drawing/2014/main" id="{23C63D2E-07EC-4799-A545-7D07BE4CA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4">
            <a:extLst>
              <a:ext uri="{FF2B5EF4-FFF2-40B4-BE49-F238E27FC236}">
                <a16:creationId xmlns:a16="http://schemas.microsoft.com/office/drawing/2014/main" id="{9FD116B6-85BD-43EC-BF83-615ED2614D3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F9E42F4-0870-4D16-B544-8998CB979A0E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5843" name="Footer Placeholder 5">
            <a:extLst>
              <a:ext uri="{FF2B5EF4-FFF2-40B4-BE49-F238E27FC236}">
                <a16:creationId xmlns:a16="http://schemas.microsoft.com/office/drawing/2014/main" id="{C5DD79DE-AD4D-4695-9473-5394C16F6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5844" name="Slide Number Placeholder 6">
            <a:extLst>
              <a:ext uri="{FF2B5EF4-FFF2-40B4-BE49-F238E27FC236}">
                <a16:creationId xmlns:a16="http://schemas.microsoft.com/office/drawing/2014/main" id="{763E3424-AB5C-4C05-82A7-97AACE4A3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D6CD8F8-2CAC-4221-A0CA-153D65612C46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B54AFC87-C3D2-4F53-B2ED-90C4C131BD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primordiale radionucliden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F1EAF819-6286-4120-AC0A-62A8517953C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62875" cy="42672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primordiale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radionucliden bevonden zich al in de oernevel waaruit zon en planeten 4,5 miljard jaar geleden zijn gevormd en zijn sinds die tijd nog niet vervallen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nuclide			Z			T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(miljard jaar)			abundantie (%)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40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					19		1,28								0,0118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87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Rb				37		47									27,8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115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				49		600 000							95,7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123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				52		12400								0,87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138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La				57		130									0,09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144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Nd				60		2 100 000						23,9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:::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232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				90		14									100				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thoriumreeks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235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					92		0,7									99,3			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actiniumreeks</a:t>
            </a: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238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					92		4,5									0,7				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uraniumreeks</a:t>
            </a:r>
            <a:endParaRPr lang="en-US" altLang="en-US" sz="16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5847" name="Rectangle 8">
            <a:extLst>
              <a:ext uri="{FF2B5EF4-FFF2-40B4-BE49-F238E27FC236}">
                <a16:creationId xmlns:a16="http://schemas.microsoft.com/office/drawing/2014/main" id="{F0BDBF25-7777-48A2-977B-52ABC7149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>
            <a:extLst>
              <a:ext uri="{FF2B5EF4-FFF2-40B4-BE49-F238E27FC236}">
                <a16:creationId xmlns:a16="http://schemas.microsoft.com/office/drawing/2014/main" id="{06E475B7-EDBD-453E-AAF1-69833936044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8F9AB79-C204-4C20-9AAB-5913E234CA37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7891" name="Footer Placeholder 5">
            <a:extLst>
              <a:ext uri="{FF2B5EF4-FFF2-40B4-BE49-F238E27FC236}">
                <a16:creationId xmlns:a16="http://schemas.microsoft.com/office/drawing/2014/main" id="{304C7EAB-37D5-409E-BE8C-DA877BFA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7892" name="Slide Number Placeholder 6">
            <a:extLst>
              <a:ext uri="{FF2B5EF4-FFF2-40B4-BE49-F238E27FC236}">
                <a16:creationId xmlns:a16="http://schemas.microsoft.com/office/drawing/2014/main" id="{8E24ECC5-B3D6-4131-9C70-F41EDE8D4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1E5EFB3-0B17-4B53-AB6D-19FB3C2649F1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FAED882A-FAB6-4B65-8936-5FB85FE56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stralingsbelasting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63D85E0F-7AA3-41C1-B8A7-12A7361199C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879469" y="2267817"/>
            <a:ext cx="3724979" cy="3177401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de atmosfeer schermt kosmische straling af en daarom is het stralingsniveau op een hoogte van 10 km aanzienlijk hoger dan op zeeniveau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zeeniveau				0,03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1500 m hoogte		0,06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10 km hoogte		3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</a:p>
        </p:txBody>
      </p:sp>
      <p:sp>
        <p:nvSpPr>
          <p:cNvPr id="37895" name="Rectangle 8">
            <a:extLst>
              <a:ext uri="{FF2B5EF4-FFF2-40B4-BE49-F238E27FC236}">
                <a16:creationId xmlns:a16="http://schemas.microsoft.com/office/drawing/2014/main" id="{27B47284-44EF-4064-9540-983EF38CB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998623-8595-46DA-89FE-EC9CB2DDF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3600000" cy="40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770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88AD2F33-1A3A-4F84-AEF1-3265DCE79F1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A58A522-3D1D-4233-A839-92F15645D2DA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3F9ED115-4368-40AE-9E2E-ECF9EBB3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95B4E4A7-2F0F-46D5-AFF1-C0B51529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CC20B56-7C9E-45DF-BB88-3972FCE8FE4F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B637AD28-F2D6-48E8-863B-8156FFF1C2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36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indeling</a:t>
            </a:r>
            <a:endParaRPr lang="en-GB" sz="3600" b="1" dirty="0">
              <a:effectLst/>
              <a:latin typeface="Arial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31A36060-E904-477A-AF88-7664425A3B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kernverval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-verval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-verval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-verval</a:t>
            </a:r>
            <a:endParaRPr lang="en-GB" altLang="en-US" sz="2000" dirty="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vervalschema</a:t>
            </a: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>
                <a:solidFill>
                  <a:srgbClr val="C0C0C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moeder-dochterrelatie</a:t>
            </a: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kernsplijting</a:t>
            </a:r>
            <a:endParaRPr lang="en-GB" altLang="en-US" sz="2000" b="1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indent="0" eaLnBrk="1" hangingPunct="1">
              <a:spcBef>
                <a:spcPts val="30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US" altLang="en-US" sz="2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7175" name="Picture 1">
            <a:extLst>
              <a:ext uri="{FF2B5EF4-FFF2-40B4-BE49-F238E27FC236}">
                <a16:creationId xmlns:a16="http://schemas.microsoft.com/office/drawing/2014/main" id="{95EC564B-28DB-4193-8527-2C853595E0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8" y="5157192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4">
            <a:extLst>
              <a:ext uri="{FF2B5EF4-FFF2-40B4-BE49-F238E27FC236}">
                <a16:creationId xmlns:a16="http://schemas.microsoft.com/office/drawing/2014/main" id="{9FD116B6-85BD-43EC-BF83-615ED2614D3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F9E42F4-0870-4D16-B544-8998CB979A0E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5843" name="Footer Placeholder 5">
            <a:extLst>
              <a:ext uri="{FF2B5EF4-FFF2-40B4-BE49-F238E27FC236}">
                <a16:creationId xmlns:a16="http://schemas.microsoft.com/office/drawing/2014/main" id="{C5DD79DE-AD4D-4695-9473-5394C16F6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5844" name="Slide Number Placeholder 6">
            <a:extLst>
              <a:ext uri="{FF2B5EF4-FFF2-40B4-BE49-F238E27FC236}">
                <a16:creationId xmlns:a16="http://schemas.microsoft.com/office/drawing/2014/main" id="{763E3424-AB5C-4C05-82A7-97AACE4A3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D6CD8F8-2CAC-4221-A0CA-153D65612C46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B54AFC87-C3D2-4F53-B2ED-90C4C131BD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stralingsbelasting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F1EAF819-6286-4120-AC0A-62A8517953C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62875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200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zeeniveau				0,03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</a:p>
          <a:p>
            <a:pPr marL="43200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1500 m hoogte		0,06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</a:p>
          <a:p>
            <a:pPr marL="43200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10 km hoogte		3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en-US" altLang="en-US" sz="1600" baseline="30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5847" name="Rectangle 8">
            <a:extLst>
              <a:ext uri="{FF2B5EF4-FFF2-40B4-BE49-F238E27FC236}">
                <a16:creationId xmlns:a16="http://schemas.microsoft.com/office/drawing/2014/main" id="{F0BDBF25-7777-48A2-977B-52ABC7149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45DEE55-AC5E-4872-8B76-470C4CBA3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500438"/>
            <a:ext cx="4464050" cy="26654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INTERACTIE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 is de extra dosis tijdens 14 dagen skiën op een hoogte van 1500 meter ?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 is de extra dosis tijdens een trans-atlantische vlucht van 8 uur op een hoogte van 10 km ?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E5478ADE-2896-411C-9464-BCBCB8958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3500438"/>
            <a:ext cx="3455987" cy="26654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14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24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(0,06 - 0,03)</a:t>
            </a:r>
          </a:p>
          <a:p>
            <a:pPr lvl="2" eaLnBrk="1" hangingPunct="1">
              <a:buClr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= 10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8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(3 - 0,03) = 24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Sv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3921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>
            <a:extLst>
              <a:ext uri="{FF2B5EF4-FFF2-40B4-BE49-F238E27FC236}">
                <a16:creationId xmlns:a16="http://schemas.microsoft.com/office/drawing/2014/main" id="{06E475B7-EDBD-453E-AAF1-69833936044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8F9AB79-C204-4C20-9AAB-5913E234CA37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7891" name="Footer Placeholder 5">
            <a:extLst>
              <a:ext uri="{FF2B5EF4-FFF2-40B4-BE49-F238E27FC236}">
                <a16:creationId xmlns:a16="http://schemas.microsoft.com/office/drawing/2014/main" id="{304C7EAB-37D5-409E-BE8C-DA877BFA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7892" name="Slide Number Placeholder 6">
            <a:extLst>
              <a:ext uri="{FF2B5EF4-FFF2-40B4-BE49-F238E27FC236}">
                <a16:creationId xmlns:a16="http://schemas.microsoft.com/office/drawing/2014/main" id="{8E24ECC5-B3D6-4131-9C70-F41EDE8D4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1E5EFB3-0B17-4B53-AB6D-19FB3C2649F1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FAED882A-FAB6-4B65-8936-5FB85FE56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stralingsbelasting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63D85E0F-7AA3-41C1-B8A7-12A7361199C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2051050"/>
            <a:ext cx="3816350" cy="267335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omdat klei relatief veel en zand relatief weinig uranium bevat, kan de lokale stralingsbelasting in Nederland soms een factor twee verschillen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meer uranium betekent ook meer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radon</a:t>
            </a:r>
          </a:p>
        </p:txBody>
      </p:sp>
      <p:sp>
        <p:nvSpPr>
          <p:cNvPr id="37895" name="Rectangle 8">
            <a:extLst>
              <a:ext uri="{FF2B5EF4-FFF2-40B4-BE49-F238E27FC236}">
                <a16:creationId xmlns:a16="http://schemas.microsoft.com/office/drawing/2014/main" id="{27B47284-44EF-4064-9540-983EF38CB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  <p:pic>
        <p:nvPicPr>
          <p:cNvPr id="37896" name="Picture 2">
            <a:extLst>
              <a:ext uri="{FF2B5EF4-FFF2-40B4-BE49-F238E27FC236}">
                <a16:creationId xmlns:a16="http://schemas.microsoft.com/office/drawing/2014/main" id="{0F5C6096-7771-4DCA-96B0-EED346C6A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30400"/>
            <a:ext cx="33623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Date Placeholder 4">
            <a:extLst>
              <a:ext uri="{FF2B5EF4-FFF2-40B4-BE49-F238E27FC236}">
                <a16:creationId xmlns:a16="http://schemas.microsoft.com/office/drawing/2014/main" id="{F305AA75-0EDA-4B7C-8D0E-7936F4B8BDC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0482E4C-89DE-4F56-B5E9-476098040813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9940" name="Footer Placeholder 5">
            <a:extLst>
              <a:ext uri="{FF2B5EF4-FFF2-40B4-BE49-F238E27FC236}">
                <a16:creationId xmlns:a16="http://schemas.microsoft.com/office/drawing/2014/main" id="{6DBEB5EC-A742-4A04-9BB3-CCEC77E3D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39941" name="Slide Number Placeholder 6">
            <a:extLst>
              <a:ext uri="{FF2B5EF4-FFF2-40B4-BE49-F238E27FC236}">
                <a16:creationId xmlns:a16="http://schemas.microsoft.com/office/drawing/2014/main" id="{374E3305-8445-4763-8310-82F4BB964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58989E0-4BC8-4A06-8B63-684766A8B6BF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9730" name="Rectangle 2">
            <a:extLst>
              <a:ext uri="{FF2B5EF4-FFF2-40B4-BE49-F238E27FC236}">
                <a16:creationId xmlns:a16="http://schemas.microsoft.com/office/drawing/2014/main" id="{75A43185-9FC0-48BE-9FCC-5C9C8BF3BC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Achtergrondstraling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stralingsbelasting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9943" name="Rectangle 3">
            <a:extLst>
              <a:ext uri="{FF2B5EF4-FFF2-40B4-BE49-F238E27FC236}">
                <a16:creationId xmlns:a16="http://schemas.microsoft.com/office/drawing/2014/main" id="{63BD6A0D-CB88-41CF-B8B2-FE4315CB38A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5013176"/>
            <a:ext cx="7772400" cy="8794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radon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draagt meeste bij tot natuurlijke straling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medische diagnostiek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draagt meeste bij tot kunstmatige straling</a:t>
            </a:r>
          </a:p>
        </p:txBody>
      </p:sp>
      <p:sp>
        <p:nvSpPr>
          <p:cNvPr id="39944" name="Rectangle 8">
            <a:extLst>
              <a:ext uri="{FF2B5EF4-FFF2-40B4-BE49-F238E27FC236}">
                <a16:creationId xmlns:a16="http://schemas.microsoft.com/office/drawing/2014/main" id="{B60AB629-94B0-4962-949D-D918D1E58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US" altLang="en-US" sz="2000"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CA5AC3-63EB-421E-8B37-21EAA1EFE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60" y="2237652"/>
            <a:ext cx="2880000" cy="24154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1E683088-47F8-40D2-AFB9-BC80881E52D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5B0DFE-38B9-4C89-B9B9-0B171BF4570F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0D0D630D-76BC-4926-A588-A6D2D5620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E5A9597C-EE43-4F26-BB0A-A3810DD0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06C6B1FC-A504-4CBC-8091-00246B12E26F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17442" name="Rectangle 2">
            <a:extLst>
              <a:ext uri="{FF2B5EF4-FFF2-40B4-BE49-F238E27FC236}">
                <a16:creationId xmlns:a16="http://schemas.microsoft.com/office/drawing/2014/main" id="{7EA61DB9-316A-4584-A723-B02173DEC7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-verval</a:t>
            </a:r>
            <a:endParaRPr lang="en-GB" sz="2000" b="1">
              <a:latin typeface="Arial" charset="0"/>
              <a:sym typeface="Symbol" pitchFamily="18" charset="2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2A707B62-DC02-4387-A218-38C3A86D81D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749800" cy="4114800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= -2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-4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-deeltje is een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He-kern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dochterkern ondervindt terugstoot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9223" name="Picture 2">
            <a:extLst>
              <a:ext uri="{FF2B5EF4-FFF2-40B4-BE49-F238E27FC236}">
                <a16:creationId xmlns:a16="http://schemas.microsoft.com/office/drawing/2014/main" id="{B4EF1FB9-CBB1-4295-BDFF-3B7233395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9" y="1985963"/>
            <a:ext cx="3550117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5">
            <a:extLst>
              <a:ext uri="{FF2B5EF4-FFF2-40B4-BE49-F238E27FC236}">
                <a16:creationId xmlns:a16="http://schemas.microsoft.com/office/drawing/2014/main" id="{86FEBEA5-3D7A-4AF3-92A5-E436269B71D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52EE187-32AB-417D-9C15-D0EE09EECBB8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1267" name="Footer Placeholder 6">
            <a:extLst>
              <a:ext uri="{FF2B5EF4-FFF2-40B4-BE49-F238E27FC236}">
                <a16:creationId xmlns:a16="http://schemas.microsoft.com/office/drawing/2014/main" id="{00409A65-C165-449E-9D72-61806DFC6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11268" name="Slide Number Placeholder 7">
            <a:extLst>
              <a:ext uri="{FF2B5EF4-FFF2-40B4-BE49-F238E27FC236}">
                <a16:creationId xmlns:a16="http://schemas.microsoft.com/office/drawing/2014/main" id="{92177620-CBC5-49FE-A3E8-5921C0392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888ADB3-0BDE-4DAD-917C-C49F61770D38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09250" name="Rectangle 2">
            <a:extLst>
              <a:ext uri="{FF2B5EF4-FFF2-40B4-BE49-F238E27FC236}">
                <a16:creationId xmlns:a16="http://schemas.microsoft.com/office/drawing/2014/main" id="{4C330EF3-EF7B-4876-821F-A8348501D9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</a:t>
            </a:r>
            <a:r>
              <a:rPr lang="en-US" sz="2000" b="1" baseline="30000">
                <a:effectLst/>
                <a:latin typeface="Arial" charset="0"/>
                <a:sym typeface="Symbol" pitchFamily="18" charset="2"/>
              </a:rPr>
              <a:t>-</a:t>
            </a:r>
            <a:r>
              <a:rPr lang="en-US" sz="2000" b="1">
                <a:effectLst/>
                <a:latin typeface="Arial" charset="0"/>
                <a:sym typeface="Symbol" pitchFamily="18" charset="2"/>
              </a:rPr>
              <a:t>-verval</a:t>
            </a:r>
            <a:endParaRPr lang="en-US" sz="3600" b="1">
              <a:effectLst/>
              <a:latin typeface="Arial" charset="0"/>
              <a:sym typeface="Symbol" pitchFamily="18" charset="2"/>
            </a:endParaRPr>
          </a:p>
        </p:txBody>
      </p:sp>
      <p:pic>
        <p:nvPicPr>
          <p:cNvPr id="11271" name="Picture 2">
            <a:extLst>
              <a:ext uri="{FF2B5EF4-FFF2-40B4-BE49-F238E27FC236}">
                <a16:creationId xmlns:a16="http://schemas.microsoft.com/office/drawing/2014/main" id="{EA993DBB-FBB2-4F7D-83F7-03A84B84B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024" y="2041525"/>
            <a:ext cx="3124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>
                <a:extLst>
                  <a:ext uri="{FF2B5EF4-FFF2-40B4-BE49-F238E27FC236}">
                    <a16:creationId xmlns:a16="http://schemas.microsoft.com/office/drawing/2014/main" id="{66D24BCE-2C8C-48DC-AF51-BAB013365B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3568" y="1981200"/>
                <a:ext cx="4749800" cy="4184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431800" indent="-431800" algn="l" defTabSz="215900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l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31800" indent="25400" algn="l" defTabSz="215900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90000"/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431800" indent="482600" algn="l" defTabSz="215900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431800" indent="939800" algn="l" defTabSz="215900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431800" indent="1397000" algn="l" defTabSz="215900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indent="0" eaLnBrk="1" hangingPunct="1">
                  <a:buClr>
                    <a:schemeClr val="tx2"/>
                  </a:buClr>
                  <a:buSzTx/>
                  <a:buFont typeface="Wingdings" panose="05000000000000000000" pitchFamily="2" charset="2"/>
                  <a:buNone/>
                </a:pPr>
                <a:endParaRPr lang="en-GB" altLang="en-US" sz="2000" kern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lvl="1" indent="0" eaLnBrk="1" hangingPunct="1"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r>
                  <a:rPr lang="el-GR" altLang="en-US" sz="2000" kern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Δ</a:t>
                </a:r>
                <a:r>
                  <a:rPr lang="en-GB" altLang="en-US" sz="2000" kern="0">
                    <a:latin typeface="Arial" panose="020B0604020202020204" pitchFamily="34" charset="0"/>
                    <a:sym typeface="Symbol" panose="05050102010706020507" pitchFamily="18" charset="2"/>
                  </a:rPr>
                  <a:t>Z = +1</a:t>
                </a:r>
              </a:p>
              <a:p>
                <a:pPr lvl="1" indent="0" eaLnBrk="1" hangingPunct="1"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r>
                  <a:rPr lang="el-GR" altLang="en-US" sz="2000" kern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Δ</a:t>
                </a:r>
                <a:r>
                  <a:rPr lang="en-GB" altLang="en-US" sz="2000" kern="0">
                    <a:latin typeface="Arial" panose="020B0604020202020204" pitchFamily="34" charset="0"/>
                    <a:sym typeface="Symbol" panose="05050102010706020507" pitchFamily="18" charset="2"/>
                  </a:rPr>
                  <a:t>A = 0</a:t>
                </a:r>
              </a:p>
              <a:p>
                <a:pPr indent="0" eaLnBrk="1" hangingPunct="1"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endParaRPr lang="en-GB" altLang="en-US" sz="2000" kern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indent="0" eaLnBrk="1" hangingPunct="1">
                  <a:buClr>
                    <a:schemeClr val="tx2"/>
                  </a:buClr>
                  <a:buNone/>
                </a:pPr>
                <a:r>
                  <a:rPr lang="en-GB" altLang="en-US" sz="2000" kern="0">
                    <a:latin typeface="Arial" panose="020B0604020202020204" pitchFamily="34" charset="0"/>
                    <a:sym typeface="Symbol" panose="05050102010706020507" pitchFamily="18" charset="2"/>
                  </a:rPr>
                  <a:t>p + e</a:t>
                </a:r>
                <a:r>
                  <a:rPr lang="en-GB" altLang="en-US" sz="2000" kern="0" baseline="30000">
                    <a:latin typeface="Arial" panose="020B0604020202020204" pitchFamily="34" charset="0"/>
                    <a:sym typeface="Symbol" panose="05050102010706020507" pitchFamily="18" charset="2"/>
                  </a:rPr>
                  <a:t>-</a:t>
                </a:r>
                <a:r>
                  <a:rPr lang="en-GB" altLang="en-US" sz="2000" kern="0">
                    <a:latin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GB" altLang="en-US" sz="2000" kern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→ n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2000" i="1" kern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altLang="en-US" sz="2000" ker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ν</m:t>
                        </m:r>
                      </m:e>
                    </m:acc>
                  </m:oMath>
                </a14:m>
                <a:endParaRPr lang="en-US" altLang="en-US" sz="2000" ker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" name="Rectangle 3">
                <a:extLst>
                  <a:ext uri="{FF2B5EF4-FFF2-40B4-BE49-F238E27FC236}">
                    <a16:creationId xmlns:a16="http://schemas.microsoft.com/office/drawing/2014/main" id="{66D24BCE-2C8C-48DC-AF51-BAB013365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1981200"/>
                <a:ext cx="4749800" cy="41841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5">
            <a:extLst>
              <a:ext uri="{FF2B5EF4-FFF2-40B4-BE49-F238E27FC236}">
                <a16:creationId xmlns:a16="http://schemas.microsoft.com/office/drawing/2014/main" id="{57415CF4-69C1-426F-91AD-605E5EC92B3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0271FD5A-6C5C-4A25-AF74-D5CF44DC86B2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3315" name="Footer Placeholder 6">
            <a:extLst>
              <a:ext uri="{FF2B5EF4-FFF2-40B4-BE49-F238E27FC236}">
                <a16:creationId xmlns:a16="http://schemas.microsoft.com/office/drawing/2014/main" id="{4C84CBDD-6234-4224-9A28-07C2805C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13316" name="Slide Number Placeholder 7">
            <a:extLst>
              <a:ext uri="{FF2B5EF4-FFF2-40B4-BE49-F238E27FC236}">
                <a16:creationId xmlns:a16="http://schemas.microsoft.com/office/drawing/2014/main" id="{42756AF3-0D94-4CF3-AFE9-B5505EE8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5032C42-1A3D-49D6-87EE-A448663FF8AB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36898" name="Rectangle 2">
            <a:extLst>
              <a:ext uri="{FF2B5EF4-FFF2-40B4-BE49-F238E27FC236}">
                <a16:creationId xmlns:a16="http://schemas.microsoft.com/office/drawing/2014/main" id="{4D4CCB3A-AEAE-46A6-8C21-5C8541031D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</a:t>
            </a:r>
            <a:r>
              <a:rPr lang="en-US" sz="2000" b="1" baseline="30000">
                <a:effectLst/>
                <a:latin typeface="Arial" charset="0"/>
                <a:sym typeface="Symbol" pitchFamily="18" charset="2"/>
              </a:rPr>
              <a:t>-</a:t>
            </a:r>
            <a:r>
              <a:rPr lang="en-US" sz="2000" b="1">
                <a:effectLst/>
                <a:latin typeface="Arial" charset="0"/>
                <a:sym typeface="Symbol" pitchFamily="18" charset="2"/>
              </a:rPr>
              <a:t>-verval</a:t>
            </a:r>
            <a:endParaRPr lang="en-US" sz="3600" b="1">
              <a:effectLst/>
              <a:latin typeface="Arial" charset="0"/>
              <a:sym typeface="Symbol" pitchFamily="18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9F6666-C2D7-4A2A-85E1-E8E40CBB1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988840"/>
            <a:ext cx="4929057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6">
                <a:extLst>
                  <a:ext uri="{FF2B5EF4-FFF2-40B4-BE49-F238E27FC236}">
                    <a16:creationId xmlns:a16="http://schemas.microsoft.com/office/drawing/2014/main" id="{3D4A0561-34EC-4CC3-A062-1D80166BA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800" y="4623320"/>
                <a:ext cx="8089900" cy="12539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431800" defTabSz="215900"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l"/>
                  <a:defRPr sz="3200">
                    <a:solidFill>
                      <a:schemeClr val="tx1"/>
                    </a:solidFill>
                    <a:latin typeface="AZGCaspariT" pitchFamily="2" charset="0"/>
                  </a:defRPr>
                </a:lvl1pPr>
                <a:lvl2pPr marL="742950" indent="-285750" defTabSz="215900">
                  <a:buClr>
                    <a:schemeClr val="tx1"/>
                  </a:buClr>
                  <a:buSzPct val="90000"/>
                  <a:buChar char="–"/>
                  <a:defRPr sz="2800">
                    <a:solidFill>
                      <a:schemeClr val="tx1"/>
                    </a:solidFill>
                    <a:latin typeface="AZGCaspariT" pitchFamily="2" charset="0"/>
                  </a:defRPr>
                </a:lvl2pPr>
                <a:lvl3pPr marL="1143000" indent="-228600" defTabSz="215900"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2400">
                    <a:solidFill>
                      <a:schemeClr val="tx1"/>
                    </a:solidFill>
                    <a:latin typeface="AZGCaspariT" pitchFamily="2" charset="0"/>
                  </a:defRPr>
                </a:lvl3pPr>
                <a:lvl4pPr marL="1600200" indent="-228600" defTabSz="215900"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AZGCaspariT" pitchFamily="2" charset="0"/>
                  </a:defRPr>
                </a:lvl4pPr>
                <a:lvl5pPr marL="2057400" indent="-228600" defTabSz="215900"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ZGCaspariT" pitchFamily="2" charset="0"/>
                  </a:defRPr>
                </a:lvl5pPr>
                <a:lvl6pPr marL="2514600" indent="-228600" defTabSz="2159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ZGCaspariT" pitchFamily="2" charset="0"/>
                  </a:defRPr>
                </a:lvl6pPr>
                <a:lvl7pPr marL="2971800" indent="-228600" defTabSz="2159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ZGCaspariT" pitchFamily="2" charset="0"/>
                  </a:defRPr>
                </a:lvl7pPr>
                <a:lvl8pPr marL="3429000" indent="-228600" defTabSz="2159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ZGCaspariT" pitchFamily="2" charset="0"/>
                  </a:defRPr>
                </a:lvl8pPr>
                <a:lvl9pPr marL="3886200" indent="-228600" defTabSz="2159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ZGCaspariT" pitchFamily="2" charset="0"/>
                  </a:defRPr>
                </a:lvl9pPr>
              </a:lstStyle>
              <a:p>
                <a:pPr eaLnBrk="1" hangingPunct="1">
                  <a:buClr>
                    <a:schemeClr val="tx2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β</a:t>
                </a:r>
                <a:r>
                  <a:rPr lang="en-US" alt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-deeltje is een negatief elektron dat uit de atoomkern komt</a:t>
                </a:r>
              </a:p>
              <a:p>
                <a:pPr eaLnBrk="1" hangingPunct="1">
                  <a:buClr>
                    <a:schemeClr val="tx2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β</a:t>
                </a:r>
                <a:r>
                  <a:rPr lang="en-US" alt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-deeltje en antineutrino</a:t>
                </a:r>
                <a:r>
                  <a:rPr lang="en-GB" altLang="en-US" sz="2000" kern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sz="2000" i="1" kern="0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altLang="en-US" sz="2000" ker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ν</m:t>
                        </m:r>
                      </m:e>
                    </m:acc>
                  </m:oMath>
                </a14:m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delen de beschikbare energie</a:t>
                </a: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eaLnBrk="1" hangingPunct="1">
                  <a:buClr>
                    <a:schemeClr val="tx2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en-GB" altLang="en-US" sz="2000">
                    <a:latin typeface="Arial" panose="020B0604020202020204" pitchFamily="34" charset="0"/>
                    <a:sym typeface="Symbol" panose="05050102010706020507" pitchFamily="18" charset="2"/>
                  </a:rPr>
                  <a:t>gemiddelde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β</a:t>
                </a:r>
                <a:r>
                  <a:rPr lang="en-US" alt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-</a:t>
                </a:r>
                <a:r>
                  <a:rPr lang="en-GB" altLang="en-US" sz="2000">
                    <a:latin typeface="Arial" panose="020B0604020202020204" pitchFamily="34" charset="0"/>
                    <a:sym typeface="Symbol" panose="05050102010706020507" pitchFamily="18" charset="2"/>
                  </a:rPr>
                  <a:t>-energie  E</a:t>
                </a:r>
                <a:r>
                  <a:rPr lang="el-GR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β</a:t>
                </a:r>
                <a:r>
                  <a:rPr lang="en-GB" altLang="en-US" sz="2000" baseline="-25000">
                    <a:latin typeface="Arial" panose="020B0604020202020204" pitchFamily="34" charset="0"/>
                    <a:sym typeface="Symbol" panose="05050102010706020507" pitchFamily="18" charset="2"/>
                  </a:rPr>
                  <a:t>,max</a:t>
                </a:r>
                <a:r>
                  <a:rPr lang="en-GB" altLang="en-US" sz="2000">
                    <a:latin typeface="Arial" panose="020B0604020202020204" pitchFamily="34" charset="0"/>
                    <a:sym typeface="Symbol" panose="05050102010706020507" pitchFamily="18" charset="2"/>
                  </a:rPr>
                  <a:t> / 3</a:t>
                </a:r>
              </a:p>
            </p:txBody>
          </p:sp>
        </mc:Choice>
        <mc:Fallback xmlns="">
          <p:sp>
            <p:nvSpPr>
              <p:cNvPr id="10" name="Rectangle 6">
                <a:extLst>
                  <a:ext uri="{FF2B5EF4-FFF2-40B4-BE49-F238E27FC236}">
                    <a16:creationId xmlns:a16="http://schemas.microsoft.com/office/drawing/2014/main" id="{3D4A0561-34EC-4CC3-A062-1D80166BA4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800" y="4623320"/>
                <a:ext cx="8089900" cy="1253952"/>
              </a:xfrm>
              <a:prstGeom prst="rect">
                <a:avLst/>
              </a:prstGeom>
              <a:blipFill>
                <a:blip r:embed="rId4"/>
                <a:stretch>
                  <a:fillRect t="-19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5">
            <a:extLst>
              <a:ext uri="{FF2B5EF4-FFF2-40B4-BE49-F238E27FC236}">
                <a16:creationId xmlns:a16="http://schemas.microsoft.com/office/drawing/2014/main" id="{5E55DC92-3587-4392-BC97-87724B28B97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9FF26C5-D08C-45A0-B110-2FA7B5E7296A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5363" name="Footer Placeholder 6">
            <a:extLst>
              <a:ext uri="{FF2B5EF4-FFF2-40B4-BE49-F238E27FC236}">
                <a16:creationId xmlns:a16="http://schemas.microsoft.com/office/drawing/2014/main" id="{9103782D-60F4-46E7-9442-598DC0FA6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15364" name="Slide Number Placeholder 7">
            <a:extLst>
              <a:ext uri="{FF2B5EF4-FFF2-40B4-BE49-F238E27FC236}">
                <a16:creationId xmlns:a16="http://schemas.microsoft.com/office/drawing/2014/main" id="{5CF89BAF-0F21-4CED-A0CC-65C9B3CF0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FDA329D-49F2-4021-AF0F-35DCF4BA8BE9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13346" name="Rectangle 2">
            <a:extLst>
              <a:ext uri="{FF2B5EF4-FFF2-40B4-BE49-F238E27FC236}">
                <a16:creationId xmlns:a16="http://schemas.microsoft.com/office/drawing/2014/main" id="{FB22DC56-2F40-4232-BCEB-702F4938B9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elektronvangst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EDE6EB45-E4F1-41A8-BDE2-B1B9AFDCFD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749800" cy="4114800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= -1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0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p +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n +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ν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gat in elektronschil wordt opgevuld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r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öntgen-foton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auger-elektron</a:t>
            </a:r>
          </a:p>
        </p:txBody>
      </p:sp>
      <p:pic>
        <p:nvPicPr>
          <p:cNvPr id="15367" name="Picture 2">
            <a:extLst>
              <a:ext uri="{FF2B5EF4-FFF2-40B4-BE49-F238E27FC236}">
                <a16:creationId xmlns:a16="http://schemas.microsoft.com/office/drawing/2014/main" id="{7DB033DE-0E48-41B1-8737-0DBDB68ED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024" y="2041525"/>
            <a:ext cx="3124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5">
            <a:extLst>
              <a:ext uri="{FF2B5EF4-FFF2-40B4-BE49-F238E27FC236}">
                <a16:creationId xmlns:a16="http://schemas.microsoft.com/office/drawing/2014/main" id="{7610BEA5-B1D0-4AC0-9E48-37B1E9CBA5D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E55105C-6844-49AB-97ED-5FE8E7A3BA9E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7411" name="Footer Placeholder 6">
            <a:extLst>
              <a:ext uri="{FF2B5EF4-FFF2-40B4-BE49-F238E27FC236}">
                <a16:creationId xmlns:a16="http://schemas.microsoft.com/office/drawing/2014/main" id="{76AEE77B-E380-40B6-BBC6-A10CC5861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17412" name="Slide Number Placeholder 7">
            <a:extLst>
              <a:ext uri="{FF2B5EF4-FFF2-40B4-BE49-F238E27FC236}">
                <a16:creationId xmlns:a16="http://schemas.microsoft.com/office/drawing/2014/main" id="{EADEC525-9964-479F-9746-9CFB82324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C223E63-7AE8-43DC-9345-CAE760DA0417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15394" name="Rectangle 2">
            <a:extLst>
              <a:ext uri="{FF2B5EF4-FFF2-40B4-BE49-F238E27FC236}">
                <a16:creationId xmlns:a16="http://schemas.microsoft.com/office/drawing/2014/main" id="{2989D868-4C44-4773-8B99-E738D1757A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</a:t>
            </a:r>
            <a:r>
              <a:rPr lang="en-US" sz="2000" b="1" baseline="30000">
                <a:effectLst/>
                <a:latin typeface="Arial" charset="0"/>
                <a:sym typeface="Symbol" pitchFamily="18" charset="2"/>
              </a:rPr>
              <a:t>+</a:t>
            </a:r>
            <a:r>
              <a:rPr lang="en-US" sz="2000" b="1">
                <a:effectLst/>
                <a:latin typeface="Arial" charset="0"/>
                <a:sym typeface="Symbol" pitchFamily="18" charset="2"/>
              </a:rPr>
              <a:t>-verval</a:t>
            </a:r>
            <a:endParaRPr lang="en-GB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EB11E0EB-4396-4069-B000-B7A333D38D3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694488" cy="4114800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= -1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0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p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n +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+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ν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+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2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annihilatie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m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0,511 MeV			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annihilatiestraling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7415" name="Picture 2">
            <a:extLst>
              <a:ext uri="{FF2B5EF4-FFF2-40B4-BE49-F238E27FC236}">
                <a16:creationId xmlns:a16="http://schemas.microsoft.com/office/drawing/2014/main" id="{A59EA1E8-9C5F-46EC-8194-89026B444F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024" y="2041525"/>
            <a:ext cx="3124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5">
            <a:extLst>
              <a:ext uri="{FF2B5EF4-FFF2-40B4-BE49-F238E27FC236}">
                <a16:creationId xmlns:a16="http://schemas.microsoft.com/office/drawing/2014/main" id="{6786FFDB-2827-46F3-A9A1-9FF0833D278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B4A0F43-E2B8-4650-95AC-3CCCB028DC60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9459" name="Footer Placeholder 6">
            <a:extLst>
              <a:ext uri="{FF2B5EF4-FFF2-40B4-BE49-F238E27FC236}">
                <a16:creationId xmlns:a16="http://schemas.microsoft.com/office/drawing/2014/main" id="{C7B1A58C-CC32-4DCA-8D28-B2D528996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19460" name="Slide Number Placeholder 7">
            <a:extLst>
              <a:ext uri="{FF2B5EF4-FFF2-40B4-BE49-F238E27FC236}">
                <a16:creationId xmlns:a16="http://schemas.microsoft.com/office/drawing/2014/main" id="{17982739-B375-4847-839F-373997365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B2A09FE-4756-4006-9079-8B6059A06092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36898" name="Rectangle 2">
            <a:extLst>
              <a:ext uri="{FF2B5EF4-FFF2-40B4-BE49-F238E27FC236}">
                <a16:creationId xmlns:a16="http://schemas.microsoft.com/office/drawing/2014/main" id="{12AF56D0-42E9-46D8-96C0-0790F799BB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</a:t>
            </a:r>
            <a:r>
              <a:rPr lang="en-US" sz="2000" b="1" baseline="30000">
                <a:effectLst/>
                <a:latin typeface="Arial" charset="0"/>
                <a:sym typeface="Symbol" pitchFamily="18" charset="2"/>
              </a:rPr>
              <a:t>+</a:t>
            </a:r>
            <a:r>
              <a:rPr lang="en-US" sz="2000" b="1">
                <a:effectLst/>
                <a:latin typeface="Arial" charset="0"/>
                <a:sym typeface="Symbol" pitchFamily="18" charset="2"/>
              </a:rPr>
              <a:t>-verval</a:t>
            </a:r>
            <a:endParaRPr lang="en-US" sz="36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E264E62D-9886-495C-92A8-D29B23044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653136"/>
            <a:ext cx="8089900" cy="1253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318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-deeltje is een positief elektron dat uit de atoomkern komt</a:t>
            </a:r>
          </a:p>
          <a:p>
            <a:pPr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-deeltje en neutrino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ν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delen de beschikbare energie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gemiddelde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-energie  0,4 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,max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2EA665-67F7-4214-A41D-0FDF61A85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989120"/>
            <a:ext cx="4735468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5">
            <a:extLst>
              <a:ext uri="{FF2B5EF4-FFF2-40B4-BE49-F238E27FC236}">
                <a16:creationId xmlns:a16="http://schemas.microsoft.com/office/drawing/2014/main" id="{B24B757E-1C79-4D35-97AA-390448F367A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F7E1BF4-6096-4BA4-B1C1-6DAA301A1246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1507" name="Footer Placeholder 6">
            <a:extLst>
              <a:ext uri="{FF2B5EF4-FFF2-40B4-BE49-F238E27FC236}">
                <a16:creationId xmlns:a16="http://schemas.microsoft.com/office/drawing/2014/main" id="{4EEF5621-58F2-4EA3-95DC-800E69E9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radioactiviteit</a:t>
            </a:r>
          </a:p>
        </p:txBody>
      </p:sp>
      <p:sp>
        <p:nvSpPr>
          <p:cNvPr id="21508" name="Slide Number Placeholder 7">
            <a:extLst>
              <a:ext uri="{FF2B5EF4-FFF2-40B4-BE49-F238E27FC236}">
                <a16:creationId xmlns:a16="http://schemas.microsoft.com/office/drawing/2014/main" id="{6EE1581F-DC25-45EE-A211-9D1AF42B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08C3606-E5B5-4BF7-A319-DB0C331CF533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19490" name="Rectangle 2">
            <a:extLst>
              <a:ext uri="{FF2B5EF4-FFF2-40B4-BE49-F238E27FC236}">
                <a16:creationId xmlns:a16="http://schemas.microsoft.com/office/drawing/2014/main" id="{15208E3D-B411-46E8-B4B7-F2C1405E59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Kernverval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  <a:sym typeface="Symbol" pitchFamily="18" charset="2"/>
              </a:rPr>
              <a:t>-verval en interne conversie</a:t>
            </a: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70BF7BB0-3977-4A72-8700-044D6286D9A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89138"/>
            <a:ext cx="4824412" cy="4103687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= 0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 = 0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1511" name="Line 11">
            <a:extLst>
              <a:ext uri="{FF2B5EF4-FFF2-40B4-BE49-F238E27FC236}">
                <a16:creationId xmlns:a16="http://schemas.microsoft.com/office/drawing/2014/main" id="{251D41EE-FAED-413D-B7F9-3ED5EF731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3163" y="3716338"/>
            <a:ext cx="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1512" name="Picture 2">
            <a:extLst>
              <a:ext uri="{FF2B5EF4-FFF2-40B4-BE49-F238E27FC236}">
                <a16:creationId xmlns:a16="http://schemas.microsoft.com/office/drawing/2014/main" id="{47FA14F2-13CA-4B3E-9C62-E35966D50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024" y="2041525"/>
            <a:ext cx="3124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8068D2DC-23DB-4D07-8C9F-BA8D000DE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50" y="4968875"/>
            <a:ext cx="7772400" cy="141287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GB" altLang="en-US" sz="2000" kern="0">
                <a:latin typeface="Arial" panose="020B0604020202020204" pitchFamily="34" charset="0"/>
                <a:sym typeface="Symbol" panose="05050102010706020507" pitchFamily="18" charset="2"/>
              </a:rPr>
              <a:t>kern stoot overtollige energie af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US" altLang="en-US" sz="20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let op:	I</a:t>
            </a:r>
            <a:r>
              <a:rPr lang="el-GR" altLang="en-US" sz="2000" kern="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141		energie in keV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r>
              <a:rPr lang="en-US" altLang="en-US" sz="20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β</a:t>
            </a:r>
            <a:r>
              <a:rPr lang="en-US" altLang="en-US" sz="2000" kern="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US" altLang="en-US" sz="2000" ker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0,3			energie in MeV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5981</TotalTime>
  <Words>1197</Words>
  <Application>Microsoft Office PowerPoint</Application>
  <PresentationFormat>On-screen Show (4:3)</PresentationFormat>
  <Paragraphs>275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AZGCaspariT</vt:lpstr>
      <vt:lpstr>Cambria Math</vt:lpstr>
      <vt:lpstr>Georgia</vt:lpstr>
      <vt:lpstr>Wingdings</vt:lpstr>
      <vt:lpstr>Vliegerdiagram</vt:lpstr>
      <vt:lpstr>Radioactiviteit</vt:lpstr>
      <vt:lpstr>Kernverval indeling</vt:lpstr>
      <vt:lpstr>Kernverval α-verval</vt:lpstr>
      <vt:lpstr>Kernverval --verval</vt:lpstr>
      <vt:lpstr>Kernverval --verval</vt:lpstr>
      <vt:lpstr>Kernverval elektronvangst</vt:lpstr>
      <vt:lpstr>Kernverval +-verval</vt:lpstr>
      <vt:lpstr>Kernverval +-verval</vt:lpstr>
      <vt:lpstr>Kernverval -verval en interne conversie</vt:lpstr>
      <vt:lpstr>Kernverval -verval en interne conversie</vt:lpstr>
      <vt:lpstr>Kernverval -verval en interne conversie</vt:lpstr>
      <vt:lpstr>Kernverval vervalschema</vt:lpstr>
      <vt:lpstr>Kernverval kernsplijting</vt:lpstr>
      <vt:lpstr>Kernverval koffie</vt:lpstr>
      <vt:lpstr>Achtergrondstraling indeling</vt:lpstr>
      <vt:lpstr>Achtergrondstraling nucleosynthese</vt:lpstr>
      <vt:lpstr>Achtergrondstraling kosmogene radionucliden</vt:lpstr>
      <vt:lpstr>Achtergrondstraling primordiale radionucliden</vt:lpstr>
      <vt:lpstr>Achtergrondstraling stralingsbelasting</vt:lpstr>
      <vt:lpstr>Achtergrondstraling stralingsbelasting</vt:lpstr>
      <vt:lpstr>Achtergrondstraling stralingsbelasting</vt:lpstr>
      <vt:lpstr>Achtergrondstraling stralingsbelasting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Radioactiviteit</dc:title>
  <dc:creator>Frits Pleiter</dc:creator>
  <cp:lastModifiedBy>Frits Pleiter</cp:lastModifiedBy>
  <cp:revision>229</cp:revision>
  <cp:lastPrinted>2017-11-23T10:25:14Z</cp:lastPrinted>
  <dcterms:created xsi:type="dcterms:W3CDTF">2003-02-28T15:24:51Z</dcterms:created>
  <dcterms:modified xsi:type="dcterms:W3CDTF">2024-02-22T10:47:25Z</dcterms:modified>
</cp:coreProperties>
</file>