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68" r:id="rId2"/>
    <p:sldId id="257" r:id="rId3"/>
    <p:sldId id="292" r:id="rId4"/>
    <p:sldId id="269" r:id="rId5"/>
    <p:sldId id="293" r:id="rId6"/>
    <p:sldId id="270" r:id="rId7"/>
    <p:sldId id="295" r:id="rId8"/>
    <p:sldId id="271" r:id="rId9"/>
    <p:sldId id="294" r:id="rId10"/>
    <p:sldId id="296" r:id="rId11"/>
    <p:sldId id="297" r:id="rId12"/>
    <p:sldId id="290" r:id="rId13"/>
    <p:sldId id="298" r:id="rId14"/>
    <p:sldId id="301" r:id="rId15"/>
    <p:sldId id="299" r:id="rId16"/>
    <p:sldId id="300" r:id="rId17"/>
    <p:sldId id="273" r:id="rId18"/>
    <p:sldId id="303" r:id="rId19"/>
    <p:sldId id="302" r:id="rId20"/>
    <p:sldId id="304" r:id="rId21"/>
    <p:sldId id="278" r:id="rId22"/>
    <p:sldId id="305" r:id="rId23"/>
    <p:sldId id="287" r:id="rId24"/>
    <p:sldId id="291" r:id="rId25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0" autoAdjust="0"/>
    <p:restoredTop sz="94683" autoAdjust="0"/>
  </p:normalViewPr>
  <p:slideViewPr>
    <p:cSldViewPr>
      <p:cViewPr varScale="1">
        <p:scale>
          <a:sx n="79" d="100"/>
          <a:sy n="79" d="100"/>
        </p:scale>
        <p:origin x="18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117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628153402312315"/>
          <c:y val="9.0164292987966674E-2"/>
          <c:w val="0.7520680125036634"/>
          <c:h val="0.66940203278036781"/>
        </c:manualLayout>
      </c:layout>
      <c:scatterChart>
        <c:scatterStyle val="smoothMarker"/>
        <c:varyColors val="0"/>
        <c:ser>
          <c:idx val="0"/>
          <c:order val="0"/>
          <c:spPr>
            <a:ln w="22524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Sheet1!$B$2:$B$18</c:f>
              <c:numCache>
                <c:formatCode>0.000</c:formatCode>
                <c:ptCount val="17"/>
                <c:pt idx="0">
                  <c:v>8.1011058944929217E-7</c:v>
                </c:pt>
                <c:pt idx="1">
                  <c:v>1.2561965710008316E-4</c:v>
                </c:pt>
                <c:pt idx="2">
                  <c:v>5.6841511318769201E-3</c:v>
                </c:pt>
                <c:pt idx="3">
                  <c:v>3.6932037824169608E-2</c:v>
                </c:pt>
                <c:pt idx="4">
                  <c:v>0.12005590717628618</c:v>
                </c:pt>
                <c:pt idx="5">
                  <c:v>0.2600043205592113</c:v>
                </c:pt>
                <c:pt idx="6">
                  <c:v>0.42602805862315285</c:v>
                </c:pt>
                <c:pt idx="7">
                  <c:v>0.57801951421615272</c:v>
                </c:pt>
                <c:pt idx="8">
                  <c:v>0.69599891515495738</c:v>
                </c:pt>
                <c:pt idx="9">
                  <c:v>0.77996971629752199</c:v>
                </c:pt>
                <c:pt idx="10">
                  <c:v>0.83769097579807794</c:v>
                </c:pt>
                <c:pt idx="11">
                  <c:v>0.87714581636323763</c:v>
                </c:pt>
                <c:pt idx="12">
                  <c:v>0.90434827233934789</c:v>
                </c:pt>
                <c:pt idx="13">
                  <c:v>0.92337024897969866</c:v>
                </c:pt>
                <c:pt idx="14">
                  <c:v>0.93686741212009172</c:v>
                </c:pt>
                <c:pt idx="15">
                  <c:v>0.94655742871083581</c:v>
                </c:pt>
                <c:pt idx="16">
                  <c:v>0.95355521363569518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D9A-4DCB-B00E-B97B8D310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8460335"/>
        <c:axId val="1"/>
      </c:scatterChart>
      <c:valAx>
        <c:axId val="1148460335"/>
        <c:scaling>
          <c:orientation val="minMax"/>
          <c:max val="80"/>
        </c:scaling>
        <c:delete val="0"/>
        <c:axPos val="b"/>
        <c:majorGridlines>
          <c:spPr>
            <a:ln w="2816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64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Z</a:t>
                </a:r>
              </a:p>
            </c:rich>
          </c:tx>
          <c:layout>
            <c:manualLayout>
              <c:xMode val="edge"/>
              <c:yMode val="edge"/>
              <c:x val="0.55716388744820078"/>
              <c:y val="0.86885639295088113"/>
            </c:manualLayout>
          </c:layout>
          <c:overlay val="0"/>
          <c:spPr>
            <a:noFill/>
            <a:ln w="22524">
              <a:noFill/>
            </a:ln>
          </c:spPr>
        </c:title>
        <c:numFmt formatCode="General" sourceLinked="1"/>
        <c:majorTickMark val="out"/>
        <c:minorTickMark val="in"/>
        <c:tickLblPos val="nextTo"/>
        <c:spPr>
          <a:ln w="281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  <c:minorUnit val="5"/>
      </c:valAx>
      <c:valAx>
        <c:axId val="1"/>
        <c:scaling>
          <c:orientation val="minMax"/>
          <c:max val="1"/>
          <c:min val="0"/>
        </c:scaling>
        <c:delete val="0"/>
        <c:axPos val="l"/>
        <c:majorGridlines>
          <c:spPr>
            <a:ln w="2816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64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K-fluorescentieopbrengst</a:t>
                </a:r>
              </a:p>
            </c:rich>
          </c:tx>
          <c:layout>
            <c:manualLayout>
              <c:xMode val="edge"/>
              <c:yMode val="edge"/>
              <c:x val="1.7819269597288363E-2"/>
              <c:y val="0.17950006249218847"/>
            </c:manualLayout>
          </c:layout>
          <c:overlay val="0"/>
          <c:spPr>
            <a:noFill/>
            <a:ln w="22524">
              <a:noFill/>
            </a:ln>
          </c:spPr>
        </c:title>
        <c:numFmt formatCode="0.0" sourceLinked="0"/>
        <c:majorTickMark val="out"/>
        <c:minorTickMark val="in"/>
        <c:tickLblPos val="nextTo"/>
        <c:spPr>
          <a:ln w="281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4" b="0" i="0" u="none" strike="noStrike" baseline="0">
                <a:solidFill>
                  <a:srgbClr val="000000"/>
                </a:solidFill>
                <a:latin typeface="Arial" pitchFamily="34" charset="0"/>
                <a:ea typeface="Georgia"/>
                <a:cs typeface="Arial" pitchFamily="34" charset="0"/>
              </a:defRPr>
            </a:pPr>
            <a:endParaRPr lang="en-US"/>
          </a:p>
        </c:txPr>
        <c:crossAx val="1148460335"/>
        <c:crosses val="autoZero"/>
        <c:crossBetween val="midCat"/>
        <c:majorUnit val="0.2"/>
        <c:minorUnit val="0.1"/>
      </c:valAx>
      <c:spPr>
        <a:noFill/>
        <a:ln w="2252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87" b="0" i="0" u="none" strike="noStrike" baseline="0">
          <a:solidFill>
            <a:srgbClr val="000000"/>
          </a:solidFill>
          <a:latin typeface="Georgia"/>
          <a:ea typeface="Georgia"/>
          <a:cs typeface="Georgia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17D8522-275C-45A1-B5B9-9B817BC9A2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1DBB57D-33EE-4C86-9928-4A578E47FAE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87F06C04-5B51-4926-9E51-09CCB09E9A1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A21F061E-0EF1-48A5-87A2-6C27C552C18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fld id="{B165E68D-279C-4947-BB2D-00A4659E5B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561DF1F-0D55-413E-8614-4E2A15C39C5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8CF7071D-A65B-4C65-9E70-3F43DE9A8FB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023B356-60BF-4D55-AA45-544FC2BED99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3ED56FD9-F873-4C00-BC65-9D369B227BE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018D279D-671E-40B6-95E1-8550FAE064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21EF7311-3568-4938-A134-668DB389E2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fld id="{D7AC495F-FBF7-46CD-A561-F2ED727C9A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F66A6BC2-12FE-4CB5-A0CA-7E6B4AAF5B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69D2F7A-0A42-4BD3-85F4-8F060B98697C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74684D4E-4664-4009-8B62-24B4C17EE1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7070389-BC8D-427E-B5EF-AE92C91226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09BDCE7C-7819-4537-B49C-5B7BDAAF26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3874859-345A-40B2-9A22-F545FFBAAC9C}" type="slidenum">
              <a:rPr lang="en-GB" altLang="en-US" smtClean="0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A7F39B42-D9A5-4AC9-B3D0-A77D5F4502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72FA8FAB-18C0-4B83-A516-AD2EF751F1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77F4EAA-991E-44B1-8E74-7676C7098A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0CD47631-B4EB-4F0C-8665-7EA60FDBEB1F}" type="slidenum">
              <a:rPr lang="en-GB" altLang="en-US" smtClean="0"/>
              <a:pPr>
                <a:spcBef>
                  <a:spcPct val="0"/>
                </a:spcBef>
              </a:pPr>
              <a:t>11</a:t>
            </a:fld>
            <a:endParaRPr lang="en-GB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16F1949B-9365-4B9B-B999-B7FAD79E20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51928CD7-13A1-47B2-9F1E-BF874A265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2D469A-FE3E-406E-9C86-6C05A2277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ECFCF8-D1E0-41EC-BD39-34F9BB9E6128}" type="slidenum">
              <a:rPr lang="en-GB" altLang="en-US" sz="1200">
                <a:latin typeface="AZGCaspariT" pitchFamily="2" charset="0"/>
              </a:rPr>
              <a:pPr eaLnBrk="1" hangingPunct="1"/>
              <a:t>12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38C9411E-1D3A-47B1-98BB-2C7654C7F5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93C46554-8E66-4EB8-9925-19E365B46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9999945-58CC-4593-BB80-32C350837C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17FEF11-9A92-422F-837E-CFBA01E640F4}" type="slidenum">
              <a:rPr lang="en-GB" altLang="en-US" smtClean="0"/>
              <a:pPr>
                <a:spcBef>
                  <a:spcPct val="0"/>
                </a:spcBef>
              </a:pPr>
              <a:t>13</a:t>
            </a:fld>
            <a:endParaRPr lang="en-GB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C6231D4C-697B-4E33-A635-11C8340B4F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1AA0E4DC-1478-4982-AEAC-C2EF0D0927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0BD77488-C88D-478B-849B-18B1B2A094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7354346-2C13-43B3-89B7-B2E7C733F186}" type="slidenum">
              <a:rPr lang="en-GB" altLang="en-US" smtClean="0"/>
              <a:pPr>
                <a:spcBef>
                  <a:spcPct val="0"/>
                </a:spcBef>
              </a:pPr>
              <a:t>14</a:t>
            </a:fld>
            <a:endParaRPr lang="en-GB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6C49E1A4-7363-4D74-B078-09893A0ECF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B60169CC-6337-4A4F-AFB1-00A47069EB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68A973E8-CD0D-443A-9654-2640601E75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AAE0B3DD-9245-4EDB-9553-6BA1D5D25700}" type="slidenum">
              <a:rPr lang="en-GB" altLang="en-US" smtClean="0"/>
              <a:pPr>
                <a:spcBef>
                  <a:spcPct val="0"/>
                </a:spcBef>
              </a:pPr>
              <a:t>15</a:t>
            </a:fld>
            <a:endParaRPr lang="en-GB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6DF7F983-B3EE-492C-950C-6EC747025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6F5D2667-6690-4064-8F19-C71C5C2974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F77C236F-B098-49B5-82B4-B816AEF19B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0C17B810-062F-48A7-9E2A-19035F323274}" type="slidenum">
              <a:rPr lang="en-GB" altLang="en-US" smtClean="0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B313264C-DF16-46D2-8A33-131D40C5B8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17D8D2DA-CCDC-40D9-AD1F-33B826D276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82D7A6F0-68F5-4E4F-BE57-8F97A008EE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A327AB38-C14A-4795-BCEE-AED266168F1C}" type="slidenum">
              <a:rPr lang="en-GB" altLang="en-US" smtClean="0"/>
              <a:pPr>
                <a:spcBef>
                  <a:spcPct val="0"/>
                </a:spcBef>
              </a:pPr>
              <a:t>17</a:t>
            </a:fld>
            <a:endParaRPr lang="en-GB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B1B0AA54-11E9-4ABD-915F-571D3CC600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E089D7D9-C1D0-4672-9DDE-05608512C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DCFA81DF-58E0-4457-A0D0-5EED9433D2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A0A02A6-A677-4AE0-A29D-54F31AE6C35C}" type="slidenum">
              <a:rPr lang="en-GB" altLang="en-US" smtClean="0"/>
              <a:pPr>
                <a:spcBef>
                  <a:spcPct val="0"/>
                </a:spcBef>
              </a:pPr>
              <a:t>18</a:t>
            </a:fld>
            <a:endParaRPr lang="en-GB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DFAF399B-DA36-4308-8CB8-087CF35C63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25341E3F-31C8-462A-86EF-E168CC44FD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E0AB8506-DCA0-45B8-BCD6-32CA2C7078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4689CFA4-E760-4A4E-90A3-D55E6ADE5172}" type="slidenum">
              <a:rPr lang="en-GB" altLang="en-US" smtClean="0"/>
              <a:pPr>
                <a:spcBef>
                  <a:spcPct val="0"/>
                </a:spcBef>
              </a:pPr>
              <a:t>19</a:t>
            </a:fld>
            <a:endParaRPr lang="en-GB" altLang="en-US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6678F1A-B714-4EFE-9F5B-178CDCDC7F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6E13AD23-BB1B-47E9-BF9A-51A269028F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DE476C84-E6B7-4F0B-A2F1-2FA3F3A52B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7C49B04-EC5F-4557-8BBA-B345D2AC59CE}" type="slidenum">
              <a:rPr lang="en-GB" altLang="en-US" smtClean="0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57E2CB03-5E4B-482B-A9BC-E5FFB14573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D2575E0-D940-45AC-9DE1-DFF208F7B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FFCC2FFC-01D5-41D5-B5A5-2842D4B071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7FDFFC7-4E99-4E3D-A631-AFA0CD3CF475}" type="slidenum">
              <a:rPr lang="en-GB" altLang="en-US" smtClean="0"/>
              <a:pPr>
                <a:spcBef>
                  <a:spcPct val="0"/>
                </a:spcBef>
              </a:pPr>
              <a:t>20</a:t>
            </a:fld>
            <a:endParaRPr lang="en-GB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96EDA534-593F-4F2A-AB73-779AA50807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47A4D85E-8AAA-4096-9279-289310F745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C728FB42-AA11-42F4-AEA7-517ADB5C50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2852975-795A-42EE-BECC-DB2400198585}" type="slidenum">
              <a:rPr lang="en-GB" altLang="en-US" smtClean="0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E36279FE-5109-4396-99E0-481359FACA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E8DE14F1-C4F8-4294-8C4F-24874842DC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D2523376-3D2A-46E9-92D1-1148F4C223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28A5D8C8-88F6-4B4B-B2C4-897B8E7A6078}" type="slidenum">
              <a:rPr lang="en-GB" altLang="en-US" smtClean="0"/>
              <a:pPr>
                <a:spcBef>
                  <a:spcPct val="0"/>
                </a:spcBef>
              </a:pPr>
              <a:t>22</a:t>
            </a:fld>
            <a:endParaRPr lang="en-GB" altLang="en-US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D4F6BCBC-11FC-4AF1-92B8-39063D2484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34699784-7E42-4816-A07B-D39C90A8A4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48BFDF6C-C6E9-404D-AC25-7E03390470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F7876FE5-4F31-47B8-B728-7D38039E384D}" type="slidenum">
              <a:rPr lang="en-GB" altLang="en-US" smtClean="0"/>
              <a:pPr>
                <a:spcBef>
                  <a:spcPct val="0"/>
                </a:spcBef>
              </a:pPr>
              <a:t>23</a:t>
            </a:fld>
            <a:endParaRPr lang="en-GB" altLang="en-US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C81D15A3-4233-4499-9834-6374AC10AD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F3C8F8C8-1E2F-4C25-8A59-75017926FB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CBC82AE6-8C18-441E-AC2C-53856377D5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3B8412-456C-4689-B3DC-7D82603ACD36}" type="slidenum">
              <a:rPr lang="en-GB" altLang="en-US" sz="1200">
                <a:latin typeface="AZGCaspariT" pitchFamily="2" charset="0"/>
              </a:rPr>
              <a:pPr eaLnBrk="1" hangingPunct="1"/>
              <a:t>24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44D9425E-C47A-470C-A133-1308C72D80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FBAA71AE-662C-4E4E-AC78-BC06F32AD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63CC374-0B81-48C8-B79C-2F41662906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62784E05-B95A-42B4-BDB0-7A79BCD99D3A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510DC826-F667-412E-8CC3-DE43D2E77E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D3235EDF-8053-44A7-A1E6-84837298C7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7AFEF553-B49F-4C39-BAB5-0A17B71394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C9F002A-F807-45FE-9E21-6537D6523515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2A56EF65-BD96-4F3D-B94B-302E9D8D1D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99BE6439-7F65-4CCC-8843-E5671284A4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01A9742B-908C-4964-BEC8-2E95DF3FCE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CBD69E4-8D2F-49A0-A8E5-7378FF535BC2}" type="slidenum">
              <a:rPr lang="en-GB" altLang="en-US" smtClean="0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6CED3C5D-4868-4269-9FA4-850CF8D8BE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3AE2A1F9-4CA3-4BB8-90E0-C75E7D31B8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285313C-1014-44C0-823E-DAC05319FF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BC101D3-E6EF-4B19-A94C-F30EB1EC0710}" type="slidenum">
              <a:rPr lang="en-GB" altLang="en-US" smtClean="0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6065CAD-229C-44FB-BE60-865314C2CC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A5C892E9-E107-40F7-88C7-FD7021FF93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FDCF840F-6E50-42A5-9160-9298552C90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5644366-B082-47F1-A0D3-B95FF4137901}" type="slidenum">
              <a:rPr lang="en-GB" altLang="en-US" smtClean="0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0C18D001-1CDB-4F04-9C1B-05CC4574BB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24B2A15-302F-40C0-BF52-5579C5991D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2D70E40-DF68-4C70-BBD5-1594B149E8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8946592-E49F-47A4-8510-1D3BFFF32073}" type="slidenum">
              <a:rPr lang="en-GB" altLang="en-US" smtClean="0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3F468CA-FE26-4922-95C5-0B6B88779F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3B1BC8C-2707-424E-8761-FDBFCE0344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B9F74F6B-8E50-4C7A-B08D-8DB77ACDEB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65A471C-5763-446E-BDDD-2B9EA5A36659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933744FE-554D-4A43-8CE6-6ABB904A0B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751C10A-079A-403A-96A8-5BA50E5BA0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F71CC63-E8DA-4BA5-9DD6-288BA894349F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4DD088D6-8EF7-45DE-85CA-B9D8F3642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78F42B57-86D7-474B-9EC4-EAD887DAE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latin typeface="Arial" charset="0"/>
              </a:defRPr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DFB82DA-F418-420E-8951-75C3299421B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D6FA1-154A-4B12-B8EB-7DE4D9019E4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7218321B-6D97-4E49-97A5-F1EC99A8A5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586E4B3-9753-49BE-8566-6003DBE8E3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303D-D23F-4E42-B703-933C0FB2A3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480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EBBF20E-6F78-44FD-9975-5C843E2BFB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DD9DC-B1E3-4B0E-844B-C075FB6E538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1B917E8-A368-414D-A913-368AD5591B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0A9B643-1AAA-478D-9C46-F65A533FDE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E329C-54D3-448F-A18E-E55671903B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253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FE234C1-D5B5-4A3C-80F9-25F57D6E29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58385-C286-4A7E-B02D-A233E0F721D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EB01E75-44FF-4B09-AB0C-589B6ABD0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3FE2196-CF33-4581-AED1-26BF6CBA71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8C15D-1565-4A14-88BD-8532F1DBD2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2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4C6E27F-9674-41EE-849F-B55D0D6E08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917E1-F577-4A29-B824-8D2CA3B68B0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FAC9A66-3C09-41AD-A51A-A545E96FE1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3C1EB75-5D19-40E8-8252-B2E1ABC701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1EBE0-21CE-4FAC-AD4C-4512BF99D5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3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04C09D-2697-4C5D-8DD3-FBB9C7E55B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981C9-280E-42F4-A660-9DE010FEE2F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3E8FB66-26CB-499A-B793-27C7A92A43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76064F40-42AB-46CB-B821-62B7275904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661BD-A3A9-4D9B-9B7E-A0823EA9A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26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171DF40-55CD-471E-9668-C4F790B86D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5A7E1-9EF8-4A79-B943-8673F42ACF8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35C483C-ECDF-4A76-9BAF-6A96BADBD7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751ECD7-E395-40E0-812A-1950E0B320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57ECB-4084-476A-B609-CB903B3EAD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94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735BE37-1024-4206-A4E6-6376DB69DE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C7B22-A01B-4442-907A-7E406BB32EC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500D6E1-6C97-416D-9064-2FEA4B4554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EC2C8CB-A988-46E6-8124-FDFA6531B4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048F1-CE1F-48A6-AB9E-2AD5436376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20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4A9926C-1581-4652-8755-65161DBF8E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0EBD9-D0F3-40EB-A37E-D2258D44AFD5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E0E08C2-0296-401B-A1BE-6BA36845C9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7446DF71-5253-4397-B6B6-8CBD7F2C39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6EBC2-1F89-4FDD-8D7E-05AA55B0F3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45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6E150-902D-4100-8E1C-3D32280DD0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29F8B-6681-4E4B-BF24-94DD8C45162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9411BB-A410-4B56-AEB2-3A10C15FD8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61D69A-FFF5-480D-AD4D-7FC86F18CA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99632-CA8C-462A-8295-85A39A26D1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457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17FFBEA2-6100-442D-A396-DBDFDB0DCB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512E4-999D-43E5-B5F9-9917B78573E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808D208-9D9D-4A21-A0A1-1BCC3D7309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5268DEB-A144-4FAA-B3D9-4525433B42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79B5C-0B18-486C-8615-D4DB8D79A0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293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646A82E-4C91-4A14-A785-5EAC069133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DF6A0-776A-454B-9411-7CEDEA2CC187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5AE96FF5-3B14-47ED-B703-DFAFDF8843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44506DA-6EF8-4A2A-B5F1-90E57AFD48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10C1C-8A57-46F9-82E5-12B18F5C60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851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C26265B-4EAD-45A8-BC0A-63D9D99D37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C78E3-E333-4473-B5F1-D57C248CADB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78A13EF-1517-4460-B823-99A3F7066F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99B436F-37D8-47FE-8D23-F769DB65CA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6F20F-5698-4099-9715-C05F84DA5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29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E74F2B8-F0C6-4EC9-A5BC-BEA16BFF1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E909A-EE99-4E95-A61D-6B4C3792811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364C1E8-9CEF-4916-B7CB-A833548714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67570DD-C646-4DE4-8CA4-319DB7EB2F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7B965-DF4D-49F6-8655-6684EFB13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231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924F024-6CE7-4C10-BDEA-7CE4E9FD1A46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16B15E68-B083-4FB6-9AA1-0A8EE61D0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A18D348B-C284-4065-A736-3D49B1CBD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79E1BF2A-0A0E-490F-81F1-8E04FEBAF6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962BE08F-05A4-4489-806B-78F84C44327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E9FB50A3-49C3-405D-BA48-CD6B07B6FC7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37E2F9C-DC19-4106-95A6-2DE7A75799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248400"/>
            <a:ext cx="39608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B429DE6-97C2-4EE3-A28A-C72572BDCC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pPr>
              <a:defRPr/>
            </a:pPr>
            <a:fld id="{B84D9528-88EA-419C-8866-E0FF1B2D03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D11D1EAA-0EB5-4BD9-8EEF-2F965CF9CE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8CB8CD9-B4B8-4CDF-B826-11E779A8906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C222A9C-08DE-4C6E-B089-2CCB4D8753A4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E3944E82-2B8A-4875-B43C-B86666F9D8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ED0782AB-52B3-4440-BC59-AF2BCB9FC7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B0529E6-89BF-4A28-8476-D695729E100B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258F5023-4718-42CA-A645-BB38AB9A4C7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612775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 err="1"/>
              <a:t>Atoom</a:t>
            </a:r>
            <a:r>
              <a:rPr lang="en-US" sz="3600" b="1"/>
              <a:t>- </a:t>
            </a:r>
            <a:r>
              <a:rPr lang="en-US" sz="3600" b="1" err="1"/>
              <a:t>en</a:t>
            </a:r>
            <a:r>
              <a:rPr lang="en-US" sz="3600" b="1"/>
              <a:t> </a:t>
            </a:r>
            <a:r>
              <a:rPr lang="en-US" sz="3600" b="1" err="1"/>
              <a:t>kernbouw</a:t>
            </a:r>
            <a:endParaRPr lang="en-GB" sz="3600" b="1"/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8BA7C599-0764-45EF-B9BB-5168346CF92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eaLnBrk="1" hangingPunct="1"/>
            <a:endParaRPr lang="en-US" altLang="en-US" sz="200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45BBAD-55B0-4AEA-F58E-97222AF97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4">
            <a:extLst>
              <a:ext uri="{FF2B5EF4-FFF2-40B4-BE49-F238E27FC236}">
                <a16:creationId xmlns:a16="http://schemas.microsoft.com/office/drawing/2014/main" id="{C8939003-26DF-473D-AC83-3235B8846F3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D78555C-912E-42EF-B25F-D6B40701A6C0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3555" name="Footer Placeholder 5">
            <a:extLst>
              <a:ext uri="{FF2B5EF4-FFF2-40B4-BE49-F238E27FC236}">
                <a16:creationId xmlns:a16="http://schemas.microsoft.com/office/drawing/2014/main" id="{B85070DF-3791-476D-9CF0-4E637444D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23556" name="Slide Number Placeholder 6">
            <a:extLst>
              <a:ext uri="{FF2B5EF4-FFF2-40B4-BE49-F238E27FC236}">
                <a16:creationId xmlns:a16="http://schemas.microsoft.com/office/drawing/2014/main" id="{BA4CE88C-E683-472B-87A5-4FC7D063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0AD025E-D553-46BF-B180-CF4F968FD773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E3A316A3-75A4-48D8-8EA5-2621434989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elektromagnetische</a:t>
            </a:r>
            <a:r>
              <a:rPr lang="en-US" sz="2000" b="1">
                <a:effectLst/>
                <a:latin typeface="Arial" charset="0"/>
              </a:rPr>
              <a:t> </a:t>
            </a:r>
            <a:r>
              <a:rPr lang="en-US" sz="2000" b="1" err="1">
                <a:effectLst/>
                <a:latin typeface="Arial" charset="0"/>
              </a:rPr>
              <a:t>straling</a:t>
            </a:r>
            <a:endParaRPr lang="en-GB" sz="3600" b="1">
              <a:latin typeface="Arial" charset="0"/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668FFC3D-9962-49CB-860E-C18437D5CE5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5516563"/>
            <a:ext cx="7704211" cy="587375"/>
          </a:xfrm>
        </p:spPr>
        <p:txBody>
          <a:bodyPr/>
          <a:lstStyle/>
          <a:p>
            <a:pPr marL="0" indent="0" algn="ctr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6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röntgenfotonen zijn een vorm van </a:t>
            </a: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elektromagnetische straling</a:t>
            </a:r>
          </a:p>
        </p:txBody>
      </p:sp>
      <p:grpSp>
        <p:nvGrpSpPr>
          <p:cNvPr id="23559" name="Group 7">
            <a:extLst>
              <a:ext uri="{FF2B5EF4-FFF2-40B4-BE49-F238E27FC236}">
                <a16:creationId xmlns:a16="http://schemas.microsoft.com/office/drawing/2014/main" id="{8110EE5E-D77D-468E-B464-7CF52FF0A62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89050" y="1989138"/>
            <a:ext cx="6565900" cy="3219450"/>
            <a:chOff x="1424" y="1424"/>
            <a:chExt cx="7955" cy="3900"/>
          </a:xfrm>
        </p:grpSpPr>
        <p:pic>
          <p:nvPicPr>
            <p:cNvPr id="23560" name="Picture 8" descr="EMspectrum">
              <a:extLst>
                <a:ext uri="{FF2B5EF4-FFF2-40B4-BE49-F238E27FC236}">
                  <a16:creationId xmlns:a16="http://schemas.microsoft.com/office/drawing/2014/main" id="{316FF8DF-BC8D-428C-B662-682857BB0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4" y="1424"/>
              <a:ext cx="7845" cy="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61" name="Group 9">
              <a:extLst>
                <a:ext uri="{FF2B5EF4-FFF2-40B4-BE49-F238E27FC236}">
                  <a16:creationId xmlns:a16="http://schemas.microsoft.com/office/drawing/2014/main" id="{ACBCE0A0-E1CB-4148-83BA-C6BED85D62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9" y="3210"/>
              <a:ext cx="7573" cy="454"/>
              <a:chOff x="1469" y="3210"/>
              <a:chExt cx="7573" cy="454"/>
            </a:xfrm>
          </p:grpSpPr>
          <p:sp>
            <p:nvSpPr>
              <p:cNvPr id="23588" name="Text Box 17">
                <a:extLst>
                  <a:ext uri="{FF2B5EF4-FFF2-40B4-BE49-F238E27FC236}">
                    <a16:creationId xmlns:a16="http://schemas.microsoft.com/office/drawing/2014/main" id="{090B6444-0883-451D-AD2E-E596B13915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69" y="3210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9" name="Text Box 18">
                <a:extLst>
                  <a:ext uri="{FF2B5EF4-FFF2-40B4-BE49-F238E27FC236}">
                    <a16:creationId xmlns:a16="http://schemas.microsoft.com/office/drawing/2014/main" id="{F0023786-D511-47FE-8816-ACB308B0B6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04" y="3210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0" name="Text Box 19">
                <a:extLst>
                  <a:ext uri="{FF2B5EF4-FFF2-40B4-BE49-F238E27FC236}">
                    <a16:creationId xmlns:a16="http://schemas.microsoft.com/office/drawing/2014/main" id="{8CA2905C-F505-43C2-BAE9-E4983C1E9C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5" y="3210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5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1" name="Text Box 20">
                <a:extLst>
                  <a:ext uri="{FF2B5EF4-FFF2-40B4-BE49-F238E27FC236}">
                    <a16:creationId xmlns:a16="http://schemas.microsoft.com/office/drawing/2014/main" id="{3B4E98BA-7192-4619-9437-34F1E03F58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0" y="3210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7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2" name="Text Box 21">
                <a:extLst>
                  <a:ext uri="{FF2B5EF4-FFF2-40B4-BE49-F238E27FC236}">
                    <a16:creationId xmlns:a16="http://schemas.microsoft.com/office/drawing/2014/main" id="{646C7AF7-0398-421E-8E63-0A601602C9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0" y="3210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9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3" name="Text Box 22">
                <a:extLst>
                  <a:ext uri="{FF2B5EF4-FFF2-40B4-BE49-F238E27FC236}">
                    <a16:creationId xmlns:a16="http://schemas.microsoft.com/office/drawing/2014/main" id="{F8FCB6A2-7998-4597-AE7C-09D46BB9B3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55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4" name="Text Box 23">
                <a:extLst>
                  <a:ext uri="{FF2B5EF4-FFF2-40B4-BE49-F238E27FC236}">
                    <a16:creationId xmlns:a16="http://schemas.microsoft.com/office/drawing/2014/main" id="{07A2C6D4-06C2-4A50-89C7-A8D253AAB1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96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5" name="Text Box 24">
                <a:extLst>
                  <a:ext uri="{FF2B5EF4-FFF2-40B4-BE49-F238E27FC236}">
                    <a16:creationId xmlns:a16="http://schemas.microsoft.com/office/drawing/2014/main" id="{0EBFE95F-FD20-4BDF-B2D1-5FE8AFEAA3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31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15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6" name="Text Box 25">
                <a:extLst>
                  <a:ext uri="{FF2B5EF4-FFF2-40B4-BE49-F238E27FC236}">
                    <a16:creationId xmlns:a16="http://schemas.microsoft.com/office/drawing/2014/main" id="{CF62F1B9-F0AC-43B6-ABD0-072C744E65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72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17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7" name="Text Box 26">
                <a:extLst>
                  <a:ext uri="{FF2B5EF4-FFF2-40B4-BE49-F238E27FC236}">
                    <a16:creationId xmlns:a16="http://schemas.microsoft.com/office/drawing/2014/main" id="{186D48E6-4F3A-4B9F-BF72-AE921E4E4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07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19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8" name="Text Box 27">
                <a:extLst>
                  <a:ext uri="{FF2B5EF4-FFF2-40B4-BE49-F238E27FC236}">
                    <a16:creationId xmlns:a16="http://schemas.microsoft.com/office/drawing/2014/main" id="{08BDA5A0-9FCA-444F-B015-8B6A8A2B97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48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21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99" name="Text Box 28">
                <a:extLst>
                  <a:ext uri="{FF2B5EF4-FFF2-40B4-BE49-F238E27FC236}">
                    <a16:creationId xmlns:a16="http://schemas.microsoft.com/office/drawing/2014/main" id="{BC327019-B891-4EBE-B59A-D249F195FD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77" y="3210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23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562" name="Group 10">
              <a:extLst>
                <a:ext uri="{FF2B5EF4-FFF2-40B4-BE49-F238E27FC236}">
                  <a16:creationId xmlns:a16="http://schemas.microsoft.com/office/drawing/2014/main" id="{ECE02264-08B1-4E8B-AB96-8B927C1814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5" y="1921"/>
              <a:ext cx="7684" cy="2825"/>
              <a:chOff x="1695" y="1921"/>
              <a:chExt cx="7684" cy="2825"/>
            </a:xfrm>
          </p:grpSpPr>
          <p:sp>
            <p:nvSpPr>
              <p:cNvPr id="23576" name="Text Box 4">
                <a:extLst>
                  <a:ext uri="{FF2B5EF4-FFF2-40B4-BE49-F238E27FC236}">
                    <a16:creationId xmlns:a16="http://schemas.microsoft.com/office/drawing/2014/main" id="{585093B1-2F01-4087-B64B-16CA0A8174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1" y="1921"/>
                <a:ext cx="67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ELF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7" name="Text Box 5">
                <a:extLst>
                  <a:ext uri="{FF2B5EF4-FFF2-40B4-BE49-F238E27FC236}">
                    <a16:creationId xmlns:a16="http://schemas.microsoft.com/office/drawing/2014/main" id="{1FCB766B-9585-47FE-856D-08A4A81B35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12" y="1921"/>
                <a:ext cx="67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VLF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8" name="Text Box 6">
                <a:extLst>
                  <a:ext uri="{FF2B5EF4-FFF2-40B4-BE49-F238E27FC236}">
                    <a16:creationId xmlns:a16="http://schemas.microsoft.com/office/drawing/2014/main" id="{576CD515-FA4D-4FBF-A03D-459DB2BF0B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0" y="1921"/>
                <a:ext cx="791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radio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9" name="Text Box 7">
                <a:extLst>
                  <a:ext uri="{FF2B5EF4-FFF2-40B4-BE49-F238E27FC236}">
                    <a16:creationId xmlns:a16="http://schemas.microsoft.com/office/drawing/2014/main" id="{9471ACE5-8EAE-4187-A930-16336A6DF8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1" y="1921"/>
                <a:ext cx="1243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magnetron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0" name="Text Box 8">
                <a:extLst>
                  <a:ext uri="{FF2B5EF4-FFF2-40B4-BE49-F238E27FC236}">
                    <a16:creationId xmlns:a16="http://schemas.microsoft.com/office/drawing/2014/main" id="{505E014F-702F-461F-A3C3-57F6BB3FC9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37" y="1921"/>
                <a:ext cx="43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IR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1" name="Text Box 9">
                <a:extLst>
                  <a:ext uri="{FF2B5EF4-FFF2-40B4-BE49-F238E27FC236}">
                    <a16:creationId xmlns:a16="http://schemas.microsoft.com/office/drawing/2014/main" id="{EC09B1AB-40EE-40D6-908A-BB93A6734A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67" y="1921"/>
                <a:ext cx="452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UV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2" name="Text Box 12">
                <a:extLst>
                  <a:ext uri="{FF2B5EF4-FFF2-40B4-BE49-F238E27FC236}">
                    <a16:creationId xmlns:a16="http://schemas.microsoft.com/office/drawing/2014/main" id="{264117F0-5DCF-4BB5-9DCE-571F8F70F1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45" y="1921"/>
                <a:ext cx="1017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röntgen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3" name="Text Box 13">
                <a:extLst>
                  <a:ext uri="{FF2B5EF4-FFF2-40B4-BE49-F238E27FC236}">
                    <a16:creationId xmlns:a16="http://schemas.microsoft.com/office/drawing/2014/main" id="{8742BDCA-EF06-469C-ADA9-435AB79775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62" y="1921"/>
                <a:ext cx="1017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gamma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4" name="Text Box 14">
                <a:extLst>
                  <a:ext uri="{FF2B5EF4-FFF2-40B4-BE49-F238E27FC236}">
                    <a16:creationId xmlns:a16="http://schemas.microsoft.com/office/drawing/2014/main" id="{C07ACB8B-3ED4-42A5-AA3C-3F56DF3591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64" y="2825"/>
                <a:ext cx="180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niet ioniserend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5" name="Text Box 15">
                <a:extLst>
                  <a:ext uri="{FF2B5EF4-FFF2-40B4-BE49-F238E27FC236}">
                    <a16:creationId xmlns:a16="http://schemas.microsoft.com/office/drawing/2014/main" id="{EBAC6BB2-46E4-46A0-A3CD-0B6F2CC0DE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58" y="2825"/>
                <a:ext cx="1243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latin typeface="Arial Black" panose="020B0A04020102020204" pitchFamily="34" charset="0"/>
                    <a:cs typeface="Times New Roman" panose="02020603050405020304" pitchFamily="18" charset="0"/>
                  </a:rPr>
                  <a:t>ioniserend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6" name="Text Box 29">
                <a:extLst>
                  <a:ext uri="{FF2B5EF4-FFF2-40B4-BE49-F238E27FC236}">
                    <a16:creationId xmlns:a16="http://schemas.microsoft.com/office/drawing/2014/main" id="{98778888-6F68-4B8C-8396-7BCBC1D0FC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5" y="3729"/>
                <a:ext cx="180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frequentie (Hz)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87" name="Text Box 30">
                <a:extLst>
                  <a:ext uri="{FF2B5EF4-FFF2-40B4-BE49-F238E27FC236}">
                    <a16:creationId xmlns:a16="http://schemas.microsoft.com/office/drawing/2014/main" id="{BCD3E6C2-81D1-42C1-92AD-E982242B53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58" y="4407"/>
                <a:ext cx="180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golflengte (m)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563" name="Group 11">
              <a:extLst>
                <a:ext uri="{FF2B5EF4-FFF2-40B4-BE49-F238E27FC236}">
                  <a16:creationId xmlns:a16="http://schemas.microsoft.com/office/drawing/2014/main" id="{C7254AA5-AE2B-49C0-B72C-DF1F63AC98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2" y="4859"/>
              <a:ext cx="7585" cy="457"/>
              <a:chOff x="1582" y="4859"/>
              <a:chExt cx="7585" cy="457"/>
            </a:xfrm>
          </p:grpSpPr>
          <p:sp>
            <p:nvSpPr>
              <p:cNvPr id="23564" name="Text Box 34">
                <a:extLst>
                  <a:ext uri="{FF2B5EF4-FFF2-40B4-BE49-F238E27FC236}">
                    <a16:creationId xmlns:a16="http://schemas.microsoft.com/office/drawing/2014/main" id="{48A20EA0-E590-43E1-BABD-02EA833D87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2" y="4862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7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5" name="Text Box 35">
                <a:extLst>
                  <a:ext uri="{FF2B5EF4-FFF2-40B4-BE49-F238E27FC236}">
                    <a16:creationId xmlns:a16="http://schemas.microsoft.com/office/drawing/2014/main" id="{ADA10AC0-2243-40C3-A89F-F30D5F9D7F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3" y="4862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5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6" name="Text Box 36">
                <a:extLst>
                  <a:ext uri="{FF2B5EF4-FFF2-40B4-BE49-F238E27FC236}">
                    <a16:creationId xmlns:a16="http://schemas.microsoft.com/office/drawing/2014/main" id="{96E53375-4D67-420B-8508-67A1B6A98C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8" y="4862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7" name="Text Box 37">
                <a:extLst>
                  <a:ext uri="{FF2B5EF4-FFF2-40B4-BE49-F238E27FC236}">
                    <a16:creationId xmlns:a16="http://schemas.microsoft.com/office/drawing/2014/main" id="{B7FD98B1-A0C7-4F28-9818-6A62BE1125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8" y="4862"/>
                <a:ext cx="438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8" name="Text Box 38">
                <a:extLst>
                  <a:ext uri="{FF2B5EF4-FFF2-40B4-BE49-F238E27FC236}">
                    <a16:creationId xmlns:a16="http://schemas.microsoft.com/office/drawing/2014/main" id="{C740E80F-5CA9-4DC3-BAC9-C80B37B316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3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9" name="Text Box 39">
                <a:extLst>
                  <a:ext uri="{FF2B5EF4-FFF2-40B4-BE49-F238E27FC236}">
                    <a16:creationId xmlns:a16="http://schemas.microsoft.com/office/drawing/2014/main" id="{29BC1CEA-FD4F-459B-A05A-6126FAA50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74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0" name="Text Box 40">
                <a:extLst>
                  <a:ext uri="{FF2B5EF4-FFF2-40B4-BE49-F238E27FC236}">
                    <a16:creationId xmlns:a16="http://schemas.microsoft.com/office/drawing/2014/main" id="{FD9B892A-281E-4C82-BCA1-DC2D4D4318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09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-5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1" name="Text Box 41">
                <a:extLst>
                  <a:ext uri="{FF2B5EF4-FFF2-40B4-BE49-F238E27FC236}">
                    <a16:creationId xmlns:a16="http://schemas.microsoft.com/office/drawing/2014/main" id="{D57FD616-DB14-4EE6-8162-1BAB53AD18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50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-7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2" name="Text Box 42">
                <a:extLst>
                  <a:ext uri="{FF2B5EF4-FFF2-40B4-BE49-F238E27FC236}">
                    <a16:creationId xmlns:a16="http://schemas.microsoft.com/office/drawing/2014/main" id="{BF467443-9A37-4D4A-B066-8E1637D8A3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85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-9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3" name="Text Box 43">
                <a:extLst>
                  <a:ext uri="{FF2B5EF4-FFF2-40B4-BE49-F238E27FC236}">
                    <a16:creationId xmlns:a16="http://schemas.microsoft.com/office/drawing/2014/main" id="{8C66436F-E3F2-4CF8-9F8A-A14CFDAF63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26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-11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4" name="Text Box 44">
                <a:extLst>
                  <a:ext uri="{FF2B5EF4-FFF2-40B4-BE49-F238E27FC236}">
                    <a16:creationId xmlns:a16="http://schemas.microsoft.com/office/drawing/2014/main" id="{700BAD03-E655-41CA-A8DC-C73E6C70BF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58" y="4859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-13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75" name="Text Box 50">
                <a:extLst>
                  <a:ext uri="{FF2B5EF4-FFF2-40B4-BE49-F238E27FC236}">
                    <a16:creationId xmlns:a16="http://schemas.microsoft.com/office/drawing/2014/main" id="{8D0F1ECD-515C-4336-B711-544A4A9337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02" y="4862"/>
                <a:ext cx="565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36000" rIns="18000" bIns="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en-US" altLang="en-US" sz="1000" baseline="30000">
                    <a:solidFill>
                      <a:srgbClr val="FFFFFF"/>
                    </a:solidFill>
                    <a:cs typeface="Times New Roman" panose="02020603050405020304" pitchFamily="18" charset="0"/>
                  </a:rPr>
                  <a:t>-15</a:t>
                </a:r>
                <a:endParaRPr lang="en-US" alt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4">
            <a:extLst>
              <a:ext uri="{FF2B5EF4-FFF2-40B4-BE49-F238E27FC236}">
                <a16:creationId xmlns:a16="http://schemas.microsoft.com/office/drawing/2014/main" id="{610EF53A-9278-4D02-8291-71F5E96B449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AE4DCC0-547A-41DF-BE4D-F5B4DE6DCB1D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5603" name="Footer Placeholder 5">
            <a:extLst>
              <a:ext uri="{FF2B5EF4-FFF2-40B4-BE49-F238E27FC236}">
                <a16:creationId xmlns:a16="http://schemas.microsoft.com/office/drawing/2014/main" id="{D7019D8A-DC51-4B7C-8602-BE52FD0D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25604" name="Slide Number Placeholder 6">
            <a:extLst>
              <a:ext uri="{FF2B5EF4-FFF2-40B4-BE49-F238E27FC236}">
                <a16:creationId xmlns:a16="http://schemas.microsoft.com/office/drawing/2014/main" id="{FB4F9B30-D603-4B4A-AA76-9BDE639E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9FF150C-975E-49D7-A1DA-30EA17D08CD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1FF78869-778E-4F1A-9CC2-CA04456B35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elektromagnetische</a:t>
            </a:r>
            <a:r>
              <a:rPr lang="en-US" sz="2000" b="1">
                <a:effectLst/>
                <a:latin typeface="Arial" charset="0"/>
              </a:rPr>
              <a:t> </a:t>
            </a:r>
            <a:r>
              <a:rPr lang="en-US" sz="2000" b="1" err="1">
                <a:effectLst/>
                <a:latin typeface="Arial" charset="0"/>
              </a:rPr>
              <a:t>straling</a:t>
            </a:r>
            <a:endParaRPr lang="en-GB" sz="3600" b="1">
              <a:latin typeface="Arial" charset="0"/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0E9E37FF-70A0-432D-B548-C7621A0A558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16113"/>
            <a:ext cx="7920037" cy="2952750"/>
          </a:xfrm>
          <a:solidFill>
            <a:schemeClr val="bg2"/>
          </a:solidFill>
          <a:ln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duale beschrijving van elektromagnetische straling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golfkarakter				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λν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c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golflengte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frequentie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c = 3,0</a:t>
            </a:r>
            <a:r>
              <a:rPr lang="en-GB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8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m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lichtsnelheid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deeltjeskarakter			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h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ν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h = 6,6</a:t>
            </a:r>
            <a:r>
              <a:rPr lang="en-GB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-34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J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		constante van Planck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>
            <a:extLst>
              <a:ext uri="{FF2B5EF4-FFF2-40B4-BE49-F238E27FC236}">
                <a16:creationId xmlns:a16="http://schemas.microsoft.com/office/drawing/2014/main" id="{13F02AC3-9295-478B-BEBD-92F7E83D88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DDA2F-EB2D-4F42-8EFF-AAE2DDE8B5D0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8435" name="Slide Number Placeholder 5">
            <a:extLst>
              <a:ext uri="{FF2B5EF4-FFF2-40B4-BE49-F238E27FC236}">
                <a16:creationId xmlns:a16="http://schemas.microsoft.com/office/drawing/2014/main" id="{52E3A8C6-1C1C-4827-84C8-AA90B384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59FEC47-A35A-4FF4-A5EF-23217D858E87}" type="slidenum">
              <a:rPr lang="en-US" altLang="en-US" sz="1400">
                <a:cs typeface="Arial" panose="020B0604020202020204" pitchFamily="34" charset="0"/>
              </a:rPr>
              <a:pPr eaLnBrk="1" hangingPunct="1"/>
              <a:t>12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A4743CC3-9185-4A9E-BFD6-22C4DFEA2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koffie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7" name="Rectangle 8">
            <a:extLst>
              <a:ext uri="{FF2B5EF4-FFF2-40B4-BE49-F238E27FC236}">
                <a16:creationId xmlns:a16="http://schemas.microsoft.com/office/drawing/2014/main" id="{671AB652-4B74-4B35-AE25-CE592A84B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556000" y="6248400"/>
            <a:ext cx="396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4004A8E1-8EFB-4268-ACA3-CE4E82270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>
            <a:extLst>
              <a:ext uri="{FF2B5EF4-FFF2-40B4-BE49-F238E27FC236}">
                <a16:creationId xmlns:a16="http://schemas.microsoft.com/office/drawing/2014/main" id="{5B31DCF3-D946-4DA2-992D-7ECC7D1EF66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4103FBC-4017-4295-AD22-9B86A80D639A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7651" name="Footer Placeholder 4">
            <a:extLst>
              <a:ext uri="{FF2B5EF4-FFF2-40B4-BE49-F238E27FC236}">
                <a16:creationId xmlns:a16="http://schemas.microsoft.com/office/drawing/2014/main" id="{E52236F5-6C19-4120-AB5E-AB17889CC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27652" name="Slide Number Placeholder 5">
            <a:extLst>
              <a:ext uri="{FF2B5EF4-FFF2-40B4-BE49-F238E27FC236}">
                <a16:creationId xmlns:a16="http://schemas.microsoft.com/office/drawing/2014/main" id="{6AADED0D-7AB3-4502-9B71-6174DE88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C3C3A71-6596-480D-9E74-E735EEDD3980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391FF8E3-172B-4A4F-8959-9E28DDC707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36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indeling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DC63E941-CCC5-4C96-9441-12BD1B1882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atoomkern</a:t>
            </a:r>
          </a:p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structuur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atoomkern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excitatie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deëxcitatie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nuclidenkaart</a:t>
            </a: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kernverval</a:t>
            </a:r>
          </a:p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indent="0" eaLnBrk="1" hangingPunct="1">
              <a:spcBef>
                <a:spcPts val="30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800" b="1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27655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4ACFACDC-4DE6-4B1D-97D1-698849600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365625"/>
            <a:ext cx="10810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4">
            <a:extLst>
              <a:ext uri="{FF2B5EF4-FFF2-40B4-BE49-F238E27FC236}">
                <a16:creationId xmlns:a16="http://schemas.microsoft.com/office/drawing/2014/main" id="{87B80408-826A-4C6E-B7A5-26B114918B0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0836515-F008-4E51-9E6E-B747AA621C90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9699" name="Footer Placeholder 5">
            <a:extLst>
              <a:ext uri="{FF2B5EF4-FFF2-40B4-BE49-F238E27FC236}">
                <a16:creationId xmlns:a16="http://schemas.microsoft.com/office/drawing/2014/main" id="{798CAA66-E973-468E-A6B2-F3EC8433F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29700" name="Slide Number Placeholder 6">
            <a:extLst>
              <a:ext uri="{FF2B5EF4-FFF2-40B4-BE49-F238E27FC236}">
                <a16:creationId xmlns:a16="http://schemas.microsoft.com/office/drawing/2014/main" id="{1589BDAB-A675-40C0-BFC8-4FC2B090B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4B6336F-6E05-4C1F-BC4A-61AB74865B68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05A3FFD5-0E27-4D83-B50A-1081240031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structuur</a:t>
            </a:r>
            <a:r>
              <a:rPr lang="en-US" sz="2000" b="1">
                <a:effectLst/>
                <a:latin typeface="Arial" charset="0"/>
              </a:rPr>
              <a:t> van </a:t>
            </a:r>
            <a:r>
              <a:rPr lang="en-US" sz="2000" b="1" err="1">
                <a:effectLst/>
                <a:latin typeface="Arial" charset="0"/>
              </a:rPr>
              <a:t>atoomkern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29702" name="Rectangle 3">
            <a:extLst>
              <a:ext uri="{FF2B5EF4-FFF2-40B4-BE49-F238E27FC236}">
                <a16:creationId xmlns:a16="http://schemas.microsoft.com/office/drawing/2014/main" id="{58C66FD2-4DF5-4F68-9368-62361BF1A87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920037" cy="4114800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Z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symbool</a:t>
            </a:r>
            <a:endParaRPr lang="en-GB" altLang="en-US" sz="24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protonen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 neutronen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voor vaste waarde van Z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varieert neutronengetal 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variatie is soms erg groot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positieve protonen stoten elkaar af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neutronen zijn de lijm die ze bij elkaar houdt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voor lichte kernen is N / Z ≈ 1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voor zware kernen is N / Z ≈ 1,5</a:t>
            </a:r>
          </a:p>
        </p:txBody>
      </p:sp>
      <p:grpSp>
        <p:nvGrpSpPr>
          <p:cNvPr id="29703" name="Group 30">
            <a:extLst>
              <a:ext uri="{FF2B5EF4-FFF2-40B4-BE49-F238E27FC236}">
                <a16:creationId xmlns:a16="http://schemas.microsoft.com/office/drawing/2014/main" id="{FBFF4F75-E988-4E9D-8159-21285D478FEE}"/>
              </a:ext>
            </a:extLst>
          </p:cNvPr>
          <p:cNvGrpSpPr>
            <a:grpSpLocks/>
          </p:cNvGrpSpPr>
          <p:nvPr/>
        </p:nvGrpSpPr>
        <p:grpSpPr bwMode="auto">
          <a:xfrm>
            <a:off x="4622800" y="2133600"/>
            <a:ext cx="4052888" cy="2646363"/>
            <a:chOff x="2608" y="1344"/>
            <a:chExt cx="2553" cy="1667"/>
          </a:xfrm>
        </p:grpSpPr>
        <p:sp>
          <p:nvSpPr>
            <p:cNvPr id="29704" name="Oval 14">
              <a:extLst>
                <a:ext uri="{FF2B5EF4-FFF2-40B4-BE49-F238E27FC236}">
                  <a16:creationId xmlns:a16="http://schemas.microsoft.com/office/drawing/2014/main" id="{5ABE2C81-CBF1-468D-BA20-4BBCCC8080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1302">
              <a:off x="2608" y="1538"/>
              <a:ext cx="2035" cy="11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05" name="Oval 15">
              <a:extLst>
                <a:ext uri="{FF2B5EF4-FFF2-40B4-BE49-F238E27FC236}">
                  <a16:creationId xmlns:a16="http://schemas.microsoft.com/office/drawing/2014/main" id="{2DDA9B72-BE24-419C-A894-DE8EC111F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1" y="1377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06" name="Oval 16">
              <a:extLst>
                <a:ext uri="{FF2B5EF4-FFF2-40B4-BE49-F238E27FC236}">
                  <a16:creationId xmlns:a16="http://schemas.microsoft.com/office/drawing/2014/main" id="{85F539F1-DB12-45A5-8B37-7D3CA782C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" y="2647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07" name="Oval 17">
              <a:extLst>
                <a:ext uri="{FF2B5EF4-FFF2-40B4-BE49-F238E27FC236}">
                  <a16:creationId xmlns:a16="http://schemas.microsoft.com/office/drawing/2014/main" id="{26301889-5093-410D-B54F-343163B15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2421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08" name="Oval 18">
              <a:extLst>
                <a:ext uri="{FF2B5EF4-FFF2-40B4-BE49-F238E27FC236}">
                  <a16:creationId xmlns:a16="http://schemas.microsoft.com/office/drawing/2014/main" id="{98E42894-8018-495B-B438-07DA5A8B0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2585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09" name="Oval 19">
              <a:extLst>
                <a:ext uri="{FF2B5EF4-FFF2-40B4-BE49-F238E27FC236}">
                  <a16:creationId xmlns:a16="http://schemas.microsoft.com/office/drawing/2014/main" id="{55863AEA-31BD-41B3-B2BD-901AE67A5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" y="2012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10" name="Oval 20">
              <a:extLst>
                <a:ext uri="{FF2B5EF4-FFF2-40B4-BE49-F238E27FC236}">
                  <a16:creationId xmlns:a16="http://schemas.microsoft.com/office/drawing/2014/main" id="{F0ADB331-6D7F-46A2-A42A-DB01D0AD8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1" y="2012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11" name="Oval 22">
              <a:extLst>
                <a:ext uri="{FF2B5EF4-FFF2-40B4-BE49-F238E27FC236}">
                  <a16:creationId xmlns:a16="http://schemas.microsoft.com/office/drawing/2014/main" id="{6F35C550-2C6A-41BC-B478-7CA76598D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2149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12" name="Oval 23">
              <a:extLst>
                <a:ext uri="{FF2B5EF4-FFF2-40B4-BE49-F238E27FC236}">
                  <a16:creationId xmlns:a16="http://schemas.microsoft.com/office/drawing/2014/main" id="{044375AB-C7EC-410A-ADDD-04A215802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2809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13" name="Oval 24">
              <a:extLst>
                <a:ext uri="{FF2B5EF4-FFF2-40B4-BE49-F238E27FC236}">
                  <a16:creationId xmlns:a16="http://schemas.microsoft.com/office/drawing/2014/main" id="{B934197B-4B28-4491-974D-D23D35CDA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1876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29714" name="Text Box 25">
              <a:extLst>
                <a:ext uri="{FF2B5EF4-FFF2-40B4-BE49-F238E27FC236}">
                  <a16:creationId xmlns:a16="http://schemas.microsoft.com/office/drawing/2014/main" id="{3FBE167D-A47E-4C08-ACAC-199CF3B32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345"/>
              <a:ext cx="5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elektron</a:t>
              </a:r>
            </a:p>
          </p:txBody>
        </p:sp>
        <p:sp>
          <p:nvSpPr>
            <p:cNvPr id="29715" name="Text Box 26">
              <a:extLst>
                <a:ext uri="{FF2B5EF4-FFF2-40B4-BE49-F238E27FC236}">
                  <a16:creationId xmlns:a16="http://schemas.microsoft.com/office/drawing/2014/main" id="{20B07932-A0D9-44F6-BB83-566DE5D79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572"/>
              <a:ext cx="4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proton</a:t>
              </a:r>
            </a:p>
          </p:txBody>
        </p:sp>
        <p:sp>
          <p:nvSpPr>
            <p:cNvPr id="29716" name="Text Box 27">
              <a:extLst>
                <a:ext uri="{FF2B5EF4-FFF2-40B4-BE49-F238E27FC236}">
                  <a16:creationId xmlns:a16="http://schemas.microsoft.com/office/drawing/2014/main" id="{02D10CFF-466F-4790-BB4B-EAA7AAB9E9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799"/>
              <a:ext cx="5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neutron</a:t>
              </a:r>
            </a:p>
          </p:txBody>
        </p:sp>
        <p:sp>
          <p:nvSpPr>
            <p:cNvPr id="29717" name="Text Box 28">
              <a:extLst>
                <a:ext uri="{FF2B5EF4-FFF2-40B4-BE49-F238E27FC236}">
                  <a16:creationId xmlns:a16="http://schemas.microsoft.com/office/drawing/2014/main" id="{4144C4DF-FD9F-4668-AFA5-A01156187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3" y="1344"/>
              <a:ext cx="3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spc="-1500" baseline="40000">
                  <a:latin typeface="Arial" panose="020B0604020202020204" pitchFamily="34" charset="0"/>
                </a:rPr>
                <a:t>4</a:t>
              </a:r>
              <a:r>
                <a:rPr lang="en-US" altLang="en-US" sz="1800" baseline="-25000">
                  <a:latin typeface="Arial" panose="020B0604020202020204" pitchFamily="34" charset="0"/>
                </a:rPr>
                <a:t>2</a:t>
              </a:r>
              <a:r>
                <a:rPr lang="en-US" altLang="en-US" sz="1800">
                  <a:latin typeface="Arial" panose="020B0604020202020204" pitchFamily="34" charset="0"/>
                </a:rPr>
                <a:t>He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4">
            <a:extLst>
              <a:ext uri="{FF2B5EF4-FFF2-40B4-BE49-F238E27FC236}">
                <a16:creationId xmlns:a16="http://schemas.microsoft.com/office/drawing/2014/main" id="{062DCB1F-24FB-4560-8855-6FEB74DD3F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B3FA268-B6E4-4418-8B7E-577BF69CF3B1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1747" name="Footer Placeholder 5">
            <a:extLst>
              <a:ext uri="{FF2B5EF4-FFF2-40B4-BE49-F238E27FC236}">
                <a16:creationId xmlns:a16="http://schemas.microsoft.com/office/drawing/2014/main" id="{F64FC1FD-FFCC-43A1-A67F-77BA1088C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31748" name="Slide Number Placeholder 6">
            <a:extLst>
              <a:ext uri="{FF2B5EF4-FFF2-40B4-BE49-F238E27FC236}">
                <a16:creationId xmlns:a16="http://schemas.microsoft.com/office/drawing/2014/main" id="{DFD7CD0F-7026-4A35-B087-B6F4E6222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D439128-BEDE-4ABF-BEDB-E7C0EB740CA9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A6E739EB-AFFF-4BEC-8E3C-9BE947B951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structuur</a:t>
            </a:r>
            <a:r>
              <a:rPr lang="en-US" sz="2000" b="1">
                <a:effectLst/>
                <a:latin typeface="Arial" charset="0"/>
              </a:rPr>
              <a:t> van </a:t>
            </a:r>
            <a:r>
              <a:rPr lang="en-US" sz="2000" b="1" err="1">
                <a:effectLst/>
                <a:latin typeface="Arial" charset="0"/>
              </a:rPr>
              <a:t>atoomkern</a:t>
            </a:r>
            <a:endParaRPr lang="en-GB" sz="3600" b="1">
              <a:latin typeface="Arial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752C6DE0-3B00-4162-9607-C13D67E951F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20875"/>
            <a:ext cx="3742184" cy="4187825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de bindingsenergie B per kerndeeltje (in MeV) neemt als functie van A eerst toe en daarna weer af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lichte kernen winnen energie door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kernfusie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zware kernen winnen energie door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kernsplijting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 baseline="-25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1751" name="Picture 2">
            <a:extLst>
              <a:ext uri="{FF2B5EF4-FFF2-40B4-BE49-F238E27FC236}">
                <a16:creationId xmlns:a16="http://schemas.microsoft.com/office/drawing/2014/main" id="{098619AE-92A6-427B-8384-B613F7335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464" y="2276872"/>
            <a:ext cx="4320000" cy="267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4">
            <a:extLst>
              <a:ext uri="{FF2B5EF4-FFF2-40B4-BE49-F238E27FC236}">
                <a16:creationId xmlns:a16="http://schemas.microsoft.com/office/drawing/2014/main" id="{1D5420BC-326E-440F-8CE1-5C67AE8A73C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A8DDEA8-47AD-4283-BD33-464D0BBCA7A6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3795" name="Footer Placeholder 5">
            <a:extLst>
              <a:ext uri="{FF2B5EF4-FFF2-40B4-BE49-F238E27FC236}">
                <a16:creationId xmlns:a16="http://schemas.microsoft.com/office/drawing/2014/main" id="{5C3EB22B-1B46-4F91-A3A7-3E601EABD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33796" name="Slide Number Placeholder 6">
            <a:extLst>
              <a:ext uri="{FF2B5EF4-FFF2-40B4-BE49-F238E27FC236}">
                <a16:creationId xmlns:a16="http://schemas.microsoft.com/office/drawing/2014/main" id="{A65EC0D7-057A-4588-B205-715CBD94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929F250-33C2-4738-B2E4-7702E4A832E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55B3A38D-4E3E-42D2-ADEB-06DCD7A7D4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excitatie en deëxcitatie</a:t>
            </a:r>
            <a:endParaRPr lang="en-GB" sz="3600" b="1">
              <a:latin typeface="Arial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95871CC8-4C25-46B7-9B26-DB6F0BB3F07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16113"/>
            <a:ext cx="7935912" cy="4187825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energietoevoer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excitatie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bij deëxcitatie komt energie vrij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foton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– 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conversie-electron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ce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- 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-fotonen zijn een vorm van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elektromagnetische straling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33799" name="Canvas 21">
            <a:extLst>
              <a:ext uri="{FF2B5EF4-FFF2-40B4-BE49-F238E27FC236}">
                <a16:creationId xmlns:a16="http://schemas.microsoft.com/office/drawing/2014/main" id="{C487C7C8-F2C2-406A-8606-130D00721DF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76825" y="1844675"/>
            <a:ext cx="3543300" cy="3638550"/>
            <a:chOff x="0" y="0"/>
            <a:chExt cx="2726690" cy="2798445"/>
          </a:xfrm>
        </p:grpSpPr>
        <p:sp>
          <p:nvSpPr>
            <p:cNvPr id="33800" name="Rectangle 7">
              <a:extLst>
                <a:ext uri="{FF2B5EF4-FFF2-40B4-BE49-F238E27FC236}">
                  <a16:creationId xmlns:a16="http://schemas.microsoft.com/office/drawing/2014/main" id="{87A44B7D-E195-4CEF-9B56-C818542EE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726690" cy="2798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33801" name="Group 8">
              <a:extLst>
                <a:ext uri="{FF2B5EF4-FFF2-40B4-BE49-F238E27FC236}">
                  <a16:creationId xmlns:a16="http://schemas.microsoft.com/office/drawing/2014/main" id="{0A83A68B-7A74-42B6-ABD6-13ABEEECA2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815" y="143880"/>
              <a:ext cx="2510142" cy="2579031"/>
              <a:chOff x="3524" y="2291"/>
              <a:chExt cx="3037" cy="3149"/>
            </a:xfrm>
          </p:grpSpPr>
          <p:cxnSp>
            <p:nvCxnSpPr>
              <p:cNvPr id="33802" name="Line 22">
                <a:extLst>
                  <a:ext uri="{FF2B5EF4-FFF2-40B4-BE49-F238E27FC236}">
                    <a16:creationId xmlns:a16="http://schemas.microsoft.com/office/drawing/2014/main" id="{497A8FEF-49C0-4D23-B86E-CEE1F6EDB3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58" y="5271"/>
                <a:ext cx="173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803" name="Text Box 23">
                <a:extLst>
                  <a:ext uri="{FF2B5EF4-FFF2-40B4-BE49-F238E27FC236}">
                    <a16:creationId xmlns:a16="http://schemas.microsoft.com/office/drawing/2014/main" id="{CCEB5132-E2AD-4259-8ED6-20FD7A98D1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5138"/>
                <a:ext cx="299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</a:t>
                </a:r>
                <a:r>
                  <a:rPr lang="en-US" altLang="en-US" sz="1200" baseline="-25000">
                    <a:cs typeface="Times New Roman" panose="02020603050405020304" pitchFamily="18" charset="0"/>
                  </a:rPr>
                  <a:t>1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04" name="Text Box 24">
                <a:extLst>
                  <a:ext uri="{FF2B5EF4-FFF2-40B4-BE49-F238E27FC236}">
                    <a16:creationId xmlns:a16="http://schemas.microsoft.com/office/drawing/2014/main" id="{8CC12E7F-7C08-4F8A-B2FA-7AE645ACB8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5" y="5138"/>
                <a:ext cx="606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0,000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3805" name="Line 25">
                <a:extLst>
                  <a:ext uri="{FF2B5EF4-FFF2-40B4-BE49-F238E27FC236}">
                    <a16:creationId xmlns:a16="http://schemas.microsoft.com/office/drawing/2014/main" id="{2DBF68AE-2E1B-46E4-BB9C-95A0FEDC722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58" y="2509"/>
                <a:ext cx="173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806" name="Line 26">
                <a:extLst>
                  <a:ext uri="{FF2B5EF4-FFF2-40B4-BE49-F238E27FC236}">
                    <a16:creationId xmlns:a16="http://schemas.microsoft.com/office/drawing/2014/main" id="{FFD436AC-6108-44FC-A93E-242E275DEF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58" y="3736"/>
                <a:ext cx="173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807" name="Line 27">
                <a:extLst>
                  <a:ext uri="{FF2B5EF4-FFF2-40B4-BE49-F238E27FC236}">
                    <a16:creationId xmlns:a16="http://schemas.microsoft.com/office/drawing/2014/main" id="{EB90C49D-7CD6-4FF4-A62B-7C3BC8CFD01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58" y="2905"/>
                <a:ext cx="173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808" name="Line 28">
                <a:extLst>
                  <a:ext uri="{FF2B5EF4-FFF2-40B4-BE49-F238E27FC236}">
                    <a16:creationId xmlns:a16="http://schemas.microsoft.com/office/drawing/2014/main" id="{1BD1CFB2-2742-40DB-B89D-848CDC0B4F5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958" y="2598"/>
                <a:ext cx="173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809" name="Text Box 29">
                <a:extLst>
                  <a:ext uri="{FF2B5EF4-FFF2-40B4-BE49-F238E27FC236}">
                    <a16:creationId xmlns:a16="http://schemas.microsoft.com/office/drawing/2014/main" id="{ECC0D7D5-0F49-465B-BE54-C61C9E40CD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5" y="3606"/>
                <a:ext cx="605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2,168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0" name="Text Box 30">
                <a:extLst>
                  <a:ext uri="{FF2B5EF4-FFF2-40B4-BE49-F238E27FC236}">
                    <a16:creationId xmlns:a16="http://schemas.microsoft.com/office/drawing/2014/main" id="{4F708E3C-71B0-4C08-9B5A-20FC67B2F1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5" y="2733"/>
                <a:ext cx="604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3,378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1" name="Text Box 31">
                <a:extLst>
                  <a:ext uri="{FF2B5EF4-FFF2-40B4-BE49-F238E27FC236}">
                    <a16:creationId xmlns:a16="http://schemas.microsoft.com/office/drawing/2014/main" id="{8A08100B-3687-438C-8A1A-9B9CC031F7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5" y="2467"/>
                <a:ext cx="605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3,810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2" name="Text Box 32">
                <a:extLst>
                  <a:ext uri="{FF2B5EF4-FFF2-40B4-BE49-F238E27FC236}">
                    <a16:creationId xmlns:a16="http://schemas.microsoft.com/office/drawing/2014/main" id="{86C1BCF2-2479-406D-9D65-C0CCA1BF46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55" y="2291"/>
                <a:ext cx="605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3,937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3" name="Text Box 33">
                <a:extLst>
                  <a:ext uri="{FF2B5EF4-FFF2-40B4-BE49-F238E27FC236}">
                    <a16:creationId xmlns:a16="http://schemas.microsoft.com/office/drawing/2014/main" id="{31969B4D-0EB6-4990-984B-3A84D18D99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3606"/>
                <a:ext cx="299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</a:t>
                </a:r>
                <a:r>
                  <a:rPr lang="en-US" altLang="en-US" sz="1200" baseline="-25000">
                    <a:cs typeface="Times New Roman" panose="02020603050405020304" pitchFamily="18" charset="0"/>
                  </a:rPr>
                  <a:t>2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4" name="Text Box 34">
                <a:extLst>
                  <a:ext uri="{FF2B5EF4-FFF2-40B4-BE49-F238E27FC236}">
                    <a16:creationId xmlns:a16="http://schemas.microsoft.com/office/drawing/2014/main" id="{01976EBC-3D61-4E1E-814B-B77472ECF9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2733"/>
                <a:ext cx="300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</a:t>
                </a:r>
                <a:r>
                  <a:rPr lang="en-US" altLang="en-US" sz="1200" baseline="-25000">
                    <a:cs typeface="Times New Roman" panose="02020603050405020304" pitchFamily="18" charset="0"/>
                  </a:rPr>
                  <a:t>3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5" name="Text Box 35">
                <a:extLst>
                  <a:ext uri="{FF2B5EF4-FFF2-40B4-BE49-F238E27FC236}">
                    <a16:creationId xmlns:a16="http://schemas.microsoft.com/office/drawing/2014/main" id="{3AEC6E93-5326-4E68-9D19-D2CE5184F4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2467"/>
                <a:ext cx="299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</a:t>
                </a:r>
                <a:r>
                  <a:rPr lang="en-US" altLang="en-US" sz="1200" baseline="-25000">
                    <a:cs typeface="Times New Roman" panose="02020603050405020304" pitchFamily="18" charset="0"/>
                  </a:rPr>
                  <a:t>4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16" name="Text Box 36">
                <a:extLst>
                  <a:ext uri="{FF2B5EF4-FFF2-40B4-BE49-F238E27FC236}">
                    <a16:creationId xmlns:a16="http://schemas.microsoft.com/office/drawing/2014/main" id="{83209F46-E064-4BE9-9204-D1DEC95B63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4" y="2291"/>
                <a:ext cx="298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</a:t>
                </a:r>
                <a:r>
                  <a:rPr lang="en-US" altLang="en-US" sz="1200" baseline="-25000">
                    <a:cs typeface="Times New Roman" panose="02020603050405020304" pitchFamily="18" charset="0"/>
                  </a:rPr>
                  <a:t>5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3817" name="Line 38">
                <a:extLst>
                  <a:ext uri="{FF2B5EF4-FFF2-40B4-BE49-F238E27FC236}">
                    <a16:creationId xmlns:a16="http://schemas.microsoft.com/office/drawing/2014/main" id="{CE2B8777-A996-4274-9F78-C2902F4103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4479" y="3781"/>
                <a:ext cx="1" cy="14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818" name="Line 39">
                <a:extLst>
                  <a:ext uri="{FF2B5EF4-FFF2-40B4-BE49-F238E27FC236}">
                    <a16:creationId xmlns:a16="http://schemas.microsoft.com/office/drawing/2014/main" id="{39676751-3A3F-4F9F-A5C2-661E0CAD3B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73" y="3781"/>
                <a:ext cx="1" cy="14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819" name="Text Box 40">
                <a:extLst>
                  <a:ext uri="{FF2B5EF4-FFF2-40B4-BE49-F238E27FC236}">
                    <a16:creationId xmlns:a16="http://schemas.microsoft.com/office/drawing/2014/main" id="{F159D90B-BF82-4792-9DF3-38D2AC8ADC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0" y="4395"/>
                <a:ext cx="782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excitatie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820" name="Text Box 41">
                <a:extLst>
                  <a:ext uri="{FF2B5EF4-FFF2-40B4-BE49-F238E27FC236}">
                    <a16:creationId xmlns:a16="http://schemas.microsoft.com/office/drawing/2014/main" id="{2B48FE64-0742-4E98-9B9C-DD77A51388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60" y="4395"/>
                <a:ext cx="955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200">
                    <a:cs typeface="Times New Roman" panose="02020603050405020304" pitchFamily="18" charset="0"/>
                  </a:rPr>
                  <a:t>deëxcitatie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4">
            <a:extLst>
              <a:ext uri="{FF2B5EF4-FFF2-40B4-BE49-F238E27FC236}">
                <a16:creationId xmlns:a16="http://schemas.microsoft.com/office/drawing/2014/main" id="{CAD4832D-ECDD-4875-9289-64EC805DE0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0BCA2DAB-4372-4E18-AE3A-48B6ACC8C2AB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5843" name="Footer Placeholder 5">
            <a:extLst>
              <a:ext uri="{FF2B5EF4-FFF2-40B4-BE49-F238E27FC236}">
                <a16:creationId xmlns:a16="http://schemas.microsoft.com/office/drawing/2014/main" id="{36EBA9C9-F621-4440-BA99-DDF741D9C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35844" name="Slide Number Placeholder 6">
            <a:extLst>
              <a:ext uri="{FF2B5EF4-FFF2-40B4-BE49-F238E27FC236}">
                <a16:creationId xmlns:a16="http://schemas.microsoft.com/office/drawing/2014/main" id="{2D285F11-FA40-4CB0-B84C-D6B8723D7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089EB59-44F4-4B07-B282-083341F66585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8770" name="Rectangle 2">
            <a:extLst>
              <a:ext uri="{FF2B5EF4-FFF2-40B4-BE49-F238E27FC236}">
                <a16:creationId xmlns:a16="http://schemas.microsoft.com/office/drawing/2014/main" id="{5B62CBBB-C604-4534-B73C-163E7165BC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nuclidenkaart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D8B0F754-D4F6-4545-9317-226AFAEA25F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238500" cy="2455863"/>
          </a:xfrm>
        </p:spPr>
        <p:txBody>
          <a:bodyPr/>
          <a:lstStyle/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isotopen		gelijke Z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isobaren		gelijke A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isomeren		gelijke Z en N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isotonen		gelijke N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zwart = stabiel</a:t>
            </a:r>
          </a:p>
        </p:txBody>
      </p:sp>
      <p:pic>
        <p:nvPicPr>
          <p:cNvPr id="35847" name="Picture 10" descr="nuclidenkaart">
            <a:extLst>
              <a:ext uri="{FF2B5EF4-FFF2-40B4-BE49-F238E27FC236}">
                <a16:creationId xmlns:a16="http://schemas.microsoft.com/office/drawing/2014/main" id="{D8F8AE5C-521E-4435-8C39-DC8B8A0C7E7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8424" y="2060848"/>
            <a:ext cx="5040000" cy="3429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>
            <a:extLst>
              <a:ext uri="{FF2B5EF4-FFF2-40B4-BE49-F238E27FC236}">
                <a16:creationId xmlns:a16="http://schemas.microsoft.com/office/drawing/2014/main" id="{234D86BB-EF59-4E3D-BFEE-124FBC83715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85397CA-B27F-4EF5-8047-533AABF67789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7891" name="Footer Placeholder 5">
            <a:extLst>
              <a:ext uri="{FF2B5EF4-FFF2-40B4-BE49-F238E27FC236}">
                <a16:creationId xmlns:a16="http://schemas.microsoft.com/office/drawing/2014/main" id="{D7AB5892-8879-4A5A-95FC-83A9A45B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37892" name="Slide Number Placeholder 6">
            <a:extLst>
              <a:ext uri="{FF2B5EF4-FFF2-40B4-BE49-F238E27FC236}">
                <a16:creationId xmlns:a16="http://schemas.microsoft.com/office/drawing/2014/main" id="{36FDE711-8B04-4B65-8B05-290580494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7729126-9976-4AD4-9642-FE14A5C5577B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8770" name="Rectangle 2">
            <a:extLst>
              <a:ext uri="{FF2B5EF4-FFF2-40B4-BE49-F238E27FC236}">
                <a16:creationId xmlns:a16="http://schemas.microsoft.com/office/drawing/2014/main" id="{CE3981A8-7A10-4367-9DAC-71DDDBC024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nuclidenkaart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57C78754-6309-4323-9F90-8B09D7885D4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08500"/>
            <a:ext cx="7772400" cy="1296988"/>
          </a:xfrm>
        </p:spPr>
        <p:txBody>
          <a:bodyPr/>
          <a:lstStyle/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soms zijn er (heel) veel isotopen van een element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soms zijn meerdere isotopen stabiel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mate waarin een isotoop voorkomt heet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abundantie</a:t>
            </a:r>
          </a:p>
          <a:p>
            <a:pPr marL="0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7895" name="Picture 3">
            <a:extLst>
              <a:ext uri="{FF2B5EF4-FFF2-40B4-BE49-F238E27FC236}">
                <a16:creationId xmlns:a16="http://schemas.microsoft.com/office/drawing/2014/main" id="{DF4E2B2F-10E0-47B2-B1AF-EB3952C34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938" y="3257550"/>
            <a:ext cx="4169302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5">
            <a:extLst>
              <a:ext uri="{FF2B5EF4-FFF2-40B4-BE49-F238E27FC236}">
                <a16:creationId xmlns:a16="http://schemas.microsoft.com/office/drawing/2014/main" id="{EE6029A4-D656-4F16-9E86-C46F9E352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073" y="2205038"/>
            <a:ext cx="278608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>
            <a:extLst>
              <a:ext uri="{FF2B5EF4-FFF2-40B4-BE49-F238E27FC236}">
                <a16:creationId xmlns:a16="http://schemas.microsoft.com/office/drawing/2014/main" id="{D1CD6FBC-F3A5-448B-94FA-DFCF043A9CA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9C724CA-2A11-4A0A-8242-E6970AF1A4EB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9939" name="Footer Placeholder 5">
            <a:extLst>
              <a:ext uri="{FF2B5EF4-FFF2-40B4-BE49-F238E27FC236}">
                <a16:creationId xmlns:a16="http://schemas.microsoft.com/office/drawing/2014/main" id="{CEBFDD49-330E-465E-BD9A-A166FBEFB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39940" name="Slide Number Placeholder 6">
            <a:extLst>
              <a:ext uri="{FF2B5EF4-FFF2-40B4-BE49-F238E27FC236}">
                <a16:creationId xmlns:a16="http://schemas.microsoft.com/office/drawing/2014/main" id="{2D0AEE9A-0F6F-434F-B8AD-32E83F5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CE07470-3EA7-44F1-92D9-C30F7D3AA1D3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19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C717173E-EB86-4D09-B89A-190A42B3B5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nuclidenkaart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39942" name="Rectangle 3">
            <a:extLst>
              <a:ext uri="{FF2B5EF4-FFF2-40B4-BE49-F238E27FC236}">
                <a16:creationId xmlns:a16="http://schemas.microsoft.com/office/drawing/2014/main" id="{5744D002-1CA4-4332-BE21-9D5F6DB63B2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920037" cy="1143000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			99,985%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			  0,015%			deuterium (zwaar waterstof)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			  0						tritium (radioactief)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01E78F75-13D6-49E0-B852-58ADAEC82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0" y="3213100"/>
            <a:ext cx="4327525" cy="29638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waterstof									A = 1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deuterium									A = 2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getritieerd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waterstofgas		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GB" altLang="en-US" sz="1800" baseline="-25000" err="1">
                <a:latin typeface="Arial" panose="020B0604020202020204" pitchFamily="34" charset="0"/>
                <a:sym typeface="Symbol" panose="05050102010706020507" pitchFamily="18" charset="2"/>
              </a:rPr>
              <a:t>Avogadro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6,0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  <a:defRPr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216000" lvl="2" eaLnBrk="1" hangingPunct="1"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hoeveel </a:t>
            </a: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moleculen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zitten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in 1 gram </a:t>
            </a: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natuurlijk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 err="1">
                <a:latin typeface="Arial" panose="020B0604020202020204" pitchFamily="34" charset="0"/>
                <a:sym typeface="Symbol" panose="05050102010706020507" pitchFamily="18" charset="2"/>
              </a:rPr>
              <a:t>getritieerd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waterstofgas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C3FE7531-C545-4E37-A729-FE5B998FF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3213100"/>
            <a:ext cx="3743325" cy="29638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 mol = 1 + 2 = 3 g</a:t>
            </a:r>
          </a:p>
          <a:p>
            <a:pPr lvl="2" eaLnBrk="1" hangingPunct="1">
              <a:buClr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N =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0,015%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6,0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1 / 3</a:t>
            </a: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= 3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19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moleculen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178EABB9-F077-42FA-B964-71964FFC2F7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B24731D-44F4-4F87-A485-F58B1F3E2986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C9610E28-2A00-4F25-B0F4-564B3AD2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A8AEC75F-D21A-46AC-9577-A0625A24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A89746F-E45D-4F7C-8EDB-C19F5E30C33C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AD9F0355-ED52-46B6-84EF-6D9C08A193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36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indeling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6269636-78DA-44CF-BB6B-DE76E64AC4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atoom</a:t>
            </a:r>
          </a:p>
          <a:p>
            <a:pPr lvl="1" indent="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opbouw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materie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structuur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van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atoom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excitatie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en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ionisatie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elektromagnetische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 err="1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straling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anose="05000000000000000000" pitchFamily="2" charset="2"/>
              <a:buChar char="§"/>
              <a:defRPr/>
            </a:pP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indent="0" eaLnBrk="1" hangingPunct="1">
              <a:spcBef>
                <a:spcPts val="300"/>
              </a:spcBef>
              <a:buClr>
                <a:schemeClr val="tx2"/>
              </a:buClr>
              <a:buFont typeface="Wingdings" panose="05000000000000000000" pitchFamily="2" charset="2"/>
              <a:buNone/>
              <a:defRPr/>
            </a:pPr>
            <a:endParaRPr lang="en-US" altLang="en-US" sz="2800" b="1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7175" name="Picture 1">
            <a:extLst>
              <a:ext uri="{FF2B5EF4-FFF2-40B4-BE49-F238E27FC236}">
                <a16:creationId xmlns:a16="http://schemas.microsoft.com/office/drawing/2014/main" id="{D18BF6E9-F0BD-4402-AFBF-E769745CA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8" y="4510088"/>
            <a:ext cx="7207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4">
            <a:extLst>
              <a:ext uri="{FF2B5EF4-FFF2-40B4-BE49-F238E27FC236}">
                <a16:creationId xmlns:a16="http://schemas.microsoft.com/office/drawing/2014/main" id="{9D18555D-7F5F-41CA-A9D5-C7E76B574A6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9B2C370-3B22-49E5-BCEF-B664C2735955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41987" name="Footer Placeholder 5">
            <a:extLst>
              <a:ext uri="{FF2B5EF4-FFF2-40B4-BE49-F238E27FC236}">
                <a16:creationId xmlns:a16="http://schemas.microsoft.com/office/drawing/2014/main" id="{2E9DB1D0-1B61-46BE-AD7D-13C1EE36E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41988" name="Slide Number Placeholder 6">
            <a:extLst>
              <a:ext uri="{FF2B5EF4-FFF2-40B4-BE49-F238E27FC236}">
                <a16:creationId xmlns:a16="http://schemas.microsoft.com/office/drawing/2014/main" id="{07C5A2E2-E471-48F5-815A-76A411EB9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D59331B2-1A52-4E84-B7DD-EAE1969389B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20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4BE65409-F6DE-4662-9E25-5FDD67D42C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halveringstijd</a:t>
            </a:r>
            <a:endParaRPr lang="en-GB" sz="3600" b="1" dirty="0">
              <a:effectLst/>
              <a:latin typeface="Arial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CF1D2E88-7604-4456-A49F-539D22F09A3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991475" cy="4176712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activiteit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		A = aantal kernvervallen per tijdseenheid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halveringstijd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		T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tijd waarin helft van activiteit vervalt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vervalconstante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 =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constante evenredigheidsfactor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aantal vervallen is evenredig met aantal radioactieve kernen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aantal vervallen is evenredig met de tijd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dN =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 N dt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N(t) = N(0)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A(t) = </a:t>
            </a: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N(t)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 = A(0)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A(T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= A(0)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λT</a:t>
            </a:r>
            <a:r>
              <a:rPr lang="en-GB" altLang="en-US" sz="2000" baseline="1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A(0) / 2</a:t>
            </a:r>
            <a:endParaRPr lang="en-GB" altLang="en-US" sz="2000" baseline="20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T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ln(2) / λ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5">
            <a:extLst>
              <a:ext uri="{FF2B5EF4-FFF2-40B4-BE49-F238E27FC236}">
                <a16:creationId xmlns:a16="http://schemas.microsoft.com/office/drawing/2014/main" id="{C9E9599C-788A-4215-BADF-CAB3117E71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2DA8B23-0819-4CE8-8190-B5FEDAB9EDD0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44035" name="Footer Placeholder 6">
            <a:extLst>
              <a:ext uri="{FF2B5EF4-FFF2-40B4-BE49-F238E27FC236}">
                <a16:creationId xmlns:a16="http://schemas.microsoft.com/office/drawing/2014/main" id="{3DA9A2A1-E9C6-443F-A590-FC4F3376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44036" name="Slide Number Placeholder 7">
            <a:extLst>
              <a:ext uri="{FF2B5EF4-FFF2-40B4-BE49-F238E27FC236}">
                <a16:creationId xmlns:a16="http://schemas.microsoft.com/office/drawing/2014/main" id="{698C511E-DAF1-4616-97B4-7FE15D7D1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65C627D-BAB9-4BCD-8DC2-4D757852FB5F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02082" name="Rectangle 2">
            <a:extLst>
              <a:ext uri="{FF2B5EF4-FFF2-40B4-BE49-F238E27FC236}">
                <a16:creationId xmlns:a16="http://schemas.microsoft.com/office/drawing/2014/main" id="{5108C928-1FC2-4A2B-8BAF-5EF2866FEE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halveringstijd</a:t>
            </a:r>
            <a:endParaRPr lang="en-GB" sz="2000" b="1" dirty="0">
              <a:latin typeface="Arial" charset="0"/>
            </a:endParaRPr>
          </a:p>
        </p:txBody>
      </p:sp>
      <p:sp>
        <p:nvSpPr>
          <p:cNvPr id="44038" name="Rectangle 3">
            <a:extLst>
              <a:ext uri="{FF2B5EF4-FFF2-40B4-BE49-F238E27FC236}">
                <a16:creationId xmlns:a16="http://schemas.microsoft.com/office/drawing/2014/main" id="{8204B0A7-89FE-4EA1-A004-66A0BC496F6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173538" cy="4114800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eenheid van activiteit</a:t>
            </a:r>
          </a:p>
          <a:p>
            <a:pPr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becquerel (Bq)</a:t>
            </a:r>
          </a:p>
          <a:p>
            <a:pPr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curie (Ci)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 Bq = 1 verval per seconde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 Ci = activiteit van 1 gram Ra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 = 3,7</a:t>
            </a:r>
            <a:r>
              <a:rPr lang="en-GB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Bq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becquerel is erg kleine eenheid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curie is erg grote eenheid</a:t>
            </a:r>
          </a:p>
        </p:txBody>
      </p:sp>
      <p:pic>
        <p:nvPicPr>
          <p:cNvPr id="44039" name="Picture 9" descr="vervalkromme1">
            <a:extLst>
              <a:ext uri="{FF2B5EF4-FFF2-40B4-BE49-F238E27FC236}">
                <a16:creationId xmlns:a16="http://schemas.microsoft.com/office/drawing/2014/main" id="{A8497374-F7EA-45CA-A45D-BFCD5247CFFB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1844824"/>
            <a:ext cx="3960000" cy="21609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040" name="Picture 11" descr="vervalkromme2">
            <a:extLst>
              <a:ext uri="{FF2B5EF4-FFF2-40B4-BE49-F238E27FC236}">
                <a16:creationId xmlns:a16="http://schemas.microsoft.com/office/drawing/2014/main" id="{FB568438-CE54-42A5-A440-A4D19993A833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3933056"/>
            <a:ext cx="3960000" cy="21404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4">
            <a:extLst>
              <a:ext uri="{FF2B5EF4-FFF2-40B4-BE49-F238E27FC236}">
                <a16:creationId xmlns:a16="http://schemas.microsoft.com/office/drawing/2014/main" id="{9FA0A8B7-1AA5-4619-BF7C-24CBBA8E3B8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DDAB80B2-2E6F-4AF2-B0D2-93FF132FCEBB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46083" name="Footer Placeholder 5">
            <a:extLst>
              <a:ext uri="{FF2B5EF4-FFF2-40B4-BE49-F238E27FC236}">
                <a16:creationId xmlns:a16="http://schemas.microsoft.com/office/drawing/2014/main" id="{77E639C8-9C99-4E6F-8F8C-0A21C775A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46084" name="Slide Number Placeholder 6">
            <a:extLst>
              <a:ext uri="{FF2B5EF4-FFF2-40B4-BE49-F238E27FC236}">
                <a16:creationId xmlns:a16="http://schemas.microsoft.com/office/drawing/2014/main" id="{87421774-B238-47D5-8A1F-670443019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DD3EE81-39F3-4FD1-A61E-50DFBDDA5EA1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3BB7C546-CC69-4BDD-A852-BF013243FB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halveringstijd</a:t>
            </a:r>
            <a:endParaRPr lang="en-GB" sz="3600" b="1" dirty="0">
              <a:effectLst/>
              <a:latin typeface="Arial" charset="0"/>
            </a:endParaRPr>
          </a:p>
        </p:txBody>
      </p:sp>
      <p:sp>
        <p:nvSpPr>
          <p:cNvPr id="46086" name="Rectangle 3">
            <a:extLst>
              <a:ext uri="{FF2B5EF4-FFF2-40B4-BE49-F238E27FC236}">
                <a16:creationId xmlns:a16="http://schemas.microsoft.com/office/drawing/2014/main" id="{4A2E394A-2702-446D-8DCD-82EAD0F8D80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920037" cy="935037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halveringstijd van 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226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Ra is T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=1600 jaar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Avogadro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6,0</a:t>
            </a:r>
            <a:r>
              <a:rPr lang="en-GB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atomen per mol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38F741E0-1443-4631-B242-EDE94D83A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997200"/>
            <a:ext cx="7920038" cy="11525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activiteit van 1 gram 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226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Ra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A666AD4A-B1DD-4EF8-9786-35884741D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149725"/>
            <a:ext cx="7920038" cy="151152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 = </a:t>
            </a: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N</a:t>
            </a:r>
          </a:p>
          <a:p>
            <a:pPr lvl="2" eaLnBrk="1" hangingPunct="1">
              <a:buClr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1600 j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365 d</a:t>
            </a:r>
            <a:r>
              <a:rPr lang="en-GB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j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24 h</a:t>
            </a:r>
            <a:r>
              <a:rPr lang="en-GB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3600 s</a:t>
            </a:r>
            <a:r>
              <a:rPr lang="en-GB" altLang="en-US" sz="18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5,05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s</a:t>
            </a: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l-GR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λ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ln(2) / T</a:t>
            </a:r>
            <a:r>
              <a:rPr lang="en-US" altLang="en-US" sz="18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½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 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,37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per seconde</a:t>
            </a: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 = 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6,0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1 / 226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 2,65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21</a:t>
            </a:r>
          </a:p>
          <a:p>
            <a:pPr lvl="2" eaLnBrk="1" hangingPunct="1">
              <a:buClr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 = 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,37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s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2,65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21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3,6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Bq = 1,0 Ci</a:t>
            </a:r>
          </a:p>
          <a:p>
            <a:pPr lvl="2" eaLnBrk="1" hangingPunct="1"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>
            <a:extLst>
              <a:ext uri="{FF2B5EF4-FFF2-40B4-BE49-F238E27FC236}">
                <a16:creationId xmlns:a16="http://schemas.microsoft.com/office/drawing/2014/main" id="{96BFC981-B5E3-4433-9D9C-09FF012936C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5EFC3EE-D37B-4650-BD15-E09122927A38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48131" name="Footer Placeholder 4">
            <a:extLst>
              <a:ext uri="{FF2B5EF4-FFF2-40B4-BE49-F238E27FC236}">
                <a16:creationId xmlns:a16="http://schemas.microsoft.com/office/drawing/2014/main" id="{15499D58-65D9-4726-A2F1-364C207A4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48132" name="Slide Number Placeholder 5">
            <a:extLst>
              <a:ext uri="{FF2B5EF4-FFF2-40B4-BE49-F238E27FC236}">
                <a16:creationId xmlns:a16="http://schemas.microsoft.com/office/drawing/2014/main" id="{D6D7A63F-4A39-43C6-AFBE-B30003661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7B8DE1E3-01D1-47A5-8136-D71699394545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327682" name="Rectangle 2">
            <a:extLst>
              <a:ext uri="{FF2B5EF4-FFF2-40B4-BE49-F238E27FC236}">
                <a16:creationId xmlns:a16="http://schemas.microsoft.com/office/drawing/2014/main" id="{102E6464-A452-4252-B259-CCE741778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voorvoegsels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48134" name="Rectangle 3">
            <a:extLst>
              <a:ext uri="{FF2B5EF4-FFF2-40B4-BE49-F238E27FC236}">
                <a16:creationId xmlns:a16="http://schemas.microsoft.com/office/drawing/2014/main" id="{CBCD9CE1-AFC6-4D20-94AE-B1D5B8B343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milli					(m)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micro					(</a:t>
            </a:r>
            <a:r>
              <a:rPr lang="el-GR" altLang="en-US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-6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nano					(n)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-9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pico					(p)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-12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kilo						(k)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mega					(M)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6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giga					(G)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9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latin typeface="Arial" panose="020B0604020202020204" pitchFamily="34" charset="0"/>
                <a:sym typeface="Symbol" panose="05050102010706020507" pitchFamily="18" charset="2"/>
              </a:rPr>
              <a:t>tera					(T)								10</a:t>
            </a:r>
            <a:r>
              <a:rPr lang="en-GB" altLang="en-US" baseline="30000">
                <a:latin typeface="Arial" panose="020B0604020202020204" pitchFamily="34" charset="0"/>
                <a:sym typeface="Symbol" panose="05050102010706020507" pitchFamily="18" charset="2"/>
              </a:rPr>
              <a:t>12</a:t>
            </a: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1295400" lvl="3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let op het verschil tussen m en 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>
            <a:extLst>
              <a:ext uri="{FF2B5EF4-FFF2-40B4-BE49-F238E27FC236}">
                <a16:creationId xmlns:a16="http://schemas.microsoft.com/office/drawing/2014/main" id="{78B4B544-ADBE-45F6-B1FC-71EC162622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10B3D17-70FA-4D8E-9B69-08CBA37E4F98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6627" name="Slide Number Placeholder 5">
            <a:extLst>
              <a:ext uri="{FF2B5EF4-FFF2-40B4-BE49-F238E27FC236}">
                <a16:creationId xmlns:a16="http://schemas.microsoft.com/office/drawing/2014/main" id="{250F4720-AE8B-4E8A-B9BA-7AC880B0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036402D-C701-4255-B5E4-B19EE0CB1493}" type="slidenum">
              <a:rPr lang="en-US" altLang="en-US" sz="1400">
                <a:cs typeface="Arial" panose="020B0604020202020204" pitchFamily="34" charset="0"/>
              </a:rPr>
              <a:pPr eaLnBrk="1" hangingPunct="1"/>
              <a:t>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D1EDE551-5605-4B7F-B676-CDE5E2738A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Atoomkern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solidFill>
                  <a:schemeClr val="tx1"/>
                </a:solidFill>
                <a:effectLst/>
                <a:latin typeface="Arial" charset="0"/>
              </a:rPr>
              <a:t>lunch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629" name="Rectangle 8">
            <a:extLst>
              <a:ext uri="{FF2B5EF4-FFF2-40B4-BE49-F238E27FC236}">
                <a16:creationId xmlns:a16="http://schemas.microsoft.com/office/drawing/2014/main" id="{47CF477C-F3D2-436C-A0DB-769E16943A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556000" y="6248400"/>
            <a:ext cx="39600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pic>
        <p:nvPicPr>
          <p:cNvPr id="26630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5D593D97-3B51-4F41-BF2F-7BD28FE3A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>
            <a:extLst>
              <a:ext uri="{FF2B5EF4-FFF2-40B4-BE49-F238E27FC236}">
                <a16:creationId xmlns:a16="http://schemas.microsoft.com/office/drawing/2014/main" id="{DCA7BA90-4330-40C1-8B85-2BD35DA1C6E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A2E471F-93AE-4365-A3ED-D6BA4D0B1C7B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9219" name="Footer Placeholder 5">
            <a:extLst>
              <a:ext uri="{FF2B5EF4-FFF2-40B4-BE49-F238E27FC236}">
                <a16:creationId xmlns:a16="http://schemas.microsoft.com/office/drawing/2014/main" id="{3EED0000-73C7-4476-BC53-9E6E17B9F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9220" name="Slide Number Placeholder 6">
            <a:extLst>
              <a:ext uri="{FF2B5EF4-FFF2-40B4-BE49-F238E27FC236}">
                <a16:creationId xmlns:a16="http://schemas.microsoft.com/office/drawing/2014/main" id="{896DB110-25E1-4241-B816-B2B7DB2C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646F75D-6E8F-48BA-A003-D3334A3F91E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D06EEFEB-FBC5-4F15-9D58-EAA6AFDAF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opbouw</a:t>
            </a:r>
            <a:r>
              <a:rPr lang="en-US" sz="2000" b="1">
                <a:effectLst/>
                <a:latin typeface="Arial" charset="0"/>
              </a:rPr>
              <a:t> van </a:t>
            </a:r>
            <a:r>
              <a:rPr lang="en-US" sz="2000" b="1" err="1">
                <a:effectLst/>
                <a:latin typeface="Arial" charset="0"/>
              </a:rPr>
              <a:t>materie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608F4198-AA89-4DFA-9EB3-327C1EAFDBF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772401" cy="1006475"/>
          </a:xfrm>
        </p:spPr>
        <p:txBody>
          <a:bodyPr/>
          <a:lstStyle/>
          <a:p>
            <a:pPr lvl="2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materie bestaat uit atomen van meer dan 100 elementen</a:t>
            </a:r>
          </a:p>
          <a:p>
            <a:pPr lvl="2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gerangschikt in het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periodiek system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 van Mendelejev</a:t>
            </a:r>
            <a:endParaRPr lang="en-GB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22" name="Group 2724">
            <a:extLst>
              <a:ext uri="{FF2B5EF4-FFF2-40B4-BE49-F238E27FC236}">
                <a16:creationId xmlns:a16="http://schemas.microsoft.com/office/drawing/2014/main" id="{6144DF2A-9E4C-44FF-AC40-7E706DAEB09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55330817"/>
              </p:ext>
            </p:extLst>
          </p:nvPr>
        </p:nvGraphicFramePr>
        <p:xfrm>
          <a:off x="972399" y="2852738"/>
          <a:ext cx="7200001" cy="3276775"/>
        </p:xfrm>
        <a:graphic>
          <a:graphicData uri="http://schemas.openxmlformats.org/drawingml/2006/table">
            <a:tbl>
              <a:tblPr/>
              <a:tblGrid>
                <a:gridCol w="391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4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11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11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64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09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95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952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952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952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670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117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52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727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172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8551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28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Tc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Rh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Pd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Hf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Pt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Tl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Rn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6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</a:t>
                      </a: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Rf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Sg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Bh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Hs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Mt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Rg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112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114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Gd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Yb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**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Bk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Cf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Fm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Md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Lr</a:t>
                      </a: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642" marR="81642" marT="81642" marB="4082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>
            <a:extLst>
              <a:ext uri="{FF2B5EF4-FFF2-40B4-BE49-F238E27FC236}">
                <a16:creationId xmlns:a16="http://schemas.microsoft.com/office/drawing/2014/main" id="{E2E6DBBC-0F49-450E-8A09-F1BECB6CFEA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D53F8D1-60B9-475D-9ECD-6424CCD729D5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1267" name="Footer Placeholder 5">
            <a:extLst>
              <a:ext uri="{FF2B5EF4-FFF2-40B4-BE49-F238E27FC236}">
                <a16:creationId xmlns:a16="http://schemas.microsoft.com/office/drawing/2014/main" id="{DE0A0C7A-F243-43F4-8553-C67CD1DC3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11268" name="Slide Number Placeholder 6">
            <a:extLst>
              <a:ext uri="{FF2B5EF4-FFF2-40B4-BE49-F238E27FC236}">
                <a16:creationId xmlns:a16="http://schemas.microsoft.com/office/drawing/2014/main" id="{531F331A-D220-4CBA-90A9-47E1F26A8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69014D8-2D38-46F1-BFA7-B050376BBB64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F182FFE2-A267-4D11-9A82-3880F7A834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structuur</a:t>
            </a:r>
            <a:r>
              <a:rPr lang="en-US" sz="2000" b="1">
                <a:effectLst/>
                <a:latin typeface="Arial" charset="0"/>
              </a:rPr>
              <a:t> van </a:t>
            </a:r>
            <a:r>
              <a:rPr lang="en-US" sz="2000" b="1" err="1">
                <a:effectLst/>
                <a:latin typeface="Arial" charset="0"/>
              </a:rPr>
              <a:t>atoom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3FDA8AFA-6D4F-4F8E-BDA9-12ACBA9ED08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920037" cy="4114800"/>
          </a:xfrm>
        </p:spPr>
        <p:txBody>
          <a:bodyPr/>
          <a:lstStyle/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 spc="-1500" baseline="40000">
                <a:latin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Z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symbool</a:t>
            </a:r>
            <a:endParaRPr lang="en-GB" altLang="en-US" sz="24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elektronen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protonen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neutronen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 Z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Z + N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2Z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bepaalt het element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Z bepaalt de chemische eigenschappen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protonmassa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2000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elektronmassa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atoommassa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kernmassa</a:t>
            </a:r>
          </a:p>
        </p:txBody>
      </p:sp>
      <p:grpSp>
        <p:nvGrpSpPr>
          <p:cNvPr id="11271" name="Group 30">
            <a:extLst>
              <a:ext uri="{FF2B5EF4-FFF2-40B4-BE49-F238E27FC236}">
                <a16:creationId xmlns:a16="http://schemas.microsoft.com/office/drawing/2014/main" id="{566460D8-78FC-4766-B73A-141ED2BF0CD5}"/>
              </a:ext>
            </a:extLst>
          </p:cNvPr>
          <p:cNvGrpSpPr>
            <a:grpSpLocks/>
          </p:cNvGrpSpPr>
          <p:nvPr/>
        </p:nvGrpSpPr>
        <p:grpSpPr bwMode="auto">
          <a:xfrm>
            <a:off x="4140200" y="2133600"/>
            <a:ext cx="4052888" cy="2646363"/>
            <a:chOff x="2608" y="1344"/>
            <a:chExt cx="2553" cy="1667"/>
          </a:xfrm>
        </p:grpSpPr>
        <p:sp>
          <p:nvSpPr>
            <p:cNvPr id="11272" name="Oval 14">
              <a:extLst>
                <a:ext uri="{FF2B5EF4-FFF2-40B4-BE49-F238E27FC236}">
                  <a16:creationId xmlns:a16="http://schemas.microsoft.com/office/drawing/2014/main" id="{EDBA4AA6-CD95-4A64-BE13-E09FDB1990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11302">
              <a:off x="2608" y="1538"/>
              <a:ext cx="2035" cy="11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3" name="Oval 15">
              <a:extLst>
                <a:ext uri="{FF2B5EF4-FFF2-40B4-BE49-F238E27FC236}">
                  <a16:creationId xmlns:a16="http://schemas.microsoft.com/office/drawing/2014/main" id="{D6AA32E4-ECF6-4BEF-88CB-16E04DE8D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1" y="1377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4" name="Oval 16">
              <a:extLst>
                <a:ext uri="{FF2B5EF4-FFF2-40B4-BE49-F238E27FC236}">
                  <a16:creationId xmlns:a16="http://schemas.microsoft.com/office/drawing/2014/main" id="{43BE78BC-4A0E-402C-A899-CC93F7DEF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" y="2647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5" name="Oval 17">
              <a:extLst>
                <a:ext uri="{FF2B5EF4-FFF2-40B4-BE49-F238E27FC236}">
                  <a16:creationId xmlns:a16="http://schemas.microsoft.com/office/drawing/2014/main" id="{5F2B5930-8258-4B83-9607-086078E5B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2421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6" name="Oval 18">
              <a:extLst>
                <a:ext uri="{FF2B5EF4-FFF2-40B4-BE49-F238E27FC236}">
                  <a16:creationId xmlns:a16="http://schemas.microsoft.com/office/drawing/2014/main" id="{4F87521B-3F93-4B91-B583-28833B7B8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2585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7" name="Oval 19">
              <a:extLst>
                <a:ext uri="{FF2B5EF4-FFF2-40B4-BE49-F238E27FC236}">
                  <a16:creationId xmlns:a16="http://schemas.microsoft.com/office/drawing/2014/main" id="{925E2E98-CE9C-43E8-8A38-34A833F84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" y="2012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8" name="Oval 20">
              <a:extLst>
                <a:ext uri="{FF2B5EF4-FFF2-40B4-BE49-F238E27FC236}">
                  <a16:creationId xmlns:a16="http://schemas.microsoft.com/office/drawing/2014/main" id="{1EB3E02A-D965-4DFC-96F2-CE1881969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1" y="2012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79" name="Oval 22">
              <a:extLst>
                <a:ext uri="{FF2B5EF4-FFF2-40B4-BE49-F238E27FC236}">
                  <a16:creationId xmlns:a16="http://schemas.microsoft.com/office/drawing/2014/main" id="{4AC64CD9-FBFC-4EA3-A31B-FE65F3489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2149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80" name="Oval 23">
              <a:extLst>
                <a:ext uri="{FF2B5EF4-FFF2-40B4-BE49-F238E27FC236}">
                  <a16:creationId xmlns:a16="http://schemas.microsoft.com/office/drawing/2014/main" id="{634786E7-AE50-403E-9705-AFC44D0FA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2809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81" name="Oval 24">
              <a:extLst>
                <a:ext uri="{FF2B5EF4-FFF2-40B4-BE49-F238E27FC236}">
                  <a16:creationId xmlns:a16="http://schemas.microsoft.com/office/drawing/2014/main" id="{3682FE66-B279-4B83-8BFB-43C4CD47F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" y="1876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1282" name="Text Box 25">
              <a:extLst>
                <a:ext uri="{FF2B5EF4-FFF2-40B4-BE49-F238E27FC236}">
                  <a16:creationId xmlns:a16="http://schemas.microsoft.com/office/drawing/2014/main" id="{7F4E9327-18E3-4A98-A881-336E6B17F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345"/>
              <a:ext cx="5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elektron</a:t>
              </a:r>
            </a:p>
          </p:txBody>
        </p:sp>
        <p:sp>
          <p:nvSpPr>
            <p:cNvPr id="11283" name="Text Box 26">
              <a:extLst>
                <a:ext uri="{FF2B5EF4-FFF2-40B4-BE49-F238E27FC236}">
                  <a16:creationId xmlns:a16="http://schemas.microsoft.com/office/drawing/2014/main" id="{89E2751D-9415-45BC-AD77-669F27920D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572"/>
              <a:ext cx="4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proton</a:t>
              </a:r>
            </a:p>
          </p:txBody>
        </p:sp>
        <p:sp>
          <p:nvSpPr>
            <p:cNvPr id="11284" name="Text Box 27">
              <a:extLst>
                <a:ext uri="{FF2B5EF4-FFF2-40B4-BE49-F238E27FC236}">
                  <a16:creationId xmlns:a16="http://schemas.microsoft.com/office/drawing/2014/main" id="{2E4FD98B-E048-4DE7-BC9B-CB6743FD1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0" y="2799"/>
              <a:ext cx="5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neutron</a:t>
              </a:r>
            </a:p>
          </p:txBody>
        </p:sp>
        <p:sp>
          <p:nvSpPr>
            <p:cNvPr id="11285" name="Text Box 28">
              <a:extLst>
                <a:ext uri="{FF2B5EF4-FFF2-40B4-BE49-F238E27FC236}">
                  <a16:creationId xmlns:a16="http://schemas.microsoft.com/office/drawing/2014/main" id="{F03FB27C-09A1-49E2-8F18-578E321984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3" y="1344"/>
              <a:ext cx="3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spc="-1500" baseline="40000">
                  <a:latin typeface="Arial" panose="020B0604020202020204" pitchFamily="34" charset="0"/>
                </a:rPr>
                <a:t>4</a:t>
              </a:r>
              <a:r>
                <a:rPr lang="en-US" altLang="en-US" sz="1800" baseline="-25000">
                  <a:latin typeface="Arial" panose="020B0604020202020204" pitchFamily="34" charset="0"/>
                </a:rPr>
                <a:t>2</a:t>
              </a:r>
              <a:r>
                <a:rPr lang="en-US" altLang="en-US" sz="1800">
                  <a:latin typeface="Arial" panose="020B0604020202020204" pitchFamily="34" charset="0"/>
                </a:rPr>
                <a:t>He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>
            <a:extLst>
              <a:ext uri="{FF2B5EF4-FFF2-40B4-BE49-F238E27FC236}">
                <a16:creationId xmlns:a16="http://schemas.microsoft.com/office/drawing/2014/main" id="{65C9C2ED-CCE4-43D1-B378-F249156317F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F5DCE23-6427-4042-AE9D-2763DF49A36C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3315" name="Footer Placeholder 5">
            <a:extLst>
              <a:ext uri="{FF2B5EF4-FFF2-40B4-BE49-F238E27FC236}">
                <a16:creationId xmlns:a16="http://schemas.microsoft.com/office/drawing/2014/main" id="{5BE32391-8842-4AB1-957A-0BFDD8C7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13316" name="Slide Number Placeholder 6">
            <a:extLst>
              <a:ext uri="{FF2B5EF4-FFF2-40B4-BE49-F238E27FC236}">
                <a16:creationId xmlns:a16="http://schemas.microsoft.com/office/drawing/2014/main" id="{714E2EF6-BC75-4A65-A0FD-3A6BF9F57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2B900543-5577-4324-9BB8-5869A86AA19D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C3A344D8-EA93-499A-B6D4-24D8D2D7FF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 err="1">
                <a:effectLst/>
                <a:latin typeface="Arial" charset="0"/>
              </a:rPr>
              <a:t>structuur</a:t>
            </a:r>
            <a:r>
              <a:rPr lang="en-US" sz="2000" b="1">
                <a:effectLst/>
                <a:latin typeface="Arial" charset="0"/>
              </a:rPr>
              <a:t> van </a:t>
            </a:r>
            <a:r>
              <a:rPr lang="en-US" sz="2000" b="1" err="1">
                <a:effectLst/>
                <a:latin typeface="Arial" charset="0"/>
              </a:rPr>
              <a:t>atoom</a:t>
            </a:r>
            <a:endParaRPr lang="en-GB" sz="3600" b="1">
              <a:effectLst/>
              <a:latin typeface="Arial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4F9054BB-5A37-4ABE-9E71-AF9E56F6D1E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8064251" cy="1143000"/>
          </a:xfrm>
          <a:solidFill>
            <a:schemeClr val="bg2"/>
          </a:solidFill>
        </p:spPr>
        <p:txBody>
          <a:bodyPr/>
          <a:lstStyle/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atomaire massaeenheid = 1,7·10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-27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kg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 mol   →   A gram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N</a:t>
            </a:r>
            <a:r>
              <a:rPr lang="en-GB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Avogadro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6,0·10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atomen·mol</a:t>
            </a:r>
            <a:r>
              <a:rPr lang="en-GB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getal van Avogadro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4946C58C-DDE0-47FD-8AB5-68ABC388D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500438"/>
            <a:ext cx="4464050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INTERACTIE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waterstof							A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1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zuurstof								A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16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samenstelling water		H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wat is de massa van 1 mol water ?</a:t>
            </a: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hoeveel moleculen zitten in 1 g water ?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D431B4E5-2574-49A6-9ECA-5EE246783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3500438"/>
            <a:ext cx="3455987" cy="26654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 defTabSz="21590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215900" defTabSz="2159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 defTabSz="2159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 defTabSz="2159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 typeface="Wingdings" panose="05000000000000000000" pitchFamily="2" charset="2"/>
              <a:buNone/>
            </a:pPr>
            <a:endParaRPr lang="en-GB" altLang="en-US" sz="18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 mol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water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2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1 + 16 = 18 g</a:t>
            </a:r>
          </a:p>
          <a:p>
            <a:pPr lvl="2" eaLnBrk="1" hangingPunct="1">
              <a:buClr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N = 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6,0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1 / 18</a:t>
            </a:r>
          </a:p>
          <a:p>
            <a:pPr lvl="2" eaLnBrk="1" hangingPunct="1"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= 0,3</a:t>
            </a:r>
            <a:r>
              <a:rPr lang="en-GB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1800" baseline="30000">
                <a:latin typeface="Arial" panose="020B0604020202020204" pitchFamily="34" charset="0"/>
                <a:sym typeface="Symbol" panose="05050102010706020507" pitchFamily="18" charset="2"/>
              </a:rPr>
              <a:t>23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moleculen</a:t>
            </a:r>
            <a:endParaRPr lang="en-GB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>
            <a:extLst>
              <a:ext uri="{FF2B5EF4-FFF2-40B4-BE49-F238E27FC236}">
                <a16:creationId xmlns:a16="http://schemas.microsoft.com/office/drawing/2014/main" id="{A74C0E96-DE01-47E6-9344-746BBD8B620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C076AC0D-5B6C-4F11-9A41-2F1E052BC6A6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5363" name="Footer Placeholder 5">
            <a:extLst>
              <a:ext uri="{FF2B5EF4-FFF2-40B4-BE49-F238E27FC236}">
                <a16:creationId xmlns:a16="http://schemas.microsoft.com/office/drawing/2014/main" id="{EBCA78E8-DE99-4F8E-9374-840C3B0AA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15364" name="Slide Number Placeholder 6">
            <a:extLst>
              <a:ext uri="{FF2B5EF4-FFF2-40B4-BE49-F238E27FC236}">
                <a16:creationId xmlns:a16="http://schemas.microsoft.com/office/drawing/2014/main" id="{42AEA775-AC45-4B7B-9BD0-92E3C5D4C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9A8A39A-13AE-4009-906A-F8B0A50A8A60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79554" name="Rectangle 2">
            <a:extLst>
              <a:ext uri="{FF2B5EF4-FFF2-40B4-BE49-F238E27FC236}">
                <a16:creationId xmlns:a16="http://schemas.microsoft.com/office/drawing/2014/main" id="{6873BE72-6543-4948-96F2-4313143A5E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excitatie en ionisatie</a:t>
            </a:r>
            <a:endParaRPr lang="en-GB" sz="3600" b="1">
              <a:latin typeface="Arial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055646F5-7AEE-4697-AC95-32F17D09E72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4321175" cy="4176712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elektronen groeperen in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schillen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nummering 			n = 1, 2, 3, …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aanduiding				K, L, M, …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plek voor 2n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elektronen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energietoevoer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excitatie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ionisatie</a:t>
            </a:r>
          </a:p>
          <a:p>
            <a:pPr lvl="2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eenheid van energie</a:t>
            </a:r>
          </a:p>
          <a:p>
            <a:pPr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joule (J)</a:t>
            </a:r>
          </a:p>
          <a:p>
            <a:pPr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elektronvolt (eV)</a:t>
            </a:r>
          </a:p>
          <a:p>
            <a:pPr lvl="2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1 eV = 1,6</a:t>
            </a:r>
            <a:r>
              <a:rPr lang="en-GB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-19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J</a:t>
            </a:r>
            <a:endParaRPr lang="en-GB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15367" name="Group 46">
            <a:extLst>
              <a:ext uri="{FF2B5EF4-FFF2-40B4-BE49-F238E27FC236}">
                <a16:creationId xmlns:a16="http://schemas.microsoft.com/office/drawing/2014/main" id="{74D17782-28FF-4E5D-B91F-7B88E5A9AF8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11960" y="2177885"/>
            <a:ext cx="4320000" cy="3339347"/>
            <a:chOff x="1927" y="1086"/>
            <a:chExt cx="3642" cy="2815"/>
          </a:xfrm>
        </p:grpSpPr>
        <p:sp>
          <p:nvSpPr>
            <p:cNvPr id="15368" name="Oval 8">
              <a:extLst>
                <a:ext uri="{FF2B5EF4-FFF2-40B4-BE49-F238E27FC236}">
                  <a16:creationId xmlns:a16="http://schemas.microsoft.com/office/drawing/2014/main" id="{AA859FA7-12C4-469F-87CD-0A82F3F56D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25" y="3189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69" name="Oval 9">
              <a:extLst>
                <a:ext uri="{FF2B5EF4-FFF2-40B4-BE49-F238E27FC236}">
                  <a16:creationId xmlns:a16="http://schemas.microsoft.com/office/drawing/2014/main" id="{0198375A-EDA5-48DF-A548-9C12F719B8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94" y="3353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0" name="Oval 13">
              <a:extLst>
                <a:ext uri="{FF2B5EF4-FFF2-40B4-BE49-F238E27FC236}">
                  <a16:creationId xmlns:a16="http://schemas.microsoft.com/office/drawing/2014/main" id="{04A111D3-88B4-46E4-AA55-6C8E8BEDBA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94" y="3577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1" name="Text Box 15">
              <a:extLst>
                <a:ext uri="{FF2B5EF4-FFF2-40B4-BE49-F238E27FC236}">
                  <a16:creationId xmlns:a16="http://schemas.microsoft.com/office/drawing/2014/main" id="{810A4AD8-7BE6-4BB0-806C-51B2615D552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952" y="3113"/>
              <a:ext cx="617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elektron</a:t>
              </a:r>
            </a:p>
          </p:txBody>
        </p:sp>
        <p:sp>
          <p:nvSpPr>
            <p:cNvPr id="15372" name="Text Box 16">
              <a:extLst>
                <a:ext uri="{FF2B5EF4-FFF2-40B4-BE49-F238E27FC236}">
                  <a16:creationId xmlns:a16="http://schemas.microsoft.com/office/drawing/2014/main" id="{D7255FC1-280E-48F4-8099-CECACF71727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952" y="3340"/>
              <a:ext cx="517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proton</a:t>
              </a:r>
            </a:p>
          </p:txBody>
        </p:sp>
        <p:sp>
          <p:nvSpPr>
            <p:cNvPr id="15373" name="Text Box 17">
              <a:extLst>
                <a:ext uri="{FF2B5EF4-FFF2-40B4-BE49-F238E27FC236}">
                  <a16:creationId xmlns:a16="http://schemas.microsoft.com/office/drawing/2014/main" id="{CE55349F-9AAA-4F9E-8E5A-ACCC55FA365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952" y="3567"/>
              <a:ext cx="595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latin typeface="Arial" panose="020B0604020202020204" pitchFamily="34" charset="0"/>
                </a:rPr>
                <a:t>neutron</a:t>
              </a:r>
            </a:p>
          </p:txBody>
        </p:sp>
        <p:sp>
          <p:nvSpPr>
            <p:cNvPr id="15374" name="Oval 20">
              <a:extLst>
                <a:ext uri="{FF2B5EF4-FFF2-40B4-BE49-F238E27FC236}">
                  <a16:creationId xmlns:a16="http://schemas.microsoft.com/office/drawing/2014/main" id="{E6C0A6DC-D8A8-4B9C-96FF-59A75F2551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2407" y="1434"/>
              <a:ext cx="3009" cy="204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5" name="Oval 5">
              <a:extLst>
                <a:ext uri="{FF2B5EF4-FFF2-40B4-BE49-F238E27FC236}">
                  <a16:creationId xmlns:a16="http://schemas.microsoft.com/office/drawing/2014/main" id="{F2186996-4ABD-4048-9911-26CA5F66F2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3095" y="1953"/>
              <a:ext cx="1627" cy="103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6" name="Oval 6">
              <a:extLst>
                <a:ext uri="{FF2B5EF4-FFF2-40B4-BE49-F238E27FC236}">
                  <a16:creationId xmlns:a16="http://schemas.microsoft.com/office/drawing/2014/main" id="{EE94731E-00F5-4FEB-A213-6760644D3B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32" y="1888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7" name="Oval 7">
              <a:extLst>
                <a:ext uri="{FF2B5EF4-FFF2-40B4-BE49-F238E27FC236}">
                  <a16:creationId xmlns:a16="http://schemas.microsoft.com/office/drawing/2014/main" id="{2C01F6A0-ACAC-4826-80CB-3D27DA5476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24" y="2885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8" name="Oval 10">
              <a:extLst>
                <a:ext uri="{FF2B5EF4-FFF2-40B4-BE49-F238E27FC236}">
                  <a16:creationId xmlns:a16="http://schemas.microsoft.com/office/drawing/2014/main" id="{64A29332-9BD7-4C21-9190-E1B968CE82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59" y="2386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79" name="Oval 11">
              <a:extLst>
                <a:ext uri="{FF2B5EF4-FFF2-40B4-BE49-F238E27FC236}">
                  <a16:creationId xmlns:a16="http://schemas.microsoft.com/office/drawing/2014/main" id="{B616F1E3-B1B8-44D7-8BED-372903A402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87" y="2386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0" name="Oval 12">
              <a:extLst>
                <a:ext uri="{FF2B5EF4-FFF2-40B4-BE49-F238E27FC236}">
                  <a16:creationId xmlns:a16="http://schemas.microsoft.com/office/drawing/2014/main" id="{1DC694A6-9921-411E-BCFF-2A851E0419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23" y="2523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1" name="Oval 14">
              <a:extLst>
                <a:ext uri="{FF2B5EF4-FFF2-40B4-BE49-F238E27FC236}">
                  <a16:creationId xmlns:a16="http://schemas.microsoft.com/office/drawing/2014/main" id="{B94C7BDB-AB81-4C3E-BCCD-E1DAE5BF63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23" y="2250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2" name="Text Box 18">
              <a:extLst>
                <a:ext uri="{FF2B5EF4-FFF2-40B4-BE49-F238E27FC236}">
                  <a16:creationId xmlns:a16="http://schemas.microsoft.com/office/drawing/2014/main" id="{67CEC4E3-A6A2-47FC-B4F9-A0FA2FE34A0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953" y="1230"/>
              <a:ext cx="379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spc="-1500" baseline="40000">
                  <a:latin typeface="Arial" panose="020B0604020202020204" pitchFamily="34" charset="0"/>
                </a:rPr>
                <a:t>7</a:t>
              </a:r>
              <a:r>
                <a:rPr lang="en-US" altLang="en-US" sz="1800" baseline="-25000">
                  <a:latin typeface="Arial" panose="020B0604020202020204" pitchFamily="34" charset="0"/>
                </a:rPr>
                <a:t>3</a:t>
              </a:r>
              <a:r>
                <a:rPr lang="en-US" altLang="en-US" sz="1800">
                  <a:latin typeface="Arial" panose="020B0604020202020204" pitchFamily="34" charset="0"/>
                </a:rPr>
                <a:t>Li</a:t>
              </a:r>
            </a:p>
          </p:txBody>
        </p:sp>
        <p:sp>
          <p:nvSpPr>
            <p:cNvPr id="15383" name="Oval 19">
              <a:extLst>
                <a:ext uri="{FF2B5EF4-FFF2-40B4-BE49-F238E27FC236}">
                  <a16:creationId xmlns:a16="http://schemas.microsoft.com/office/drawing/2014/main" id="{773A0384-79B7-4F9D-980E-0102C4BE14A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2770" y="1705"/>
              <a:ext cx="2283" cy="150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4" name="Oval 21">
              <a:extLst>
                <a:ext uri="{FF2B5EF4-FFF2-40B4-BE49-F238E27FC236}">
                  <a16:creationId xmlns:a16="http://schemas.microsoft.com/office/drawing/2014/main" id="{8215B3FB-C01D-4BDB-B4EB-C93925DCD6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72" y="2126"/>
              <a:ext cx="182" cy="1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5" name="Oval 22">
              <a:extLst>
                <a:ext uri="{FF2B5EF4-FFF2-40B4-BE49-F238E27FC236}">
                  <a16:creationId xmlns:a16="http://schemas.microsoft.com/office/drawing/2014/main" id="{7BBD0B65-9E10-47A1-9B3B-BE43EE6516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54" y="2443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6" name="Oval 23">
              <a:extLst>
                <a:ext uri="{FF2B5EF4-FFF2-40B4-BE49-F238E27FC236}">
                  <a16:creationId xmlns:a16="http://schemas.microsoft.com/office/drawing/2014/main" id="{9D7F0062-2AB7-4216-96F4-2BD8B3AA57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09" y="2262"/>
              <a:ext cx="182" cy="181"/>
            </a:xfrm>
            <a:prstGeom prst="ellipse">
              <a:avLst/>
            </a:prstGeom>
            <a:solidFill>
              <a:srgbClr val="0066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7" name="Oval 24">
              <a:extLst>
                <a:ext uri="{FF2B5EF4-FFF2-40B4-BE49-F238E27FC236}">
                  <a16:creationId xmlns:a16="http://schemas.microsoft.com/office/drawing/2014/main" id="{4F78D529-FBA0-4FC1-AF33-8A594DC50F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1" y="2340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8" name="Oval 25">
              <a:extLst>
                <a:ext uri="{FF2B5EF4-FFF2-40B4-BE49-F238E27FC236}">
                  <a16:creationId xmlns:a16="http://schemas.microsoft.com/office/drawing/2014/main" id="{A8E93AE8-FB0A-4CC1-BBD2-2AA7B97A1F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02" y="2386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89" name="Oval 26">
              <a:extLst>
                <a:ext uri="{FF2B5EF4-FFF2-40B4-BE49-F238E27FC236}">
                  <a16:creationId xmlns:a16="http://schemas.microsoft.com/office/drawing/2014/main" id="{465DE646-9EEC-4CE1-8DC1-B5689C29B9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6" y="2976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0" name="Oval 27">
              <a:extLst>
                <a:ext uri="{FF2B5EF4-FFF2-40B4-BE49-F238E27FC236}">
                  <a16:creationId xmlns:a16="http://schemas.microsoft.com/office/drawing/2014/main" id="{36402256-E986-4A6B-AC14-2917C1F7B3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32" y="3248"/>
              <a:ext cx="90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1" name="Oval 28">
              <a:extLst>
                <a:ext uri="{FF2B5EF4-FFF2-40B4-BE49-F238E27FC236}">
                  <a16:creationId xmlns:a16="http://schemas.microsoft.com/office/drawing/2014/main" id="{951FB659-9F14-4271-B8B4-2D28EDE40F9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67" y="1569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2" name="Oval 29">
              <a:extLst>
                <a:ext uri="{FF2B5EF4-FFF2-40B4-BE49-F238E27FC236}">
                  <a16:creationId xmlns:a16="http://schemas.microsoft.com/office/drawing/2014/main" id="{B50D9860-A38B-46EA-8626-893091A19D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49" y="2930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3" name="Oval 30">
              <a:extLst>
                <a:ext uri="{FF2B5EF4-FFF2-40B4-BE49-F238E27FC236}">
                  <a16:creationId xmlns:a16="http://schemas.microsoft.com/office/drawing/2014/main" id="{8624263A-D44B-4890-99C0-743579A2B5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96" y="1751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4" name="Oval 31">
              <a:extLst>
                <a:ext uri="{FF2B5EF4-FFF2-40B4-BE49-F238E27FC236}">
                  <a16:creationId xmlns:a16="http://schemas.microsoft.com/office/drawing/2014/main" id="{4582542D-33D8-4080-A4F5-AA3AB07148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11" y="1796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5" name="Oval 32">
              <a:extLst>
                <a:ext uri="{FF2B5EF4-FFF2-40B4-BE49-F238E27FC236}">
                  <a16:creationId xmlns:a16="http://schemas.microsoft.com/office/drawing/2014/main" id="{5FB169BF-A3E8-4B9E-AF0A-F1317D56DD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94" y="1344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5396" name="Line 38">
              <a:extLst>
                <a:ext uri="{FF2B5EF4-FFF2-40B4-BE49-F238E27FC236}">
                  <a16:creationId xmlns:a16="http://schemas.microsoft.com/office/drawing/2014/main" id="{829FAB8F-BB01-460F-AE15-97E82F2A975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422" y="1434"/>
              <a:ext cx="272" cy="45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Line 39">
              <a:extLst>
                <a:ext uri="{FF2B5EF4-FFF2-40B4-BE49-F238E27FC236}">
                  <a16:creationId xmlns:a16="http://schemas.microsoft.com/office/drawing/2014/main" id="{70FF33FF-4136-4E29-94E2-3BFC9EEDEA5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2426" y="2976"/>
              <a:ext cx="817" cy="68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Text Box 40">
              <a:extLst>
                <a:ext uri="{FF2B5EF4-FFF2-40B4-BE49-F238E27FC236}">
                  <a16:creationId xmlns:a16="http://schemas.microsoft.com/office/drawing/2014/main" id="{F1BAB8EF-FCE3-4CF7-BC99-7929285CA40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649" y="1086"/>
              <a:ext cx="632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excitatie</a:t>
              </a:r>
            </a:p>
          </p:txBody>
        </p:sp>
        <p:sp>
          <p:nvSpPr>
            <p:cNvPr id="15399" name="Text Box 41">
              <a:extLst>
                <a:ext uri="{FF2B5EF4-FFF2-40B4-BE49-F238E27FC236}">
                  <a16:creationId xmlns:a16="http://schemas.microsoft.com/office/drawing/2014/main" id="{3141846D-447F-4575-8EB7-E3159780FEC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927" y="3672"/>
              <a:ext cx="631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ionisatie</a:t>
              </a:r>
            </a:p>
          </p:txBody>
        </p:sp>
        <p:sp>
          <p:nvSpPr>
            <p:cNvPr id="15400" name="Text Box 42">
              <a:extLst>
                <a:ext uri="{FF2B5EF4-FFF2-40B4-BE49-F238E27FC236}">
                  <a16:creationId xmlns:a16="http://schemas.microsoft.com/office/drawing/2014/main" id="{9A1F4F7D-4EA5-47BE-A944-E7DCFE59841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833" y="1797"/>
              <a:ext cx="23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K</a:t>
              </a:r>
            </a:p>
          </p:txBody>
        </p:sp>
        <p:sp>
          <p:nvSpPr>
            <p:cNvPr id="15401" name="Text Box 43">
              <a:extLst>
                <a:ext uri="{FF2B5EF4-FFF2-40B4-BE49-F238E27FC236}">
                  <a16:creationId xmlns:a16="http://schemas.microsoft.com/office/drawing/2014/main" id="{003F1084-BA6A-424F-8BD9-CB69040C11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742" y="1570"/>
              <a:ext cx="2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L</a:t>
              </a:r>
            </a:p>
          </p:txBody>
        </p:sp>
        <p:sp>
          <p:nvSpPr>
            <p:cNvPr id="15402" name="Text Box 44">
              <a:extLst>
                <a:ext uri="{FF2B5EF4-FFF2-40B4-BE49-F238E27FC236}">
                  <a16:creationId xmlns:a16="http://schemas.microsoft.com/office/drawing/2014/main" id="{AEB985D4-902C-4525-A2E7-5836B55AF00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652" y="1298"/>
              <a:ext cx="25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M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4">
            <a:extLst>
              <a:ext uri="{FF2B5EF4-FFF2-40B4-BE49-F238E27FC236}">
                <a16:creationId xmlns:a16="http://schemas.microsoft.com/office/drawing/2014/main" id="{46A3B0CD-8081-4710-845C-C034C893CA1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6B350F8-1026-4AAC-9114-5C7956FC5CF1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7411" name="Footer Placeholder 5">
            <a:extLst>
              <a:ext uri="{FF2B5EF4-FFF2-40B4-BE49-F238E27FC236}">
                <a16:creationId xmlns:a16="http://schemas.microsoft.com/office/drawing/2014/main" id="{386BEDE8-1C48-4B0A-A67A-4D9B6240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17412" name="Slide Number Placeholder 6">
            <a:extLst>
              <a:ext uri="{FF2B5EF4-FFF2-40B4-BE49-F238E27FC236}">
                <a16:creationId xmlns:a16="http://schemas.microsoft.com/office/drawing/2014/main" id="{7F7C9DCD-DD9C-4791-96CA-688240834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D7112F4-C8E0-46DB-8203-2AA7E8AA3625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0E9BA799-2A30-4EBB-BACF-011A0CDE3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excitatie en ionisatie</a:t>
            </a:r>
            <a:endParaRPr lang="en-GB" sz="3600" b="1">
              <a:latin typeface="Arial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7D39776B-DE20-48FD-BE82-F0B4C932109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847012" cy="61595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bindingsenergie B = ionisatie-energie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neemt sterk toe met Z</a:t>
            </a:r>
            <a:endParaRPr lang="en-US" altLang="en-US" sz="2000" baseline="-25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17415" name="Group 6">
            <a:extLst>
              <a:ext uri="{FF2B5EF4-FFF2-40B4-BE49-F238E27FC236}">
                <a16:creationId xmlns:a16="http://schemas.microsoft.com/office/drawing/2014/main" id="{26A031CA-F85D-4715-B0C1-E1354FA69D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57363" y="2492375"/>
            <a:ext cx="5551487" cy="3816350"/>
            <a:chOff x="1418" y="2018"/>
            <a:chExt cx="7285" cy="5007"/>
          </a:xfrm>
        </p:grpSpPr>
        <p:pic>
          <p:nvPicPr>
            <p:cNvPr id="17416" name="Chart 1">
              <a:extLst>
                <a:ext uri="{FF2B5EF4-FFF2-40B4-BE49-F238E27FC236}">
                  <a16:creationId xmlns:a16="http://schemas.microsoft.com/office/drawing/2014/main" id="{9052FB36-88F7-45BF-805F-D29B0A0CDB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857" t="-6680" r="-2835" b="-7993"/>
            <a:stretch>
              <a:fillRect/>
            </a:stretch>
          </p:blipFill>
          <p:spPr bwMode="auto">
            <a:xfrm>
              <a:off x="1418" y="2030"/>
              <a:ext cx="7043" cy="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17" name="Group 8">
              <a:extLst>
                <a:ext uri="{FF2B5EF4-FFF2-40B4-BE49-F238E27FC236}">
                  <a16:creationId xmlns:a16="http://schemas.microsoft.com/office/drawing/2014/main" id="{E2A43E26-8CA2-4399-969E-EF409190CE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1" y="2018"/>
              <a:ext cx="632" cy="1984"/>
              <a:chOff x="7403" y="1379"/>
              <a:chExt cx="485" cy="1539"/>
            </a:xfrm>
          </p:grpSpPr>
          <p:sp>
            <p:nvSpPr>
              <p:cNvPr id="17418" name="Text Box 31">
                <a:extLst>
                  <a:ext uri="{FF2B5EF4-FFF2-40B4-BE49-F238E27FC236}">
                    <a16:creationId xmlns:a16="http://schemas.microsoft.com/office/drawing/2014/main" id="{63814D6A-DC6F-4FD9-91C1-DF42DA68B5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03" y="1379"/>
                <a:ext cx="262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400">
                    <a:cs typeface="Times New Roman" panose="02020603050405020304" pitchFamily="18" charset="0"/>
                  </a:rPr>
                  <a:t>K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19" name="Text Box 33">
                <a:extLst>
                  <a:ext uri="{FF2B5EF4-FFF2-40B4-BE49-F238E27FC236}">
                    <a16:creationId xmlns:a16="http://schemas.microsoft.com/office/drawing/2014/main" id="{C37CC6FA-8F5B-407F-8974-1CD077F5C9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6" y="1761"/>
                <a:ext cx="262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400">
                    <a:cs typeface="Times New Roman" panose="02020603050405020304" pitchFamily="18" charset="0"/>
                  </a:rPr>
                  <a:t>L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20" name="Text Box 34">
                <a:extLst>
                  <a:ext uri="{FF2B5EF4-FFF2-40B4-BE49-F238E27FC236}">
                    <a16:creationId xmlns:a16="http://schemas.microsoft.com/office/drawing/2014/main" id="{3F0B98F4-24CF-40C3-9038-47ABCE6BCB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33" y="2201"/>
                <a:ext cx="262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400">
                    <a:cs typeface="Times New Roman" panose="02020603050405020304" pitchFamily="18" charset="0"/>
                  </a:rPr>
                  <a:t>M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21" name="Text Box 35">
                <a:extLst>
                  <a:ext uri="{FF2B5EF4-FFF2-40B4-BE49-F238E27FC236}">
                    <a16:creationId xmlns:a16="http://schemas.microsoft.com/office/drawing/2014/main" id="{52A8DF07-6F36-4D83-8EC0-45AA3C6CE1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26" y="2566"/>
                <a:ext cx="262" cy="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/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400">
                    <a:cs typeface="Times New Roman" panose="02020603050405020304" pitchFamily="18" charset="0"/>
                  </a:rPr>
                  <a:t>N</a:t>
                </a:r>
                <a:endParaRPr lang="en-US" altLang="en-US" sz="1200">
                  <a:latin typeface="Georgia" panose="02040502050405020303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4">
            <a:extLst>
              <a:ext uri="{FF2B5EF4-FFF2-40B4-BE49-F238E27FC236}">
                <a16:creationId xmlns:a16="http://schemas.microsoft.com/office/drawing/2014/main" id="{C9B3A073-EEC3-422B-8118-ECA858F991B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C8B99A8-59BA-4F60-98AE-D6FD19DEC267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9459" name="Footer Placeholder 5">
            <a:extLst>
              <a:ext uri="{FF2B5EF4-FFF2-40B4-BE49-F238E27FC236}">
                <a16:creationId xmlns:a16="http://schemas.microsoft.com/office/drawing/2014/main" id="{B72B8B45-6B2F-4E8D-B14A-C6B9887F4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19460" name="Slide Number Placeholder 6">
            <a:extLst>
              <a:ext uri="{FF2B5EF4-FFF2-40B4-BE49-F238E27FC236}">
                <a16:creationId xmlns:a16="http://schemas.microsoft.com/office/drawing/2014/main" id="{7BA3D380-58AD-489F-8A6D-0A87552BA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AE8DDB01-6306-41A8-BEAA-F9CCCC6337EE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AC0E91E5-E834-40AE-971A-05DCC064A9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excitatie en ionisatie</a:t>
            </a:r>
            <a:endParaRPr lang="en-GB" sz="3600" b="1">
              <a:latin typeface="Arial" charset="0"/>
            </a:endParaRP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2D2B9496-7839-4637-9346-D6BF1FF5701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5038725" cy="411480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lege plaats wordt opgevuld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waarbij energie vrijkomt</a:t>
            </a: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r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öntgen-foton</a:t>
            </a: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E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B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- B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röntgenfluorescentie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SzTx/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auger-elektron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E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KLL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B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- B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L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- B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L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tweede proces alleen als Z ≥ 3</a:t>
            </a:r>
          </a:p>
          <a:p>
            <a:pPr lvl="1" indent="0" eaLnBrk="1" hangingPunct="1">
              <a:buClr>
                <a:schemeClr val="tx2"/>
              </a:buClr>
              <a:buFontTx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dit zijn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concurrerende processen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19463" name="Group 47">
            <a:extLst>
              <a:ext uri="{FF2B5EF4-FFF2-40B4-BE49-F238E27FC236}">
                <a16:creationId xmlns:a16="http://schemas.microsoft.com/office/drawing/2014/main" id="{61C10A71-99E1-43D9-BB99-6FF1E119F0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99992" y="2061048"/>
            <a:ext cx="3725000" cy="1800000"/>
            <a:chOff x="2336" y="935"/>
            <a:chExt cx="3098" cy="1497"/>
          </a:xfrm>
        </p:grpSpPr>
        <p:sp>
          <p:nvSpPr>
            <p:cNvPr id="19476" name="Oval 28">
              <a:extLst>
                <a:ext uri="{FF2B5EF4-FFF2-40B4-BE49-F238E27FC236}">
                  <a16:creationId xmlns:a16="http://schemas.microsoft.com/office/drawing/2014/main" id="{A167C5A6-3B8A-4F38-8D1A-5B5821D770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2336" y="1113"/>
              <a:ext cx="2035" cy="122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77" name="Oval 29">
              <a:extLst>
                <a:ext uri="{FF2B5EF4-FFF2-40B4-BE49-F238E27FC236}">
                  <a16:creationId xmlns:a16="http://schemas.microsoft.com/office/drawing/2014/main" id="{C022B9A9-8B55-4496-9CCF-B5AFC9731C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88" y="2159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78" name="Oval 30">
              <a:extLst>
                <a:ext uri="{FF2B5EF4-FFF2-40B4-BE49-F238E27FC236}">
                  <a16:creationId xmlns:a16="http://schemas.microsoft.com/office/drawing/2014/main" id="{BF49790C-5263-40AC-AA5D-6F84BD92F4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34" y="2341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79" name="Oval 31">
              <a:extLst>
                <a:ext uri="{FF2B5EF4-FFF2-40B4-BE49-F238E27FC236}">
                  <a16:creationId xmlns:a16="http://schemas.microsoft.com/office/drawing/2014/main" id="{47A81E35-814F-4462-875B-40EF570CD5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34" y="1660"/>
              <a:ext cx="182" cy="18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19480" name="Oval 32">
              <a:extLst>
                <a:ext uri="{FF2B5EF4-FFF2-40B4-BE49-F238E27FC236}">
                  <a16:creationId xmlns:a16="http://schemas.microsoft.com/office/drawing/2014/main" id="{E595AF1D-4A39-4112-BDB1-92927F35D6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2645" y="1343"/>
              <a:ext cx="1400" cy="77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81" name="Oval 33">
              <a:extLst>
                <a:ext uri="{FF2B5EF4-FFF2-40B4-BE49-F238E27FC236}">
                  <a16:creationId xmlns:a16="http://schemas.microsoft.com/office/drawing/2014/main" id="{51FE7D0D-DFB1-4648-8B3F-3898967D5A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52" y="1978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82" name="Line 34">
              <a:extLst>
                <a:ext uri="{FF2B5EF4-FFF2-40B4-BE49-F238E27FC236}">
                  <a16:creationId xmlns:a16="http://schemas.microsoft.com/office/drawing/2014/main" id="{657E5A00-9622-47EB-91FF-D7A03D731D0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3597" y="2023"/>
              <a:ext cx="91" cy="13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3" name="Line 35">
              <a:extLst>
                <a:ext uri="{FF2B5EF4-FFF2-40B4-BE49-F238E27FC236}">
                  <a16:creationId xmlns:a16="http://schemas.microsoft.com/office/drawing/2014/main" id="{46CCF182-320F-47DE-B337-AE65F34D6FB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733" y="1706"/>
              <a:ext cx="726" cy="36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4" name="Text Box 36">
              <a:extLst>
                <a:ext uri="{FF2B5EF4-FFF2-40B4-BE49-F238E27FC236}">
                  <a16:creationId xmlns:a16="http://schemas.microsoft.com/office/drawing/2014/main" id="{E1C45143-31F8-473A-B483-DD8F24B6C44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643" y="1161"/>
              <a:ext cx="229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K</a:t>
              </a:r>
            </a:p>
          </p:txBody>
        </p:sp>
        <p:sp>
          <p:nvSpPr>
            <p:cNvPr id="19485" name="Text Box 37">
              <a:extLst>
                <a:ext uri="{FF2B5EF4-FFF2-40B4-BE49-F238E27FC236}">
                  <a16:creationId xmlns:a16="http://schemas.microsoft.com/office/drawing/2014/main" id="{AB6EF83F-41E8-47E3-A343-15CC1C222E6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824" y="935"/>
              <a:ext cx="212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L</a:t>
              </a:r>
            </a:p>
          </p:txBody>
        </p:sp>
        <p:sp>
          <p:nvSpPr>
            <p:cNvPr id="19486" name="Text Box 46">
              <a:extLst>
                <a:ext uri="{FF2B5EF4-FFF2-40B4-BE49-F238E27FC236}">
                  <a16:creationId xmlns:a16="http://schemas.microsoft.com/office/drawing/2014/main" id="{A14467CA-53B7-4BAE-A0D3-63926BEF4C0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513" y="1525"/>
              <a:ext cx="921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röntgen-foton</a:t>
              </a:r>
            </a:p>
          </p:txBody>
        </p:sp>
      </p:grpSp>
      <p:grpSp>
        <p:nvGrpSpPr>
          <p:cNvPr id="19464" name="Group 50">
            <a:extLst>
              <a:ext uri="{FF2B5EF4-FFF2-40B4-BE49-F238E27FC236}">
                <a16:creationId xmlns:a16="http://schemas.microsoft.com/office/drawing/2014/main" id="{D0A32416-D365-46DC-BF47-C675C196ECD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52865" y="3645288"/>
            <a:ext cx="2479575" cy="2376000"/>
            <a:chOff x="3515" y="2055"/>
            <a:chExt cx="2035" cy="1950"/>
          </a:xfrm>
        </p:grpSpPr>
        <p:sp>
          <p:nvSpPr>
            <p:cNvPr id="19465" name="Text Box 25">
              <a:extLst>
                <a:ext uri="{FF2B5EF4-FFF2-40B4-BE49-F238E27FC236}">
                  <a16:creationId xmlns:a16="http://schemas.microsoft.com/office/drawing/2014/main" id="{2CD5ACD5-B801-4BF7-AFE9-E1BD467FFBA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012" y="2055"/>
              <a:ext cx="209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L</a:t>
              </a:r>
            </a:p>
          </p:txBody>
        </p:sp>
        <p:sp>
          <p:nvSpPr>
            <p:cNvPr id="19466" name="Oval 5">
              <a:extLst>
                <a:ext uri="{FF2B5EF4-FFF2-40B4-BE49-F238E27FC236}">
                  <a16:creationId xmlns:a16="http://schemas.microsoft.com/office/drawing/2014/main" id="{47CA76DD-FDBC-4B7D-A45B-0C88C9E476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3515" y="2251"/>
              <a:ext cx="2035" cy="122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67" name="Oval 6">
              <a:extLst>
                <a:ext uri="{FF2B5EF4-FFF2-40B4-BE49-F238E27FC236}">
                  <a16:creationId xmlns:a16="http://schemas.microsoft.com/office/drawing/2014/main" id="{60E84990-C4AA-4F66-A563-ECA278E69A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67" y="3297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68" name="Oval 7">
              <a:extLst>
                <a:ext uri="{FF2B5EF4-FFF2-40B4-BE49-F238E27FC236}">
                  <a16:creationId xmlns:a16="http://schemas.microsoft.com/office/drawing/2014/main" id="{C0F2182F-C464-4B30-9DC8-DB73EB82B9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3" y="3479"/>
              <a:ext cx="91" cy="91"/>
            </a:xfrm>
            <a:prstGeom prst="ellipse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69" name="Oval 11">
              <a:extLst>
                <a:ext uri="{FF2B5EF4-FFF2-40B4-BE49-F238E27FC236}">
                  <a16:creationId xmlns:a16="http://schemas.microsoft.com/office/drawing/2014/main" id="{1DEDCE7B-7946-4852-A638-C4C5F73527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3" y="2798"/>
              <a:ext cx="182" cy="18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19470" name="Oval 19">
              <a:extLst>
                <a:ext uri="{FF2B5EF4-FFF2-40B4-BE49-F238E27FC236}">
                  <a16:creationId xmlns:a16="http://schemas.microsoft.com/office/drawing/2014/main" id="{4AE8E00D-DFD3-434B-A42A-230EE234D6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1511302">
              <a:off x="3824" y="2481"/>
              <a:ext cx="1400" cy="77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71" name="Oval 20">
              <a:extLst>
                <a:ext uri="{FF2B5EF4-FFF2-40B4-BE49-F238E27FC236}">
                  <a16:creationId xmlns:a16="http://schemas.microsoft.com/office/drawing/2014/main" id="{07432DB0-0851-420C-8F7F-C363D66974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31" y="3116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en-US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19472" name="Line 22">
              <a:extLst>
                <a:ext uri="{FF2B5EF4-FFF2-40B4-BE49-F238E27FC236}">
                  <a16:creationId xmlns:a16="http://schemas.microsoft.com/office/drawing/2014/main" id="{96E82D6F-04E5-414E-B4D8-84A7EE0647C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4776" y="3161"/>
              <a:ext cx="91" cy="13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Text Box 24">
              <a:extLst>
                <a:ext uri="{FF2B5EF4-FFF2-40B4-BE49-F238E27FC236}">
                  <a16:creationId xmlns:a16="http://schemas.microsoft.com/office/drawing/2014/main" id="{D98B892B-4968-4BE5-9CCA-1D2148FAD51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822" y="2299"/>
              <a:ext cx="225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K</a:t>
              </a:r>
            </a:p>
          </p:txBody>
        </p:sp>
        <p:sp>
          <p:nvSpPr>
            <p:cNvPr id="19474" name="Line 38">
              <a:extLst>
                <a:ext uri="{FF2B5EF4-FFF2-40B4-BE49-F238E27FC236}">
                  <a16:creationId xmlns:a16="http://schemas.microsoft.com/office/drawing/2014/main" id="{53A70BAC-FBB3-4046-8626-71B79F6F915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482" y="3569"/>
              <a:ext cx="90" cy="21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5" name="Text Box 48">
              <a:extLst>
                <a:ext uri="{FF2B5EF4-FFF2-40B4-BE49-F238E27FC236}">
                  <a16:creationId xmlns:a16="http://schemas.microsoft.com/office/drawing/2014/main" id="{DA451F03-A95C-4614-A583-DAEECC3C7FD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332" y="3787"/>
              <a:ext cx="97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Arial" panose="020B0604020202020204" pitchFamily="34" charset="0"/>
                </a:rPr>
                <a:t>auger-elektron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4">
            <a:extLst>
              <a:ext uri="{FF2B5EF4-FFF2-40B4-BE49-F238E27FC236}">
                <a16:creationId xmlns:a16="http://schemas.microsoft.com/office/drawing/2014/main" id="{3444162C-0C3C-4B23-A13B-88B2739155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E1BBAA6-7159-45E8-A9A1-215F239BCB05}" type="datetime1">
              <a:rPr lang="en-GB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1507" name="Footer Placeholder 5">
            <a:extLst>
              <a:ext uri="{FF2B5EF4-FFF2-40B4-BE49-F238E27FC236}">
                <a16:creationId xmlns:a16="http://schemas.microsoft.com/office/drawing/2014/main" id="{1B7E91D3-C6C6-4BBC-8826-91A593D0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cursus CD - atoom- en kernbouw</a:t>
            </a:r>
          </a:p>
        </p:txBody>
      </p:sp>
      <p:sp>
        <p:nvSpPr>
          <p:cNvPr id="21508" name="Slide Number Placeholder 6">
            <a:extLst>
              <a:ext uri="{FF2B5EF4-FFF2-40B4-BE49-F238E27FC236}">
                <a16:creationId xmlns:a16="http://schemas.microsoft.com/office/drawing/2014/main" id="{F66BB00D-FA11-469C-88B3-89D4DA037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buClrTx/>
              <a:buSzTx/>
              <a:buFontTx/>
              <a:buNone/>
            </a:pPr>
            <a:fld id="{1CD626FD-FB9C-44F9-B21E-A2350F275366}" type="slidenum">
              <a:rPr lang="en-US" altLang="en-US" sz="1400" smtClean="0">
                <a:latin typeface="Arial" panose="020B0604020202020204" pitchFamily="34" charset="0"/>
              </a:rPr>
              <a:pPr>
                <a:buClrTx/>
                <a:buSzTx/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1732D818-D191-4087-A937-132DFAB87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Atoom</a:t>
            </a:r>
            <a:br>
              <a:rPr lang="en-US" sz="20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excitatie en ionisatie</a:t>
            </a:r>
            <a:endParaRPr lang="en-GB" sz="3600" b="1"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806C3FCB-B86F-4F53-8E31-6B1C03BCD59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8208962" cy="4114800"/>
          </a:xfrm>
        </p:spPr>
        <p:txBody>
          <a:bodyPr/>
          <a:lstStyle/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röntgen-foton wordt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karakteristieke röntgenstraling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genoemd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energie is karakteristiek voor element waartoe atoom behoort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kans op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röntgenfluorescentie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neemt toe als Z groter wordt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lage Z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auger-emissie dominant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hoge Z</a:t>
            </a:r>
          </a:p>
          <a:p>
            <a:pPr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öntgen-emissie dominant</a:t>
            </a:r>
          </a:p>
        </p:txBody>
      </p:sp>
      <p:graphicFrame>
        <p:nvGraphicFramePr>
          <p:cNvPr id="2" name="Chart 30">
            <a:extLst>
              <a:ext uri="{FF2B5EF4-FFF2-40B4-BE49-F238E27FC236}">
                <a16:creationId xmlns:a16="http://schemas.microsoft.com/office/drawing/2014/main" id="{4E0526D5-1A81-47E9-8FD2-B1259A1D26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636719"/>
              </p:ext>
            </p:extLst>
          </p:nvPr>
        </p:nvGraphicFramePr>
        <p:xfrm>
          <a:off x="4346575" y="2949575"/>
          <a:ext cx="4218400" cy="3183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5647</TotalTime>
  <Words>1619</Words>
  <Application>Microsoft Office PowerPoint</Application>
  <PresentationFormat>On-screen Show (4:3)</PresentationFormat>
  <Paragraphs>521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AZGCaspariT</vt:lpstr>
      <vt:lpstr>Georgia</vt:lpstr>
      <vt:lpstr>Times New Roman</vt:lpstr>
      <vt:lpstr>Wingdings</vt:lpstr>
      <vt:lpstr>Vliegerdiagram</vt:lpstr>
      <vt:lpstr>Atoom- en kernbouw</vt:lpstr>
      <vt:lpstr>Atoom indeling</vt:lpstr>
      <vt:lpstr>Atoom opbouw van materie</vt:lpstr>
      <vt:lpstr>Atoom structuur van atoom</vt:lpstr>
      <vt:lpstr>Atoom structuur van atoom</vt:lpstr>
      <vt:lpstr>Atoom excitatie en ionisatie</vt:lpstr>
      <vt:lpstr>Atoom excitatie en ionisatie</vt:lpstr>
      <vt:lpstr>Atoom excitatie en ionisatie</vt:lpstr>
      <vt:lpstr>Atoom excitatie en ionisatie</vt:lpstr>
      <vt:lpstr>Atoom elektromagnetische straling</vt:lpstr>
      <vt:lpstr>Atoom elektromagnetische straling</vt:lpstr>
      <vt:lpstr>Atoom koffie</vt:lpstr>
      <vt:lpstr>Atoomkern indeling</vt:lpstr>
      <vt:lpstr>Atoomkern structuur van atoomkern</vt:lpstr>
      <vt:lpstr>Atoomkern structuur van atoomkern</vt:lpstr>
      <vt:lpstr>Atoomkern excitatie en deëxcitatie</vt:lpstr>
      <vt:lpstr>Atoomkern nuclidenkaart</vt:lpstr>
      <vt:lpstr>Atoomkern nuclidenkaart</vt:lpstr>
      <vt:lpstr>Atoomkern nuclidenkaart</vt:lpstr>
      <vt:lpstr>Atoomkern halveringstijd</vt:lpstr>
      <vt:lpstr>Atoomkern halveringstijd</vt:lpstr>
      <vt:lpstr>Atoomkern halveringstijd</vt:lpstr>
      <vt:lpstr>Atoomkern voorvoegsels</vt:lpstr>
      <vt:lpstr>Atoomkern lunch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Atoom- en kernbouw</dc:title>
  <dc:creator>Frits Pleiter</dc:creator>
  <cp:lastModifiedBy>Frits Pleiter</cp:lastModifiedBy>
  <cp:revision>216</cp:revision>
  <cp:lastPrinted>2017-11-23T10:25:14Z</cp:lastPrinted>
  <dcterms:created xsi:type="dcterms:W3CDTF">2003-02-28T15:24:51Z</dcterms:created>
  <dcterms:modified xsi:type="dcterms:W3CDTF">2024-02-22T10:47:09Z</dcterms:modified>
</cp:coreProperties>
</file>