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notesMasterIdLst>
    <p:notesMasterId r:id="rId21"/>
  </p:notesMasterIdLst>
  <p:handoutMasterIdLst>
    <p:handoutMasterId r:id="rId22"/>
  </p:handoutMasterIdLst>
  <p:sldIdLst>
    <p:sldId id="268" r:id="rId2"/>
    <p:sldId id="269" r:id="rId3"/>
    <p:sldId id="257" r:id="rId4"/>
    <p:sldId id="258" r:id="rId5"/>
    <p:sldId id="259" r:id="rId6"/>
    <p:sldId id="260" r:id="rId7"/>
    <p:sldId id="290" r:id="rId8"/>
    <p:sldId id="274" r:id="rId9"/>
    <p:sldId id="261" r:id="rId10"/>
    <p:sldId id="262" r:id="rId11"/>
    <p:sldId id="263" r:id="rId12"/>
    <p:sldId id="270" r:id="rId13"/>
    <p:sldId id="266" r:id="rId14"/>
    <p:sldId id="264" r:id="rId15"/>
    <p:sldId id="271" r:id="rId16"/>
    <p:sldId id="265" r:id="rId17"/>
    <p:sldId id="272" r:id="rId18"/>
    <p:sldId id="267" r:id="rId19"/>
    <p:sldId id="273" r:id="rId20"/>
  </p:sldIdLst>
  <p:sldSz cx="9144000" cy="6858000" type="screen4x3"/>
  <p:notesSz cx="6669088" cy="9926638"/>
  <p:defaultTextStyle>
    <a:defPPr>
      <a:defRPr lang="en-GB"/>
    </a:defPPr>
    <a:lvl1pPr algn="l" rtl="0" fontAlgn="base">
      <a:spcBef>
        <a:spcPct val="20000"/>
      </a:spcBef>
      <a:spcAft>
        <a:spcPct val="0"/>
      </a:spcAft>
      <a:buClr>
        <a:schemeClr val="tx2"/>
      </a:buClr>
      <a:buSzPct val="80000"/>
      <a:buFont typeface="Wingdings" panose="05000000000000000000" pitchFamily="2" charset="2"/>
      <a:buChar char="§"/>
      <a:defRPr sz="3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Clr>
        <a:schemeClr val="tx2"/>
      </a:buClr>
      <a:buSzPct val="80000"/>
      <a:buFont typeface="Wingdings" panose="05000000000000000000" pitchFamily="2" charset="2"/>
      <a:buChar char="§"/>
      <a:defRPr sz="3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Clr>
        <a:schemeClr val="tx2"/>
      </a:buClr>
      <a:buSzPct val="80000"/>
      <a:buFont typeface="Wingdings" panose="05000000000000000000" pitchFamily="2" charset="2"/>
      <a:buChar char="§"/>
      <a:defRPr sz="3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Clr>
        <a:schemeClr val="tx2"/>
      </a:buClr>
      <a:buSzPct val="80000"/>
      <a:buFont typeface="Wingdings" panose="05000000000000000000" pitchFamily="2" charset="2"/>
      <a:buChar char="§"/>
      <a:defRPr sz="3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Clr>
        <a:schemeClr val="tx2"/>
      </a:buClr>
      <a:buSzPct val="80000"/>
      <a:buFont typeface="Wingdings" panose="05000000000000000000" pitchFamily="2" charset="2"/>
      <a:buChar char="§"/>
      <a:defRPr sz="3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00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01" autoAdjust="0"/>
    <p:restoredTop sz="94683" autoAdjust="0"/>
  </p:normalViewPr>
  <p:slideViewPr>
    <p:cSldViewPr>
      <p:cViewPr varScale="1">
        <p:scale>
          <a:sx n="79" d="100"/>
          <a:sy n="79" d="100"/>
        </p:scale>
        <p:origin x="168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extLst>
              <a:ext uri="{FF2B5EF4-FFF2-40B4-BE49-F238E27FC236}">
                <a16:creationId xmlns:a16="http://schemas.microsoft.com/office/drawing/2014/main" id="{15EF17FA-030D-4E9E-AA88-8B13DD21EAA6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2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>
                <a:latin typeface="AZGCaspariT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67D00E24-8745-4B8D-B423-F97A8D3F8F58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9838" y="0"/>
            <a:ext cx="28892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>
                <a:latin typeface="AZGCaspariT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2532" name="Rectangle 4">
            <a:extLst>
              <a:ext uri="{FF2B5EF4-FFF2-40B4-BE49-F238E27FC236}">
                <a16:creationId xmlns:a16="http://schemas.microsoft.com/office/drawing/2014/main" id="{257DC673-ECBB-4645-9544-A16F72EECDF5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8892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>
                <a:latin typeface="AZGCaspariT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2533" name="Rectangle 5">
            <a:extLst>
              <a:ext uri="{FF2B5EF4-FFF2-40B4-BE49-F238E27FC236}">
                <a16:creationId xmlns:a16="http://schemas.microsoft.com/office/drawing/2014/main" id="{D06EB687-AD30-49D3-884A-A632B5D6A461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9838" y="9429750"/>
            <a:ext cx="28892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>
                <a:latin typeface="AZGCaspariT" pitchFamily="2" charset="0"/>
              </a:defRPr>
            </a:lvl1pPr>
          </a:lstStyle>
          <a:p>
            <a:fld id="{C92DFB49-FC13-44C1-9BAB-42D684920DE4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6CADF0C9-F62B-46BE-840C-56931CC76E9B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2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>
                <a:latin typeface="AZGCaspariT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0AB6723E-1CFE-4310-B052-107B1216ADE6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779838" y="0"/>
            <a:ext cx="28892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>
                <a:latin typeface="AZGCaspariT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8436" name="Rectangle 4">
            <a:extLst>
              <a:ext uri="{FF2B5EF4-FFF2-40B4-BE49-F238E27FC236}">
                <a16:creationId xmlns:a16="http://schemas.microsoft.com/office/drawing/2014/main" id="{5160466B-DB60-4818-BB64-7EDC7128CE1D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2488" y="744538"/>
            <a:ext cx="4964112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125" name="Rectangle 5">
            <a:extLst>
              <a:ext uri="{FF2B5EF4-FFF2-40B4-BE49-F238E27FC236}">
                <a16:creationId xmlns:a16="http://schemas.microsoft.com/office/drawing/2014/main" id="{B5B48664-C551-4A85-BB68-F6751BF1DE36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9000" y="4714875"/>
            <a:ext cx="4891088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Klik om de opmaakprofielen van de modeltekst te bewerken</a:t>
            </a:r>
          </a:p>
          <a:p>
            <a:pPr lvl="1"/>
            <a:r>
              <a:rPr lang="en-GB" noProof="0"/>
              <a:t>Tweede niveau</a:t>
            </a:r>
          </a:p>
          <a:p>
            <a:pPr lvl="2"/>
            <a:r>
              <a:rPr lang="en-GB" noProof="0"/>
              <a:t>Derde niveau</a:t>
            </a:r>
          </a:p>
          <a:p>
            <a:pPr lvl="3"/>
            <a:r>
              <a:rPr lang="en-GB" noProof="0"/>
              <a:t>Vierde niveau</a:t>
            </a:r>
          </a:p>
          <a:p>
            <a:pPr lvl="4"/>
            <a:r>
              <a:rPr lang="en-GB" noProof="0"/>
              <a:t>Vijfde niveau</a:t>
            </a:r>
          </a:p>
        </p:txBody>
      </p:sp>
      <p:sp>
        <p:nvSpPr>
          <p:cNvPr id="5126" name="Rectangle 6">
            <a:extLst>
              <a:ext uri="{FF2B5EF4-FFF2-40B4-BE49-F238E27FC236}">
                <a16:creationId xmlns:a16="http://schemas.microsoft.com/office/drawing/2014/main" id="{C53CA587-C543-49AC-8DF7-225F0E11EDC5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8892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>
                <a:latin typeface="AZGCaspariT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7" name="Rectangle 7">
            <a:extLst>
              <a:ext uri="{FF2B5EF4-FFF2-40B4-BE49-F238E27FC236}">
                <a16:creationId xmlns:a16="http://schemas.microsoft.com/office/drawing/2014/main" id="{9B23B5A9-FA59-4CC8-BBB0-431DDF5758E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9838" y="9429750"/>
            <a:ext cx="28892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>
                <a:latin typeface="AZGCaspariT" pitchFamily="2" charset="0"/>
              </a:defRPr>
            </a:lvl1pPr>
          </a:lstStyle>
          <a:p>
            <a:fld id="{2D4D5CAB-E2DE-4D0C-B2EC-AC23016F598B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ZGCaspariT" pitchFamily="2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ZGCaspariT" pitchFamily="2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ZGCaspariT" pitchFamily="2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ZGCaspariT" pitchFamily="2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ZGCaspariT" pitchFamily="2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>
            <a:extLst>
              <a:ext uri="{FF2B5EF4-FFF2-40B4-BE49-F238E27FC236}">
                <a16:creationId xmlns:a16="http://schemas.microsoft.com/office/drawing/2014/main" id="{0FFB60CE-781B-4FA3-89F2-7269D8E21C2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CA8AEE15-E5AC-4899-BCAD-5C8B488A01D2}" type="slidenum">
              <a:rPr lang="en-GB" altLang="en-US" sz="1200">
                <a:latin typeface="AZGCaspariT" pitchFamily="2" charset="0"/>
              </a:rPr>
              <a:pPr eaLnBrk="1" hangingPunct="1"/>
              <a:t>1</a:t>
            </a:fld>
            <a:endParaRPr lang="en-GB" altLang="en-US" sz="1200">
              <a:latin typeface="AZGCaspariT" pitchFamily="2" charset="0"/>
            </a:endParaRPr>
          </a:p>
        </p:txBody>
      </p:sp>
      <p:sp>
        <p:nvSpPr>
          <p:cNvPr id="19459" name="Rectangle 2">
            <a:extLst>
              <a:ext uri="{FF2B5EF4-FFF2-40B4-BE49-F238E27FC236}">
                <a16:creationId xmlns:a16="http://schemas.microsoft.com/office/drawing/2014/main" id="{71C489F2-2CFA-4A3E-86E9-6D9CD7AE7A1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>
            <a:extLst>
              <a:ext uri="{FF2B5EF4-FFF2-40B4-BE49-F238E27FC236}">
                <a16:creationId xmlns:a16="http://schemas.microsoft.com/office/drawing/2014/main" id="{02BEE214-3019-4B0B-A1A8-633C6DFDEF5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>
            <a:extLst>
              <a:ext uri="{FF2B5EF4-FFF2-40B4-BE49-F238E27FC236}">
                <a16:creationId xmlns:a16="http://schemas.microsoft.com/office/drawing/2014/main" id="{2627806C-21D1-4A7D-B45D-BDA8C5F7005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3029F0D9-34AB-4CC7-A047-5FF58C236B01}" type="slidenum">
              <a:rPr lang="en-GB" altLang="en-US" sz="1200">
                <a:latin typeface="AZGCaspariT" pitchFamily="2" charset="0"/>
              </a:rPr>
              <a:pPr eaLnBrk="1" hangingPunct="1"/>
              <a:t>10</a:t>
            </a:fld>
            <a:endParaRPr lang="en-GB" altLang="en-US" sz="1200">
              <a:latin typeface="AZGCaspariT" pitchFamily="2" charset="0"/>
            </a:endParaRPr>
          </a:p>
        </p:txBody>
      </p:sp>
      <p:sp>
        <p:nvSpPr>
          <p:cNvPr id="26627" name="Rectangle 2">
            <a:extLst>
              <a:ext uri="{FF2B5EF4-FFF2-40B4-BE49-F238E27FC236}">
                <a16:creationId xmlns:a16="http://schemas.microsoft.com/office/drawing/2014/main" id="{E02ED4BB-AECD-4022-AC93-A83E64041B8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>
            <a:extLst>
              <a:ext uri="{FF2B5EF4-FFF2-40B4-BE49-F238E27FC236}">
                <a16:creationId xmlns:a16="http://schemas.microsoft.com/office/drawing/2014/main" id="{D6DD96A3-F05F-4E36-8043-643C9BF8372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>
            <a:extLst>
              <a:ext uri="{FF2B5EF4-FFF2-40B4-BE49-F238E27FC236}">
                <a16:creationId xmlns:a16="http://schemas.microsoft.com/office/drawing/2014/main" id="{4818C241-717E-4E26-BC4A-A42963D0729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F2685C38-5E59-454D-9F1F-107C186302DF}" type="slidenum">
              <a:rPr lang="en-GB" altLang="en-US" sz="1200">
                <a:latin typeface="AZGCaspariT" pitchFamily="2" charset="0"/>
              </a:rPr>
              <a:pPr eaLnBrk="1" hangingPunct="1"/>
              <a:t>11</a:t>
            </a:fld>
            <a:endParaRPr lang="en-GB" altLang="en-US" sz="1200">
              <a:latin typeface="AZGCaspariT" pitchFamily="2" charset="0"/>
            </a:endParaRPr>
          </a:p>
        </p:txBody>
      </p:sp>
      <p:sp>
        <p:nvSpPr>
          <p:cNvPr id="27651" name="Rectangle 2">
            <a:extLst>
              <a:ext uri="{FF2B5EF4-FFF2-40B4-BE49-F238E27FC236}">
                <a16:creationId xmlns:a16="http://schemas.microsoft.com/office/drawing/2014/main" id="{C7C46C8B-60D7-43EF-BEAD-4451C31E166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>
            <a:extLst>
              <a:ext uri="{FF2B5EF4-FFF2-40B4-BE49-F238E27FC236}">
                <a16:creationId xmlns:a16="http://schemas.microsoft.com/office/drawing/2014/main" id="{E6ADBB09-B83C-4172-BC47-95949AB09C6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>
            <a:extLst>
              <a:ext uri="{FF2B5EF4-FFF2-40B4-BE49-F238E27FC236}">
                <a16:creationId xmlns:a16="http://schemas.microsoft.com/office/drawing/2014/main" id="{4818C241-717E-4E26-BC4A-A42963D0729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F2685C38-5E59-454D-9F1F-107C186302DF}" type="slidenum">
              <a:rPr lang="en-GB" altLang="en-US" sz="1200">
                <a:latin typeface="AZGCaspariT" pitchFamily="2" charset="0"/>
              </a:rPr>
              <a:pPr eaLnBrk="1" hangingPunct="1"/>
              <a:t>12</a:t>
            </a:fld>
            <a:endParaRPr lang="en-GB" altLang="en-US" sz="1200">
              <a:latin typeface="AZGCaspariT" pitchFamily="2" charset="0"/>
            </a:endParaRPr>
          </a:p>
        </p:txBody>
      </p:sp>
      <p:sp>
        <p:nvSpPr>
          <p:cNvPr id="27651" name="Rectangle 2">
            <a:extLst>
              <a:ext uri="{FF2B5EF4-FFF2-40B4-BE49-F238E27FC236}">
                <a16:creationId xmlns:a16="http://schemas.microsoft.com/office/drawing/2014/main" id="{C7C46C8B-60D7-43EF-BEAD-4451C31E166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>
            <a:extLst>
              <a:ext uri="{FF2B5EF4-FFF2-40B4-BE49-F238E27FC236}">
                <a16:creationId xmlns:a16="http://schemas.microsoft.com/office/drawing/2014/main" id="{E6ADBB09-B83C-4172-BC47-95949AB09C6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2349590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>
            <a:extLst>
              <a:ext uri="{FF2B5EF4-FFF2-40B4-BE49-F238E27FC236}">
                <a16:creationId xmlns:a16="http://schemas.microsoft.com/office/drawing/2014/main" id="{8A64014A-F46B-493A-A5B5-6C2C01F9CD0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C59C9B01-ACE5-4BFE-9486-BF3E46D0EA06}" type="slidenum">
              <a:rPr lang="en-GB" altLang="en-US" sz="1200">
                <a:latin typeface="AZGCaspariT" pitchFamily="2" charset="0"/>
              </a:rPr>
              <a:pPr eaLnBrk="1" hangingPunct="1"/>
              <a:t>13</a:t>
            </a:fld>
            <a:endParaRPr lang="en-GB" altLang="en-US" sz="1200">
              <a:latin typeface="AZGCaspariT" pitchFamily="2" charset="0"/>
            </a:endParaRPr>
          </a:p>
        </p:txBody>
      </p:sp>
      <p:sp>
        <p:nvSpPr>
          <p:cNvPr id="28675" name="Rectangle 2">
            <a:extLst>
              <a:ext uri="{FF2B5EF4-FFF2-40B4-BE49-F238E27FC236}">
                <a16:creationId xmlns:a16="http://schemas.microsoft.com/office/drawing/2014/main" id="{D4575D5A-0702-4BBE-A892-9BACD9B8404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>
            <a:extLst>
              <a:ext uri="{FF2B5EF4-FFF2-40B4-BE49-F238E27FC236}">
                <a16:creationId xmlns:a16="http://schemas.microsoft.com/office/drawing/2014/main" id="{52B87E95-5D3F-4198-8A7D-C6A187E9D8B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>
            <a:extLst>
              <a:ext uri="{FF2B5EF4-FFF2-40B4-BE49-F238E27FC236}">
                <a16:creationId xmlns:a16="http://schemas.microsoft.com/office/drawing/2014/main" id="{7A32EED9-D1AD-473E-8259-F47ED2B0B8B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A5DAE872-75F6-443D-B084-6431C72F6B6F}" type="slidenum">
              <a:rPr lang="en-GB" altLang="en-US" sz="1200">
                <a:latin typeface="AZGCaspariT" pitchFamily="2" charset="0"/>
              </a:rPr>
              <a:pPr eaLnBrk="1" hangingPunct="1"/>
              <a:t>14</a:t>
            </a:fld>
            <a:endParaRPr lang="en-GB" altLang="en-US" sz="1200">
              <a:latin typeface="AZGCaspariT" pitchFamily="2" charset="0"/>
            </a:endParaRPr>
          </a:p>
        </p:txBody>
      </p:sp>
      <p:sp>
        <p:nvSpPr>
          <p:cNvPr id="29699" name="Rectangle 2">
            <a:extLst>
              <a:ext uri="{FF2B5EF4-FFF2-40B4-BE49-F238E27FC236}">
                <a16:creationId xmlns:a16="http://schemas.microsoft.com/office/drawing/2014/main" id="{5E7DB86F-164C-4523-8BAA-1849DDAE424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>
            <a:extLst>
              <a:ext uri="{FF2B5EF4-FFF2-40B4-BE49-F238E27FC236}">
                <a16:creationId xmlns:a16="http://schemas.microsoft.com/office/drawing/2014/main" id="{67240E90-B933-407F-ACD0-0BFD8631DD7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>
            <a:extLst>
              <a:ext uri="{FF2B5EF4-FFF2-40B4-BE49-F238E27FC236}">
                <a16:creationId xmlns:a16="http://schemas.microsoft.com/office/drawing/2014/main" id="{7A32EED9-D1AD-473E-8259-F47ED2B0B8B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A5DAE872-75F6-443D-B084-6431C72F6B6F}" type="slidenum">
              <a:rPr lang="en-GB" altLang="en-US" sz="1200">
                <a:latin typeface="AZGCaspariT" pitchFamily="2" charset="0"/>
              </a:rPr>
              <a:pPr eaLnBrk="1" hangingPunct="1"/>
              <a:t>15</a:t>
            </a:fld>
            <a:endParaRPr lang="en-GB" altLang="en-US" sz="1200">
              <a:latin typeface="AZGCaspariT" pitchFamily="2" charset="0"/>
            </a:endParaRPr>
          </a:p>
        </p:txBody>
      </p:sp>
      <p:sp>
        <p:nvSpPr>
          <p:cNvPr id="29699" name="Rectangle 2">
            <a:extLst>
              <a:ext uri="{FF2B5EF4-FFF2-40B4-BE49-F238E27FC236}">
                <a16:creationId xmlns:a16="http://schemas.microsoft.com/office/drawing/2014/main" id="{5E7DB86F-164C-4523-8BAA-1849DDAE424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>
            <a:extLst>
              <a:ext uri="{FF2B5EF4-FFF2-40B4-BE49-F238E27FC236}">
                <a16:creationId xmlns:a16="http://schemas.microsoft.com/office/drawing/2014/main" id="{67240E90-B933-407F-ACD0-0BFD8631DD7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400856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>
            <a:extLst>
              <a:ext uri="{FF2B5EF4-FFF2-40B4-BE49-F238E27FC236}">
                <a16:creationId xmlns:a16="http://schemas.microsoft.com/office/drawing/2014/main" id="{9DF6B70E-60BB-4F7B-8C76-A9586DE284D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B6833DBF-1CEF-4E49-B09D-F2FFA340FE3C}" type="slidenum">
              <a:rPr lang="en-GB" altLang="en-US" sz="1200">
                <a:latin typeface="AZGCaspariT" pitchFamily="2" charset="0"/>
              </a:rPr>
              <a:pPr eaLnBrk="1" hangingPunct="1"/>
              <a:t>16</a:t>
            </a:fld>
            <a:endParaRPr lang="en-GB" altLang="en-US" sz="1200">
              <a:latin typeface="AZGCaspariT" pitchFamily="2" charset="0"/>
            </a:endParaRPr>
          </a:p>
        </p:txBody>
      </p:sp>
      <p:sp>
        <p:nvSpPr>
          <p:cNvPr id="30723" name="Rectangle 2">
            <a:extLst>
              <a:ext uri="{FF2B5EF4-FFF2-40B4-BE49-F238E27FC236}">
                <a16:creationId xmlns:a16="http://schemas.microsoft.com/office/drawing/2014/main" id="{92761F2B-C117-4E3D-B573-C684F8ABCEE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>
            <a:extLst>
              <a:ext uri="{FF2B5EF4-FFF2-40B4-BE49-F238E27FC236}">
                <a16:creationId xmlns:a16="http://schemas.microsoft.com/office/drawing/2014/main" id="{FE582B89-6BB0-46B4-BC71-7B8BEC91F57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>
            <a:extLst>
              <a:ext uri="{FF2B5EF4-FFF2-40B4-BE49-F238E27FC236}">
                <a16:creationId xmlns:a16="http://schemas.microsoft.com/office/drawing/2014/main" id="{9DF6B70E-60BB-4F7B-8C76-A9586DE284D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B6833DBF-1CEF-4E49-B09D-F2FFA340FE3C}" type="slidenum">
              <a:rPr lang="en-GB" altLang="en-US" sz="1200">
                <a:latin typeface="AZGCaspariT" pitchFamily="2" charset="0"/>
              </a:rPr>
              <a:pPr eaLnBrk="1" hangingPunct="1"/>
              <a:t>17</a:t>
            </a:fld>
            <a:endParaRPr lang="en-GB" altLang="en-US" sz="1200">
              <a:latin typeface="AZGCaspariT" pitchFamily="2" charset="0"/>
            </a:endParaRPr>
          </a:p>
        </p:txBody>
      </p:sp>
      <p:sp>
        <p:nvSpPr>
          <p:cNvPr id="30723" name="Rectangle 2">
            <a:extLst>
              <a:ext uri="{FF2B5EF4-FFF2-40B4-BE49-F238E27FC236}">
                <a16:creationId xmlns:a16="http://schemas.microsoft.com/office/drawing/2014/main" id="{92761F2B-C117-4E3D-B573-C684F8ABCEE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>
            <a:extLst>
              <a:ext uri="{FF2B5EF4-FFF2-40B4-BE49-F238E27FC236}">
                <a16:creationId xmlns:a16="http://schemas.microsoft.com/office/drawing/2014/main" id="{FE582B89-6BB0-46B4-BC71-7B8BEC91F57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412749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>
            <a:extLst>
              <a:ext uri="{FF2B5EF4-FFF2-40B4-BE49-F238E27FC236}">
                <a16:creationId xmlns:a16="http://schemas.microsoft.com/office/drawing/2014/main" id="{C7429F00-F17C-4283-849D-3293F3AE1C5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7CD36A9E-5455-4631-A87C-FCB297D33DE1}" type="slidenum">
              <a:rPr lang="en-GB" altLang="en-US" sz="1200">
                <a:latin typeface="AZGCaspariT" pitchFamily="2" charset="0"/>
              </a:rPr>
              <a:pPr eaLnBrk="1" hangingPunct="1"/>
              <a:t>18</a:t>
            </a:fld>
            <a:endParaRPr lang="en-GB" altLang="en-US" sz="1200">
              <a:latin typeface="AZGCaspariT" pitchFamily="2" charset="0"/>
            </a:endParaRPr>
          </a:p>
        </p:txBody>
      </p:sp>
      <p:sp>
        <p:nvSpPr>
          <p:cNvPr id="31747" name="Rectangle 2">
            <a:extLst>
              <a:ext uri="{FF2B5EF4-FFF2-40B4-BE49-F238E27FC236}">
                <a16:creationId xmlns:a16="http://schemas.microsoft.com/office/drawing/2014/main" id="{81C10AB9-97F7-4D33-B18B-1853501F9FF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>
            <a:extLst>
              <a:ext uri="{FF2B5EF4-FFF2-40B4-BE49-F238E27FC236}">
                <a16:creationId xmlns:a16="http://schemas.microsoft.com/office/drawing/2014/main" id="{133C6E01-0AA7-41E1-A0DB-28BF42D3C74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>
            <a:extLst>
              <a:ext uri="{FF2B5EF4-FFF2-40B4-BE49-F238E27FC236}">
                <a16:creationId xmlns:a16="http://schemas.microsoft.com/office/drawing/2014/main" id="{C7429F00-F17C-4283-849D-3293F3AE1C5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7CD36A9E-5455-4631-A87C-FCB297D33DE1}" type="slidenum">
              <a:rPr lang="en-GB" altLang="en-US" sz="1200">
                <a:latin typeface="AZGCaspariT" pitchFamily="2" charset="0"/>
              </a:rPr>
              <a:pPr eaLnBrk="1" hangingPunct="1"/>
              <a:t>19</a:t>
            </a:fld>
            <a:endParaRPr lang="en-GB" altLang="en-US" sz="1200">
              <a:latin typeface="AZGCaspariT" pitchFamily="2" charset="0"/>
            </a:endParaRPr>
          </a:p>
        </p:txBody>
      </p:sp>
      <p:sp>
        <p:nvSpPr>
          <p:cNvPr id="31747" name="Rectangle 2">
            <a:extLst>
              <a:ext uri="{FF2B5EF4-FFF2-40B4-BE49-F238E27FC236}">
                <a16:creationId xmlns:a16="http://schemas.microsoft.com/office/drawing/2014/main" id="{81C10AB9-97F7-4D33-B18B-1853501F9FF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>
            <a:extLst>
              <a:ext uri="{FF2B5EF4-FFF2-40B4-BE49-F238E27FC236}">
                <a16:creationId xmlns:a16="http://schemas.microsoft.com/office/drawing/2014/main" id="{133C6E01-0AA7-41E1-A0DB-28BF42D3C74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60095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A53EA006-6AFB-4499-B160-8812D6C7FC1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CCF15351-52E6-4639-B32A-78AE7909B22E}" type="slidenum">
              <a:rPr lang="en-GB" altLang="en-US" sz="1200">
                <a:latin typeface="AZGCaspariT" pitchFamily="2" charset="0"/>
              </a:rPr>
              <a:pPr eaLnBrk="1" hangingPunct="1"/>
              <a:t>2</a:t>
            </a:fld>
            <a:endParaRPr lang="en-GB" altLang="en-US" sz="1200">
              <a:latin typeface="AZGCaspariT" pitchFamily="2" charset="0"/>
            </a:endParaRPr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5DCFE93F-3C3E-44E6-870D-80FB302A918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15BB7163-C4FA-43EE-86BC-C22A4E32059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>
            <a:extLst>
              <a:ext uri="{FF2B5EF4-FFF2-40B4-BE49-F238E27FC236}">
                <a16:creationId xmlns:a16="http://schemas.microsoft.com/office/drawing/2014/main" id="{E8591709-CF84-4E99-9BFD-1918C48E845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363C90B9-E147-434D-9075-8D807883B3DA}" type="slidenum">
              <a:rPr lang="en-GB" altLang="en-US" sz="1200">
                <a:latin typeface="AZGCaspariT" pitchFamily="2" charset="0"/>
              </a:rPr>
              <a:pPr eaLnBrk="1" hangingPunct="1"/>
              <a:t>3</a:t>
            </a:fld>
            <a:endParaRPr lang="en-GB" altLang="en-US" sz="1200">
              <a:latin typeface="AZGCaspariT" pitchFamily="2" charset="0"/>
            </a:endParaRPr>
          </a:p>
        </p:txBody>
      </p:sp>
      <p:sp>
        <p:nvSpPr>
          <p:cNvPr id="21507" name="Rectangle 2">
            <a:extLst>
              <a:ext uri="{FF2B5EF4-FFF2-40B4-BE49-F238E27FC236}">
                <a16:creationId xmlns:a16="http://schemas.microsoft.com/office/drawing/2014/main" id="{81AF0DAD-3ECE-4ADB-9127-4B34BC71B79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>
            <a:extLst>
              <a:ext uri="{FF2B5EF4-FFF2-40B4-BE49-F238E27FC236}">
                <a16:creationId xmlns:a16="http://schemas.microsoft.com/office/drawing/2014/main" id="{F04C4235-B8BE-4CED-9499-0F95CDC306C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>
            <a:extLst>
              <a:ext uri="{FF2B5EF4-FFF2-40B4-BE49-F238E27FC236}">
                <a16:creationId xmlns:a16="http://schemas.microsoft.com/office/drawing/2014/main" id="{F671A903-DDB7-4907-97B4-F2A626E9B4F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73139AB7-3260-4D83-B597-0C0D19A69526}" type="slidenum">
              <a:rPr lang="en-GB" altLang="en-US" sz="1200">
                <a:latin typeface="AZGCaspariT" pitchFamily="2" charset="0"/>
              </a:rPr>
              <a:pPr eaLnBrk="1" hangingPunct="1"/>
              <a:t>4</a:t>
            </a:fld>
            <a:endParaRPr lang="en-GB" altLang="en-US" sz="1200">
              <a:latin typeface="AZGCaspariT" pitchFamily="2" charset="0"/>
            </a:endParaRPr>
          </a:p>
        </p:txBody>
      </p:sp>
      <p:sp>
        <p:nvSpPr>
          <p:cNvPr id="22531" name="Rectangle 2">
            <a:extLst>
              <a:ext uri="{FF2B5EF4-FFF2-40B4-BE49-F238E27FC236}">
                <a16:creationId xmlns:a16="http://schemas.microsoft.com/office/drawing/2014/main" id="{3411ABD6-D5D8-45CB-9E07-A0D0C0F64AF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>
            <a:extLst>
              <a:ext uri="{FF2B5EF4-FFF2-40B4-BE49-F238E27FC236}">
                <a16:creationId xmlns:a16="http://schemas.microsoft.com/office/drawing/2014/main" id="{9FBCD6D0-7126-4D04-BD43-8FBB94F19AD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>
            <a:extLst>
              <a:ext uri="{FF2B5EF4-FFF2-40B4-BE49-F238E27FC236}">
                <a16:creationId xmlns:a16="http://schemas.microsoft.com/office/drawing/2014/main" id="{6F64AE69-25E9-4F23-8C37-EC3AEAE0795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ABFD7375-0FF7-4EE1-8893-BEAC0363958F}" type="slidenum">
              <a:rPr lang="en-GB" altLang="en-US" sz="1200">
                <a:latin typeface="AZGCaspariT" pitchFamily="2" charset="0"/>
              </a:rPr>
              <a:pPr eaLnBrk="1" hangingPunct="1"/>
              <a:t>5</a:t>
            </a:fld>
            <a:endParaRPr lang="en-GB" altLang="en-US" sz="1200">
              <a:latin typeface="AZGCaspariT" pitchFamily="2" charset="0"/>
            </a:endParaRPr>
          </a:p>
        </p:txBody>
      </p:sp>
      <p:sp>
        <p:nvSpPr>
          <p:cNvPr id="23555" name="Rectangle 2">
            <a:extLst>
              <a:ext uri="{FF2B5EF4-FFF2-40B4-BE49-F238E27FC236}">
                <a16:creationId xmlns:a16="http://schemas.microsoft.com/office/drawing/2014/main" id="{81E545BC-2A3C-408C-B7AF-51D0C725867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>
            <a:extLst>
              <a:ext uri="{FF2B5EF4-FFF2-40B4-BE49-F238E27FC236}">
                <a16:creationId xmlns:a16="http://schemas.microsoft.com/office/drawing/2014/main" id="{ADB3A26F-C103-4D07-9098-75F692F31EE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>
            <a:extLst>
              <a:ext uri="{FF2B5EF4-FFF2-40B4-BE49-F238E27FC236}">
                <a16:creationId xmlns:a16="http://schemas.microsoft.com/office/drawing/2014/main" id="{F9283044-8AAB-4268-B0A9-DD218185786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615F50D2-9C47-43BC-8CBD-3DB2F7269638}" type="slidenum">
              <a:rPr lang="en-GB" altLang="en-US" sz="1200">
                <a:latin typeface="AZGCaspariT" pitchFamily="2" charset="0"/>
              </a:rPr>
              <a:pPr eaLnBrk="1" hangingPunct="1"/>
              <a:t>6</a:t>
            </a:fld>
            <a:endParaRPr lang="en-GB" altLang="en-US" sz="1200">
              <a:latin typeface="AZGCaspariT" pitchFamily="2" charset="0"/>
            </a:endParaRPr>
          </a:p>
        </p:txBody>
      </p:sp>
      <p:sp>
        <p:nvSpPr>
          <p:cNvPr id="24579" name="Rectangle 2">
            <a:extLst>
              <a:ext uri="{FF2B5EF4-FFF2-40B4-BE49-F238E27FC236}">
                <a16:creationId xmlns:a16="http://schemas.microsoft.com/office/drawing/2014/main" id="{9AFC0877-3D5A-4C1F-9760-6EFFC754924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>
            <a:extLst>
              <a:ext uri="{FF2B5EF4-FFF2-40B4-BE49-F238E27FC236}">
                <a16:creationId xmlns:a16="http://schemas.microsoft.com/office/drawing/2014/main" id="{BFABFD11-8B89-4C74-BE01-83E41573A49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>
            <a:extLst>
              <a:ext uri="{FF2B5EF4-FFF2-40B4-BE49-F238E27FC236}">
                <a16:creationId xmlns:a16="http://schemas.microsoft.com/office/drawing/2014/main" id="{642D469A-FE3E-406E-9C86-6C05A227783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F9ECFCF8-D1E0-41EC-BD39-34F9BB9E6128}" type="slidenum">
              <a:rPr lang="en-GB" altLang="en-US" sz="1200">
                <a:latin typeface="AZGCaspariT" pitchFamily="2" charset="0"/>
              </a:rPr>
              <a:pPr eaLnBrk="1" hangingPunct="1"/>
              <a:t>7</a:t>
            </a:fld>
            <a:endParaRPr lang="en-GB" altLang="en-US" sz="1200">
              <a:latin typeface="AZGCaspariT" pitchFamily="2" charset="0"/>
            </a:endParaRPr>
          </a:p>
        </p:txBody>
      </p:sp>
      <p:sp>
        <p:nvSpPr>
          <p:cNvPr id="44035" name="Rectangle 2">
            <a:extLst>
              <a:ext uri="{FF2B5EF4-FFF2-40B4-BE49-F238E27FC236}">
                <a16:creationId xmlns:a16="http://schemas.microsoft.com/office/drawing/2014/main" id="{38C9411E-1D3A-47B1-98BB-2C7654C7F56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>
            <a:extLst>
              <a:ext uri="{FF2B5EF4-FFF2-40B4-BE49-F238E27FC236}">
                <a16:creationId xmlns:a16="http://schemas.microsoft.com/office/drawing/2014/main" id="{93C46554-8E66-4EB8-9925-19E365B465F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>
            <a:extLst>
              <a:ext uri="{FF2B5EF4-FFF2-40B4-BE49-F238E27FC236}">
                <a16:creationId xmlns:a16="http://schemas.microsoft.com/office/drawing/2014/main" id="{E8591709-CF84-4E99-9BFD-1918C48E845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363C90B9-E147-434D-9075-8D807883B3DA}" type="slidenum">
              <a:rPr lang="en-GB" altLang="en-US" sz="1200">
                <a:latin typeface="AZGCaspariT" pitchFamily="2" charset="0"/>
              </a:rPr>
              <a:pPr eaLnBrk="1" hangingPunct="1"/>
              <a:t>8</a:t>
            </a:fld>
            <a:endParaRPr lang="en-GB" altLang="en-US" sz="1200">
              <a:latin typeface="AZGCaspariT" pitchFamily="2" charset="0"/>
            </a:endParaRPr>
          </a:p>
        </p:txBody>
      </p:sp>
      <p:sp>
        <p:nvSpPr>
          <p:cNvPr id="21507" name="Rectangle 2">
            <a:extLst>
              <a:ext uri="{FF2B5EF4-FFF2-40B4-BE49-F238E27FC236}">
                <a16:creationId xmlns:a16="http://schemas.microsoft.com/office/drawing/2014/main" id="{81AF0DAD-3ECE-4ADB-9127-4B34BC71B79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>
            <a:extLst>
              <a:ext uri="{FF2B5EF4-FFF2-40B4-BE49-F238E27FC236}">
                <a16:creationId xmlns:a16="http://schemas.microsoft.com/office/drawing/2014/main" id="{F04C4235-B8BE-4CED-9499-0F95CDC306C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565080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>
            <a:extLst>
              <a:ext uri="{FF2B5EF4-FFF2-40B4-BE49-F238E27FC236}">
                <a16:creationId xmlns:a16="http://schemas.microsoft.com/office/drawing/2014/main" id="{9C9EB7D4-2D16-4BB2-B4DD-318DE4138A6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BC75EAC6-58B3-4C21-AECC-CA28ED020810}" type="slidenum">
              <a:rPr lang="en-GB" altLang="en-US" sz="1200">
                <a:latin typeface="AZGCaspariT" pitchFamily="2" charset="0"/>
              </a:rPr>
              <a:pPr eaLnBrk="1" hangingPunct="1"/>
              <a:t>9</a:t>
            </a:fld>
            <a:endParaRPr lang="en-GB" altLang="en-US" sz="1200">
              <a:latin typeface="AZGCaspariT" pitchFamily="2" charset="0"/>
            </a:endParaRPr>
          </a:p>
        </p:txBody>
      </p:sp>
      <p:sp>
        <p:nvSpPr>
          <p:cNvPr id="25603" name="Rectangle 2">
            <a:extLst>
              <a:ext uri="{FF2B5EF4-FFF2-40B4-BE49-F238E27FC236}">
                <a16:creationId xmlns:a16="http://schemas.microsoft.com/office/drawing/2014/main" id="{D0290A79-CC1D-4A68-A79A-667F563D542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>
            <a:extLst>
              <a:ext uri="{FF2B5EF4-FFF2-40B4-BE49-F238E27FC236}">
                <a16:creationId xmlns:a16="http://schemas.microsoft.com/office/drawing/2014/main" id="{7AD6289F-1CFC-458F-9625-93AE329AB38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C06284E8-E568-44C6-B305-9A02C56DDDA9}"/>
              </a:ext>
            </a:extLst>
          </p:cNvPr>
          <p:cNvGrpSpPr>
            <a:grpSpLocks/>
          </p:cNvGrpSpPr>
          <p:nvPr/>
        </p:nvGrpSpPr>
        <p:grpSpPr bwMode="auto">
          <a:xfrm>
            <a:off x="-1035050" y="1552575"/>
            <a:ext cx="10179050" cy="5305425"/>
            <a:chOff x="-652" y="978"/>
            <a:chExt cx="6412" cy="3342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67863C78-F4A4-4742-B5F2-37D8870166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1" y="1707"/>
              <a:ext cx="3699" cy="2613"/>
            </a:xfrm>
            <a:custGeom>
              <a:avLst/>
              <a:gdLst>
                <a:gd name="T0" fmla="*/ 1523 w 3699"/>
                <a:gd name="T1" fmla="*/ 2611 h 2613"/>
                <a:gd name="T2" fmla="*/ 3698 w 3699"/>
                <a:gd name="T3" fmla="*/ 2612 h 2613"/>
                <a:gd name="T4" fmla="*/ 3698 w 3699"/>
                <a:gd name="T5" fmla="*/ 2228 h 2613"/>
                <a:gd name="T6" fmla="*/ 0 w 3699"/>
                <a:gd name="T7" fmla="*/ 0 h 2613"/>
                <a:gd name="T8" fmla="*/ 160 w 3699"/>
                <a:gd name="T9" fmla="*/ 118 h 2613"/>
                <a:gd name="T10" fmla="*/ 292 w 3699"/>
                <a:gd name="T11" fmla="*/ 219 h 2613"/>
                <a:gd name="T12" fmla="*/ 441 w 3699"/>
                <a:gd name="T13" fmla="*/ 347 h 2613"/>
                <a:gd name="T14" fmla="*/ 585 w 3699"/>
                <a:gd name="T15" fmla="*/ 482 h 2613"/>
                <a:gd name="T16" fmla="*/ 796 w 3699"/>
                <a:gd name="T17" fmla="*/ 711 h 2613"/>
                <a:gd name="T18" fmla="*/ 983 w 3699"/>
                <a:gd name="T19" fmla="*/ 955 h 2613"/>
                <a:gd name="T20" fmla="*/ 1119 w 3699"/>
                <a:gd name="T21" fmla="*/ 1168 h 2613"/>
                <a:gd name="T22" fmla="*/ 1238 w 3699"/>
                <a:gd name="T23" fmla="*/ 1388 h 2613"/>
                <a:gd name="T24" fmla="*/ 1331 w 3699"/>
                <a:gd name="T25" fmla="*/ 1608 h 2613"/>
                <a:gd name="T26" fmla="*/ 1400 w 3699"/>
                <a:gd name="T27" fmla="*/ 1809 h 2613"/>
                <a:gd name="T28" fmla="*/ 1447 w 3699"/>
                <a:gd name="T29" fmla="*/ 1979 h 2613"/>
                <a:gd name="T30" fmla="*/ 1490 w 3699"/>
                <a:gd name="T31" fmla="*/ 2190 h 2613"/>
                <a:gd name="T32" fmla="*/ 1511 w 3699"/>
                <a:gd name="T33" fmla="*/ 2374 h 2613"/>
                <a:gd name="T34" fmla="*/ 1523 w 3699"/>
                <a:gd name="T35" fmla="*/ 2611 h 2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99" h="2613">
                  <a:moveTo>
                    <a:pt x="1523" y="2611"/>
                  </a:moveTo>
                  <a:lnTo>
                    <a:pt x="3698" y="2612"/>
                  </a:lnTo>
                  <a:lnTo>
                    <a:pt x="3698" y="2228"/>
                  </a:lnTo>
                  <a:lnTo>
                    <a:pt x="0" y="0"/>
                  </a:lnTo>
                  <a:lnTo>
                    <a:pt x="160" y="118"/>
                  </a:lnTo>
                  <a:lnTo>
                    <a:pt x="292" y="219"/>
                  </a:lnTo>
                  <a:lnTo>
                    <a:pt x="441" y="347"/>
                  </a:lnTo>
                  <a:lnTo>
                    <a:pt x="585" y="482"/>
                  </a:lnTo>
                  <a:lnTo>
                    <a:pt x="796" y="711"/>
                  </a:lnTo>
                  <a:lnTo>
                    <a:pt x="983" y="955"/>
                  </a:lnTo>
                  <a:lnTo>
                    <a:pt x="1119" y="1168"/>
                  </a:lnTo>
                  <a:lnTo>
                    <a:pt x="1238" y="1388"/>
                  </a:lnTo>
                  <a:lnTo>
                    <a:pt x="1331" y="1608"/>
                  </a:lnTo>
                  <a:lnTo>
                    <a:pt x="1400" y="1809"/>
                  </a:lnTo>
                  <a:lnTo>
                    <a:pt x="1447" y="1979"/>
                  </a:lnTo>
                  <a:lnTo>
                    <a:pt x="1490" y="2190"/>
                  </a:lnTo>
                  <a:lnTo>
                    <a:pt x="1511" y="2374"/>
                  </a:lnTo>
                  <a:lnTo>
                    <a:pt x="1523" y="2611"/>
                  </a:lnTo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6" name="Arc 4">
              <a:extLst>
                <a:ext uri="{FF2B5EF4-FFF2-40B4-BE49-F238E27FC236}">
                  <a16:creationId xmlns:a16="http://schemas.microsoft.com/office/drawing/2014/main" id="{FCF0026C-2FA3-4839-AF37-691C157753E3}"/>
                </a:ext>
              </a:extLst>
            </p:cNvPr>
            <p:cNvSpPr>
              <a:spLocks/>
            </p:cNvSpPr>
            <p:nvPr/>
          </p:nvSpPr>
          <p:spPr bwMode="auto">
            <a:xfrm>
              <a:off x="-652" y="978"/>
              <a:ext cx="4237" cy="3342"/>
            </a:xfrm>
            <a:custGeom>
              <a:avLst/>
              <a:gdLst>
                <a:gd name="T0" fmla="*/ 0 w 21600"/>
                <a:gd name="T1" fmla="*/ 0 h 21231"/>
                <a:gd name="T2" fmla="*/ 0 w 21600"/>
                <a:gd name="T3" fmla="*/ 0 h 21231"/>
                <a:gd name="T4" fmla="*/ 0 w 21600"/>
                <a:gd name="T5" fmla="*/ 0 h 2123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231" fill="none" extrusionOk="0">
                  <a:moveTo>
                    <a:pt x="3976" y="0"/>
                  </a:moveTo>
                  <a:cubicBezTo>
                    <a:pt x="14194" y="1914"/>
                    <a:pt x="21600" y="10835"/>
                    <a:pt x="21600" y="21231"/>
                  </a:cubicBezTo>
                </a:path>
                <a:path w="21600" h="21231" stroke="0" extrusionOk="0">
                  <a:moveTo>
                    <a:pt x="3976" y="0"/>
                  </a:moveTo>
                  <a:cubicBezTo>
                    <a:pt x="14194" y="1914"/>
                    <a:pt x="21600" y="10835"/>
                    <a:pt x="21600" y="21231"/>
                  </a:cubicBezTo>
                  <a:lnTo>
                    <a:pt x="0" y="21231"/>
                  </a:lnTo>
                  <a:lnTo>
                    <a:pt x="3976" y="0"/>
                  </a:lnTo>
                  <a:close/>
                </a:path>
              </a:pathLst>
            </a:custGeom>
            <a:noFill/>
            <a:ln w="1270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1749" name="Rectangle 5"/>
          <p:cNvSpPr>
            <a:spLocks noGrp="1" noChangeArrowheads="1"/>
          </p:cNvSpPr>
          <p:nvPr>
            <p:ph type="ctrTitle" sz="quarter"/>
          </p:nvPr>
        </p:nvSpPr>
        <p:spPr>
          <a:xfrm>
            <a:off x="1293813" y="7620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noProof="0"/>
              <a:t>Klik om het opmaakprofiel van de modeltitel te bewerken</a:t>
            </a:r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685800" y="3429000"/>
            <a:ext cx="6400800" cy="1752600"/>
          </a:xfrm>
        </p:spPr>
        <p:txBody>
          <a:bodyPr lIns="92075" tIns="46038" rIns="92075" bIns="46038"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/>
              <a:t>Klik om het opmaakprofiel van de modelondertitel te bewerken</a:t>
            </a:r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id="{8AA9B589-87A6-45EF-824E-45129479329E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508D9D-94D8-4EDD-A970-8DBC60F5F376}" type="datetime1">
              <a:rPr lang="en-GB"/>
              <a:pPr>
                <a:defRPr/>
              </a:pPr>
              <a:t>22/02/2024</a:t>
            </a:fld>
            <a:endParaRPr lang="en-US"/>
          </a:p>
        </p:txBody>
      </p:sp>
      <p:sp>
        <p:nvSpPr>
          <p:cNvPr id="8" name="Rectangle 8">
            <a:extLst>
              <a:ext uri="{FF2B5EF4-FFF2-40B4-BE49-F238E27FC236}">
                <a16:creationId xmlns:a16="http://schemas.microsoft.com/office/drawing/2014/main" id="{A0579894-6892-4DC0-BBBE-07ECE2588A7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afscherming niveau 3</a:t>
            </a:r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8E8F6046-FC97-4D9E-AFB6-BE4D65B043B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A16D30-E066-4FC7-BA65-77BF01B1DE6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793269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5D7B312E-9456-461C-8E2A-935EE1CFF0F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9B964E-13C1-43F9-A497-D676D48228C2}" type="datetime1">
              <a:rPr lang="en-GB"/>
              <a:pPr>
                <a:defRPr/>
              </a:pPr>
              <a:t>22/02/2024</a:t>
            </a:fld>
            <a:endParaRPr 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F0ACBB80-DE59-4257-B917-A0B8A66A99E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afscherming niveau 3</a:t>
            </a:r>
          </a:p>
        </p:txBody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id="{0647BB6F-DD10-4ACE-87C7-E47ADB594E7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DA4E05-3ED4-431D-BB21-03EDE213200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375433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E74A52C0-0A32-4FC8-AF56-02B46EA5035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71BE81-A17B-4AE5-BA09-347C7E54D770}" type="datetime1">
              <a:rPr lang="en-GB"/>
              <a:pPr>
                <a:defRPr/>
              </a:pPr>
              <a:t>22/02/2024</a:t>
            </a:fld>
            <a:endParaRPr 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8D22351F-C164-4F04-B5CF-11696805031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afscherming niveau 3</a:t>
            </a:r>
          </a:p>
        </p:txBody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id="{4A85A181-7B25-469E-A94A-ECAE72E2E88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58D184-C14A-4E21-ABCD-4FA53E39DED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079178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183F2E8D-2136-42E9-BACD-2ADDDE6F57C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0A1F1D-9814-40D7-A743-879CD729F110}" type="datetime1">
              <a:rPr lang="en-GB"/>
              <a:pPr>
                <a:defRPr/>
              </a:pPr>
              <a:t>22/02/2024</a:t>
            </a:fld>
            <a:endParaRPr lang="en-US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09BBF444-7A20-4053-899F-46ED12D64CB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afscherming niveau 3</a:t>
            </a:r>
          </a:p>
        </p:txBody>
      </p:sp>
      <p:sp>
        <p:nvSpPr>
          <p:cNvPr id="7" name="Rectangle 8">
            <a:extLst>
              <a:ext uri="{FF2B5EF4-FFF2-40B4-BE49-F238E27FC236}">
                <a16:creationId xmlns:a16="http://schemas.microsoft.com/office/drawing/2014/main" id="{6477ADB9-04F2-4AB0-9CC5-3D99AE35821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E2534D-1AB8-4F20-BCDD-868553E3A8F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162499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7826E9BE-E330-470C-8D8E-27D1AB6EFB8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67592C-46EF-4F57-9DD6-FD3B5AD5E4C4}" type="datetime1">
              <a:rPr lang="en-GB"/>
              <a:pPr>
                <a:defRPr/>
              </a:pPr>
              <a:t>22/02/2024</a:t>
            </a:fld>
            <a:endParaRPr lang="en-US"/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id="{F01CFE0D-B214-49B0-99CC-4349C263F6A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afscherming niveau 3</a:t>
            </a:r>
          </a:p>
        </p:txBody>
      </p:sp>
      <p:sp>
        <p:nvSpPr>
          <p:cNvPr id="8" name="Rectangle 8">
            <a:extLst>
              <a:ext uri="{FF2B5EF4-FFF2-40B4-BE49-F238E27FC236}">
                <a16:creationId xmlns:a16="http://schemas.microsoft.com/office/drawing/2014/main" id="{C814684D-3F59-4EF4-B4C8-7D7EDA9B3AB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4BBBD40-A193-41BA-A370-FDE4FA88936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07356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AB7FC1DE-136B-43E6-8049-7C68139A832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C0896D-45FF-44E7-8FB3-EA9CB5409F63}" type="datetime1">
              <a:rPr lang="en-GB"/>
              <a:pPr>
                <a:defRPr/>
              </a:pPr>
              <a:t>22/02/2024</a:t>
            </a:fld>
            <a:endParaRPr 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EF83E838-C0AA-4408-9E67-1CF9EED629D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afscherming niveau 3</a:t>
            </a:r>
          </a:p>
        </p:txBody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id="{D8DDAF8D-C818-4964-AA5C-B28BC05700A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7B58A3-C41E-43DE-ABBC-EB73C3FECA7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950266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F2F89222-F69E-49E0-81E6-BD86576CDA5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7592F5-1CCD-4861-B6F0-6C4BD877C258}" type="datetime1">
              <a:rPr lang="en-GB"/>
              <a:pPr>
                <a:defRPr/>
              </a:pPr>
              <a:t>22/02/2024</a:t>
            </a:fld>
            <a:endParaRPr 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1701437D-08EC-4F0D-A5AE-3586A14E97A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afscherming niveau 3</a:t>
            </a:r>
          </a:p>
        </p:txBody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id="{0FEB9FE0-1957-47E9-850A-175C630A499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C0DDF6A-0458-401E-91D5-0E2836F7080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313885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32B7AF41-CA4D-4CAF-B0C6-835A9EA5268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612663-53EB-4F73-AD87-3A7DBC52369E}" type="datetime1">
              <a:rPr lang="en-GB"/>
              <a:pPr>
                <a:defRPr/>
              </a:pPr>
              <a:t>22/02/2024</a:t>
            </a:fld>
            <a:endParaRPr lang="en-US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F2C5158D-D3E1-4D30-B695-F112B0FD8D5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afscherming niveau 3</a:t>
            </a:r>
          </a:p>
        </p:txBody>
      </p:sp>
      <p:sp>
        <p:nvSpPr>
          <p:cNvPr id="7" name="Rectangle 8">
            <a:extLst>
              <a:ext uri="{FF2B5EF4-FFF2-40B4-BE49-F238E27FC236}">
                <a16:creationId xmlns:a16="http://schemas.microsoft.com/office/drawing/2014/main" id="{73807B41-E319-4DC4-9D73-09A091EE973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F681C45-D240-44B3-9895-93BCA445B3B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689368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5D07C31-E8C8-455C-AE85-C603224BEEA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C38E43-53C5-4CAB-83BA-05CD47922903}" type="datetime1">
              <a:rPr lang="en-GB"/>
              <a:pPr>
                <a:defRPr/>
              </a:pPr>
              <a:t>22/02/2024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3DB8117-595B-4FBF-ADB7-3895871EF97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afscherming niveau 3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E000EB6-78B3-49DB-86ED-A735F7C8815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AA40CA1-E300-4409-B69A-86A5171AFD0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94246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6">
            <a:extLst>
              <a:ext uri="{FF2B5EF4-FFF2-40B4-BE49-F238E27FC236}">
                <a16:creationId xmlns:a16="http://schemas.microsoft.com/office/drawing/2014/main" id="{3914C59B-C8A7-4199-94B9-67AF2FD8A96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6247FE-7234-4E89-88DE-E7473B082B9F}" type="datetime1">
              <a:rPr lang="en-GB"/>
              <a:pPr>
                <a:defRPr/>
              </a:pPr>
              <a:t>22/02/2024</a:t>
            </a:fld>
            <a:endParaRPr lang="en-US"/>
          </a:p>
        </p:txBody>
      </p:sp>
      <p:sp>
        <p:nvSpPr>
          <p:cNvPr id="4" name="Rectangle 7">
            <a:extLst>
              <a:ext uri="{FF2B5EF4-FFF2-40B4-BE49-F238E27FC236}">
                <a16:creationId xmlns:a16="http://schemas.microsoft.com/office/drawing/2014/main" id="{6ADA206B-5209-40AB-95B9-75D83098522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afscherming niveau 3</a:t>
            </a:r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9A1F0E54-715F-4FEA-8FB9-ADF1CDF1DEC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AE2330D-0971-48A9-8296-C0598E4B94A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351019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>
            <a:extLst>
              <a:ext uri="{FF2B5EF4-FFF2-40B4-BE49-F238E27FC236}">
                <a16:creationId xmlns:a16="http://schemas.microsoft.com/office/drawing/2014/main" id="{3C816242-F41D-4171-936A-4CE1C2B619E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C86070-A797-4B0C-B0DF-EB89C697E992}" type="datetime1">
              <a:rPr lang="en-GB"/>
              <a:pPr>
                <a:defRPr/>
              </a:pPr>
              <a:t>22/02/2024</a:t>
            </a:fld>
            <a:endParaRPr lang="en-US"/>
          </a:p>
        </p:txBody>
      </p:sp>
      <p:sp>
        <p:nvSpPr>
          <p:cNvPr id="3" name="Rectangle 7">
            <a:extLst>
              <a:ext uri="{FF2B5EF4-FFF2-40B4-BE49-F238E27FC236}">
                <a16:creationId xmlns:a16="http://schemas.microsoft.com/office/drawing/2014/main" id="{A7246805-12D1-4EB7-83A8-15587D3B585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afscherming niveau 3</a:t>
            </a:r>
          </a:p>
        </p:txBody>
      </p:sp>
      <p:sp>
        <p:nvSpPr>
          <p:cNvPr id="4" name="Rectangle 8">
            <a:extLst>
              <a:ext uri="{FF2B5EF4-FFF2-40B4-BE49-F238E27FC236}">
                <a16:creationId xmlns:a16="http://schemas.microsoft.com/office/drawing/2014/main" id="{3889722B-8232-4923-BA65-ED8D5AA67A7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8E16714-8FDC-4C9B-B375-E25DAF39654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945416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9D5A8831-25DE-43FA-B4AD-AA93EC081E8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D47990-559B-4BB5-A0E7-06F55DF284C3}" type="datetime1">
              <a:rPr lang="en-GB"/>
              <a:pPr>
                <a:defRPr/>
              </a:pPr>
              <a:t>22/02/2024</a:t>
            </a:fld>
            <a:endParaRPr lang="en-US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077F3438-22EE-4894-925B-1928D43A95B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afscherming niveau 3</a:t>
            </a:r>
          </a:p>
        </p:txBody>
      </p:sp>
      <p:sp>
        <p:nvSpPr>
          <p:cNvPr id="7" name="Rectangle 8">
            <a:extLst>
              <a:ext uri="{FF2B5EF4-FFF2-40B4-BE49-F238E27FC236}">
                <a16:creationId xmlns:a16="http://schemas.microsoft.com/office/drawing/2014/main" id="{8A2A9FE2-3F56-4DF5-9401-82E3F1938EB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9EADA80-2330-4519-8E25-BA92A904F85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617567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B9A037EA-B145-49F9-91A6-31CC8A51511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1C7833-5678-4479-9DE6-AEEF929F9B10}" type="datetime1">
              <a:rPr lang="en-GB"/>
              <a:pPr>
                <a:defRPr/>
              </a:pPr>
              <a:t>22/02/2024</a:t>
            </a:fld>
            <a:endParaRPr lang="en-US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4956AD2C-94D4-4791-81F5-51973D91A4E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afscherming niveau 3</a:t>
            </a:r>
          </a:p>
        </p:txBody>
      </p:sp>
      <p:sp>
        <p:nvSpPr>
          <p:cNvPr id="7" name="Rectangle 8">
            <a:extLst>
              <a:ext uri="{FF2B5EF4-FFF2-40B4-BE49-F238E27FC236}">
                <a16:creationId xmlns:a16="http://schemas.microsoft.com/office/drawing/2014/main" id="{9BA7D882-C572-43C1-887D-DC32B150CD9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ABFD3BC-0666-4FDA-B361-F937F4AD1C8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692455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>
            <a:extLst>
              <a:ext uri="{FF2B5EF4-FFF2-40B4-BE49-F238E27FC236}">
                <a16:creationId xmlns:a16="http://schemas.microsoft.com/office/drawing/2014/main" id="{F5E2CA0A-0246-4C77-A7E3-05C7ED2F8CC1}"/>
              </a:ext>
            </a:extLst>
          </p:cNvPr>
          <p:cNvGrpSpPr>
            <a:grpSpLocks/>
          </p:cNvGrpSpPr>
          <p:nvPr/>
        </p:nvGrpSpPr>
        <p:grpSpPr bwMode="auto">
          <a:xfrm>
            <a:off x="0" y="1588"/>
            <a:ext cx="9132888" cy="6845300"/>
            <a:chOff x="0" y="1"/>
            <a:chExt cx="5753" cy="4312"/>
          </a:xfrm>
        </p:grpSpPr>
        <p:sp>
          <p:nvSpPr>
            <p:cNvPr id="30723" name="Freeform 3">
              <a:extLst>
                <a:ext uri="{FF2B5EF4-FFF2-40B4-BE49-F238E27FC236}">
                  <a16:creationId xmlns:a16="http://schemas.microsoft.com/office/drawing/2014/main" id="{1CED2B77-8D9B-407C-AAAF-A41A40D7C95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4" y="999"/>
              <a:ext cx="2359" cy="3314"/>
            </a:xfrm>
            <a:custGeom>
              <a:avLst/>
              <a:gdLst>
                <a:gd name="T0" fmla="*/ 1905 w 2359"/>
                <a:gd name="T1" fmla="*/ 3312 h 3314"/>
                <a:gd name="T2" fmla="*/ 2358 w 2359"/>
                <a:gd name="T3" fmla="*/ 3313 h 3314"/>
                <a:gd name="T4" fmla="*/ 2358 w 2359"/>
                <a:gd name="T5" fmla="*/ 1437 h 3314"/>
                <a:gd name="T6" fmla="*/ 0 w 2359"/>
                <a:gd name="T7" fmla="*/ 0 h 3314"/>
                <a:gd name="T8" fmla="*/ 201 w 2359"/>
                <a:gd name="T9" fmla="*/ 150 h 3314"/>
                <a:gd name="T10" fmla="*/ 366 w 2359"/>
                <a:gd name="T11" fmla="*/ 279 h 3314"/>
                <a:gd name="T12" fmla="*/ 552 w 2359"/>
                <a:gd name="T13" fmla="*/ 441 h 3314"/>
                <a:gd name="T14" fmla="*/ 732 w 2359"/>
                <a:gd name="T15" fmla="*/ 612 h 3314"/>
                <a:gd name="T16" fmla="*/ 996 w 2359"/>
                <a:gd name="T17" fmla="*/ 903 h 3314"/>
                <a:gd name="T18" fmla="*/ 1230 w 2359"/>
                <a:gd name="T19" fmla="*/ 1212 h 3314"/>
                <a:gd name="T20" fmla="*/ 1400 w 2359"/>
                <a:gd name="T21" fmla="*/ 1482 h 3314"/>
                <a:gd name="T22" fmla="*/ 1548 w 2359"/>
                <a:gd name="T23" fmla="*/ 1761 h 3314"/>
                <a:gd name="T24" fmla="*/ 1665 w 2359"/>
                <a:gd name="T25" fmla="*/ 2040 h 3314"/>
                <a:gd name="T26" fmla="*/ 1751 w 2359"/>
                <a:gd name="T27" fmla="*/ 2295 h 3314"/>
                <a:gd name="T28" fmla="*/ 1809 w 2359"/>
                <a:gd name="T29" fmla="*/ 2511 h 3314"/>
                <a:gd name="T30" fmla="*/ 1863 w 2359"/>
                <a:gd name="T31" fmla="*/ 2778 h 3314"/>
                <a:gd name="T32" fmla="*/ 1890 w 2359"/>
                <a:gd name="T33" fmla="*/ 3012 h 3314"/>
                <a:gd name="T34" fmla="*/ 1905 w 2359"/>
                <a:gd name="T35" fmla="*/ 3312 h 3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59" h="3314">
                  <a:moveTo>
                    <a:pt x="1905" y="3312"/>
                  </a:moveTo>
                  <a:lnTo>
                    <a:pt x="2358" y="3313"/>
                  </a:lnTo>
                  <a:lnTo>
                    <a:pt x="2358" y="1437"/>
                  </a:lnTo>
                  <a:lnTo>
                    <a:pt x="0" y="0"/>
                  </a:lnTo>
                  <a:lnTo>
                    <a:pt x="201" y="150"/>
                  </a:lnTo>
                  <a:lnTo>
                    <a:pt x="366" y="279"/>
                  </a:lnTo>
                  <a:lnTo>
                    <a:pt x="552" y="441"/>
                  </a:lnTo>
                  <a:lnTo>
                    <a:pt x="732" y="612"/>
                  </a:lnTo>
                  <a:lnTo>
                    <a:pt x="996" y="903"/>
                  </a:lnTo>
                  <a:lnTo>
                    <a:pt x="1230" y="1212"/>
                  </a:lnTo>
                  <a:lnTo>
                    <a:pt x="1400" y="1482"/>
                  </a:lnTo>
                  <a:lnTo>
                    <a:pt x="1548" y="1761"/>
                  </a:lnTo>
                  <a:lnTo>
                    <a:pt x="1665" y="2040"/>
                  </a:lnTo>
                  <a:lnTo>
                    <a:pt x="1751" y="2295"/>
                  </a:lnTo>
                  <a:lnTo>
                    <a:pt x="1809" y="2511"/>
                  </a:lnTo>
                  <a:lnTo>
                    <a:pt x="1863" y="2778"/>
                  </a:lnTo>
                  <a:lnTo>
                    <a:pt x="1890" y="3012"/>
                  </a:lnTo>
                  <a:lnTo>
                    <a:pt x="1905" y="3312"/>
                  </a:lnTo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033" name="Arc 4">
              <a:extLst>
                <a:ext uri="{FF2B5EF4-FFF2-40B4-BE49-F238E27FC236}">
                  <a16:creationId xmlns:a16="http://schemas.microsoft.com/office/drawing/2014/main" id="{C65856A9-1B88-4162-9FAB-4A9E285ECDCF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"/>
              <a:ext cx="5298" cy="4312"/>
            </a:xfrm>
            <a:custGeom>
              <a:avLst/>
              <a:gdLst>
                <a:gd name="T0" fmla="*/ 0 w 21600"/>
                <a:gd name="T1" fmla="*/ 0 h 21600"/>
                <a:gd name="T2" fmla="*/ 1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1270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0725" name="Rectangle 5">
            <a:extLst>
              <a:ext uri="{FF2B5EF4-FFF2-40B4-BE49-F238E27FC236}">
                <a16:creationId xmlns:a16="http://schemas.microsoft.com/office/drawing/2014/main" id="{6C1D43DC-AE97-45B9-A55F-F3A4B432FBC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Klik om het opmaakprofiel van de modeltitel te bewerken</a:t>
            </a:r>
          </a:p>
        </p:txBody>
      </p:sp>
      <p:sp>
        <p:nvSpPr>
          <p:cNvPr id="30726" name="Rectangle 6">
            <a:extLst>
              <a:ext uri="{FF2B5EF4-FFF2-40B4-BE49-F238E27FC236}">
                <a16:creationId xmlns:a16="http://schemas.microsoft.com/office/drawing/2014/main" id="{4B2601A7-09B7-4C03-B1B7-AD8D210C7368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400">
                <a:latin typeface="+mn-lt"/>
              </a:defRPr>
            </a:lvl1pPr>
          </a:lstStyle>
          <a:p>
            <a:pPr>
              <a:defRPr/>
            </a:pPr>
            <a:fld id="{8F4EC1E0-9EB6-488A-8C83-6AC4441F838A}" type="datetime1">
              <a:rPr lang="en-GB"/>
              <a:pPr>
                <a:defRPr/>
              </a:pPr>
              <a:t>22/02/2024</a:t>
            </a:fld>
            <a:endParaRPr lang="en-US"/>
          </a:p>
        </p:txBody>
      </p:sp>
      <p:sp>
        <p:nvSpPr>
          <p:cNvPr id="30727" name="Rectangle 7">
            <a:extLst>
              <a:ext uri="{FF2B5EF4-FFF2-40B4-BE49-F238E27FC236}">
                <a16:creationId xmlns:a16="http://schemas.microsoft.com/office/drawing/2014/main" id="{08BF3429-980E-4F3F-8A2A-2ED1CD2B4D76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ClrTx/>
              <a:buSzTx/>
              <a:buFontTx/>
              <a:buNone/>
              <a:defRPr sz="140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afscherming niveau 3</a:t>
            </a:r>
          </a:p>
        </p:txBody>
      </p:sp>
      <p:sp>
        <p:nvSpPr>
          <p:cNvPr id="30728" name="Rectangle 8">
            <a:extLst>
              <a:ext uri="{FF2B5EF4-FFF2-40B4-BE49-F238E27FC236}">
                <a16:creationId xmlns:a16="http://schemas.microsoft.com/office/drawing/2014/main" id="{B175E299-604A-4F47-B90F-4E1C86CEBE31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400">
                <a:latin typeface="AZGCaspariT" pitchFamily="2" charset="0"/>
              </a:defRPr>
            </a:lvl1pPr>
          </a:lstStyle>
          <a:p>
            <a:fld id="{16157288-AC28-49AF-8A46-CADD17675CEE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31" name="Rectangle 9">
            <a:extLst>
              <a:ext uri="{FF2B5EF4-FFF2-40B4-BE49-F238E27FC236}">
                <a16:creationId xmlns:a16="http://schemas.microsoft.com/office/drawing/2014/main" id="{1915A593-3537-4429-BF3F-D46D3FFA2F5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Klik om de opmaakprofielen van de modeltekst te bewerken</a:t>
            </a:r>
          </a:p>
          <a:p>
            <a:pPr lvl="1"/>
            <a:r>
              <a:rPr lang="en-US" altLang="en-US"/>
              <a:t>Tweede niveau</a:t>
            </a:r>
          </a:p>
          <a:p>
            <a:pPr lvl="2"/>
            <a:r>
              <a:rPr lang="en-US" altLang="en-US"/>
              <a:t>Derde niveau</a:t>
            </a:r>
          </a:p>
          <a:p>
            <a:pPr lvl="3"/>
            <a:r>
              <a:rPr lang="en-US" altLang="en-US"/>
              <a:t>Vierde niveau</a:t>
            </a:r>
          </a:p>
          <a:p>
            <a:pPr lvl="4"/>
            <a:r>
              <a:rPr lang="en-US" altLang="en-US"/>
              <a:t>Vijfde niveau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  <p:sldLayoutId id="2147483764" r:id="rId12"/>
    <p:sldLayoutId id="2147483765" r:id="rId13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ZGCaspariT" pitchFamily="2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ZGCaspariT" pitchFamily="2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ZGCaspariT" pitchFamily="2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ZGCaspariT" pitchFamily="2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ZGCaspariT" pitchFamily="2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ZGCaspariT" pitchFamily="2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ZGCaspariT" pitchFamily="2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ZGCaspariT" pitchFamily="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000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>
            <a:extLst>
              <a:ext uri="{FF2B5EF4-FFF2-40B4-BE49-F238E27FC236}">
                <a16:creationId xmlns:a16="http://schemas.microsoft.com/office/drawing/2014/main" id="{37295DAA-04CC-4262-8FD3-A733470B25CA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2ACE2A6B-72A5-4DAA-9690-7985D9462DDD}" type="datetime1">
              <a:rPr lang="en-GB" altLang="en-US" sz="1400" smtClean="0">
                <a:cs typeface="Arial" panose="020B0604020202020204" pitchFamily="34" charset="0"/>
              </a:rPr>
              <a:pPr eaLnBrk="1" hangingPunct="1"/>
              <a:t>22/02/2024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3075" name="Rectangle 8">
            <a:extLst>
              <a:ext uri="{FF2B5EF4-FFF2-40B4-BE49-F238E27FC236}">
                <a16:creationId xmlns:a16="http://schemas.microsoft.com/office/drawing/2014/main" id="{0A60F1FA-E6D4-41F9-8319-A1E0D1225EA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400">
                <a:cs typeface="Arial" panose="020B0604020202020204" pitchFamily="34" charset="0"/>
              </a:rPr>
              <a:t>cursus CD - afscherming</a:t>
            </a:r>
          </a:p>
        </p:txBody>
      </p:sp>
      <p:sp>
        <p:nvSpPr>
          <p:cNvPr id="3076" name="Rectangle 9">
            <a:extLst>
              <a:ext uri="{FF2B5EF4-FFF2-40B4-BE49-F238E27FC236}">
                <a16:creationId xmlns:a16="http://schemas.microsoft.com/office/drawing/2014/main" id="{6CE77F56-118F-4C59-814F-8A98DF8F4CC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41F35FC4-617A-498E-8C65-60E2300D586B}" type="slidenum">
              <a:rPr lang="en-US" altLang="en-US" sz="1400">
                <a:cs typeface="Arial" panose="020B0604020202020204" pitchFamily="34" charset="0"/>
              </a:rPr>
              <a:pPr eaLnBrk="1" hangingPunct="1"/>
              <a:t>1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203778" name="Rectangle 2">
            <a:extLst>
              <a:ext uri="{FF2B5EF4-FFF2-40B4-BE49-F238E27FC236}">
                <a16:creationId xmlns:a16="http://schemas.microsoft.com/office/drawing/2014/main" id="{490ADBF4-7673-40B9-9E3F-A5E5DFA2ABB0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4213" y="608400"/>
            <a:ext cx="7772400" cy="1143000"/>
          </a:xfrm>
        </p:spPr>
        <p:txBody>
          <a:bodyPr anchor="ctr"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pitchFamily="34" charset="0"/>
                <a:cs typeface="Arial" pitchFamily="34" charset="0"/>
              </a:rPr>
              <a:t>Afscherming</a:t>
            </a:r>
            <a:endParaRPr lang="en-GB" sz="36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3078" name="Rectangle 3">
            <a:extLst>
              <a:ext uri="{FF2B5EF4-FFF2-40B4-BE49-F238E27FC236}">
                <a16:creationId xmlns:a16="http://schemas.microsoft.com/office/drawing/2014/main" id="{D586A753-FE56-4FED-9DF2-257F75D024AC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4213" y="2420938"/>
            <a:ext cx="7773987" cy="3816350"/>
          </a:xfrm>
        </p:spPr>
        <p:txBody>
          <a:bodyPr/>
          <a:lstStyle/>
          <a:p>
            <a:pPr defTabSz="215900" eaLnBrk="1" hangingPunct="1">
              <a:spcBef>
                <a:spcPct val="0"/>
              </a:spcBef>
            </a:pPr>
            <a:endParaRPr lang="en-US" altLang="en-US" sz="20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215900" eaLnBrk="1" hangingPunct="1">
              <a:spcBef>
                <a:spcPct val="0"/>
              </a:spcBef>
            </a:pPr>
            <a:endParaRPr lang="en-US" altLang="en-US" sz="20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215900" eaLnBrk="1" hangingPunct="1">
              <a:spcBef>
                <a:spcPct val="0"/>
              </a:spcBef>
            </a:pPr>
            <a:endParaRPr lang="en-US" altLang="en-US" sz="20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215900" eaLnBrk="1" hangingPunct="1">
              <a:spcBef>
                <a:spcPct val="0"/>
              </a:spcBef>
            </a:pPr>
            <a:endParaRPr lang="en-US" altLang="en-US" sz="20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215900" eaLnBrk="1" hangingPunct="1">
              <a:spcBef>
                <a:spcPct val="0"/>
              </a:spcBef>
            </a:pPr>
            <a:endParaRPr lang="en-US" altLang="en-US" sz="20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215900" eaLnBrk="1" hangingPunct="1">
              <a:spcBef>
                <a:spcPct val="0"/>
              </a:spcBef>
            </a:pPr>
            <a:endParaRPr lang="en-US" altLang="en-US" sz="20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n-US" altLang="en-US" sz="2000">
                <a:latin typeface="Arial" panose="020B0604020202020204" pitchFamily="34" charset="0"/>
              </a:rPr>
              <a:t>RUG / GARP</a:t>
            </a:r>
          </a:p>
          <a:p>
            <a:pPr eaLnBrk="1" hangingPunct="1"/>
            <a:endParaRPr lang="en-US" altLang="en-US" sz="2000">
              <a:latin typeface="Arial" panose="020B0604020202020204" pitchFamily="34" charset="0"/>
            </a:endParaRPr>
          </a:p>
          <a:p>
            <a:pPr eaLnBrk="1" hangingPunct="1"/>
            <a:r>
              <a:rPr lang="en-US" altLang="en-US" sz="2000">
                <a:latin typeface="Arial" panose="020B0604020202020204" pitchFamily="34" charset="0"/>
              </a:rPr>
              <a:t>Frits Pleiter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9B28619-41B6-68A1-9D42-C25F7D4C634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2000" y="2259000"/>
            <a:ext cx="2340000" cy="23400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Date Placeholder 3">
            <a:extLst>
              <a:ext uri="{FF2B5EF4-FFF2-40B4-BE49-F238E27FC236}">
                <a16:creationId xmlns:a16="http://schemas.microsoft.com/office/drawing/2014/main" id="{8884E6BF-1495-4028-B8BC-81F3152B2D04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0886BC52-E464-4B81-98D3-33A842628144}" type="datetime1">
              <a:rPr lang="en-GB" altLang="en-US" sz="1400" smtClean="0">
                <a:cs typeface="Arial" panose="020B0604020202020204" pitchFamily="34" charset="0"/>
              </a:rPr>
              <a:pPr eaLnBrk="1" hangingPunct="1"/>
              <a:t>22/02/2024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10243" name="Slide Number Placeholder 5">
            <a:extLst>
              <a:ext uri="{FF2B5EF4-FFF2-40B4-BE49-F238E27FC236}">
                <a16:creationId xmlns:a16="http://schemas.microsoft.com/office/drawing/2014/main" id="{10C2F7E2-7A7E-426C-B558-205B1322D4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213B820E-E54F-4832-AB3E-FE369E3A2C4C}" type="slidenum">
              <a:rPr lang="en-US" altLang="en-US" sz="1400">
                <a:cs typeface="Arial" panose="020B0604020202020204" pitchFamily="34" charset="0"/>
              </a:rPr>
              <a:pPr eaLnBrk="1" hangingPunct="1"/>
              <a:t>10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184322" name="Rectangle 2">
            <a:extLst>
              <a:ext uri="{FF2B5EF4-FFF2-40B4-BE49-F238E27FC236}">
                <a16:creationId xmlns:a16="http://schemas.microsoft.com/office/drawing/2014/main" id="{8DC419F7-0CFA-4D3B-833F-20E08B25006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pitchFamily="34" charset="0"/>
                <a:cs typeface="Arial" pitchFamily="34" charset="0"/>
              </a:rPr>
              <a:t>Afscherming</a:t>
            </a:r>
            <a:br>
              <a:rPr lang="en-US" sz="3600" b="1">
                <a:latin typeface="Arial" pitchFamily="34" charset="0"/>
                <a:cs typeface="Arial" pitchFamily="34" charset="0"/>
              </a:rPr>
            </a:br>
            <a:r>
              <a:rPr lang="el-GR" sz="2000" b="1">
                <a:effectLst/>
                <a:latin typeface="Arial" panose="020B0604020202020204" pitchFamily="34" charset="0"/>
                <a:cs typeface="Arial" pitchFamily="34" charset="0"/>
              </a:rPr>
              <a:t>γ</a:t>
            </a:r>
            <a:r>
              <a:rPr lang="en-US" sz="2000" b="1">
                <a:effectLst/>
                <a:latin typeface="Arial" pitchFamily="34" charset="0"/>
                <a:cs typeface="Arial" pitchFamily="34" charset="0"/>
                <a:sym typeface="Symbol" pitchFamily="18" charset="2"/>
              </a:rPr>
              <a:t>-straling</a:t>
            </a:r>
            <a:endParaRPr lang="en-US" sz="2000" b="1">
              <a:latin typeface="Arial" pitchFamily="34" charset="0"/>
              <a:cs typeface="Arial" pitchFamily="34" charset="0"/>
              <a:sym typeface="Symbol" pitchFamily="18" charset="2"/>
            </a:endParaRPr>
          </a:p>
        </p:txBody>
      </p:sp>
      <p:sp>
        <p:nvSpPr>
          <p:cNvPr id="10246" name="Rectangle 3">
            <a:extLst>
              <a:ext uri="{FF2B5EF4-FFF2-40B4-BE49-F238E27FC236}">
                <a16:creationId xmlns:a16="http://schemas.microsoft.com/office/drawing/2014/main" id="{BD168F36-E598-4289-AC81-FD95EFA09DE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1591816"/>
          </a:xfrm>
        </p:spPr>
        <p:txBody>
          <a:bodyPr/>
          <a:lstStyle/>
          <a:p>
            <a:pPr marL="432000" lvl="1" indent="0" defTabSz="216000" eaLnBrk="1" hangingPunct="1">
              <a:spcBef>
                <a:spcPts val="0"/>
              </a:spcBef>
              <a:buClr>
                <a:schemeClr val="tx2"/>
              </a:buClr>
              <a:buSzTx/>
              <a:buFont typeface="Wingdings" pitchFamily="2" charset="2"/>
              <a:buNone/>
              <a:defRPr/>
            </a:pPr>
            <a:endParaRPr lang="en-GB" sz="2000">
              <a:latin typeface="Arial" pitchFamily="34" charset="0"/>
              <a:cs typeface="Arial" pitchFamily="34" charset="0"/>
              <a:sym typeface="Symbol" pitchFamily="18" charset="2"/>
            </a:endParaRPr>
          </a:p>
          <a:p>
            <a:pPr marL="432000" lvl="1" indent="0" defTabSz="216000" eaLnBrk="1" hangingPunct="1">
              <a:spcBef>
                <a:spcPts val="0"/>
              </a:spcBef>
              <a:buClr>
                <a:schemeClr val="tx2"/>
              </a:buClr>
              <a:buSzTx/>
              <a:buFont typeface="Wingdings" pitchFamily="2" charset="2"/>
              <a:buNone/>
              <a:defRPr/>
            </a:pPr>
            <a:r>
              <a:rPr lang="en-GB" sz="2000">
                <a:latin typeface="Arial" pitchFamily="34" charset="0"/>
                <a:cs typeface="Arial" pitchFamily="34" charset="0"/>
                <a:sym typeface="Symbol" pitchFamily="18" charset="2"/>
              </a:rPr>
              <a:t>met dosisopbouw is de intensiteit achter een afscherming</a:t>
            </a:r>
          </a:p>
          <a:p>
            <a:pPr marL="43200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itchFamily="2" charset="2"/>
              <a:buNone/>
              <a:defRPr/>
            </a:pPr>
            <a:r>
              <a:rPr lang="en-GB" sz="2000">
                <a:latin typeface="Arial" pitchFamily="34" charset="0"/>
                <a:cs typeface="Arial" pitchFamily="34" charset="0"/>
                <a:sym typeface="Symbol" pitchFamily="18" charset="2"/>
              </a:rPr>
              <a:t>	T(d) = B e</a:t>
            </a:r>
            <a:r>
              <a:rPr lang="en-GB" sz="2000" baseline="30000">
                <a:latin typeface="Arial" pitchFamily="34" charset="0"/>
                <a:cs typeface="Arial" pitchFamily="34" charset="0"/>
                <a:sym typeface="Symbol" pitchFamily="18" charset="2"/>
              </a:rPr>
              <a:t>-</a:t>
            </a:r>
            <a:r>
              <a:rPr lang="el-GR" sz="2000" baseline="30000">
                <a:latin typeface="Arial" panose="020B0604020202020204" pitchFamily="34" charset="0"/>
                <a:cs typeface="Arial" pitchFamily="34" charset="0"/>
                <a:sym typeface="Symbol" pitchFamily="18" charset="2"/>
              </a:rPr>
              <a:t>μ</a:t>
            </a:r>
            <a:r>
              <a:rPr lang="en-GB" sz="2000" baseline="30000">
                <a:latin typeface="Arial" pitchFamily="34" charset="0"/>
                <a:cs typeface="Arial" pitchFamily="34" charset="0"/>
                <a:sym typeface="Symbol" pitchFamily="18" charset="2"/>
              </a:rPr>
              <a:t>d</a:t>
            </a:r>
            <a:endParaRPr lang="en-GB" sz="2000">
              <a:latin typeface="Arial" pitchFamily="34" charset="0"/>
              <a:cs typeface="Arial" pitchFamily="34" charset="0"/>
              <a:sym typeface="Symbol" pitchFamily="18" charset="2"/>
            </a:endParaRPr>
          </a:p>
          <a:p>
            <a:pPr marL="43200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itchFamily="2" charset="2"/>
              <a:buNone/>
              <a:defRPr/>
            </a:pPr>
            <a:r>
              <a:rPr lang="en-GB" sz="2000">
                <a:latin typeface="Arial" pitchFamily="34" charset="0"/>
                <a:cs typeface="Arial" pitchFamily="34" charset="0"/>
                <a:sym typeface="Symbol" pitchFamily="18" charset="2"/>
              </a:rPr>
              <a:t>	B = dosisopbouwfactor, hangt af van E</a:t>
            </a:r>
            <a:r>
              <a:rPr lang="el-GR" sz="2000" baseline="-25000">
                <a:latin typeface="Arial" panose="020B0604020202020204" pitchFamily="34" charset="0"/>
                <a:cs typeface="Arial" pitchFamily="34" charset="0"/>
                <a:sym typeface="Symbol" pitchFamily="18" charset="2"/>
              </a:rPr>
              <a:t>γ</a:t>
            </a:r>
            <a:r>
              <a:rPr lang="en-GB" sz="2000">
                <a:latin typeface="Arial" pitchFamily="34" charset="0"/>
                <a:cs typeface="Arial" pitchFamily="34" charset="0"/>
                <a:sym typeface="Symbol" pitchFamily="18" charset="2"/>
              </a:rPr>
              <a:t> en </a:t>
            </a:r>
            <a:r>
              <a:rPr lang="el-GR" sz="2000">
                <a:latin typeface="Arial" panose="020B0604020202020204" pitchFamily="34" charset="0"/>
                <a:cs typeface="Arial" pitchFamily="34" charset="0"/>
                <a:sym typeface="Symbol" pitchFamily="18" charset="2"/>
              </a:rPr>
              <a:t>μ</a:t>
            </a:r>
            <a:r>
              <a:rPr lang="en-GB" sz="2000">
                <a:latin typeface="Arial" pitchFamily="34" charset="0"/>
                <a:cs typeface="Arial" pitchFamily="34" charset="0"/>
                <a:sym typeface="Symbol" pitchFamily="18" charset="2"/>
              </a:rPr>
              <a:t>d</a:t>
            </a:r>
          </a:p>
          <a:p>
            <a:pPr marL="43200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itchFamily="2" charset="2"/>
              <a:buNone/>
              <a:defRPr/>
            </a:pPr>
            <a:r>
              <a:rPr lang="en-GB" sz="2000">
                <a:latin typeface="Arial" pitchFamily="34" charset="0"/>
                <a:cs typeface="Arial" pitchFamily="34" charset="0"/>
                <a:sym typeface="Symbol" pitchFamily="18" charset="2"/>
              </a:rPr>
              <a:t>	d = dikte van afscherming</a:t>
            </a:r>
          </a:p>
          <a:p>
            <a:pPr marL="43200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itchFamily="2" charset="2"/>
              <a:buNone/>
              <a:defRPr/>
            </a:pPr>
            <a:endParaRPr lang="en-GB" sz="2000">
              <a:latin typeface="Arial" pitchFamily="34" charset="0"/>
              <a:cs typeface="Arial" pitchFamily="34" charset="0"/>
              <a:sym typeface="Symbol" pitchFamily="18" charset="2"/>
            </a:endParaRPr>
          </a:p>
        </p:txBody>
      </p:sp>
      <p:sp>
        <p:nvSpPr>
          <p:cNvPr id="2" name="Rectangle 8">
            <a:extLst>
              <a:ext uri="{FF2B5EF4-FFF2-40B4-BE49-F238E27FC236}">
                <a16:creationId xmlns:a16="http://schemas.microsoft.com/office/drawing/2014/main" id="{F1F7779F-5AFF-4756-8E59-EBACC07E4FC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400">
                <a:cs typeface="Arial" panose="020B0604020202020204" pitchFamily="34" charset="0"/>
              </a:rPr>
              <a:t>cursus CD - afscherming</a:t>
            </a:r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4C7A9301-2A7E-43EF-9848-2FE59AE7FC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2988" y="3861371"/>
            <a:ext cx="7345436" cy="2375941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2159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215900" defTabSz="2159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215900" defTabSz="2159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2159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2159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2159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2159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2159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2159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1" eaLnBrk="1" hangingPunct="1">
              <a:spcBef>
                <a:spcPct val="0"/>
              </a:spcBef>
              <a:buSzPct val="90000"/>
              <a:buFont typeface="Wingdings" panose="05000000000000000000" pitchFamily="2" charset="2"/>
              <a:buNone/>
            </a:pPr>
            <a:r>
              <a:rPr lang="en-GB" altLang="en-US" sz="1800">
                <a:cs typeface="Arial" panose="020B0604020202020204" pitchFamily="34" charset="0"/>
                <a:sym typeface="Symbol" panose="05050102010706020507" pitchFamily="18" charset="2"/>
              </a:rPr>
              <a:t>						</a:t>
            </a:r>
            <a:r>
              <a:rPr lang="en-GB" altLang="en-US" sz="1800">
                <a:solidFill>
                  <a:srgbClr val="FF0000"/>
                </a:solidFill>
                <a:cs typeface="Arial" panose="020B0604020202020204" pitchFamily="34" charset="0"/>
                <a:sym typeface="Symbol" panose="05050102010706020507" pitchFamily="18" charset="2"/>
              </a:rPr>
              <a:t>E</a:t>
            </a:r>
            <a:r>
              <a:rPr lang="el-GR" altLang="en-US" sz="1800" baseline="-25000">
                <a:solidFill>
                  <a:srgbClr val="FF0000"/>
                </a:solidFill>
                <a:cs typeface="Arial" panose="020B0604020202020204" pitchFamily="34" charset="0"/>
                <a:sym typeface="Symbol" panose="05050102010706020507" pitchFamily="18" charset="2"/>
              </a:rPr>
              <a:t>γ</a:t>
            </a:r>
            <a:r>
              <a:rPr lang="en-GB" altLang="en-US" sz="1800" baseline="-25000">
                <a:solidFill>
                  <a:srgbClr val="FF0000"/>
                </a:solidFill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GB" altLang="en-US" sz="1800">
                <a:cs typeface="Arial" panose="020B0604020202020204" pitchFamily="34" charset="0"/>
                <a:sym typeface="Symbol" panose="05050102010706020507" pitchFamily="18" charset="2"/>
              </a:rPr>
              <a:t>											 </a:t>
            </a:r>
            <a:r>
              <a:rPr lang="el-GR" altLang="en-US" sz="1800">
                <a:solidFill>
                  <a:srgbClr val="FF0000"/>
                </a:solidFill>
                <a:cs typeface="Arial" panose="020B0604020202020204" pitchFamily="34" charset="0"/>
                <a:sym typeface="Symbol" panose="05050102010706020507" pitchFamily="18" charset="2"/>
              </a:rPr>
              <a:t>μ</a:t>
            </a:r>
            <a:r>
              <a:rPr lang="en-GB" altLang="en-US" sz="1800">
                <a:solidFill>
                  <a:srgbClr val="FF0000"/>
                </a:solidFill>
                <a:cs typeface="Arial" panose="020B0604020202020204" pitchFamily="34" charset="0"/>
                <a:sym typeface="Symbol" panose="05050102010706020507" pitchFamily="18" charset="2"/>
              </a:rPr>
              <a:t>d</a:t>
            </a:r>
            <a:endParaRPr lang="en-GB" altLang="en-US" sz="1800"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lvl="2" eaLnBrk="1" hangingPunct="1">
              <a:spcBef>
                <a:spcPct val="0"/>
              </a:spcBef>
              <a:buSzPct val="60000"/>
              <a:buFont typeface="Wingdings" panose="05000000000000000000" pitchFamily="2" charset="2"/>
              <a:buNone/>
            </a:pPr>
            <a:r>
              <a:rPr lang="en-GB" altLang="en-US" sz="1800">
                <a:solidFill>
                  <a:srgbClr val="FF0000"/>
                </a:solidFill>
                <a:cs typeface="Arial" panose="020B0604020202020204" pitchFamily="34" charset="0"/>
                <a:sym typeface="Symbol" panose="05050102010706020507" pitchFamily="18" charset="2"/>
              </a:rPr>
              <a:t>materiaal		(MeV)				  1			  4			10			  20</a:t>
            </a:r>
          </a:p>
          <a:p>
            <a:pPr lvl="2" eaLnBrk="1" hangingPunct="1">
              <a:spcBef>
                <a:spcPct val="0"/>
              </a:spcBef>
              <a:buSzPct val="60000"/>
              <a:buFont typeface="Wingdings" panose="05000000000000000000" pitchFamily="2" charset="2"/>
              <a:buNone/>
            </a:pPr>
            <a:r>
              <a:rPr lang="en-GB" altLang="en-US" sz="1800">
                <a:solidFill>
                  <a:schemeClr val="tx2"/>
                </a:solidFill>
                <a:cs typeface="Arial" panose="020B0604020202020204" pitchFamily="34" charset="0"/>
                <a:sym typeface="Symbol" panose="05050102010706020507" pitchFamily="18" charset="2"/>
              </a:rPr>
              <a:t>water				0,5					  3			14			78			334	</a:t>
            </a:r>
          </a:p>
          <a:p>
            <a:pPr lvl="2" eaLnBrk="1" hangingPunct="1">
              <a:spcBef>
                <a:spcPct val="0"/>
              </a:spcBef>
              <a:buSzPct val="60000"/>
              <a:buFont typeface="Wingdings" panose="05000000000000000000" pitchFamily="2" charset="2"/>
              <a:buNone/>
            </a:pPr>
            <a:r>
              <a:rPr lang="en-GB" altLang="en-US" sz="1800">
                <a:solidFill>
                  <a:schemeClr val="tx2"/>
                </a:solidFill>
                <a:cs typeface="Arial" panose="020B0604020202020204" pitchFamily="34" charset="0"/>
                <a:sym typeface="Symbol" panose="05050102010706020507" pitchFamily="18" charset="2"/>
              </a:rPr>
              <a:t>						2,0					  2			  5			12			  28</a:t>
            </a:r>
          </a:p>
          <a:p>
            <a:pPr lvl="2" eaLnBrk="1" hangingPunct="1">
              <a:spcBef>
                <a:spcPct val="0"/>
              </a:spcBef>
              <a:buSzPct val="60000"/>
              <a:buFont typeface="Wingdings" panose="05000000000000000000" pitchFamily="2" charset="2"/>
              <a:buNone/>
            </a:pPr>
            <a:r>
              <a:rPr lang="en-GB" altLang="en-US" sz="1800">
                <a:solidFill>
                  <a:schemeClr val="tx2"/>
                </a:solidFill>
                <a:cs typeface="Arial" panose="020B0604020202020204" pitchFamily="34" charset="0"/>
                <a:sym typeface="Symbol" panose="05050102010706020507" pitchFamily="18" charset="2"/>
              </a:rPr>
              <a:t>beton				0,5					  2			  8			29			  98</a:t>
            </a:r>
          </a:p>
          <a:p>
            <a:pPr lvl="2" eaLnBrk="1" hangingPunct="1">
              <a:spcBef>
                <a:spcPct val="0"/>
              </a:spcBef>
              <a:buSzPct val="60000"/>
              <a:buFont typeface="Wingdings" panose="05000000000000000000" pitchFamily="2" charset="2"/>
              <a:buNone/>
            </a:pPr>
            <a:r>
              <a:rPr lang="en-GB" altLang="en-US" sz="1800">
                <a:solidFill>
                  <a:schemeClr val="tx2"/>
                </a:solidFill>
                <a:cs typeface="Arial" panose="020B0604020202020204" pitchFamily="34" charset="0"/>
                <a:sym typeface="Symbol" panose="05050102010706020507" pitchFamily="18" charset="2"/>
              </a:rPr>
              <a:t>						2,0					  2			  4			11			  26</a:t>
            </a:r>
          </a:p>
          <a:p>
            <a:pPr lvl="2" eaLnBrk="1" hangingPunct="1">
              <a:spcBef>
                <a:spcPct val="0"/>
              </a:spcBef>
              <a:buSzPct val="60000"/>
              <a:buFont typeface="Wingdings" panose="05000000000000000000" pitchFamily="2" charset="2"/>
              <a:buNone/>
            </a:pPr>
            <a:r>
              <a:rPr lang="en-GB" altLang="en-US" sz="1800">
                <a:solidFill>
                  <a:schemeClr val="tx2"/>
                </a:solidFill>
                <a:cs typeface="Arial" panose="020B0604020202020204" pitchFamily="34" charset="0"/>
                <a:sym typeface="Symbol" panose="05050102010706020507" pitchFamily="18" charset="2"/>
              </a:rPr>
              <a:t>lood				0,5					  1			  2			  2			    3</a:t>
            </a:r>
          </a:p>
          <a:p>
            <a:pPr lvl="2" eaLnBrk="1" hangingPunct="1">
              <a:spcBef>
                <a:spcPct val="0"/>
              </a:spcBef>
              <a:buSzPct val="60000"/>
              <a:buFont typeface="Wingdings" panose="05000000000000000000" pitchFamily="2" charset="2"/>
              <a:buNone/>
            </a:pPr>
            <a:r>
              <a:rPr lang="en-GB" altLang="en-US" sz="1800">
                <a:solidFill>
                  <a:schemeClr val="tx2"/>
                </a:solidFill>
                <a:cs typeface="Arial" panose="020B0604020202020204" pitchFamily="34" charset="0"/>
                <a:sym typeface="Symbol" panose="05050102010706020507" pitchFamily="18" charset="2"/>
              </a:rPr>
              <a:t>						2,0					  1			  3			  5			    9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Date Placeholder 4">
            <a:extLst>
              <a:ext uri="{FF2B5EF4-FFF2-40B4-BE49-F238E27FC236}">
                <a16:creationId xmlns:a16="http://schemas.microsoft.com/office/drawing/2014/main" id="{D4F9AC57-8232-495C-8164-38DA1BBF6F54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0946C2D4-A493-4837-892C-DD9B5D0A674B}" type="datetime1">
              <a:rPr lang="en-GB" altLang="en-US" sz="1400" smtClean="0">
                <a:cs typeface="Arial" panose="020B0604020202020204" pitchFamily="34" charset="0"/>
              </a:rPr>
              <a:pPr eaLnBrk="1" hangingPunct="1"/>
              <a:t>22/02/2024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11267" name="Slide Number Placeholder 6">
            <a:extLst>
              <a:ext uri="{FF2B5EF4-FFF2-40B4-BE49-F238E27FC236}">
                <a16:creationId xmlns:a16="http://schemas.microsoft.com/office/drawing/2014/main" id="{6E5BDEE2-1BBC-4AD2-843A-DB7365923E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200D8EF8-C548-4D85-892E-5D5EC087D16D}" type="slidenum">
              <a:rPr lang="en-US" altLang="en-US" sz="1400">
                <a:cs typeface="Arial" panose="020B0604020202020204" pitchFamily="34" charset="0"/>
              </a:rPr>
              <a:pPr eaLnBrk="1" hangingPunct="1"/>
              <a:t>11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188418" name="Rectangle 2">
            <a:extLst>
              <a:ext uri="{FF2B5EF4-FFF2-40B4-BE49-F238E27FC236}">
                <a16:creationId xmlns:a16="http://schemas.microsoft.com/office/drawing/2014/main" id="{30CEB278-ADC7-469A-B5AD-9AEB6AD8D83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0" eaLnBrk="1" hangingPunct="1">
              <a:spcBef>
                <a:spcPts val="0"/>
              </a:spcBef>
              <a:defRPr/>
            </a:pPr>
            <a:r>
              <a:rPr lang="en-US" sz="3600" b="1">
                <a:latin typeface="Arial" pitchFamily="34" charset="0"/>
                <a:cs typeface="Arial" pitchFamily="34" charset="0"/>
              </a:rPr>
              <a:t>Afscherming</a:t>
            </a:r>
            <a:br>
              <a:rPr lang="en-US" sz="3600" b="1">
                <a:latin typeface="Arial" pitchFamily="34" charset="0"/>
                <a:cs typeface="Arial" pitchFamily="34" charset="0"/>
              </a:rPr>
            </a:br>
            <a:r>
              <a:rPr lang="el-GR" sz="2000" b="1">
                <a:effectLst/>
                <a:latin typeface="Arial" panose="020B0604020202020204" pitchFamily="34" charset="0"/>
                <a:cs typeface="Arial" pitchFamily="34" charset="0"/>
                <a:sym typeface="Symbol" pitchFamily="18" charset="2"/>
              </a:rPr>
              <a:t>γ</a:t>
            </a:r>
            <a:r>
              <a:rPr lang="en-US" sz="2000" b="1">
                <a:effectLst/>
                <a:latin typeface="Arial" pitchFamily="34" charset="0"/>
                <a:cs typeface="Arial" pitchFamily="34" charset="0"/>
                <a:sym typeface="Symbol" pitchFamily="18" charset="2"/>
              </a:rPr>
              <a:t>-straling</a:t>
            </a:r>
          </a:p>
        </p:txBody>
      </p:sp>
      <p:pic>
        <p:nvPicPr>
          <p:cNvPr id="11269" name="Picture 8" descr="transmissie_lood">
            <a:extLst>
              <a:ext uri="{FF2B5EF4-FFF2-40B4-BE49-F238E27FC236}">
                <a16:creationId xmlns:a16="http://schemas.microsoft.com/office/drawing/2014/main" id="{893CA118-0B86-437B-B2F7-BFFF02588087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76375" y="1916113"/>
            <a:ext cx="3171825" cy="43434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1270" name="Picture 10" descr="transmissie_beton">
            <a:extLst>
              <a:ext uri="{FF2B5EF4-FFF2-40B4-BE49-F238E27FC236}">
                <a16:creationId xmlns:a16="http://schemas.microsoft.com/office/drawing/2014/main" id="{7DDF8D25-913C-4BDF-BB24-3754A2428618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16463" y="1916113"/>
            <a:ext cx="3171825" cy="43434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1271" name="Rectangle 8">
            <a:extLst>
              <a:ext uri="{FF2B5EF4-FFF2-40B4-BE49-F238E27FC236}">
                <a16:creationId xmlns:a16="http://schemas.microsoft.com/office/drawing/2014/main" id="{3DD39A43-39FE-445F-85AC-8B56743001B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400">
                <a:cs typeface="Arial" panose="020B0604020202020204" pitchFamily="34" charset="0"/>
              </a:rPr>
              <a:t>cursus CD - afscherming</a:t>
            </a: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DFADF1CC-0CA9-4357-A22C-67B2FFC4AD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24264" y="1315615"/>
            <a:ext cx="1012032" cy="457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18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8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8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8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8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800">
                <a:solidFill>
                  <a:schemeClr val="tx1"/>
                </a:solidFill>
                <a:latin typeface="+mn-lt"/>
              </a:defRPr>
            </a:lvl9pPr>
          </a:lstStyle>
          <a:p>
            <a:pPr marL="0" lvl="1" indent="0" defTabSz="216000" eaLnBrk="1" hangingPunct="1">
              <a:spcBef>
                <a:spcPts val="0"/>
              </a:spcBef>
              <a:buClr>
                <a:schemeClr val="tx2"/>
              </a:buClr>
              <a:buSzTx/>
              <a:buFont typeface="Wingdings" pitchFamily="2" charset="2"/>
              <a:buNone/>
              <a:defRPr/>
            </a:pPr>
            <a:r>
              <a:rPr lang="en-GB" sz="1800" kern="0">
                <a:latin typeface="Arial" pitchFamily="34" charset="0"/>
                <a:cs typeface="Arial" pitchFamily="34" charset="0"/>
                <a:sym typeface="Symbol" pitchFamily="18" charset="2"/>
              </a:rPr>
              <a:t>buildup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EFDFB8D-BC23-41DB-B7C2-D156285A6D4E}"/>
              </a:ext>
            </a:extLst>
          </p:cNvPr>
          <p:cNvCxnSpPr>
            <a:cxnSpLocks/>
          </p:cNvCxnSpPr>
          <p:nvPr/>
        </p:nvCxnSpPr>
        <p:spPr bwMode="auto">
          <a:xfrm flipH="1">
            <a:off x="5515594" y="1556792"/>
            <a:ext cx="712591" cy="634007"/>
          </a:xfrm>
          <a:prstGeom prst="straightConnector1">
            <a:avLst/>
          </a:prstGeom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Date Placeholder 4">
            <a:extLst>
              <a:ext uri="{FF2B5EF4-FFF2-40B4-BE49-F238E27FC236}">
                <a16:creationId xmlns:a16="http://schemas.microsoft.com/office/drawing/2014/main" id="{D4F9AC57-8232-495C-8164-38DA1BBF6F54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0946C2D4-A493-4837-892C-DD9B5D0A674B}" type="datetime1">
              <a:rPr lang="en-GB" altLang="en-US" sz="1400" smtClean="0">
                <a:cs typeface="Arial" panose="020B0604020202020204" pitchFamily="34" charset="0"/>
              </a:rPr>
              <a:pPr eaLnBrk="1" hangingPunct="1"/>
              <a:t>22/02/2024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11267" name="Slide Number Placeholder 6">
            <a:extLst>
              <a:ext uri="{FF2B5EF4-FFF2-40B4-BE49-F238E27FC236}">
                <a16:creationId xmlns:a16="http://schemas.microsoft.com/office/drawing/2014/main" id="{6E5BDEE2-1BBC-4AD2-843A-DB7365923E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200D8EF8-C548-4D85-892E-5D5EC087D16D}" type="slidenum">
              <a:rPr lang="en-US" altLang="en-US" sz="1400">
                <a:cs typeface="Arial" panose="020B0604020202020204" pitchFamily="34" charset="0"/>
              </a:rPr>
              <a:pPr eaLnBrk="1" hangingPunct="1"/>
              <a:t>12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188418" name="Rectangle 2">
            <a:extLst>
              <a:ext uri="{FF2B5EF4-FFF2-40B4-BE49-F238E27FC236}">
                <a16:creationId xmlns:a16="http://schemas.microsoft.com/office/drawing/2014/main" id="{30CEB278-ADC7-469A-B5AD-9AEB6AD8D83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0" eaLnBrk="1" hangingPunct="1">
              <a:spcBef>
                <a:spcPts val="0"/>
              </a:spcBef>
              <a:defRPr/>
            </a:pPr>
            <a:r>
              <a:rPr lang="en-US" sz="3600" b="1">
                <a:latin typeface="Arial" pitchFamily="34" charset="0"/>
                <a:cs typeface="Arial" pitchFamily="34" charset="0"/>
              </a:rPr>
              <a:t>Afscherming</a:t>
            </a:r>
            <a:br>
              <a:rPr lang="en-US" sz="3600" b="1">
                <a:latin typeface="Arial" pitchFamily="34" charset="0"/>
                <a:cs typeface="Arial" pitchFamily="34" charset="0"/>
              </a:rPr>
            </a:br>
            <a:r>
              <a:rPr lang="el-GR" sz="2000" b="1">
                <a:effectLst/>
                <a:latin typeface="Arial" panose="020B0604020202020204" pitchFamily="34" charset="0"/>
                <a:cs typeface="Arial" pitchFamily="34" charset="0"/>
                <a:sym typeface="Symbol" pitchFamily="18" charset="2"/>
              </a:rPr>
              <a:t>γ</a:t>
            </a:r>
            <a:r>
              <a:rPr lang="en-US" sz="2000" b="1">
                <a:effectLst/>
                <a:latin typeface="Arial" pitchFamily="34" charset="0"/>
                <a:cs typeface="Arial" pitchFamily="34" charset="0"/>
                <a:sym typeface="Symbol" pitchFamily="18" charset="2"/>
              </a:rPr>
              <a:t>-straling</a:t>
            </a:r>
          </a:p>
        </p:txBody>
      </p:sp>
      <p:pic>
        <p:nvPicPr>
          <p:cNvPr id="11270" name="Picture 10" descr="transmissie_beton">
            <a:extLst>
              <a:ext uri="{FF2B5EF4-FFF2-40B4-BE49-F238E27FC236}">
                <a16:creationId xmlns:a16="http://schemas.microsoft.com/office/drawing/2014/main" id="{7DDF8D25-913C-4BDF-BB24-3754A2428618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16463" y="1916113"/>
            <a:ext cx="3171825" cy="43434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1271" name="Rectangle 8">
            <a:extLst>
              <a:ext uri="{FF2B5EF4-FFF2-40B4-BE49-F238E27FC236}">
                <a16:creationId xmlns:a16="http://schemas.microsoft.com/office/drawing/2014/main" id="{3DD39A43-39FE-445F-85AC-8B56743001B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400">
                <a:cs typeface="Arial" panose="020B0604020202020204" pitchFamily="34" charset="0"/>
              </a:rPr>
              <a:t>cursus CD - afscherming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73BC008-948B-4BBF-9ACC-74CD9F9B927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5800" y="1981199"/>
            <a:ext cx="3741738" cy="4278313"/>
          </a:xfrm>
          <a:solidFill>
            <a:srgbClr val="FFFF00"/>
          </a:solidFill>
        </p:spPr>
        <p:txBody>
          <a:bodyPr/>
          <a:lstStyle/>
          <a:p>
            <a:pPr marL="0" indent="0" defTabSz="216000">
              <a:spcBef>
                <a:spcPts val="0"/>
              </a:spcBef>
              <a:buNone/>
            </a:pPr>
            <a:r>
              <a:rPr lang="en-GB" sz="180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INTERACTIE</a:t>
            </a:r>
            <a:endParaRPr lang="en-US" sz="18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defTabSz="216000">
              <a:spcBef>
                <a:spcPts val="0"/>
              </a:spcBef>
              <a:buNone/>
            </a:pPr>
            <a:endParaRPr lang="en-US" sz="18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defTabSz="216000">
              <a:spcBef>
                <a:spcPts val="0"/>
              </a:spcBef>
              <a:buNone/>
            </a:pPr>
            <a:r>
              <a:rPr lang="el-GR" sz="1800">
                <a:latin typeface="Arial" panose="020B0604020202020204" pitchFamily="34" charset="0"/>
                <a:cs typeface="Arial" panose="020B0604020202020204" pitchFamily="34" charset="0"/>
              </a:rPr>
              <a:t>γ</a:t>
            </a:r>
            <a:r>
              <a:rPr lang="en-US" sz="1800">
                <a:latin typeface="Arial" panose="020B0604020202020204" pitchFamily="34" charset="0"/>
                <a:cs typeface="Arial" panose="020B0604020202020204" pitchFamily="34" charset="0"/>
              </a:rPr>
              <a:t>-bron				</a:t>
            </a:r>
            <a:r>
              <a:rPr lang="en-US" sz="1800" baseline="30000">
                <a:latin typeface="Arial" panose="020B0604020202020204" pitchFamily="34" charset="0"/>
                <a:cs typeface="Arial" panose="020B0604020202020204" pitchFamily="34" charset="0"/>
              </a:rPr>
              <a:t>124</a:t>
            </a:r>
            <a:r>
              <a:rPr lang="en-US" sz="1800">
                <a:latin typeface="Arial" panose="020B0604020202020204" pitchFamily="34" charset="0"/>
                <a:cs typeface="Arial" panose="020B0604020202020204" pitchFamily="34" charset="0"/>
              </a:rPr>
              <a:t>Sb</a:t>
            </a:r>
          </a:p>
          <a:p>
            <a:pPr marL="0" indent="0" defTabSz="216000">
              <a:spcBef>
                <a:spcPts val="0"/>
              </a:spcBef>
              <a:buNone/>
            </a:pPr>
            <a:r>
              <a:rPr lang="en-US" sz="1800">
                <a:latin typeface="Arial" panose="020B0604020202020204" pitchFamily="34" charset="0"/>
                <a:cs typeface="Arial" panose="020B0604020202020204" pitchFamily="34" charset="0"/>
              </a:rPr>
              <a:t>dikte beton		200 cm</a:t>
            </a:r>
          </a:p>
          <a:p>
            <a:pPr marL="0" indent="0" defTabSz="216000">
              <a:spcBef>
                <a:spcPts val="0"/>
              </a:spcBef>
              <a:buNone/>
            </a:pPr>
            <a:r>
              <a:rPr lang="en-US" sz="1800">
                <a:latin typeface="Arial" panose="020B0604020202020204" pitchFamily="34" charset="0"/>
                <a:cs typeface="Arial" panose="020B0604020202020204" pitchFamily="34" charset="0"/>
              </a:rPr>
              <a:t>wat is de transmissie ?</a:t>
            </a:r>
          </a:p>
          <a:p>
            <a:pPr marL="0" indent="0" defTabSz="216000">
              <a:spcBef>
                <a:spcPts val="0"/>
              </a:spcBef>
              <a:buNone/>
            </a:pPr>
            <a:endParaRPr lang="en-US" sz="18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defTabSz="216000">
              <a:spcBef>
                <a:spcPts val="0"/>
              </a:spcBef>
              <a:buNone/>
            </a:pPr>
            <a:r>
              <a:rPr lang="en-US" sz="1800">
                <a:latin typeface="Arial" panose="020B0604020202020204" pitchFamily="34" charset="0"/>
                <a:cs typeface="Arial" panose="020B0604020202020204" pitchFamily="34" charset="0"/>
              </a:rPr>
              <a:t>bedenk dat 200 = 150 + 50</a:t>
            </a:r>
          </a:p>
          <a:p>
            <a:pPr marL="0" indent="0" defTabSz="216000">
              <a:spcBef>
                <a:spcPts val="0"/>
              </a:spcBef>
              <a:buNone/>
            </a:pPr>
            <a:r>
              <a:rPr lang="en-US" sz="1800">
                <a:latin typeface="Arial" panose="020B0604020202020204" pitchFamily="34" charset="0"/>
                <a:cs typeface="Arial" panose="020B0604020202020204" pitchFamily="34" charset="0"/>
              </a:rPr>
              <a:t>150 cm   →   T = 1,5</a:t>
            </a:r>
            <a:r>
              <a:rPr lang="en-US" sz="1800">
                <a:latin typeface="Georgia" panose="02040502050405020303" pitchFamily="18" charset="0"/>
                <a:cs typeface="Arial" panose="020B0604020202020204" pitchFamily="34" charset="0"/>
              </a:rPr>
              <a:t>·</a:t>
            </a:r>
            <a:r>
              <a:rPr lang="en-US" sz="180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en-US" sz="1800" baseline="30000">
                <a:latin typeface="Arial" panose="020B0604020202020204" pitchFamily="34" charset="0"/>
                <a:cs typeface="Arial" panose="020B0604020202020204" pitchFamily="34" charset="0"/>
              </a:rPr>
              <a:t>-6</a:t>
            </a:r>
            <a:endParaRPr lang="en-US" sz="18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defTabSz="216000">
              <a:spcBef>
                <a:spcPts val="0"/>
              </a:spcBef>
              <a:buNone/>
            </a:pPr>
            <a:endParaRPr lang="en-US" sz="18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defTabSz="216000">
              <a:spcBef>
                <a:spcPts val="0"/>
              </a:spcBef>
              <a:buNone/>
            </a:pPr>
            <a:r>
              <a:rPr lang="en-US" sz="1800">
                <a:latin typeface="Arial" panose="020B0604020202020204" pitchFamily="34" charset="0"/>
                <a:cs typeface="Arial" panose="020B0604020202020204" pitchFamily="34" charset="0"/>
              </a:rPr>
              <a:t>100 cm   →   T = 2</a:t>
            </a:r>
            <a:r>
              <a:rPr lang="en-US" sz="1800">
                <a:latin typeface="Georgia" panose="02040502050405020303" pitchFamily="18" charset="0"/>
                <a:cs typeface="Arial" panose="020B0604020202020204" pitchFamily="34" charset="0"/>
              </a:rPr>
              <a:t>·</a:t>
            </a:r>
            <a:r>
              <a:rPr lang="en-US" sz="180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en-US" sz="1800" baseline="30000">
                <a:latin typeface="Arial" panose="020B0604020202020204" pitchFamily="34" charset="0"/>
                <a:cs typeface="Arial" panose="020B0604020202020204" pitchFamily="34" charset="0"/>
              </a:rPr>
              <a:t>-4</a:t>
            </a:r>
            <a:endParaRPr lang="en-US" sz="18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defTabSz="216000">
              <a:spcBef>
                <a:spcPts val="0"/>
              </a:spcBef>
              <a:buNone/>
            </a:pPr>
            <a:r>
              <a:rPr lang="en-US" sz="1800">
                <a:latin typeface="Arial" panose="020B0604020202020204" pitchFamily="34" charset="0"/>
                <a:cs typeface="Arial" panose="020B0604020202020204" pitchFamily="34" charset="0"/>
              </a:rPr>
              <a:t>transmissie van de laatste 50 cm is dus 1,5</a:t>
            </a:r>
            <a:r>
              <a:rPr lang="en-US" sz="1800">
                <a:latin typeface="Georgia" panose="02040502050405020303" pitchFamily="18" charset="0"/>
                <a:cs typeface="Arial" panose="020B0604020202020204" pitchFamily="34" charset="0"/>
              </a:rPr>
              <a:t>·</a:t>
            </a:r>
            <a:r>
              <a:rPr lang="en-US" sz="180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en-US" sz="1800" baseline="30000">
                <a:latin typeface="Arial" panose="020B0604020202020204" pitchFamily="34" charset="0"/>
                <a:cs typeface="Arial" panose="020B0604020202020204" pitchFamily="34" charset="0"/>
              </a:rPr>
              <a:t>-6</a:t>
            </a:r>
            <a:r>
              <a:rPr lang="en-US" sz="1800">
                <a:latin typeface="Arial" panose="020B0604020202020204" pitchFamily="34" charset="0"/>
                <a:cs typeface="Arial" panose="020B0604020202020204" pitchFamily="34" charset="0"/>
              </a:rPr>
              <a:t> / 2</a:t>
            </a:r>
            <a:r>
              <a:rPr lang="en-US" sz="1800">
                <a:latin typeface="Georgia" panose="02040502050405020303" pitchFamily="18" charset="0"/>
                <a:cs typeface="Arial" panose="020B0604020202020204" pitchFamily="34" charset="0"/>
              </a:rPr>
              <a:t>·</a:t>
            </a:r>
            <a:r>
              <a:rPr lang="en-US" sz="180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en-US" sz="1800" baseline="30000">
                <a:latin typeface="Arial" panose="020B0604020202020204" pitchFamily="34" charset="0"/>
                <a:cs typeface="Arial" panose="020B0604020202020204" pitchFamily="34" charset="0"/>
              </a:rPr>
              <a:t>-4</a:t>
            </a:r>
            <a:r>
              <a:rPr lang="en-US" sz="1800">
                <a:latin typeface="Arial" panose="020B0604020202020204" pitchFamily="34" charset="0"/>
                <a:cs typeface="Arial" panose="020B0604020202020204" pitchFamily="34" charset="0"/>
              </a:rPr>
              <a:t>  = 0,75</a:t>
            </a:r>
            <a:r>
              <a:rPr lang="en-US" sz="1800">
                <a:latin typeface="Georgia" panose="02040502050405020303" pitchFamily="18" charset="0"/>
                <a:cs typeface="Arial" panose="020B0604020202020204" pitchFamily="34" charset="0"/>
              </a:rPr>
              <a:t>·</a:t>
            </a:r>
            <a:r>
              <a:rPr lang="en-US" sz="180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en-US" sz="1800" baseline="30000">
                <a:latin typeface="Arial" panose="020B0604020202020204" pitchFamily="34" charset="0"/>
                <a:cs typeface="Arial" panose="020B0604020202020204" pitchFamily="34" charset="0"/>
              </a:rPr>
              <a:t>-2</a:t>
            </a:r>
            <a:r>
              <a:rPr lang="en-US" sz="18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indent="0" defTabSz="216000">
              <a:spcBef>
                <a:spcPts val="0"/>
              </a:spcBef>
              <a:buNone/>
            </a:pPr>
            <a:endParaRPr lang="en-US" sz="18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defTabSz="216000">
              <a:spcBef>
                <a:spcPts val="0"/>
              </a:spcBef>
              <a:buNone/>
            </a:pPr>
            <a:r>
              <a:rPr lang="en-US" sz="1800">
                <a:latin typeface="Arial" panose="020B0604020202020204" pitchFamily="34" charset="0"/>
                <a:cs typeface="Arial" panose="020B0604020202020204" pitchFamily="34" charset="0"/>
              </a:rPr>
              <a:t>transmissie van 150 + 50 cm is 1,5</a:t>
            </a:r>
            <a:r>
              <a:rPr lang="en-US" sz="1800">
                <a:latin typeface="Georgia" panose="02040502050405020303" pitchFamily="18" charset="0"/>
                <a:cs typeface="Arial" panose="020B0604020202020204" pitchFamily="34" charset="0"/>
              </a:rPr>
              <a:t>·</a:t>
            </a:r>
            <a:r>
              <a:rPr lang="en-US" sz="180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en-US" sz="1800" baseline="30000">
                <a:latin typeface="Arial" panose="020B0604020202020204" pitchFamily="34" charset="0"/>
                <a:cs typeface="Arial" panose="020B0604020202020204" pitchFamily="34" charset="0"/>
              </a:rPr>
              <a:t>-6</a:t>
            </a:r>
            <a:r>
              <a:rPr lang="en-US" sz="1800">
                <a:latin typeface="Arial" panose="020B0604020202020204" pitchFamily="34" charset="0"/>
                <a:cs typeface="Arial" panose="020B0604020202020204" pitchFamily="34" charset="0"/>
              </a:rPr>
              <a:t> × 0,75</a:t>
            </a:r>
            <a:r>
              <a:rPr lang="en-US" sz="1800">
                <a:latin typeface="Georgia" panose="02040502050405020303" pitchFamily="18" charset="0"/>
                <a:cs typeface="Arial" panose="020B0604020202020204" pitchFamily="34" charset="0"/>
              </a:rPr>
              <a:t>·</a:t>
            </a:r>
            <a:r>
              <a:rPr lang="en-US" sz="180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en-US" sz="1800" baseline="30000">
                <a:latin typeface="Arial" panose="020B0604020202020204" pitchFamily="34" charset="0"/>
                <a:cs typeface="Arial" panose="020B0604020202020204" pitchFamily="34" charset="0"/>
              </a:rPr>
              <a:t>-2</a:t>
            </a:r>
            <a:r>
              <a:rPr lang="en-US" sz="1800">
                <a:latin typeface="Arial" panose="020B0604020202020204" pitchFamily="34" charset="0"/>
                <a:cs typeface="Arial" panose="020B0604020202020204" pitchFamily="34" charset="0"/>
              </a:rPr>
              <a:t> = 1,1</a:t>
            </a:r>
            <a:r>
              <a:rPr lang="en-US" sz="1800">
                <a:latin typeface="Georgia" panose="02040502050405020303" pitchFamily="18" charset="0"/>
                <a:cs typeface="Arial" panose="020B0604020202020204" pitchFamily="34" charset="0"/>
              </a:rPr>
              <a:t>·</a:t>
            </a:r>
            <a:r>
              <a:rPr lang="en-US" sz="180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en-US" sz="1800" baseline="30000">
                <a:latin typeface="Arial" panose="020B0604020202020204" pitchFamily="34" charset="0"/>
                <a:cs typeface="Arial" panose="020B0604020202020204" pitchFamily="34" charset="0"/>
              </a:rPr>
              <a:t>-8</a:t>
            </a:r>
            <a:endParaRPr lang="en-US" sz="1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B06C0D62-24FA-402E-BCBA-64DA57907F28}"/>
              </a:ext>
            </a:extLst>
          </p:cNvPr>
          <p:cNvCxnSpPr>
            <a:cxnSpLocks/>
          </p:cNvCxnSpPr>
          <p:nvPr/>
        </p:nvCxnSpPr>
        <p:spPr bwMode="auto">
          <a:xfrm flipH="1">
            <a:off x="5515594" y="1556792"/>
            <a:ext cx="712591" cy="634007"/>
          </a:xfrm>
          <a:prstGeom prst="straightConnector1">
            <a:avLst/>
          </a:prstGeom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2" name="Rectangle 3">
            <a:extLst>
              <a:ext uri="{FF2B5EF4-FFF2-40B4-BE49-F238E27FC236}">
                <a16:creationId xmlns:a16="http://schemas.microsoft.com/office/drawing/2014/main" id="{BF0D28EF-DFF3-4C3B-800D-F8517AC813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24264" y="1315615"/>
            <a:ext cx="1012032" cy="457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18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8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8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8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8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800">
                <a:solidFill>
                  <a:schemeClr val="tx1"/>
                </a:solidFill>
                <a:latin typeface="+mn-lt"/>
              </a:defRPr>
            </a:lvl9pPr>
          </a:lstStyle>
          <a:p>
            <a:pPr marL="0" lvl="1" indent="0" defTabSz="216000" eaLnBrk="1" hangingPunct="1">
              <a:spcBef>
                <a:spcPts val="0"/>
              </a:spcBef>
              <a:buClr>
                <a:schemeClr val="tx2"/>
              </a:buClr>
              <a:buSzTx/>
              <a:buFont typeface="Wingdings" pitchFamily="2" charset="2"/>
              <a:buNone/>
              <a:defRPr/>
            </a:pPr>
            <a:r>
              <a:rPr lang="en-GB" sz="1800" kern="0">
                <a:latin typeface="Arial" pitchFamily="34" charset="0"/>
                <a:cs typeface="Arial" pitchFamily="34" charset="0"/>
                <a:sym typeface="Symbol" pitchFamily="18" charset="2"/>
              </a:rPr>
              <a:t>buildup</a:t>
            </a:r>
          </a:p>
        </p:txBody>
      </p:sp>
    </p:spTree>
    <p:extLst>
      <p:ext uri="{BB962C8B-B14F-4D97-AF65-F5344CB8AC3E}">
        <p14:creationId xmlns:p14="http://schemas.microsoft.com/office/powerpoint/2010/main" val="1308149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ate Placeholder 4">
            <a:extLst>
              <a:ext uri="{FF2B5EF4-FFF2-40B4-BE49-F238E27FC236}">
                <a16:creationId xmlns:a16="http://schemas.microsoft.com/office/drawing/2014/main" id="{1AD30500-C370-449C-8DEA-AF3B0374F2B1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CC6CB601-C4EC-4613-90F0-AF89B1CC2B35}" type="datetime1">
              <a:rPr lang="en-GB" altLang="en-US" sz="1400" smtClean="0">
                <a:cs typeface="Arial" panose="020B0604020202020204" pitchFamily="34" charset="0"/>
              </a:rPr>
              <a:pPr eaLnBrk="1" hangingPunct="1"/>
              <a:t>22/02/2024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12291" name="Slide Number Placeholder 6">
            <a:extLst>
              <a:ext uri="{FF2B5EF4-FFF2-40B4-BE49-F238E27FC236}">
                <a16:creationId xmlns:a16="http://schemas.microsoft.com/office/drawing/2014/main" id="{4ECF4FD2-22A2-4336-B394-0F0CCA96C2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FCB4156B-AE8F-4350-AFB6-5037D839F6D5}" type="slidenum">
              <a:rPr lang="en-US" altLang="en-US" sz="1400">
                <a:cs typeface="Arial" panose="020B0604020202020204" pitchFamily="34" charset="0"/>
              </a:rPr>
              <a:pPr eaLnBrk="1" hangingPunct="1"/>
              <a:t>13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197634" name="Rectangle 2">
            <a:extLst>
              <a:ext uri="{FF2B5EF4-FFF2-40B4-BE49-F238E27FC236}">
                <a16:creationId xmlns:a16="http://schemas.microsoft.com/office/drawing/2014/main" id="{A50788A2-71CC-4001-B8A3-6FFB45950B0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pitchFamily="34" charset="0"/>
                <a:cs typeface="Arial" pitchFamily="34" charset="0"/>
              </a:rPr>
              <a:t>Afscherming</a:t>
            </a:r>
            <a:br>
              <a:rPr lang="en-US" sz="3600" b="1">
                <a:latin typeface="Arial" pitchFamily="34" charset="0"/>
                <a:cs typeface="Arial" pitchFamily="34" charset="0"/>
              </a:rPr>
            </a:br>
            <a:r>
              <a:rPr lang="el-GR" sz="2000" b="1">
                <a:effectLst/>
                <a:latin typeface="Arial" panose="020B0604020202020204" pitchFamily="34" charset="0"/>
                <a:cs typeface="Arial" pitchFamily="34" charset="0"/>
                <a:sym typeface="Symbol" pitchFamily="18" charset="2"/>
              </a:rPr>
              <a:t>γ</a:t>
            </a:r>
            <a:r>
              <a:rPr lang="en-US" sz="2000" b="1">
                <a:effectLst/>
                <a:latin typeface="Arial" pitchFamily="34" charset="0"/>
                <a:cs typeface="Arial" pitchFamily="34" charset="0"/>
                <a:sym typeface="Symbol" pitchFamily="18" charset="2"/>
              </a:rPr>
              <a:t>-straling</a:t>
            </a:r>
          </a:p>
        </p:txBody>
      </p:sp>
      <p:sp>
        <p:nvSpPr>
          <p:cNvPr id="12294" name="Rectangle 3">
            <a:extLst>
              <a:ext uri="{FF2B5EF4-FFF2-40B4-BE49-F238E27FC236}">
                <a16:creationId xmlns:a16="http://schemas.microsoft.com/office/drawing/2014/main" id="{4C89503F-600F-4A23-97CA-0B703DE3145C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755650" y="1989609"/>
            <a:ext cx="7777163" cy="4103687"/>
          </a:xfrm>
        </p:spPr>
        <p:txBody>
          <a:bodyPr/>
          <a:lstStyle/>
          <a:p>
            <a:pPr marL="432000" lvl="1" indent="0" defTabSz="216000" eaLnBrk="1" hangingPunct="1">
              <a:spcBef>
                <a:spcPts val="0"/>
              </a:spcBef>
              <a:buClr>
                <a:schemeClr val="tx2"/>
              </a:buClr>
              <a:buSzTx/>
              <a:buFont typeface="Wingdings" pitchFamily="2" charset="2"/>
              <a:buNone/>
              <a:defRPr/>
            </a:pPr>
            <a:endParaRPr lang="en-GB" sz="2000">
              <a:latin typeface="Arial" pitchFamily="34" charset="0"/>
              <a:cs typeface="Arial" pitchFamily="34" charset="0"/>
              <a:sym typeface="Symbol" pitchFamily="18" charset="2"/>
            </a:endParaRPr>
          </a:p>
          <a:p>
            <a:pPr marL="432000" lvl="1" indent="0" defTabSz="216000" eaLnBrk="1" hangingPunct="1">
              <a:spcBef>
                <a:spcPts val="0"/>
              </a:spcBef>
              <a:buClr>
                <a:schemeClr val="tx2"/>
              </a:buClr>
              <a:buSzTx/>
              <a:buFont typeface="Wingdings" pitchFamily="2" charset="2"/>
              <a:buNone/>
              <a:defRPr/>
            </a:pPr>
            <a:r>
              <a:rPr lang="en-GB" sz="2000">
                <a:latin typeface="Arial" pitchFamily="34" charset="0"/>
                <a:cs typeface="Arial" pitchFamily="34" charset="0"/>
                <a:sym typeface="Symbol" pitchFamily="18" charset="2"/>
              </a:rPr>
              <a:t>keuze materiaal</a:t>
            </a:r>
          </a:p>
          <a:p>
            <a:pPr marL="64800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itchFamily="2" charset="2"/>
              <a:buNone/>
              <a:defRPr/>
            </a:pPr>
            <a:r>
              <a:rPr lang="en-GB" sz="2000">
                <a:latin typeface="Arial" pitchFamily="34" charset="0"/>
                <a:cs typeface="Arial" pitchFamily="34" charset="0"/>
                <a:sym typeface="Symbol" pitchFamily="18" charset="2"/>
              </a:rPr>
              <a:t>als compton-effect domineert is materiaalkeuze onbelangrijk</a:t>
            </a:r>
          </a:p>
          <a:p>
            <a:pPr marL="648000" lvl="1" indent="0" defTabSz="216000" eaLnBrk="1" hangingPunct="1">
              <a:spcBef>
                <a:spcPts val="0"/>
              </a:spcBef>
              <a:buClr>
                <a:schemeClr val="tx2"/>
              </a:buClr>
              <a:buSzTx/>
              <a:buFontTx/>
              <a:buNone/>
              <a:defRPr/>
            </a:pPr>
            <a:r>
              <a:rPr lang="en-GB" sz="2000">
                <a:latin typeface="Arial" pitchFamily="34" charset="0"/>
                <a:cs typeface="Arial" pitchFamily="34" charset="0"/>
                <a:sym typeface="Symbol" pitchFamily="18" charset="2"/>
              </a:rPr>
              <a:t>voor bouwkundige voorzieningen is beton goed en goedkoop</a:t>
            </a:r>
          </a:p>
          <a:p>
            <a:pPr marL="648000" lvl="1" indent="0" defTabSz="216000" eaLnBrk="1" hangingPunct="1">
              <a:spcBef>
                <a:spcPts val="0"/>
              </a:spcBef>
              <a:buClr>
                <a:schemeClr val="tx2"/>
              </a:buClr>
              <a:buSzTx/>
              <a:buFontTx/>
              <a:buNone/>
              <a:defRPr/>
            </a:pPr>
            <a:r>
              <a:rPr lang="en-GB" sz="2000">
                <a:latin typeface="Arial" pitchFamily="34" charset="0"/>
                <a:cs typeface="Arial" pitchFamily="34" charset="0"/>
                <a:sym typeface="Symbol" pitchFamily="18" charset="2"/>
              </a:rPr>
              <a:t>op een laboratoriumtafel is lood handzamer dan beton</a:t>
            </a:r>
          </a:p>
          <a:p>
            <a:pPr marL="648000" lvl="1" indent="0" defTabSz="216000" eaLnBrk="1" hangingPunct="1">
              <a:spcBef>
                <a:spcPts val="0"/>
              </a:spcBef>
              <a:buClr>
                <a:schemeClr val="tx2"/>
              </a:buClr>
              <a:buSzTx/>
              <a:buFontTx/>
              <a:buNone/>
              <a:defRPr/>
            </a:pPr>
            <a:r>
              <a:rPr lang="en-GB" sz="2000">
                <a:latin typeface="Arial" pitchFamily="34" charset="0"/>
                <a:cs typeface="Arial" pitchFamily="34" charset="0"/>
                <a:sym typeface="Symbol" pitchFamily="18" charset="2"/>
              </a:rPr>
              <a:t>bij lage E</a:t>
            </a:r>
            <a:r>
              <a:rPr lang="el-GR" sz="2000" baseline="-25000">
                <a:latin typeface="Arial" panose="020B0604020202020204" pitchFamily="34" charset="0"/>
                <a:cs typeface="Arial" pitchFamily="34" charset="0"/>
                <a:sym typeface="Symbol" pitchFamily="18" charset="2"/>
              </a:rPr>
              <a:t>γ</a:t>
            </a:r>
            <a:r>
              <a:rPr lang="en-GB" sz="2000">
                <a:latin typeface="Arial" pitchFamily="34" charset="0"/>
                <a:cs typeface="Arial" pitchFamily="34" charset="0"/>
                <a:sym typeface="Symbol" pitchFamily="18" charset="2"/>
              </a:rPr>
              <a:t> domineert foto-effect en is lood de beste keus</a:t>
            </a:r>
          </a:p>
          <a:p>
            <a:pPr marL="43200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itchFamily="2" charset="2"/>
              <a:buNone/>
              <a:defRPr/>
            </a:pPr>
            <a:endParaRPr lang="en-GB" sz="2000">
              <a:latin typeface="Arial" pitchFamily="34" charset="0"/>
              <a:cs typeface="Arial" pitchFamily="34" charset="0"/>
              <a:sym typeface="Symbol" pitchFamily="18" charset="2"/>
            </a:endParaRPr>
          </a:p>
          <a:p>
            <a:pPr marL="432000" lvl="1" indent="0" defTabSz="216000" eaLnBrk="1" hangingPunct="1">
              <a:spcBef>
                <a:spcPts val="0"/>
              </a:spcBef>
              <a:buClr>
                <a:schemeClr val="tx2"/>
              </a:buClr>
              <a:buSzTx/>
              <a:buFont typeface="Wingdings" pitchFamily="2" charset="2"/>
              <a:buNone/>
              <a:defRPr/>
            </a:pPr>
            <a:r>
              <a:rPr lang="en-GB" sz="2000">
                <a:latin typeface="Arial" pitchFamily="34" charset="0"/>
                <a:cs typeface="Arial" pitchFamily="34" charset="0"/>
                <a:sym typeface="Symbol" pitchFamily="18" charset="2"/>
              </a:rPr>
              <a:t>hoeveelheid strooistraling hangt af van</a:t>
            </a:r>
          </a:p>
          <a:p>
            <a:pPr marL="864000" lvl="1" indent="-432000" defTabSz="216000" eaLnBrk="1" hangingPunct="1">
              <a:spcBef>
                <a:spcPts val="0"/>
              </a:spcBef>
              <a:buClr>
                <a:schemeClr val="tx2"/>
              </a:buClr>
              <a:buSzTx/>
              <a:buFont typeface="+mj-lt"/>
              <a:buAutoNum type="arabicPeriod"/>
              <a:defRPr/>
            </a:pPr>
            <a:r>
              <a:rPr lang="en-GB" sz="2000">
                <a:latin typeface="Arial" pitchFamily="34" charset="0"/>
                <a:cs typeface="Arial" pitchFamily="34" charset="0"/>
                <a:sym typeface="Symbol" pitchFamily="18" charset="2"/>
              </a:rPr>
              <a:t>energie van straling</a:t>
            </a:r>
          </a:p>
          <a:p>
            <a:pPr marL="864000" lvl="1" indent="-432000" defTabSz="216000" eaLnBrk="1" hangingPunct="1">
              <a:spcBef>
                <a:spcPts val="0"/>
              </a:spcBef>
              <a:buClr>
                <a:schemeClr val="tx2"/>
              </a:buClr>
              <a:buSzTx/>
              <a:buFont typeface="+mj-lt"/>
              <a:buAutoNum type="arabicPeriod"/>
              <a:defRPr/>
            </a:pPr>
            <a:r>
              <a:rPr lang="en-GB" sz="2000">
                <a:latin typeface="Arial" pitchFamily="34" charset="0"/>
                <a:cs typeface="Arial" pitchFamily="34" charset="0"/>
                <a:sym typeface="Symbol" pitchFamily="18" charset="2"/>
              </a:rPr>
              <a:t>verstrooihoek</a:t>
            </a:r>
          </a:p>
          <a:p>
            <a:pPr marL="864000" lvl="1" indent="-432000" defTabSz="216000" eaLnBrk="1" hangingPunct="1">
              <a:spcBef>
                <a:spcPts val="0"/>
              </a:spcBef>
              <a:buClr>
                <a:schemeClr val="tx2"/>
              </a:buClr>
              <a:buSzTx/>
              <a:buFont typeface="+mj-lt"/>
              <a:buAutoNum type="arabicPeriod"/>
              <a:defRPr/>
            </a:pPr>
            <a:r>
              <a:rPr lang="en-GB" sz="2000">
                <a:latin typeface="Arial" pitchFamily="34" charset="0"/>
                <a:cs typeface="Arial" pitchFamily="34" charset="0"/>
                <a:sym typeface="Symbol" pitchFamily="18" charset="2"/>
              </a:rPr>
              <a:t>verstrooiend materiaal</a:t>
            </a:r>
          </a:p>
          <a:p>
            <a:pPr marL="864000" lvl="1" indent="-432000" defTabSz="216000" eaLnBrk="1" hangingPunct="1">
              <a:spcBef>
                <a:spcPts val="0"/>
              </a:spcBef>
              <a:buClr>
                <a:schemeClr val="tx2"/>
              </a:buClr>
              <a:buSzTx/>
              <a:buFont typeface="+mj-lt"/>
              <a:buAutoNum type="arabicPeriod"/>
              <a:defRPr/>
            </a:pPr>
            <a:r>
              <a:rPr lang="en-GB" sz="2000">
                <a:latin typeface="Arial" pitchFamily="34" charset="0"/>
                <a:cs typeface="Arial" pitchFamily="34" charset="0"/>
                <a:sym typeface="Symbol" pitchFamily="18" charset="2"/>
              </a:rPr>
              <a:t>verstrooiend oppervlak</a:t>
            </a:r>
          </a:p>
        </p:txBody>
      </p:sp>
      <p:sp>
        <p:nvSpPr>
          <p:cNvPr id="2" name="Rectangle 8">
            <a:extLst>
              <a:ext uri="{FF2B5EF4-FFF2-40B4-BE49-F238E27FC236}">
                <a16:creationId xmlns:a16="http://schemas.microsoft.com/office/drawing/2014/main" id="{0F714683-6448-4A54-869E-B870B8DDBC2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400">
                <a:cs typeface="Arial" panose="020B0604020202020204" pitchFamily="34" charset="0"/>
              </a:rPr>
              <a:t>cursus CD - afscherming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4">
            <a:extLst>
              <a:ext uri="{FF2B5EF4-FFF2-40B4-BE49-F238E27FC236}">
                <a16:creationId xmlns:a16="http://schemas.microsoft.com/office/drawing/2014/main" id="{350BE95E-5862-4BF2-A23A-5B264915D176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BEB19B84-DE01-41BF-80BC-4EE0BCD516F0}" type="datetime1">
              <a:rPr lang="en-GB" altLang="en-US" sz="1400" smtClean="0">
                <a:cs typeface="Arial" panose="020B0604020202020204" pitchFamily="34" charset="0"/>
              </a:rPr>
              <a:pPr eaLnBrk="1" hangingPunct="1"/>
              <a:t>22/02/2024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13315" name="Slide Number Placeholder 6">
            <a:extLst>
              <a:ext uri="{FF2B5EF4-FFF2-40B4-BE49-F238E27FC236}">
                <a16:creationId xmlns:a16="http://schemas.microsoft.com/office/drawing/2014/main" id="{E3BAEC65-5AEF-4F8E-A2AB-1A006E3BFD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2FA92B9A-734C-45C4-9D69-A10D4335EEB9}" type="slidenum">
              <a:rPr lang="en-US" altLang="en-US" sz="1400">
                <a:cs typeface="Arial" panose="020B0604020202020204" pitchFamily="34" charset="0"/>
              </a:rPr>
              <a:pPr eaLnBrk="1" hangingPunct="1"/>
              <a:t>14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192514" name="Rectangle 2">
            <a:extLst>
              <a:ext uri="{FF2B5EF4-FFF2-40B4-BE49-F238E27FC236}">
                <a16:creationId xmlns:a16="http://schemas.microsoft.com/office/drawing/2014/main" id="{76545E66-B9F9-455D-86DA-759D4FE1778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pitchFamily="34" charset="0"/>
                <a:cs typeface="Arial" pitchFamily="34" charset="0"/>
              </a:rPr>
              <a:t>Afscherming</a:t>
            </a:r>
            <a:br>
              <a:rPr lang="en-US" sz="3600" b="1">
                <a:latin typeface="Arial" pitchFamily="34" charset="0"/>
                <a:cs typeface="Arial" pitchFamily="34" charset="0"/>
              </a:rPr>
            </a:br>
            <a:r>
              <a:rPr lang="el-GR" sz="2000" b="1">
                <a:effectLst/>
                <a:latin typeface="Arial" panose="020B0604020202020204" pitchFamily="34" charset="0"/>
                <a:cs typeface="Arial" pitchFamily="34" charset="0"/>
                <a:sym typeface="Symbol" pitchFamily="18" charset="2"/>
              </a:rPr>
              <a:t>γ</a:t>
            </a:r>
            <a:r>
              <a:rPr lang="en-US" sz="2000" b="1">
                <a:effectLst/>
                <a:latin typeface="Arial" pitchFamily="34" charset="0"/>
                <a:cs typeface="Arial" pitchFamily="34" charset="0"/>
                <a:sym typeface="Symbol" pitchFamily="18" charset="2"/>
              </a:rPr>
              <a:t>-straling</a:t>
            </a:r>
          </a:p>
        </p:txBody>
      </p:sp>
      <p:sp>
        <p:nvSpPr>
          <p:cNvPr id="13317" name="Rectangle 3">
            <a:extLst>
              <a:ext uri="{FF2B5EF4-FFF2-40B4-BE49-F238E27FC236}">
                <a16:creationId xmlns:a16="http://schemas.microsoft.com/office/drawing/2014/main" id="{8C5750E3-E7A8-4D22-BC57-2AEBBE58F8C0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4246563" cy="4114800"/>
          </a:xfrm>
        </p:spPr>
        <p:txBody>
          <a:bodyPr/>
          <a:lstStyle/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endParaRPr lang="en-GB" altLang="en-US" sz="200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verstrooiing </a:t>
            </a:r>
            <a:r>
              <a:rPr lang="el-GR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γ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-</a:t>
            </a:r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straling van </a:t>
            </a:r>
            <a:r>
              <a:rPr lang="en-GB" altLang="en-US" sz="2000" baseline="30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60</a:t>
            </a:r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Co</a:t>
            </a: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endParaRPr lang="en-GB" altLang="en-US" sz="200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18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hoek		E</a:t>
            </a:r>
            <a:r>
              <a:rPr lang="el-GR" altLang="en-US" sz="1800" baseline="-25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γ</a:t>
            </a:r>
            <a:r>
              <a:rPr lang="en-GB" altLang="en-US" sz="18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 / E</a:t>
            </a:r>
            <a:r>
              <a:rPr lang="el-GR" altLang="en-US" sz="1800" baseline="-25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γ</a:t>
            </a:r>
            <a:endParaRPr lang="en-GB" altLang="en-US" sz="180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   0°		1</a:t>
            </a: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 47°		0,56</a:t>
            </a: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 66°		0,41</a:t>
            </a: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 90°		0,29</a:t>
            </a: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124°		0,21</a:t>
            </a: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180°		0,17</a:t>
            </a:r>
            <a:endParaRPr lang="en-GB" altLang="en-US" sz="200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</p:txBody>
      </p:sp>
      <p:pic>
        <p:nvPicPr>
          <p:cNvPr id="13318" name="Picture 4" descr="transmissie_verstrooid">
            <a:extLst>
              <a:ext uri="{FF2B5EF4-FFF2-40B4-BE49-F238E27FC236}">
                <a16:creationId xmlns:a16="http://schemas.microsoft.com/office/drawing/2014/main" id="{6795D17B-1C07-483E-8B38-F80BAF4C7234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32363" y="1989138"/>
            <a:ext cx="3171825" cy="43434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3319" name="Rectangle 8">
            <a:extLst>
              <a:ext uri="{FF2B5EF4-FFF2-40B4-BE49-F238E27FC236}">
                <a16:creationId xmlns:a16="http://schemas.microsoft.com/office/drawing/2014/main" id="{C8D692F7-5B60-4B33-B29E-473A21E525F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400">
                <a:cs typeface="Arial" panose="020B0604020202020204" pitchFamily="34" charset="0"/>
              </a:rPr>
              <a:t>cursus CD - afscherming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4">
            <a:extLst>
              <a:ext uri="{FF2B5EF4-FFF2-40B4-BE49-F238E27FC236}">
                <a16:creationId xmlns:a16="http://schemas.microsoft.com/office/drawing/2014/main" id="{350BE95E-5862-4BF2-A23A-5B264915D176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BEB19B84-DE01-41BF-80BC-4EE0BCD516F0}" type="datetime1">
              <a:rPr lang="en-GB" altLang="en-US" sz="1400" smtClean="0">
                <a:cs typeface="Arial" panose="020B0604020202020204" pitchFamily="34" charset="0"/>
              </a:rPr>
              <a:pPr eaLnBrk="1" hangingPunct="1"/>
              <a:t>22/02/2024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13315" name="Slide Number Placeholder 6">
            <a:extLst>
              <a:ext uri="{FF2B5EF4-FFF2-40B4-BE49-F238E27FC236}">
                <a16:creationId xmlns:a16="http://schemas.microsoft.com/office/drawing/2014/main" id="{E3BAEC65-5AEF-4F8E-A2AB-1A006E3BFD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2FA92B9A-734C-45C4-9D69-A10D4335EEB9}" type="slidenum">
              <a:rPr lang="en-US" altLang="en-US" sz="1400">
                <a:cs typeface="Arial" panose="020B0604020202020204" pitchFamily="34" charset="0"/>
              </a:rPr>
              <a:pPr eaLnBrk="1" hangingPunct="1"/>
              <a:t>15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192514" name="Rectangle 2">
            <a:extLst>
              <a:ext uri="{FF2B5EF4-FFF2-40B4-BE49-F238E27FC236}">
                <a16:creationId xmlns:a16="http://schemas.microsoft.com/office/drawing/2014/main" id="{76545E66-B9F9-455D-86DA-759D4FE1778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pitchFamily="34" charset="0"/>
                <a:cs typeface="Arial" pitchFamily="34" charset="0"/>
              </a:rPr>
              <a:t>Afscherming</a:t>
            </a:r>
            <a:br>
              <a:rPr lang="en-US" sz="3600" b="1">
                <a:latin typeface="Arial" pitchFamily="34" charset="0"/>
                <a:cs typeface="Arial" pitchFamily="34" charset="0"/>
              </a:rPr>
            </a:br>
            <a:r>
              <a:rPr lang="el-GR" sz="2000" b="1">
                <a:effectLst/>
                <a:latin typeface="Arial" panose="020B0604020202020204" pitchFamily="34" charset="0"/>
                <a:cs typeface="Arial" pitchFamily="34" charset="0"/>
                <a:sym typeface="Symbol" pitchFamily="18" charset="2"/>
              </a:rPr>
              <a:t>γ</a:t>
            </a:r>
            <a:r>
              <a:rPr lang="en-US" sz="2000" b="1">
                <a:effectLst/>
                <a:latin typeface="Arial" pitchFamily="34" charset="0"/>
                <a:cs typeface="Arial" pitchFamily="34" charset="0"/>
                <a:sym typeface="Symbol" pitchFamily="18" charset="2"/>
              </a:rPr>
              <a:t>-straling</a:t>
            </a:r>
          </a:p>
        </p:txBody>
      </p:sp>
      <p:sp>
        <p:nvSpPr>
          <p:cNvPr id="13317" name="Rectangle 3">
            <a:extLst>
              <a:ext uri="{FF2B5EF4-FFF2-40B4-BE49-F238E27FC236}">
                <a16:creationId xmlns:a16="http://schemas.microsoft.com/office/drawing/2014/main" id="{8C5750E3-E7A8-4D22-BC57-2AEBBE58F8C0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5801" y="2996832"/>
            <a:ext cx="3742184" cy="2955153"/>
          </a:xfrm>
          <a:solidFill>
            <a:srgbClr val="FFFF00"/>
          </a:solidFill>
        </p:spPr>
        <p:txBody>
          <a:bodyPr/>
          <a:lstStyle/>
          <a:p>
            <a:pPr marL="0" indent="0" defTabSz="216000">
              <a:spcBef>
                <a:spcPts val="0"/>
              </a:spcBef>
              <a:buNone/>
            </a:pPr>
            <a:r>
              <a:rPr lang="en-GB" sz="180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INTERACTIE</a:t>
            </a:r>
            <a:endParaRPr lang="en-US" sz="18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defTabSz="216000">
              <a:spcBef>
                <a:spcPts val="0"/>
              </a:spcBef>
              <a:buNone/>
            </a:pPr>
            <a:endParaRPr lang="en-US" sz="18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r>
              <a:rPr lang="el-GR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γ</a:t>
            </a:r>
            <a:r>
              <a:rPr lang="en-US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-bron					</a:t>
            </a:r>
            <a:r>
              <a:rPr lang="en-GB" altLang="en-US" sz="1800" baseline="30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60</a:t>
            </a:r>
            <a:r>
              <a:rPr lang="en-GB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Co</a:t>
            </a:r>
          </a:p>
          <a:p>
            <a:pPr marL="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r>
              <a:rPr lang="en-GB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geometrie				zie boven</a:t>
            </a:r>
          </a:p>
          <a:p>
            <a:pPr marL="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r>
              <a:rPr lang="en-GB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dikte beton			2 cm</a:t>
            </a:r>
          </a:p>
          <a:p>
            <a:pPr marL="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r>
              <a:rPr lang="en-GB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wat is de verstrooihoek ?</a:t>
            </a:r>
          </a:p>
          <a:p>
            <a:pPr marL="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wat is de transmissie ?</a:t>
            </a:r>
          </a:p>
          <a:p>
            <a:pPr marL="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endParaRPr lang="en-GB" altLang="en-US" sz="180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verstrooihoek = 90°</a:t>
            </a:r>
          </a:p>
          <a:p>
            <a:pPr marL="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transmissie = 5</a:t>
            </a:r>
            <a:r>
              <a:rPr lang="en-GB" altLang="en-US" sz="1800">
                <a:latin typeface="Georgia" panose="02040502050405020303" pitchFamily="18" charset="0"/>
                <a:cs typeface="Arial" panose="020B0604020202020204" pitchFamily="34" charset="0"/>
                <a:sym typeface="Symbol" panose="05050102010706020507" pitchFamily="18" charset="2"/>
              </a:rPr>
              <a:t>·</a:t>
            </a:r>
            <a:r>
              <a:rPr lang="en-GB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10</a:t>
            </a:r>
            <a:r>
              <a:rPr lang="en-GB" altLang="en-US" sz="1800" baseline="30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-3</a:t>
            </a:r>
          </a:p>
          <a:p>
            <a:pPr marL="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endParaRPr lang="en-GB" altLang="en-US" sz="180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</p:txBody>
      </p:sp>
      <p:pic>
        <p:nvPicPr>
          <p:cNvPr id="13318" name="Picture 4" descr="transmissie_verstrooid">
            <a:extLst>
              <a:ext uri="{FF2B5EF4-FFF2-40B4-BE49-F238E27FC236}">
                <a16:creationId xmlns:a16="http://schemas.microsoft.com/office/drawing/2014/main" id="{6795D17B-1C07-483E-8B38-F80BAF4C7234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32363" y="1989138"/>
            <a:ext cx="3171825" cy="43434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3319" name="Rectangle 8">
            <a:extLst>
              <a:ext uri="{FF2B5EF4-FFF2-40B4-BE49-F238E27FC236}">
                <a16:creationId xmlns:a16="http://schemas.microsoft.com/office/drawing/2014/main" id="{C8D692F7-5B60-4B33-B29E-473A21E525F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400">
                <a:cs typeface="Arial" panose="020B0604020202020204" pitchFamily="34" charset="0"/>
              </a:rPr>
              <a:t>cursus CD - afscherming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C942B7C-34CE-45EE-8E24-A577EFD588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3848" y="1916832"/>
            <a:ext cx="1350000" cy="1080000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8D2778A0-5599-43E0-8BCF-9DCCA4115099}"/>
              </a:ext>
            </a:extLst>
          </p:cNvPr>
          <p:cNvCxnSpPr/>
          <p:nvPr/>
        </p:nvCxnSpPr>
        <p:spPr bwMode="auto">
          <a:xfrm flipH="1">
            <a:off x="5580112" y="4293096"/>
            <a:ext cx="1800200" cy="0"/>
          </a:xfrm>
          <a:prstGeom prst="line">
            <a:avLst/>
          </a:prstGeom>
          <a:noFill/>
          <a:ln w="1587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854276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4">
            <a:extLst>
              <a:ext uri="{FF2B5EF4-FFF2-40B4-BE49-F238E27FC236}">
                <a16:creationId xmlns:a16="http://schemas.microsoft.com/office/drawing/2014/main" id="{C61E3D34-6031-42DE-A0DF-EF0C54F0323F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66064918-DC98-4799-AAE3-8B1B8CDEB743}" type="datetime1">
              <a:rPr lang="en-GB" altLang="en-US" sz="1400" smtClean="0">
                <a:cs typeface="Arial" panose="020B0604020202020204" pitchFamily="34" charset="0"/>
              </a:rPr>
              <a:pPr eaLnBrk="1" hangingPunct="1"/>
              <a:t>22/02/2024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14339" name="Slide Number Placeholder 6">
            <a:extLst>
              <a:ext uri="{FF2B5EF4-FFF2-40B4-BE49-F238E27FC236}">
                <a16:creationId xmlns:a16="http://schemas.microsoft.com/office/drawing/2014/main" id="{F203B55C-1E16-4848-BF93-3FE84D6C1F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B93BD2A3-D24C-4F6B-B275-ECE09019221D}" type="slidenum">
              <a:rPr lang="en-US" altLang="en-US" sz="1400">
                <a:cs typeface="Arial" panose="020B0604020202020204" pitchFamily="34" charset="0"/>
              </a:rPr>
              <a:pPr eaLnBrk="1" hangingPunct="1"/>
              <a:t>16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195586" name="Rectangle 2">
            <a:extLst>
              <a:ext uri="{FF2B5EF4-FFF2-40B4-BE49-F238E27FC236}">
                <a16:creationId xmlns:a16="http://schemas.microsoft.com/office/drawing/2014/main" id="{A3293710-23E4-4485-A301-AA1755F9177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pitchFamily="34" charset="0"/>
                <a:cs typeface="Arial" pitchFamily="34" charset="0"/>
              </a:rPr>
              <a:t>Afscherming</a:t>
            </a:r>
            <a:br>
              <a:rPr lang="en-US" sz="3600" b="1">
                <a:latin typeface="Arial" pitchFamily="34" charset="0"/>
                <a:cs typeface="Arial" pitchFamily="34" charset="0"/>
              </a:rPr>
            </a:br>
            <a:r>
              <a:rPr lang="en-US" sz="2000" b="1">
                <a:effectLst/>
                <a:latin typeface="Arial" pitchFamily="34" charset="0"/>
                <a:cs typeface="Arial" pitchFamily="34" charset="0"/>
                <a:sym typeface="Symbol" pitchFamily="18" charset="2"/>
              </a:rPr>
              <a:t>röntgenstraling</a:t>
            </a:r>
          </a:p>
        </p:txBody>
      </p:sp>
      <p:sp>
        <p:nvSpPr>
          <p:cNvPr id="14342" name="Rectangle 3">
            <a:extLst>
              <a:ext uri="{FF2B5EF4-FFF2-40B4-BE49-F238E27FC236}">
                <a16:creationId xmlns:a16="http://schemas.microsoft.com/office/drawing/2014/main" id="{D9693E82-00EA-4CF0-B12F-1646229DD038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4391025" cy="4114800"/>
          </a:xfrm>
        </p:spPr>
        <p:txBody>
          <a:bodyPr/>
          <a:lstStyle/>
          <a:p>
            <a:pPr marL="43200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itchFamily="2" charset="2"/>
              <a:buNone/>
              <a:defRPr/>
            </a:pPr>
            <a:endParaRPr lang="en-GB" sz="1800">
              <a:latin typeface="Arial" pitchFamily="34" charset="0"/>
              <a:cs typeface="Arial" pitchFamily="34" charset="0"/>
              <a:sym typeface="Symbol" pitchFamily="18" charset="2"/>
            </a:endParaRPr>
          </a:p>
          <a:p>
            <a:pPr marL="43200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itchFamily="2" charset="2"/>
              <a:buNone/>
              <a:defRPr/>
            </a:pPr>
            <a:r>
              <a:rPr lang="en-GB" sz="2000">
                <a:latin typeface="Arial" pitchFamily="34" charset="0"/>
                <a:cs typeface="Arial" pitchFamily="34" charset="0"/>
                <a:sym typeface="Symbol" pitchFamily="18" charset="2"/>
              </a:rPr>
              <a:t>gegevens van een r</a:t>
            </a:r>
            <a:r>
              <a:rPr lang="en-US" sz="2000">
                <a:latin typeface="Arial" pitchFamily="34" charset="0"/>
                <a:cs typeface="Arial" pitchFamily="34" charset="0"/>
                <a:sym typeface="Symbol" pitchFamily="18" charset="2"/>
              </a:rPr>
              <a:t>öntgentoestel</a:t>
            </a:r>
          </a:p>
          <a:p>
            <a:pPr marL="43200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itchFamily="2" charset="2"/>
              <a:buNone/>
              <a:defRPr/>
            </a:pPr>
            <a:r>
              <a:rPr lang="en-US" sz="2000">
                <a:latin typeface="Arial" pitchFamily="34" charset="0"/>
                <a:cs typeface="Arial" pitchFamily="34" charset="0"/>
                <a:sym typeface="Symbol" pitchFamily="18" charset="2"/>
              </a:rPr>
              <a:t>bevatten twee soorten informatie</a:t>
            </a:r>
          </a:p>
          <a:p>
            <a:pPr marL="864000" lvl="1" indent="-432000" defTabSz="216000" eaLnBrk="1" hangingPunct="1">
              <a:spcBef>
                <a:spcPts val="0"/>
              </a:spcBef>
              <a:buClr>
                <a:schemeClr val="tx2"/>
              </a:buClr>
              <a:buSzTx/>
              <a:buFont typeface="+mj-lt"/>
              <a:buAutoNum type="arabicPeriod"/>
              <a:defRPr/>
            </a:pPr>
            <a:r>
              <a:rPr lang="en-US" sz="2000">
                <a:latin typeface="Arial" pitchFamily="34" charset="0"/>
                <a:cs typeface="Arial" pitchFamily="34" charset="0"/>
                <a:sym typeface="Symbol" pitchFamily="18" charset="2"/>
              </a:rPr>
              <a:t>buisopbrengst	</a:t>
            </a:r>
          </a:p>
          <a:p>
            <a:pPr marL="864000" lvl="1" indent="-432000" defTabSz="216000" eaLnBrk="1" hangingPunct="1">
              <a:spcBef>
                <a:spcPts val="0"/>
              </a:spcBef>
              <a:buClr>
                <a:schemeClr val="tx2"/>
              </a:buClr>
              <a:buSzTx/>
              <a:buFont typeface="+mj-lt"/>
              <a:buAutoNum type="arabicPeriod"/>
              <a:defRPr/>
            </a:pPr>
            <a:r>
              <a:rPr lang="en-US" sz="2000">
                <a:latin typeface="Arial" pitchFamily="34" charset="0"/>
                <a:cs typeface="Arial" pitchFamily="34" charset="0"/>
                <a:sym typeface="Symbol" pitchFamily="18" charset="2"/>
              </a:rPr>
              <a:t>transmissie</a:t>
            </a:r>
          </a:p>
          <a:p>
            <a:pPr marL="432000" lvl="1" indent="0" defTabSz="216000" eaLnBrk="1" hangingPunct="1">
              <a:spcBef>
                <a:spcPts val="0"/>
              </a:spcBef>
              <a:buClr>
                <a:schemeClr val="tx2"/>
              </a:buClr>
              <a:buSzTx/>
              <a:buFontTx/>
              <a:buNone/>
              <a:defRPr/>
            </a:pPr>
            <a:endParaRPr lang="en-US" sz="2000">
              <a:latin typeface="Arial" pitchFamily="34" charset="0"/>
              <a:cs typeface="Arial" pitchFamily="34" charset="0"/>
              <a:sym typeface="Symbol" pitchFamily="18" charset="2"/>
            </a:endParaRPr>
          </a:p>
          <a:p>
            <a:pPr marL="432000" lvl="1" indent="0" defTabSz="216000" eaLnBrk="1" hangingPunct="1">
              <a:spcBef>
                <a:spcPts val="0"/>
              </a:spcBef>
              <a:buClr>
                <a:schemeClr val="tx2"/>
              </a:buClr>
              <a:buSzTx/>
              <a:buFontTx/>
              <a:buNone/>
              <a:defRPr/>
            </a:pPr>
            <a:endParaRPr lang="en-US" sz="2000">
              <a:latin typeface="Arial" pitchFamily="34" charset="0"/>
              <a:cs typeface="Arial" pitchFamily="34" charset="0"/>
              <a:sym typeface="Symbol" pitchFamily="18" charset="2"/>
            </a:endParaRPr>
          </a:p>
          <a:p>
            <a:pPr marL="432000" lvl="1" indent="0" defTabSz="216000" eaLnBrk="1" hangingPunct="1">
              <a:spcBef>
                <a:spcPts val="0"/>
              </a:spcBef>
              <a:buClr>
                <a:schemeClr val="tx2"/>
              </a:buClr>
              <a:buSzTx/>
              <a:buFontTx/>
              <a:buNone/>
              <a:defRPr/>
            </a:pPr>
            <a:endParaRPr lang="en-US" sz="2000">
              <a:latin typeface="Arial" pitchFamily="34" charset="0"/>
              <a:cs typeface="Arial" pitchFamily="34" charset="0"/>
              <a:sym typeface="Symbol" pitchFamily="18" charset="2"/>
            </a:endParaRPr>
          </a:p>
          <a:p>
            <a:pPr marL="1746450" lvl="4" indent="0" defTabSz="216000">
              <a:spcBef>
                <a:spcPts val="0"/>
              </a:spcBef>
              <a:buClr>
                <a:schemeClr val="tx2"/>
              </a:buClr>
              <a:buNone/>
              <a:defRPr/>
            </a:pPr>
            <a:r>
              <a:rPr lang="nl-NL" sz="1600">
                <a:latin typeface="Arial" pitchFamily="34" charset="0"/>
                <a:cs typeface="Arial" pitchFamily="34" charset="0"/>
                <a:sym typeface="Symbol" pitchFamily="18" charset="2"/>
              </a:rPr>
              <a:t>intensiteit bij 0 cm lood: </a:t>
            </a:r>
          </a:p>
          <a:p>
            <a:pPr marL="1746450" lvl="4" indent="0" defTabSz="216000">
              <a:spcBef>
                <a:spcPts val="0"/>
              </a:spcBef>
              <a:buClr>
                <a:schemeClr val="tx2"/>
              </a:buClr>
              <a:buNone/>
              <a:defRPr/>
            </a:pPr>
            <a:r>
              <a:rPr lang="nl-NL" sz="1600">
                <a:latin typeface="Arial" pitchFamily="34" charset="0"/>
                <a:cs typeface="Arial" pitchFamily="34" charset="0"/>
                <a:sym typeface="Symbol" pitchFamily="18" charset="2"/>
              </a:rPr>
              <a:t>28,7 bij 200 kV</a:t>
            </a:r>
          </a:p>
          <a:p>
            <a:pPr marL="1746450" lvl="4" indent="0" defTabSz="216000">
              <a:spcBef>
                <a:spcPts val="0"/>
              </a:spcBef>
              <a:buClr>
                <a:schemeClr val="tx2"/>
              </a:buClr>
              <a:buNone/>
              <a:defRPr/>
            </a:pPr>
            <a:r>
              <a:rPr lang="nl-NL" sz="1600">
                <a:latin typeface="Arial" pitchFamily="34" charset="0"/>
                <a:cs typeface="Arial" pitchFamily="34" charset="0"/>
                <a:sym typeface="Symbol" pitchFamily="18" charset="2"/>
              </a:rPr>
              <a:t>18,3 bij 150 kV</a:t>
            </a:r>
          </a:p>
          <a:p>
            <a:pPr marL="1746450" lvl="4" indent="0" defTabSz="216000">
              <a:spcBef>
                <a:spcPts val="0"/>
              </a:spcBef>
              <a:buClr>
                <a:schemeClr val="tx2"/>
              </a:buClr>
              <a:buNone/>
              <a:defRPr/>
            </a:pPr>
            <a:r>
              <a:rPr lang="nl-NL" sz="1600">
                <a:latin typeface="Arial" pitchFamily="34" charset="0"/>
                <a:cs typeface="Arial" pitchFamily="34" charset="0"/>
                <a:sym typeface="Symbol" pitchFamily="18" charset="2"/>
              </a:rPr>
              <a:t>9,6 bij 100 kV</a:t>
            </a:r>
          </a:p>
          <a:p>
            <a:pPr marL="1746450" lvl="4" indent="0" defTabSz="216000">
              <a:spcBef>
                <a:spcPts val="0"/>
              </a:spcBef>
              <a:buClr>
                <a:schemeClr val="tx2"/>
              </a:buClr>
              <a:buNone/>
              <a:defRPr/>
            </a:pPr>
            <a:r>
              <a:rPr lang="nl-NL" sz="1600">
                <a:latin typeface="Arial" pitchFamily="34" charset="0"/>
                <a:cs typeface="Arial" pitchFamily="34" charset="0"/>
                <a:sym typeface="Symbol" pitchFamily="18" charset="2"/>
              </a:rPr>
              <a:t>6,1 bij 75 kV</a:t>
            </a:r>
          </a:p>
          <a:p>
            <a:pPr marL="1746450" lvl="4" indent="0" defTabSz="216000">
              <a:spcBef>
                <a:spcPts val="0"/>
              </a:spcBef>
              <a:buClr>
                <a:schemeClr val="tx2"/>
              </a:buClr>
              <a:buNone/>
              <a:defRPr/>
            </a:pPr>
            <a:r>
              <a:rPr lang="nl-NL" sz="1600">
                <a:latin typeface="Arial" pitchFamily="34" charset="0"/>
                <a:cs typeface="Arial" pitchFamily="34" charset="0"/>
                <a:sym typeface="Symbol" pitchFamily="18" charset="2"/>
              </a:rPr>
              <a:t>2,6 bij 50 kV</a:t>
            </a:r>
            <a:endParaRPr lang="en-GB" sz="800">
              <a:latin typeface="Arial" pitchFamily="34" charset="0"/>
              <a:cs typeface="Arial" pitchFamily="34" charset="0"/>
              <a:sym typeface="Symbol" pitchFamily="18" charset="2"/>
            </a:endParaRPr>
          </a:p>
        </p:txBody>
      </p:sp>
      <p:pic>
        <p:nvPicPr>
          <p:cNvPr id="2" name="Picture 4" descr="opbrengst">
            <a:extLst>
              <a:ext uri="{FF2B5EF4-FFF2-40B4-BE49-F238E27FC236}">
                <a16:creationId xmlns:a16="http://schemas.microsoft.com/office/drawing/2014/main" id="{9A1DACB2-2139-45E4-9BC7-CEE41DCA1AF6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76825" y="1989138"/>
            <a:ext cx="3144838" cy="43481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4343" name="Rectangle 8">
            <a:extLst>
              <a:ext uri="{FF2B5EF4-FFF2-40B4-BE49-F238E27FC236}">
                <a16:creationId xmlns:a16="http://schemas.microsoft.com/office/drawing/2014/main" id="{6D69818A-62B6-478A-9381-D35A39EC653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400">
                <a:cs typeface="Arial" panose="020B0604020202020204" pitchFamily="34" charset="0"/>
              </a:rPr>
              <a:t>cursus CD - afscherming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4">
            <a:extLst>
              <a:ext uri="{FF2B5EF4-FFF2-40B4-BE49-F238E27FC236}">
                <a16:creationId xmlns:a16="http://schemas.microsoft.com/office/drawing/2014/main" id="{C61E3D34-6031-42DE-A0DF-EF0C54F0323F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66064918-DC98-4799-AAE3-8B1B8CDEB743}" type="datetime1">
              <a:rPr lang="en-GB" altLang="en-US" sz="1400" smtClean="0">
                <a:cs typeface="Arial" panose="020B0604020202020204" pitchFamily="34" charset="0"/>
              </a:rPr>
              <a:pPr eaLnBrk="1" hangingPunct="1"/>
              <a:t>22/02/2024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14339" name="Slide Number Placeholder 6">
            <a:extLst>
              <a:ext uri="{FF2B5EF4-FFF2-40B4-BE49-F238E27FC236}">
                <a16:creationId xmlns:a16="http://schemas.microsoft.com/office/drawing/2014/main" id="{F203B55C-1E16-4848-BF93-3FE84D6C1F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B93BD2A3-D24C-4F6B-B275-ECE09019221D}" type="slidenum">
              <a:rPr lang="en-US" altLang="en-US" sz="1400">
                <a:cs typeface="Arial" panose="020B0604020202020204" pitchFamily="34" charset="0"/>
              </a:rPr>
              <a:pPr eaLnBrk="1" hangingPunct="1"/>
              <a:t>17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195586" name="Rectangle 2">
            <a:extLst>
              <a:ext uri="{FF2B5EF4-FFF2-40B4-BE49-F238E27FC236}">
                <a16:creationId xmlns:a16="http://schemas.microsoft.com/office/drawing/2014/main" id="{A3293710-23E4-4485-A301-AA1755F9177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pitchFamily="34" charset="0"/>
                <a:cs typeface="Arial" pitchFamily="34" charset="0"/>
              </a:rPr>
              <a:t>Afscherming</a:t>
            </a:r>
            <a:br>
              <a:rPr lang="en-US" sz="3600" b="1">
                <a:latin typeface="Arial" pitchFamily="34" charset="0"/>
                <a:cs typeface="Arial" pitchFamily="34" charset="0"/>
              </a:rPr>
            </a:br>
            <a:r>
              <a:rPr lang="en-US" sz="2000" b="1">
                <a:effectLst/>
                <a:latin typeface="Arial" pitchFamily="34" charset="0"/>
                <a:cs typeface="Arial" pitchFamily="34" charset="0"/>
                <a:sym typeface="Symbol" pitchFamily="18" charset="2"/>
              </a:rPr>
              <a:t>röntgenstraling</a:t>
            </a:r>
          </a:p>
        </p:txBody>
      </p:sp>
      <p:sp>
        <p:nvSpPr>
          <p:cNvPr id="14342" name="Rectangle 3">
            <a:extLst>
              <a:ext uri="{FF2B5EF4-FFF2-40B4-BE49-F238E27FC236}">
                <a16:creationId xmlns:a16="http://schemas.microsoft.com/office/drawing/2014/main" id="{D9693E82-00EA-4CF0-B12F-1646229DD038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844824"/>
            <a:ext cx="4030215" cy="2887960"/>
          </a:xfrm>
          <a:solidFill>
            <a:srgbClr val="FFFF00"/>
          </a:solidFill>
        </p:spPr>
        <p:txBody>
          <a:bodyPr/>
          <a:lstStyle/>
          <a:p>
            <a:pPr marL="0" indent="0" defTabSz="216000">
              <a:spcBef>
                <a:spcPts val="0"/>
              </a:spcBef>
              <a:buNone/>
            </a:pPr>
            <a:r>
              <a:rPr lang="en-GB" sz="180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INTERACTIE</a:t>
            </a:r>
            <a:endParaRPr lang="en-US" sz="18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defTabSz="216000">
              <a:spcBef>
                <a:spcPts val="0"/>
              </a:spcBef>
              <a:buNone/>
            </a:pPr>
            <a:endParaRPr lang="en-US" sz="18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itchFamily="2" charset="2"/>
              <a:buNone/>
              <a:defRPr/>
            </a:pPr>
            <a:r>
              <a:rPr lang="en-US" sz="1800">
                <a:latin typeface="Arial" pitchFamily="34" charset="0"/>
                <a:cs typeface="Arial" pitchFamily="34" charset="0"/>
                <a:sym typeface="Symbol" pitchFamily="18" charset="2"/>
              </a:rPr>
              <a:t>buisspanning			100 kV</a:t>
            </a:r>
          </a:p>
          <a:p>
            <a:pPr marL="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itchFamily="2" charset="2"/>
              <a:buNone/>
              <a:defRPr/>
            </a:pPr>
            <a:r>
              <a:rPr lang="en-US" sz="1800">
                <a:latin typeface="Arial" pitchFamily="34" charset="0"/>
                <a:cs typeface="Arial" pitchFamily="34" charset="0"/>
                <a:sym typeface="Symbol" pitchFamily="18" charset="2"/>
              </a:rPr>
              <a:t>dikte lood					2,5 mm</a:t>
            </a:r>
          </a:p>
          <a:p>
            <a:pPr marL="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itchFamily="2" charset="2"/>
              <a:buNone/>
              <a:defRPr/>
            </a:pPr>
            <a:r>
              <a:rPr lang="en-US" sz="1800">
                <a:latin typeface="Arial" pitchFamily="34" charset="0"/>
                <a:cs typeface="Arial" pitchFamily="34" charset="0"/>
                <a:sym typeface="Symbol" pitchFamily="18" charset="2"/>
              </a:rPr>
              <a:t>wat is de transmissie ?</a:t>
            </a:r>
          </a:p>
          <a:p>
            <a:pPr marL="0" lvl="1" indent="0" defTabSz="216000" eaLnBrk="1" hangingPunct="1">
              <a:spcBef>
                <a:spcPts val="0"/>
              </a:spcBef>
              <a:buClr>
                <a:schemeClr val="tx2"/>
              </a:buClr>
              <a:buSzTx/>
              <a:buFontTx/>
              <a:buNone/>
              <a:defRPr/>
            </a:pPr>
            <a:endParaRPr lang="en-US" sz="1800">
              <a:latin typeface="Arial" pitchFamily="34" charset="0"/>
              <a:cs typeface="Arial" pitchFamily="34" charset="0"/>
              <a:sym typeface="Symbol" pitchFamily="18" charset="2"/>
            </a:endParaRPr>
          </a:p>
          <a:p>
            <a:pPr marL="0" lvl="1" indent="0" defTabSz="216000" eaLnBrk="1" hangingPunct="1">
              <a:spcBef>
                <a:spcPts val="0"/>
              </a:spcBef>
              <a:buClr>
                <a:schemeClr val="tx2"/>
              </a:buClr>
              <a:buSzTx/>
              <a:buFontTx/>
              <a:buNone/>
              <a:defRPr/>
            </a:pPr>
            <a:r>
              <a:rPr lang="en-US" sz="1800">
                <a:latin typeface="Arial" pitchFamily="34" charset="0"/>
                <a:cs typeface="Arial" pitchFamily="34" charset="0"/>
                <a:sym typeface="Symbol" pitchFamily="18" charset="2"/>
              </a:rPr>
              <a:t>opbrengst op 1 meter bij</a:t>
            </a:r>
          </a:p>
          <a:p>
            <a:pPr marL="0" lvl="1" indent="0" defTabSz="216000" eaLnBrk="1" hangingPunct="1">
              <a:spcBef>
                <a:spcPts val="0"/>
              </a:spcBef>
              <a:buClr>
                <a:schemeClr val="tx2"/>
              </a:buClr>
              <a:buSzTx/>
              <a:buFontTx/>
              <a:buNone/>
              <a:defRPr/>
            </a:pPr>
            <a:r>
              <a:rPr lang="en-US" sz="1800">
                <a:latin typeface="Arial" pitchFamily="34" charset="0"/>
                <a:cs typeface="Arial" pitchFamily="34" charset="0"/>
                <a:sym typeface="Symbol" pitchFamily="18" charset="2"/>
              </a:rPr>
              <a:t>0 cm		   →   9,6 mGy per mA</a:t>
            </a:r>
            <a:r>
              <a:rPr lang="en-US" sz="1800">
                <a:latin typeface="Georgia" panose="02040502050405020303" pitchFamily="18" charset="0"/>
                <a:cs typeface="Arial" pitchFamily="34" charset="0"/>
                <a:sym typeface="Symbol" pitchFamily="18" charset="2"/>
              </a:rPr>
              <a:t>·</a:t>
            </a:r>
            <a:r>
              <a:rPr lang="en-US" sz="1800">
                <a:latin typeface="Arial" pitchFamily="34" charset="0"/>
                <a:cs typeface="Arial" pitchFamily="34" charset="0"/>
                <a:sym typeface="Symbol" pitchFamily="18" charset="2"/>
              </a:rPr>
              <a:t>min</a:t>
            </a:r>
          </a:p>
          <a:p>
            <a:pPr marL="0" lvl="1" indent="0" defTabSz="216000" eaLnBrk="1" hangingPunct="1">
              <a:spcBef>
                <a:spcPts val="0"/>
              </a:spcBef>
              <a:buClr>
                <a:schemeClr val="tx2"/>
              </a:buClr>
              <a:buSzTx/>
              <a:buFontTx/>
              <a:buNone/>
              <a:defRPr/>
            </a:pPr>
            <a:r>
              <a:rPr lang="en-US" sz="1800">
                <a:latin typeface="Arial" pitchFamily="34" charset="0"/>
                <a:cs typeface="Arial" pitchFamily="34" charset="0"/>
                <a:sym typeface="Symbol" pitchFamily="18" charset="2"/>
              </a:rPr>
              <a:t>0,25 cm	   →   5</a:t>
            </a:r>
            <a:r>
              <a:rPr lang="en-US" sz="1800">
                <a:latin typeface="Georgia" panose="02040502050405020303" pitchFamily="18" charset="0"/>
                <a:cs typeface="Arial" pitchFamily="34" charset="0"/>
                <a:sym typeface="Symbol" pitchFamily="18" charset="2"/>
              </a:rPr>
              <a:t>·</a:t>
            </a:r>
            <a:r>
              <a:rPr lang="en-US" sz="1800">
                <a:latin typeface="Arial" pitchFamily="34" charset="0"/>
                <a:cs typeface="Arial" pitchFamily="34" charset="0"/>
                <a:sym typeface="Symbol" pitchFamily="18" charset="2"/>
              </a:rPr>
              <a:t>10</a:t>
            </a:r>
            <a:r>
              <a:rPr lang="en-US" sz="1800" baseline="30000">
                <a:latin typeface="Arial" pitchFamily="34" charset="0"/>
                <a:cs typeface="Arial" pitchFamily="34" charset="0"/>
                <a:sym typeface="Symbol" pitchFamily="18" charset="2"/>
              </a:rPr>
              <a:t>-4</a:t>
            </a:r>
            <a:r>
              <a:rPr lang="en-US" sz="1800">
                <a:latin typeface="Arial" pitchFamily="34" charset="0"/>
                <a:cs typeface="Arial" pitchFamily="34" charset="0"/>
                <a:sym typeface="Symbol" pitchFamily="18" charset="2"/>
              </a:rPr>
              <a:t> mGy per mA</a:t>
            </a:r>
            <a:r>
              <a:rPr lang="en-US" sz="1800">
                <a:latin typeface="Georgia" panose="02040502050405020303" pitchFamily="18" charset="0"/>
                <a:cs typeface="Arial" pitchFamily="34" charset="0"/>
                <a:sym typeface="Symbol" pitchFamily="18" charset="2"/>
              </a:rPr>
              <a:t>·</a:t>
            </a:r>
            <a:r>
              <a:rPr lang="en-US" sz="1800">
                <a:latin typeface="Arial" pitchFamily="34" charset="0"/>
                <a:cs typeface="Arial" pitchFamily="34" charset="0"/>
                <a:sym typeface="Symbol" pitchFamily="18" charset="2"/>
              </a:rPr>
              <a:t>min</a:t>
            </a:r>
          </a:p>
          <a:p>
            <a:pPr marL="0" lvl="1" indent="0" defTabSz="216000" eaLnBrk="1" hangingPunct="1">
              <a:spcBef>
                <a:spcPts val="0"/>
              </a:spcBef>
              <a:buClr>
                <a:schemeClr val="tx2"/>
              </a:buClr>
              <a:buSzTx/>
              <a:buFontTx/>
              <a:buNone/>
              <a:defRPr/>
            </a:pPr>
            <a:r>
              <a:rPr lang="en-US" sz="1800">
                <a:latin typeface="Arial" pitchFamily="34" charset="0"/>
                <a:cs typeface="Arial" pitchFamily="34" charset="0"/>
                <a:sym typeface="Symbol" pitchFamily="18" charset="2"/>
              </a:rPr>
              <a:t>transmissie = 5</a:t>
            </a:r>
            <a:r>
              <a:rPr lang="en-US" sz="1800">
                <a:latin typeface="Georgia" panose="02040502050405020303" pitchFamily="18" charset="0"/>
                <a:cs typeface="Arial" pitchFamily="34" charset="0"/>
                <a:sym typeface="Symbol" pitchFamily="18" charset="2"/>
              </a:rPr>
              <a:t>·</a:t>
            </a:r>
            <a:r>
              <a:rPr lang="en-US" sz="1800">
                <a:latin typeface="Arial" pitchFamily="34" charset="0"/>
                <a:cs typeface="Arial" pitchFamily="34" charset="0"/>
                <a:sym typeface="Symbol" pitchFamily="18" charset="2"/>
              </a:rPr>
              <a:t>10</a:t>
            </a:r>
            <a:r>
              <a:rPr lang="en-US" sz="1800" baseline="30000">
                <a:latin typeface="Arial" pitchFamily="34" charset="0"/>
                <a:cs typeface="Arial" pitchFamily="34" charset="0"/>
                <a:sym typeface="Symbol" pitchFamily="18" charset="2"/>
              </a:rPr>
              <a:t>-4</a:t>
            </a:r>
            <a:r>
              <a:rPr lang="en-US" sz="1800">
                <a:latin typeface="Arial" pitchFamily="34" charset="0"/>
                <a:cs typeface="Arial" pitchFamily="34" charset="0"/>
                <a:sym typeface="Symbol" pitchFamily="18" charset="2"/>
              </a:rPr>
              <a:t> / 9,6 = 5</a:t>
            </a:r>
            <a:r>
              <a:rPr lang="en-US" sz="1800">
                <a:latin typeface="Georgia" panose="02040502050405020303" pitchFamily="18" charset="0"/>
                <a:cs typeface="Arial" pitchFamily="34" charset="0"/>
                <a:sym typeface="Symbol" pitchFamily="18" charset="2"/>
              </a:rPr>
              <a:t>·</a:t>
            </a:r>
            <a:r>
              <a:rPr lang="en-US" sz="1800">
                <a:latin typeface="Arial" pitchFamily="34" charset="0"/>
                <a:cs typeface="Arial" pitchFamily="34" charset="0"/>
                <a:sym typeface="Symbol" pitchFamily="18" charset="2"/>
              </a:rPr>
              <a:t>10</a:t>
            </a:r>
            <a:r>
              <a:rPr lang="en-US" sz="1800" baseline="30000">
                <a:latin typeface="Arial" pitchFamily="34" charset="0"/>
                <a:cs typeface="Arial" pitchFamily="34" charset="0"/>
                <a:sym typeface="Symbol" pitchFamily="18" charset="2"/>
              </a:rPr>
              <a:t>-5</a:t>
            </a:r>
            <a:endParaRPr lang="en-GB" sz="800">
              <a:latin typeface="Arial" pitchFamily="34" charset="0"/>
              <a:cs typeface="Arial" pitchFamily="34" charset="0"/>
              <a:sym typeface="Symbol" pitchFamily="18" charset="2"/>
            </a:endParaRPr>
          </a:p>
        </p:txBody>
      </p:sp>
      <p:pic>
        <p:nvPicPr>
          <p:cNvPr id="2" name="Picture 4" descr="opbrengst">
            <a:extLst>
              <a:ext uri="{FF2B5EF4-FFF2-40B4-BE49-F238E27FC236}">
                <a16:creationId xmlns:a16="http://schemas.microsoft.com/office/drawing/2014/main" id="{9A1DACB2-2139-45E4-9BC7-CEE41DCA1AF6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76825" y="1700808"/>
            <a:ext cx="3384000" cy="4678836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4343" name="Rectangle 8">
            <a:extLst>
              <a:ext uri="{FF2B5EF4-FFF2-40B4-BE49-F238E27FC236}">
                <a16:creationId xmlns:a16="http://schemas.microsoft.com/office/drawing/2014/main" id="{6D69818A-62B6-478A-9381-D35A39EC653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400">
                <a:cs typeface="Arial" panose="020B0604020202020204" pitchFamily="34" charset="0"/>
              </a:rPr>
              <a:t>cursus CD - afscherming</a:t>
            </a: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B903CCC2-BD53-4819-8435-0207310F0C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4797152"/>
            <a:ext cx="4391025" cy="15534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1746450" lvl="4" indent="0" defTabSz="216000">
              <a:spcBef>
                <a:spcPts val="0"/>
              </a:spcBef>
              <a:buClr>
                <a:schemeClr val="tx2"/>
              </a:buClr>
              <a:buSzTx/>
              <a:buFontTx/>
              <a:buNone/>
              <a:defRPr/>
            </a:pPr>
            <a:r>
              <a:rPr lang="nl-NL" sz="1600" kern="0">
                <a:latin typeface="Arial" pitchFamily="34" charset="0"/>
                <a:cs typeface="Arial" pitchFamily="34" charset="0"/>
                <a:sym typeface="Symbol" pitchFamily="18" charset="2"/>
              </a:rPr>
              <a:t>intensiteit bij 0 cm lood: </a:t>
            </a:r>
          </a:p>
          <a:p>
            <a:pPr marL="1746450" lvl="4" indent="0" defTabSz="216000">
              <a:spcBef>
                <a:spcPts val="0"/>
              </a:spcBef>
              <a:buClr>
                <a:schemeClr val="tx2"/>
              </a:buClr>
              <a:buSzTx/>
              <a:buFontTx/>
              <a:buNone/>
              <a:defRPr/>
            </a:pPr>
            <a:r>
              <a:rPr lang="nl-NL" sz="1600" kern="0">
                <a:latin typeface="Arial" pitchFamily="34" charset="0"/>
                <a:cs typeface="Arial" pitchFamily="34" charset="0"/>
                <a:sym typeface="Symbol" pitchFamily="18" charset="2"/>
              </a:rPr>
              <a:t>28,7 bij 200 kV</a:t>
            </a:r>
          </a:p>
          <a:p>
            <a:pPr marL="1746450" lvl="4" indent="0" defTabSz="216000">
              <a:spcBef>
                <a:spcPts val="0"/>
              </a:spcBef>
              <a:buClr>
                <a:schemeClr val="tx2"/>
              </a:buClr>
              <a:buSzTx/>
              <a:buFontTx/>
              <a:buNone/>
              <a:defRPr/>
            </a:pPr>
            <a:r>
              <a:rPr lang="nl-NL" sz="1600" kern="0">
                <a:latin typeface="Arial" pitchFamily="34" charset="0"/>
                <a:cs typeface="Arial" pitchFamily="34" charset="0"/>
                <a:sym typeface="Symbol" pitchFamily="18" charset="2"/>
              </a:rPr>
              <a:t>18,3 bij 150 kV</a:t>
            </a:r>
          </a:p>
          <a:p>
            <a:pPr marL="1746450" lvl="4" indent="0" defTabSz="216000">
              <a:spcBef>
                <a:spcPts val="0"/>
              </a:spcBef>
              <a:buClr>
                <a:schemeClr val="tx2"/>
              </a:buClr>
              <a:buSzTx/>
              <a:buFontTx/>
              <a:buNone/>
              <a:defRPr/>
            </a:pPr>
            <a:r>
              <a:rPr lang="nl-NL" sz="1600" kern="0">
                <a:latin typeface="Arial" pitchFamily="34" charset="0"/>
                <a:cs typeface="Arial" pitchFamily="34" charset="0"/>
                <a:sym typeface="Symbol" pitchFamily="18" charset="2"/>
              </a:rPr>
              <a:t>9,6 bij 100 kV</a:t>
            </a:r>
          </a:p>
          <a:p>
            <a:pPr marL="1746450" lvl="4" indent="0" defTabSz="216000">
              <a:spcBef>
                <a:spcPts val="0"/>
              </a:spcBef>
              <a:buClr>
                <a:schemeClr val="tx2"/>
              </a:buClr>
              <a:buSzTx/>
              <a:buFontTx/>
              <a:buNone/>
              <a:defRPr/>
            </a:pPr>
            <a:r>
              <a:rPr lang="nl-NL" sz="1600" kern="0">
                <a:latin typeface="Arial" pitchFamily="34" charset="0"/>
                <a:cs typeface="Arial" pitchFamily="34" charset="0"/>
                <a:sym typeface="Symbol" pitchFamily="18" charset="2"/>
              </a:rPr>
              <a:t>6,1 bij 75 kV</a:t>
            </a:r>
          </a:p>
          <a:p>
            <a:pPr marL="1746450" lvl="4" indent="0" defTabSz="216000">
              <a:spcBef>
                <a:spcPts val="0"/>
              </a:spcBef>
              <a:buClr>
                <a:schemeClr val="tx2"/>
              </a:buClr>
              <a:buSzTx/>
              <a:buFontTx/>
              <a:buNone/>
              <a:defRPr/>
            </a:pPr>
            <a:r>
              <a:rPr lang="nl-NL" sz="1600" kern="0">
                <a:latin typeface="Arial" pitchFamily="34" charset="0"/>
                <a:cs typeface="Arial" pitchFamily="34" charset="0"/>
                <a:sym typeface="Symbol" pitchFamily="18" charset="2"/>
              </a:rPr>
              <a:t>2,6 bij 50 kV</a:t>
            </a:r>
            <a:endParaRPr lang="en-GB" sz="800" kern="0">
              <a:latin typeface="Arial" pitchFamily="34" charset="0"/>
              <a:cs typeface="Arial" pitchFamily="34" charset="0"/>
              <a:sym typeface="Symbol" pitchFamily="18" charset="2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2FE8553F-AA43-49EE-979B-58D7EEC13257}"/>
              </a:ext>
            </a:extLst>
          </p:cNvPr>
          <p:cNvCxnSpPr/>
          <p:nvPr/>
        </p:nvCxnSpPr>
        <p:spPr bwMode="auto">
          <a:xfrm flipV="1">
            <a:off x="6642000" y="5301208"/>
            <a:ext cx="0" cy="540000"/>
          </a:xfrm>
          <a:prstGeom prst="line">
            <a:avLst/>
          </a:prstGeom>
          <a:noFill/>
          <a:ln w="1587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31A737D-EBD9-4D91-8074-B53455465645}"/>
              </a:ext>
            </a:extLst>
          </p:cNvPr>
          <p:cNvCxnSpPr/>
          <p:nvPr/>
        </p:nvCxnSpPr>
        <p:spPr bwMode="auto">
          <a:xfrm flipH="1">
            <a:off x="5796136" y="5472000"/>
            <a:ext cx="936000" cy="0"/>
          </a:xfrm>
          <a:prstGeom prst="line">
            <a:avLst/>
          </a:prstGeom>
          <a:noFill/>
          <a:ln w="1587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240850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Date Placeholder 4">
            <a:extLst>
              <a:ext uri="{FF2B5EF4-FFF2-40B4-BE49-F238E27FC236}">
                <a16:creationId xmlns:a16="http://schemas.microsoft.com/office/drawing/2014/main" id="{163E657F-9EFC-40BC-9E9E-144BF24A94CA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D49E50FB-6C10-470F-80A9-7B8449AAC85F}" type="datetime1">
              <a:rPr lang="en-GB" altLang="en-US" sz="1400" smtClean="0">
                <a:cs typeface="Arial" panose="020B0604020202020204" pitchFamily="34" charset="0"/>
              </a:rPr>
              <a:pPr eaLnBrk="1" hangingPunct="1"/>
              <a:t>22/02/2024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15363" name="Slide Number Placeholder 6">
            <a:extLst>
              <a:ext uri="{FF2B5EF4-FFF2-40B4-BE49-F238E27FC236}">
                <a16:creationId xmlns:a16="http://schemas.microsoft.com/office/drawing/2014/main" id="{938AB4CB-A086-4417-9407-0D330FBF1A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17E68F32-4D5B-4C66-B20E-50FD940526DB}" type="slidenum">
              <a:rPr lang="en-US" altLang="en-US" sz="1400">
                <a:cs typeface="Arial" panose="020B0604020202020204" pitchFamily="34" charset="0"/>
              </a:rPr>
              <a:pPr eaLnBrk="1" hangingPunct="1"/>
              <a:t>18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201730" name="Rectangle 2">
            <a:extLst>
              <a:ext uri="{FF2B5EF4-FFF2-40B4-BE49-F238E27FC236}">
                <a16:creationId xmlns:a16="http://schemas.microsoft.com/office/drawing/2014/main" id="{7982C22E-7247-4D0F-BAA4-5319323E617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pitchFamily="34" charset="0"/>
                <a:cs typeface="Arial" pitchFamily="34" charset="0"/>
              </a:rPr>
              <a:t>Afscherming</a:t>
            </a:r>
            <a:br>
              <a:rPr lang="en-US" sz="3600" b="1">
                <a:latin typeface="Arial" pitchFamily="34" charset="0"/>
                <a:cs typeface="Arial" pitchFamily="34" charset="0"/>
              </a:rPr>
            </a:br>
            <a:r>
              <a:rPr lang="en-US" sz="2000" b="1">
                <a:effectLst/>
                <a:latin typeface="Arial" pitchFamily="34" charset="0"/>
                <a:cs typeface="Arial" pitchFamily="34" charset="0"/>
                <a:sym typeface="Symbol" pitchFamily="18" charset="2"/>
              </a:rPr>
              <a:t>röntgenstraling</a:t>
            </a:r>
          </a:p>
        </p:txBody>
      </p:sp>
      <p:sp>
        <p:nvSpPr>
          <p:cNvPr id="15365" name="Rectangle 3">
            <a:extLst>
              <a:ext uri="{FF2B5EF4-FFF2-40B4-BE49-F238E27FC236}">
                <a16:creationId xmlns:a16="http://schemas.microsoft.com/office/drawing/2014/main" id="{A46F45D4-E294-47CA-A8C2-1EF17C715704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6623050" cy="4400550"/>
          </a:xfrm>
        </p:spPr>
        <p:txBody>
          <a:bodyPr/>
          <a:lstStyle/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verstrooiing</a:t>
            </a: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endParaRPr lang="en-GB" altLang="en-US" sz="200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18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hoek		fractie (%) *</a:t>
            </a: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 30°		0,02</a:t>
            </a: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 45°		0,03</a:t>
            </a: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 60°		0,04</a:t>
            </a: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 90°		0,06</a:t>
            </a: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120°		0,12</a:t>
            </a: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135°		0,17</a:t>
            </a: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150°		0,21</a:t>
            </a: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*	voor 100 kV</a:t>
            </a: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	per 100 cm</a:t>
            </a:r>
            <a:r>
              <a:rPr lang="en-GB" altLang="en-US" sz="1800" baseline="30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2</a:t>
            </a:r>
            <a:r>
              <a:rPr lang="en-GB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weefsel</a:t>
            </a:r>
            <a:endParaRPr lang="en-GB" altLang="en-US" sz="1800" baseline="3000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1800" baseline="30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	</a:t>
            </a:r>
            <a:r>
              <a:rPr lang="en-GB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op 50 cm van focus</a:t>
            </a:r>
            <a:endParaRPr lang="en-GB" altLang="en-US" sz="200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endParaRPr lang="en-GB" altLang="en-US" sz="200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2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het is zinvol om de buis onder de tafel te monteren</a:t>
            </a:r>
          </a:p>
        </p:txBody>
      </p:sp>
      <p:pic>
        <p:nvPicPr>
          <p:cNvPr id="15366" name="Picture 6" descr="verstrooiing">
            <a:extLst>
              <a:ext uri="{FF2B5EF4-FFF2-40B4-BE49-F238E27FC236}">
                <a16:creationId xmlns:a16="http://schemas.microsoft.com/office/drawing/2014/main" id="{F5D3315A-D2D2-43C2-84DA-3F58DDA35101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636963" y="1940719"/>
            <a:ext cx="5038725" cy="37925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5367" name="Rectangle 8">
            <a:extLst>
              <a:ext uri="{FF2B5EF4-FFF2-40B4-BE49-F238E27FC236}">
                <a16:creationId xmlns:a16="http://schemas.microsoft.com/office/drawing/2014/main" id="{DDBC337C-6134-4F89-AB11-645B8BC2744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400">
                <a:cs typeface="Arial" panose="020B0604020202020204" pitchFamily="34" charset="0"/>
              </a:rPr>
              <a:t>cursus CD - afscherming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00EAE2FD-D5AB-46C5-8973-EB900462372A}"/>
              </a:ext>
            </a:extLst>
          </p:cNvPr>
          <p:cNvCxnSpPr/>
          <p:nvPr/>
        </p:nvCxnSpPr>
        <p:spPr bwMode="auto">
          <a:xfrm>
            <a:off x="5364088" y="1916113"/>
            <a:ext cx="0" cy="2953047"/>
          </a:xfrm>
          <a:prstGeom prst="line">
            <a:avLst/>
          </a:prstGeom>
          <a:noFill/>
          <a:ln w="1587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val 14">
            <a:extLst>
              <a:ext uri="{FF2B5EF4-FFF2-40B4-BE49-F238E27FC236}">
                <a16:creationId xmlns:a16="http://schemas.microsoft.com/office/drawing/2014/main" id="{F5DA8047-ED54-4F92-871A-6BBFADA4B465}"/>
              </a:ext>
            </a:extLst>
          </p:cNvPr>
          <p:cNvSpPr/>
          <p:nvPr/>
        </p:nvSpPr>
        <p:spPr bwMode="auto">
          <a:xfrm>
            <a:off x="4104000" y="5337248"/>
            <a:ext cx="180000" cy="324000"/>
          </a:xfrm>
          <a:prstGeom prst="ellipse">
            <a:avLst/>
          </a:prstGeom>
          <a:solidFill>
            <a:srgbClr val="FFFF00"/>
          </a:solidFill>
          <a:ln w="158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tabLst/>
            </a:pPr>
            <a:endParaRPr kumimoji="0" lang="en-US" sz="3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0161AF7-1572-4850-921E-C0CC5D9B7F3C}"/>
              </a:ext>
            </a:extLst>
          </p:cNvPr>
          <p:cNvSpPr/>
          <p:nvPr/>
        </p:nvSpPr>
        <p:spPr bwMode="auto">
          <a:xfrm>
            <a:off x="6335216" y="3717032"/>
            <a:ext cx="325016" cy="180000"/>
          </a:xfrm>
          <a:prstGeom prst="ellipse">
            <a:avLst/>
          </a:prstGeom>
          <a:solidFill>
            <a:srgbClr val="FFFF00"/>
          </a:solidFill>
          <a:ln w="158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tabLst/>
            </a:pPr>
            <a:endParaRPr kumimoji="0" lang="en-US" sz="3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2283FDEB-4B8D-49C2-B609-CEE63D775B54}"/>
              </a:ext>
            </a:extLst>
          </p:cNvPr>
          <p:cNvSpPr/>
          <p:nvPr/>
        </p:nvSpPr>
        <p:spPr bwMode="auto">
          <a:xfrm>
            <a:off x="4103968" y="2420888"/>
            <a:ext cx="180000" cy="324000"/>
          </a:xfrm>
          <a:prstGeom prst="ellipse">
            <a:avLst/>
          </a:prstGeom>
          <a:solidFill>
            <a:srgbClr val="FFFF00"/>
          </a:solidFill>
          <a:ln w="158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tabLst/>
            </a:pPr>
            <a:endParaRPr kumimoji="0" lang="en-US" sz="3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DE09F4B9-C330-4A09-97A4-AC1715633B7E}"/>
              </a:ext>
            </a:extLst>
          </p:cNvPr>
          <p:cNvSpPr>
            <a:spLocks noChangeAspect="1"/>
          </p:cNvSpPr>
          <p:nvPr/>
        </p:nvSpPr>
        <p:spPr bwMode="auto">
          <a:xfrm>
            <a:off x="1656000" y="5328000"/>
            <a:ext cx="777600" cy="432000"/>
          </a:xfrm>
          <a:prstGeom prst="ellipse">
            <a:avLst/>
          </a:prstGeom>
          <a:solidFill>
            <a:srgbClr val="FFFF00"/>
          </a:solidFill>
          <a:ln w="158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tabLst/>
            </a:pPr>
            <a:endParaRPr kumimoji="0" lang="en-US" sz="3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362" name="Date Placeholder 4">
            <a:extLst>
              <a:ext uri="{FF2B5EF4-FFF2-40B4-BE49-F238E27FC236}">
                <a16:creationId xmlns:a16="http://schemas.microsoft.com/office/drawing/2014/main" id="{163E657F-9EFC-40BC-9E9E-144BF24A94CA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D49E50FB-6C10-470F-80A9-7B8449AAC85F}" type="datetime1">
              <a:rPr lang="en-GB" altLang="en-US" sz="1400" smtClean="0">
                <a:cs typeface="Arial" panose="020B0604020202020204" pitchFamily="34" charset="0"/>
              </a:rPr>
              <a:pPr eaLnBrk="1" hangingPunct="1"/>
              <a:t>22/02/2024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15363" name="Slide Number Placeholder 6">
            <a:extLst>
              <a:ext uri="{FF2B5EF4-FFF2-40B4-BE49-F238E27FC236}">
                <a16:creationId xmlns:a16="http://schemas.microsoft.com/office/drawing/2014/main" id="{938AB4CB-A086-4417-9407-0D330FBF1A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17E68F32-4D5B-4C66-B20E-50FD940526DB}" type="slidenum">
              <a:rPr lang="en-US" altLang="en-US" sz="1400">
                <a:cs typeface="Arial" panose="020B0604020202020204" pitchFamily="34" charset="0"/>
              </a:rPr>
              <a:pPr eaLnBrk="1" hangingPunct="1"/>
              <a:t>19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201730" name="Rectangle 2">
            <a:extLst>
              <a:ext uri="{FF2B5EF4-FFF2-40B4-BE49-F238E27FC236}">
                <a16:creationId xmlns:a16="http://schemas.microsoft.com/office/drawing/2014/main" id="{7982C22E-7247-4D0F-BAA4-5319323E617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pitchFamily="34" charset="0"/>
                <a:cs typeface="Arial" pitchFamily="34" charset="0"/>
              </a:rPr>
              <a:t>Afscherming</a:t>
            </a:r>
            <a:br>
              <a:rPr lang="en-US" sz="3600" b="1">
                <a:latin typeface="Arial" pitchFamily="34" charset="0"/>
                <a:cs typeface="Arial" pitchFamily="34" charset="0"/>
              </a:rPr>
            </a:br>
            <a:r>
              <a:rPr lang="en-US" sz="2000" b="1">
                <a:effectLst/>
                <a:latin typeface="Arial" pitchFamily="34" charset="0"/>
                <a:cs typeface="Arial" pitchFamily="34" charset="0"/>
                <a:sym typeface="Symbol" pitchFamily="18" charset="2"/>
              </a:rPr>
              <a:t>röntgenstraling</a:t>
            </a:r>
          </a:p>
        </p:txBody>
      </p:sp>
      <p:sp>
        <p:nvSpPr>
          <p:cNvPr id="15365" name="Rectangle 3">
            <a:extLst>
              <a:ext uri="{FF2B5EF4-FFF2-40B4-BE49-F238E27FC236}">
                <a16:creationId xmlns:a16="http://schemas.microsoft.com/office/drawing/2014/main" id="{A46F45D4-E294-47CA-A8C2-1EF17C715704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6623050" cy="4400550"/>
          </a:xfrm>
        </p:spPr>
        <p:txBody>
          <a:bodyPr/>
          <a:lstStyle/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verstrooiing</a:t>
            </a: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endParaRPr lang="en-GB" altLang="en-US" sz="200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18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hoek		fractie (%) *</a:t>
            </a: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 30°		0,02</a:t>
            </a: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 45°		0,03</a:t>
            </a: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 60°		0,04</a:t>
            </a: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 90°		0,06</a:t>
            </a: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120°		0,12</a:t>
            </a: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135°		0,17</a:t>
            </a: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150°		0,21</a:t>
            </a: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*	voor 100 kV</a:t>
            </a: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	per 100 cm</a:t>
            </a:r>
            <a:r>
              <a:rPr lang="en-GB" altLang="en-US" sz="1800" baseline="30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2</a:t>
            </a:r>
            <a:r>
              <a:rPr lang="en-GB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weefsel</a:t>
            </a:r>
            <a:endParaRPr lang="en-GB" altLang="en-US" sz="1800" baseline="3000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1800" baseline="30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	</a:t>
            </a:r>
            <a:r>
              <a:rPr lang="en-GB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op 50 cm van focus</a:t>
            </a:r>
            <a:endParaRPr lang="en-GB" altLang="en-US" sz="200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</p:txBody>
      </p:sp>
      <p:sp>
        <p:nvSpPr>
          <p:cNvPr id="15367" name="Rectangle 8">
            <a:extLst>
              <a:ext uri="{FF2B5EF4-FFF2-40B4-BE49-F238E27FC236}">
                <a16:creationId xmlns:a16="http://schemas.microsoft.com/office/drawing/2014/main" id="{DDBC337C-6134-4F89-AB11-645B8BC2744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400">
                <a:cs typeface="Arial" panose="020B0604020202020204" pitchFamily="34" charset="0"/>
              </a:rPr>
              <a:t>cursus CD - afscherming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357385B-25E5-48B5-AF94-D9EC9D23702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7629" y="1989320"/>
            <a:ext cx="3992763" cy="43200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75C951D7-4AEA-4DA3-9F5C-F3625D89CCA7}"/>
              </a:ext>
            </a:extLst>
          </p:cNvPr>
          <p:cNvSpPr txBox="1"/>
          <p:nvPr/>
        </p:nvSpPr>
        <p:spPr>
          <a:xfrm>
            <a:off x="6970717" y="5466710"/>
            <a:ext cx="6976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/>
              <a:t>beton</a:t>
            </a:r>
          </a:p>
        </p:txBody>
      </p:sp>
    </p:spTree>
    <p:extLst>
      <p:ext uri="{BB962C8B-B14F-4D97-AF65-F5344CB8AC3E}">
        <p14:creationId xmlns:p14="http://schemas.microsoft.com/office/powerpoint/2010/main" val="5923451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4">
            <a:extLst>
              <a:ext uri="{FF2B5EF4-FFF2-40B4-BE49-F238E27FC236}">
                <a16:creationId xmlns:a16="http://schemas.microsoft.com/office/drawing/2014/main" id="{C13293DF-4F8E-4256-8923-0F58D96F1D74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1270A316-976F-4171-81F0-4C3757D75D31}" type="datetime1">
              <a:rPr lang="en-GB" altLang="en-US" sz="1400" smtClean="0">
                <a:cs typeface="Arial" panose="020B0604020202020204" pitchFamily="34" charset="0"/>
              </a:rPr>
              <a:pPr eaLnBrk="1" hangingPunct="1"/>
              <a:t>22/02/2024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4099" name="Slide Number Placeholder 6">
            <a:extLst>
              <a:ext uri="{FF2B5EF4-FFF2-40B4-BE49-F238E27FC236}">
                <a16:creationId xmlns:a16="http://schemas.microsoft.com/office/drawing/2014/main" id="{5E84330A-BAD1-4DE0-B1D8-3A3E3F67B8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758FD396-1973-4CFF-94E7-D0D8D83B681E}" type="slidenum">
              <a:rPr lang="en-US" altLang="en-US" sz="1400">
                <a:cs typeface="Arial" panose="020B0604020202020204" pitchFamily="34" charset="0"/>
              </a:rPr>
              <a:pPr eaLnBrk="1" hangingPunct="1"/>
              <a:t>2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205826" name="Rectangle 2">
            <a:extLst>
              <a:ext uri="{FF2B5EF4-FFF2-40B4-BE49-F238E27FC236}">
                <a16:creationId xmlns:a16="http://schemas.microsoft.com/office/drawing/2014/main" id="{70721C63-BBC1-47B4-8367-D4FBD7D8DFD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pitchFamily="34" charset="0"/>
                <a:cs typeface="Arial" pitchFamily="34" charset="0"/>
              </a:rPr>
              <a:t>Afscherming</a:t>
            </a:r>
          </a:p>
        </p:txBody>
      </p:sp>
      <p:sp>
        <p:nvSpPr>
          <p:cNvPr id="4101" name="Rectangle 3">
            <a:extLst>
              <a:ext uri="{FF2B5EF4-FFF2-40B4-BE49-F238E27FC236}">
                <a16:creationId xmlns:a16="http://schemas.microsoft.com/office/drawing/2014/main" id="{FF12EB5B-DC4C-43D0-9F38-669E1E218D0A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755650" y="1989138"/>
            <a:ext cx="7632700" cy="4319587"/>
          </a:xfrm>
        </p:spPr>
        <p:txBody>
          <a:bodyPr/>
          <a:lstStyle/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wisselwerking van straling met materie vormt de basis voor een vijftal onderwerpen die van belang zijn in de dagelijkse praktijk van de stralingsdeskundige:</a:t>
            </a: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endParaRPr lang="en-GB" altLang="en-US" sz="200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Clr>
                <a:srgbClr val="FF0000"/>
              </a:buClr>
              <a:buSzTx/>
              <a:buNone/>
            </a:pPr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dosimetrie				stralingsgrootheden en -eenheden</a:t>
            </a:r>
          </a:p>
          <a:p>
            <a:pPr marL="431800" lvl="1" indent="0" defTabSz="215900" eaLnBrk="1" hangingPunct="1">
              <a:spcBef>
                <a:spcPct val="0"/>
              </a:spcBef>
              <a:buClr>
                <a:srgbClr val="FF0000"/>
              </a:buClr>
              <a:buSzTx/>
              <a:buNone/>
            </a:pPr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radiobiologie			hoe beïnvloedt straling ons lichaam</a:t>
            </a:r>
          </a:p>
          <a:p>
            <a:pPr marL="431800" lvl="1" indent="0" defTabSz="215900" eaLnBrk="1" hangingPunct="1">
              <a:spcBef>
                <a:spcPct val="0"/>
              </a:spcBef>
              <a:buClr>
                <a:srgbClr val="FF0000"/>
              </a:buClr>
              <a:buSzTx/>
              <a:buFontTx/>
              <a:buNone/>
            </a:pPr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detectie					hoe meten we straling</a:t>
            </a: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Tx/>
              <a:buNone/>
            </a:pPr>
            <a:r>
              <a:rPr lang="en-GB" altLang="en-US" sz="2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afscherming			hoe reduceren we straling</a:t>
            </a: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Tx/>
              <a:buNone/>
            </a:pPr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toestellen				hoe produceren we straling</a:t>
            </a:r>
          </a:p>
        </p:txBody>
      </p:sp>
      <p:sp>
        <p:nvSpPr>
          <p:cNvPr id="4102" name="Rectangle 8">
            <a:extLst>
              <a:ext uri="{FF2B5EF4-FFF2-40B4-BE49-F238E27FC236}">
                <a16:creationId xmlns:a16="http://schemas.microsoft.com/office/drawing/2014/main" id="{B5123E68-ABEE-40DD-AC81-571E0C972AA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400">
                <a:cs typeface="Arial" panose="020B0604020202020204" pitchFamily="34" charset="0"/>
              </a:rPr>
              <a:t>cursus CD - afscherming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Date Placeholder 3">
            <a:extLst>
              <a:ext uri="{FF2B5EF4-FFF2-40B4-BE49-F238E27FC236}">
                <a16:creationId xmlns:a16="http://schemas.microsoft.com/office/drawing/2014/main" id="{C6720122-F413-4728-A277-414EEA7322E0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EC3DDA57-A4F4-4BC0-A155-E8480B353241}" type="datetime1">
              <a:rPr lang="en-GB" altLang="en-US" sz="1400" smtClean="0">
                <a:cs typeface="Arial" panose="020B0604020202020204" pitchFamily="34" charset="0"/>
              </a:rPr>
              <a:pPr eaLnBrk="1" hangingPunct="1"/>
              <a:t>22/02/2024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5123" name="Slide Number Placeholder 5">
            <a:extLst>
              <a:ext uri="{FF2B5EF4-FFF2-40B4-BE49-F238E27FC236}">
                <a16:creationId xmlns:a16="http://schemas.microsoft.com/office/drawing/2014/main" id="{45E23BE7-8FBE-4FED-97A6-277DFB9681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4856DDCB-1EF6-4EC2-9623-A24F4422BF54}" type="slidenum">
              <a:rPr lang="en-US" altLang="en-US" sz="1400">
                <a:cs typeface="Arial" panose="020B0604020202020204" pitchFamily="34" charset="0"/>
              </a:rPr>
              <a:pPr eaLnBrk="1" hangingPunct="1"/>
              <a:t>3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3074" name="Rectangle 2">
            <a:extLst>
              <a:ext uri="{FF2B5EF4-FFF2-40B4-BE49-F238E27FC236}">
                <a16:creationId xmlns:a16="http://schemas.microsoft.com/office/drawing/2014/main" id="{FDF83067-F619-4A61-A479-A3871E4848D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pitchFamily="34" charset="0"/>
                <a:cs typeface="Arial" pitchFamily="34" charset="0"/>
              </a:rPr>
              <a:t>Afscherming</a:t>
            </a:r>
            <a:br>
              <a:rPr lang="en-US" sz="3600" b="1">
                <a:latin typeface="Arial" pitchFamily="34" charset="0"/>
                <a:cs typeface="Arial" pitchFamily="34" charset="0"/>
              </a:rPr>
            </a:br>
            <a:r>
              <a:rPr lang="en-US" sz="2000" b="1">
                <a:effectLst/>
                <a:latin typeface="Arial" pitchFamily="34" charset="0"/>
                <a:cs typeface="Arial" pitchFamily="34" charset="0"/>
              </a:rPr>
              <a:t>indeling</a:t>
            </a:r>
            <a:endParaRPr lang="en-GB" sz="2000" b="1"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25" name="Rectangle 3">
            <a:extLst>
              <a:ext uri="{FF2B5EF4-FFF2-40B4-BE49-F238E27FC236}">
                <a16:creationId xmlns:a16="http://schemas.microsoft.com/office/drawing/2014/main" id="{5054455F-1BA5-418D-9AB4-0F8C6C1442A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32000" lvl="1" indent="0" defTabSz="215900" eaLnBrk="1" hangingPunct="1">
              <a:spcBef>
                <a:spcPts val="300"/>
              </a:spcBef>
              <a:buClr>
                <a:srgbClr val="FF0000"/>
              </a:buClr>
              <a:buSzTx/>
              <a:buNone/>
            </a:pPr>
            <a:r>
              <a:rPr lang="en-GB" altLang="en-US" sz="2000" b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afscherming van deeltjes</a:t>
            </a:r>
          </a:p>
          <a:p>
            <a:pPr marL="432000" lvl="1" indent="0" defTabSz="215900" eaLnBrk="1" hangingPunct="1">
              <a:spcBef>
                <a:spcPts val="300"/>
              </a:spcBef>
              <a:buClr>
                <a:srgbClr val="FF0000"/>
              </a:buClr>
              <a:buSzTx/>
              <a:buNone/>
            </a:pPr>
            <a:endParaRPr lang="en-GB" altLang="en-US" sz="200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864000" lvl="1" indent="-432000" defTabSz="215900" eaLnBrk="1" hangingPunct="1">
              <a:spcBef>
                <a:spcPts val="300"/>
              </a:spcBef>
              <a:buClr>
                <a:srgbClr val="FF0000"/>
              </a:buClr>
              <a:buSzTx/>
              <a:buFont typeface="Wingdings" panose="05000000000000000000" pitchFamily="2" charset="2"/>
              <a:buChar char="§"/>
            </a:pPr>
            <a:r>
              <a:rPr lang="el-GR" altLang="en-US" sz="2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α</a:t>
            </a:r>
            <a:r>
              <a:rPr lang="en-GB" altLang="en-US" sz="2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-straling</a:t>
            </a:r>
          </a:p>
          <a:p>
            <a:pPr marL="864000" lvl="1" indent="-432000" defTabSz="215900" eaLnBrk="1" hangingPunct="1">
              <a:spcBef>
                <a:spcPts val="300"/>
              </a:spcBef>
              <a:buClr>
                <a:srgbClr val="FF0000"/>
              </a:buClr>
              <a:buSzTx/>
              <a:buFont typeface="Wingdings" panose="05000000000000000000" pitchFamily="2" charset="2"/>
              <a:buChar char="§"/>
            </a:pPr>
            <a:r>
              <a:rPr lang="el-GR" altLang="en-US" sz="2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β</a:t>
            </a:r>
            <a:r>
              <a:rPr lang="en-GB" altLang="en-US" sz="2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-straling</a:t>
            </a:r>
          </a:p>
        </p:txBody>
      </p:sp>
      <p:sp>
        <p:nvSpPr>
          <p:cNvPr id="5126" name="Rectangle 8">
            <a:extLst>
              <a:ext uri="{FF2B5EF4-FFF2-40B4-BE49-F238E27FC236}">
                <a16:creationId xmlns:a16="http://schemas.microsoft.com/office/drawing/2014/main" id="{40649503-1320-40EA-84D8-500FC0A9061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400">
                <a:cs typeface="Arial" panose="020B0604020202020204" pitchFamily="34" charset="0"/>
              </a:rPr>
              <a:t>cursus CD - afscherming</a:t>
            </a:r>
          </a:p>
        </p:txBody>
      </p:sp>
      <p:pic>
        <p:nvPicPr>
          <p:cNvPr id="7" name="Picture 1">
            <a:extLst>
              <a:ext uri="{FF2B5EF4-FFF2-40B4-BE49-F238E27FC236}">
                <a16:creationId xmlns:a16="http://schemas.microsoft.com/office/drawing/2014/main" id="{0E65884A-E7DD-4D93-9334-B976FF04928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2000" y="3789982"/>
            <a:ext cx="720725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Date Placeholder 3">
            <a:extLst>
              <a:ext uri="{FF2B5EF4-FFF2-40B4-BE49-F238E27FC236}">
                <a16:creationId xmlns:a16="http://schemas.microsoft.com/office/drawing/2014/main" id="{592D9FCA-0C6A-4890-9309-F916205400E2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5F1E37C0-1876-4696-A298-AE22663065BE}" type="datetime1">
              <a:rPr lang="en-GB" altLang="en-US" sz="1400" smtClean="0">
                <a:cs typeface="Arial" panose="020B0604020202020204" pitchFamily="34" charset="0"/>
              </a:rPr>
              <a:pPr eaLnBrk="1" hangingPunct="1"/>
              <a:t>22/02/2024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6147" name="Slide Number Placeholder 5">
            <a:extLst>
              <a:ext uri="{FF2B5EF4-FFF2-40B4-BE49-F238E27FC236}">
                <a16:creationId xmlns:a16="http://schemas.microsoft.com/office/drawing/2014/main" id="{A47FC520-46C1-40FE-B5C0-449AEC682D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9114A397-F80B-4367-BA6D-F06B022FFBFB}" type="slidenum">
              <a:rPr lang="en-US" altLang="en-US" sz="1400">
                <a:cs typeface="Arial" panose="020B0604020202020204" pitchFamily="34" charset="0"/>
              </a:rPr>
              <a:pPr eaLnBrk="1" hangingPunct="1"/>
              <a:t>4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175106" name="Rectangle 2">
            <a:extLst>
              <a:ext uri="{FF2B5EF4-FFF2-40B4-BE49-F238E27FC236}">
                <a16:creationId xmlns:a16="http://schemas.microsoft.com/office/drawing/2014/main" id="{C54A1681-1D4C-4040-AA4A-D9908FE18D8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144588"/>
          </a:xfrm>
        </p:spPr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pitchFamily="34" charset="0"/>
                <a:cs typeface="Arial" pitchFamily="34" charset="0"/>
              </a:rPr>
              <a:t>Afscherming</a:t>
            </a:r>
            <a:br>
              <a:rPr lang="en-US" sz="3600" b="1">
                <a:latin typeface="Arial" pitchFamily="34" charset="0"/>
                <a:cs typeface="Arial" pitchFamily="34" charset="0"/>
              </a:rPr>
            </a:br>
            <a:r>
              <a:rPr lang="el-GR" sz="2000" b="1">
                <a:effectLst/>
                <a:latin typeface="Arial" panose="020B0604020202020204" pitchFamily="34" charset="0"/>
                <a:cs typeface="Arial" pitchFamily="34" charset="0"/>
                <a:sym typeface="Symbol" pitchFamily="18" charset="2"/>
              </a:rPr>
              <a:t>α</a:t>
            </a:r>
            <a:r>
              <a:rPr lang="en-US" sz="2000" b="1">
                <a:effectLst/>
                <a:latin typeface="Arial" pitchFamily="34" charset="0"/>
                <a:cs typeface="Arial" pitchFamily="34" charset="0"/>
                <a:sym typeface="Symbol" pitchFamily="18" charset="2"/>
              </a:rPr>
              <a:t>-straling</a:t>
            </a:r>
          </a:p>
        </p:txBody>
      </p:sp>
      <p:sp>
        <p:nvSpPr>
          <p:cNvPr id="6149" name="Rectangle 3">
            <a:extLst>
              <a:ext uri="{FF2B5EF4-FFF2-40B4-BE49-F238E27FC236}">
                <a16:creationId xmlns:a16="http://schemas.microsoft.com/office/drawing/2014/main" id="{85244EF6-52A8-42CC-91D4-0EA367ADA8E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4256088"/>
          </a:xfrm>
        </p:spPr>
        <p:txBody>
          <a:bodyPr/>
          <a:lstStyle/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dracht in zacht weefsel</a:t>
            </a: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endParaRPr lang="en-GB" altLang="en-US" sz="200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647700" lvl="3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18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E</a:t>
            </a:r>
            <a:r>
              <a:rPr lang="el-GR" altLang="en-US" sz="1800" baseline="-25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α</a:t>
            </a:r>
            <a:r>
              <a:rPr lang="en-GB" altLang="en-US" sz="18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(MeV)	</a:t>
            </a:r>
            <a:r>
              <a:rPr lang="en-GB" altLang="en-US" sz="1800" baseline="-25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	</a:t>
            </a:r>
            <a:r>
              <a:rPr lang="en-GB" altLang="en-US" sz="18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R</a:t>
            </a:r>
            <a:r>
              <a:rPr lang="el-GR" altLang="en-US" sz="1800" baseline="-25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α</a:t>
            </a:r>
            <a:r>
              <a:rPr lang="en-GB" altLang="en-US" sz="18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(m)	</a:t>
            </a:r>
          </a:p>
          <a:p>
            <a:pPr marL="647700" lvl="3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 0,5					 1,0</a:t>
            </a:r>
          </a:p>
          <a:p>
            <a:pPr marL="647700" lvl="3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 1,0					 2,7</a:t>
            </a:r>
          </a:p>
          <a:p>
            <a:pPr marL="647700" lvl="3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 5,0				  33</a:t>
            </a:r>
          </a:p>
          <a:p>
            <a:pPr marL="647700" lvl="3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10,0				102</a:t>
            </a:r>
            <a:endParaRPr lang="en-GB" altLang="en-US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endParaRPr lang="en-GB" altLang="en-US" sz="200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bij natuurlijke </a:t>
            </a:r>
            <a:r>
              <a:rPr lang="el-GR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α</a:t>
            </a:r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-emitters is E</a:t>
            </a:r>
            <a:r>
              <a:rPr lang="el-GR" altLang="en-US" sz="2000" baseline="-25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α</a:t>
            </a:r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≈ 5 MeV   →   R</a:t>
            </a:r>
            <a:r>
              <a:rPr lang="el-GR" altLang="en-US" sz="2000" baseline="-25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α</a:t>
            </a:r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≈ 30 </a:t>
            </a:r>
            <a:r>
              <a:rPr lang="el-GR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μ</a:t>
            </a:r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m</a:t>
            </a: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FontTx/>
              <a:buNone/>
            </a:pPr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de dikte van de dode laag van de huid is 70 - 400 </a:t>
            </a:r>
            <a:r>
              <a:rPr lang="el-GR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μ</a:t>
            </a:r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m</a:t>
            </a: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afscherming tegen externe </a:t>
            </a:r>
            <a:r>
              <a:rPr lang="el-GR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α</a:t>
            </a:r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-straling is dus niet nodig</a:t>
            </a: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endParaRPr lang="en-GB" altLang="en-US" sz="200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2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bij inwendige besmetting ligt dit heel anders !</a:t>
            </a:r>
          </a:p>
        </p:txBody>
      </p:sp>
      <p:sp>
        <p:nvSpPr>
          <p:cNvPr id="6150" name="Rectangle 8">
            <a:extLst>
              <a:ext uri="{FF2B5EF4-FFF2-40B4-BE49-F238E27FC236}">
                <a16:creationId xmlns:a16="http://schemas.microsoft.com/office/drawing/2014/main" id="{D0A7F5BD-9721-460A-8B84-A29FA0CAE09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400">
                <a:cs typeface="Arial" panose="020B0604020202020204" pitchFamily="34" charset="0"/>
              </a:rPr>
              <a:t>cursus CD - afscherming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Date Placeholder 3">
            <a:extLst>
              <a:ext uri="{FF2B5EF4-FFF2-40B4-BE49-F238E27FC236}">
                <a16:creationId xmlns:a16="http://schemas.microsoft.com/office/drawing/2014/main" id="{AC924322-CBBC-4308-8DAF-E93DC097EC2E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2F9330E4-AA8F-45DE-9E2E-15D317C42C43}" type="datetime1">
              <a:rPr lang="en-GB" altLang="en-US" sz="1400" smtClean="0">
                <a:cs typeface="Arial" panose="020B0604020202020204" pitchFamily="34" charset="0"/>
              </a:rPr>
              <a:pPr eaLnBrk="1" hangingPunct="1"/>
              <a:t>22/02/2024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7171" name="Slide Number Placeholder 5">
            <a:extLst>
              <a:ext uri="{FF2B5EF4-FFF2-40B4-BE49-F238E27FC236}">
                <a16:creationId xmlns:a16="http://schemas.microsoft.com/office/drawing/2014/main" id="{80F27A2A-110C-4A24-9DAE-68AAB736B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5B991BFA-FF00-403E-A323-A4409487DBE4}" type="slidenum">
              <a:rPr lang="en-US" altLang="en-US" sz="1400">
                <a:cs typeface="Arial" panose="020B0604020202020204" pitchFamily="34" charset="0"/>
              </a:rPr>
              <a:pPr eaLnBrk="1" hangingPunct="1"/>
              <a:t>5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177154" name="Rectangle 2">
            <a:extLst>
              <a:ext uri="{FF2B5EF4-FFF2-40B4-BE49-F238E27FC236}">
                <a16:creationId xmlns:a16="http://schemas.microsoft.com/office/drawing/2014/main" id="{C8206455-8DF6-43C3-97BB-7AE2F1CDAB5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144588"/>
          </a:xfrm>
        </p:spPr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pitchFamily="34" charset="0"/>
                <a:cs typeface="Arial" pitchFamily="34" charset="0"/>
              </a:rPr>
              <a:t>Afscherming</a:t>
            </a:r>
            <a:br>
              <a:rPr lang="en-US" sz="3600" b="1">
                <a:latin typeface="Arial" pitchFamily="34" charset="0"/>
                <a:cs typeface="Arial" pitchFamily="34" charset="0"/>
              </a:rPr>
            </a:br>
            <a:r>
              <a:rPr lang="el-GR" sz="2000" b="1">
                <a:effectLst/>
                <a:latin typeface="Arial" panose="020B0604020202020204" pitchFamily="34" charset="0"/>
                <a:cs typeface="Arial" pitchFamily="34" charset="0"/>
                <a:sym typeface="Symbol" pitchFamily="18" charset="2"/>
              </a:rPr>
              <a:t>β</a:t>
            </a:r>
            <a:r>
              <a:rPr lang="en-US" sz="2000" b="1">
                <a:effectLst/>
                <a:latin typeface="Arial" pitchFamily="34" charset="0"/>
                <a:cs typeface="Arial" pitchFamily="34" charset="0"/>
                <a:sym typeface="Symbol" pitchFamily="18" charset="2"/>
              </a:rPr>
              <a:t>-straling</a:t>
            </a:r>
          </a:p>
        </p:txBody>
      </p:sp>
      <p:sp>
        <p:nvSpPr>
          <p:cNvPr id="7173" name="Rectangle 3">
            <a:extLst>
              <a:ext uri="{FF2B5EF4-FFF2-40B4-BE49-F238E27FC236}">
                <a16:creationId xmlns:a16="http://schemas.microsoft.com/office/drawing/2014/main" id="{FE70B524-04EA-4302-B5C0-494DC8B81AC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062913" cy="4328120"/>
          </a:xfrm>
        </p:spPr>
        <p:txBody>
          <a:bodyPr/>
          <a:lstStyle/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dracht in zacht weefsel</a:t>
            </a: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endParaRPr lang="en-GB" altLang="en-US" sz="200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647700" lvl="3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18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E</a:t>
            </a:r>
            <a:r>
              <a:rPr lang="el-GR" altLang="en-US" sz="1800" baseline="-25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β</a:t>
            </a:r>
            <a:r>
              <a:rPr lang="en-US" altLang="en-US" sz="1800" baseline="-25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,max</a:t>
            </a:r>
            <a:r>
              <a:rPr lang="en-GB" altLang="en-US" sz="18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(MeV)		R</a:t>
            </a:r>
            <a:r>
              <a:rPr lang="el-GR" altLang="en-US" sz="1800" baseline="-25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β</a:t>
            </a:r>
            <a:r>
              <a:rPr lang="en-US" altLang="en-US" sz="1800" baseline="-25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,max</a:t>
            </a:r>
            <a:r>
              <a:rPr lang="en-GB" altLang="en-US" sz="18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(mm)</a:t>
            </a:r>
          </a:p>
          <a:p>
            <a:pPr marL="647700" lvl="3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 0,5					  1,7</a:t>
            </a:r>
          </a:p>
          <a:p>
            <a:pPr marL="647700" lvl="3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 1,0					  4,2</a:t>
            </a:r>
          </a:p>
          <a:p>
            <a:pPr marL="647700" lvl="3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 5,0					25</a:t>
            </a:r>
          </a:p>
          <a:p>
            <a:pPr marL="647700" lvl="3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10,0					51</a:t>
            </a:r>
            <a:endParaRPr lang="en-GB" altLang="en-US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endParaRPr lang="en-GB" altLang="en-US" sz="200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bij </a:t>
            </a:r>
            <a:r>
              <a:rPr lang="el-GR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β</a:t>
            </a:r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-emitters kan E</a:t>
            </a:r>
            <a:r>
              <a:rPr lang="el-GR" altLang="en-US" sz="2000" baseline="-25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β</a:t>
            </a:r>
            <a:r>
              <a:rPr lang="en-US" altLang="en-US" sz="2000" baseline="-25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,max</a:t>
            </a:r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≈ 1 - 5 MeV zijn   →   R</a:t>
            </a:r>
            <a:r>
              <a:rPr lang="el-GR" altLang="en-US" sz="2000" baseline="-25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β</a:t>
            </a:r>
            <a:r>
              <a:rPr lang="en-US" altLang="en-US" sz="2000" baseline="-25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,max</a:t>
            </a:r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≈ 4 - 25 mm</a:t>
            </a: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FontTx/>
              <a:buNone/>
            </a:pPr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de ooglens ligt op een diepte van ongeveer 3 mm</a:t>
            </a: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afscherming tegen externe </a:t>
            </a:r>
            <a:r>
              <a:rPr lang="el-GR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β</a:t>
            </a:r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-straling is dus essentieel</a:t>
            </a: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endParaRPr lang="en-GB" altLang="en-US" sz="200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2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neem materiaal met lage Z om remstraling te vermijden</a:t>
            </a: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2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neem bij positronen additioneel lood wegens annihilatiestraling</a:t>
            </a:r>
          </a:p>
        </p:txBody>
      </p:sp>
      <p:sp>
        <p:nvSpPr>
          <p:cNvPr id="7174" name="Rectangle 8">
            <a:extLst>
              <a:ext uri="{FF2B5EF4-FFF2-40B4-BE49-F238E27FC236}">
                <a16:creationId xmlns:a16="http://schemas.microsoft.com/office/drawing/2014/main" id="{EE595DF9-29A8-4B70-A17F-9E65B08AFE8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400">
                <a:cs typeface="Arial" panose="020B0604020202020204" pitchFamily="34" charset="0"/>
              </a:rPr>
              <a:t>cursus CD - afscherming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Date Placeholder 4">
            <a:extLst>
              <a:ext uri="{FF2B5EF4-FFF2-40B4-BE49-F238E27FC236}">
                <a16:creationId xmlns:a16="http://schemas.microsoft.com/office/drawing/2014/main" id="{E76CB253-23D0-4C03-B1C4-07A2771245E6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4A74A4C4-65F0-4C7F-BBD1-D976DE1F4CC4}" type="datetime1">
              <a:rPr lang="en-GB" altLang="en-US" sz="1400" smtClean="0">
                <a:cs typeface="Arial" panose="020B0604020202020204" pitchFamily="34" charset="0"/>
              </a:rPr>
              <a:pPr eaLnBrk="1" hangingPunct="1"/>
              <a:t>22/02/2024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8195" name="Slide Number Placeholder 6">
            <a:extLst>
              <a:ext uri="{FF2B5EF4-FFF2-40B4-BE49-F238E27FC236}">
                <a16:creationId xmlns:a16="http://schemas.microsoft.com/office/drawing/2014/main" id="{0A426B93-7EA7-4446-BB36-7699BA935F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5451AE78-D3C1-4036-82E5-05314A29E1A6}" type="slidenum">
              <a:rPr lang="en-US" altLang="en-US" sz="1400">
                <a:cs typeface="Arial" panose="020B0604020202020204" pitchFamily="34" charset="0"/>
              </a:rPr>
              <a:pPr eaLnBrk="1" hangingPunct="1"/>
              <a:t>6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179202" name="Rectangle 2">
            <a:extLst>
              <a:ext uri="{FF2B5EF4-FFF2-40B4-BE49-F238E27FC236}">
                <a16:creationId xmlns:a16="http://schemas.microsoft.com/office/drawing/2014/main" id="{2D326819-B364-4A19-A365-2A5DDC25E63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pitchFamily="34" charset="0"/>
                <a:cs typeface="Arial" pitchFamily="34" charset="0"/>
              </a:rPr>
              <a:t>Afscherming</a:t>
            </a:r>
            <a:br>
              <a:rPr lang="en-US" sz="3600" b="1">
                <a:latin typeface="Arial" pitchFamily="34" charset="0"/>
                <a:cs typeface="Arial" pitchFamily="34" charset="0"/>
              </a:rPr>
            </a:br>
            <a:r>
              <a:rPr lang="el-GR" sz="2000" b="1">
                <a:effectLst/>
                <a:latin typeface="Arial" panose="020B0604020202020204" pitchFamily="34" charset="0"/>
                <a:cs typeface="Arial" pitchFamily="34" charset="0"/>
                <a:sym typeface="Symbol" pitchFamily="18" charset="2"/>
              </a:rPr>
              <a:t>β</a:t>
            </a:r>
            <a:r>
              <a:rPr lang="en-US" sz="2000" b="1">
                <a:effectLst/>
                <a:latin typeface="Arial" pitchFamily="34" charset="0"/>
                <a:cs typeface="Arial" pitchFamily="34" charset="0"/>
                <a:sym typeface="Symbol" pitchFamily="18" charset="2"/>
              </a:rPr>
              <a:t>-straling</a:t>
            </a:r>
          </a:p>
        </p:txBody>
      </p:sp>
      <p:sp>
        <p:nvSpPr>
          <p:cNvPr id="8197" name="Rectangle 3">
            <a:extLst>
              <a:ext uri="{FF2B5EF4-FFF2-40B4-BE49-F238E27FC236}">
                <a16:creationId xmlns:a16="http://schemas.microsoft.com/office/drawing/2014/main" id="{B45BA1C4-F0CB-4B40-84F9-1A3439E57987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8062664" cy="801688"/>
          </a:xfrm>
        </p:spPr>
        <p:txBody>
          <a:bodyPr/>
          <a:lstStyle/>
          <a:p>
            <a:pPr marL="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transmissie verloopt (bijna) exponentieel</a:t>
            </a:r>
          </a:p>
          <a:p>
            <a:pPr marL="2160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d</a:t>
            </a:r>
            <a:r>
              <a:rPr lang="en-GB" altLang="en-US" sz="2000" baseline="-25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½</a:t>
            </a:r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≈ 0,1 R</a:t>
            </a:r>
            <a:r>
              <a:rPr lang="el-GR" altLang="en-US" sz="2000" baseline="-25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β</a:t>
            </a:r>
            <a:r>
              <a:rPr lang="en-GB" altLang="en-US" sz="2000" baseline="-25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,max</a:t>
            </a:r>
            <a:endParaRPr lang="en-GB" altLang="en-US" sz="200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endParaRPr lang="en-GB" altLang="en-US" sz="200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</p:txBody>
      </p:sp>
      <p:pic>
        <p:nvPicPr>
          <p:cNvPr id="8198" name="Picture 7" descr="transmissie_beta">
            <a:extLst>
              <a:ext uri="{FF2B5EF4-FFF2-40B4-BE49-F238E27FC236}">
                <a16:creationId xmlns:a16="http://schemas.microsoft.com/office/drawing/2014/main" id="{5D1505A7-4BDA-488F-A62A-DC76089B32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0800" y="2782888"/>
            <a:ext cx="5040313" cy="323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9" name="Rectangle 8">
            <a:extLst>
              <a:ext uri="{FF2B5EF4-FFF2-40B4-BE49-F238E27FC236}">
                <a16:creationId xmlns:a16="http://schemas.microsoft.com/office/drawing/2014/main" id="{C393253A-FB40-477F-87C2-C220DD74343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400">
                <a:cs typeface="Arial" panose="020B0604020202020204" pitchFamily="34" charset="0"/>
              </a:rPr>
              <a:t>cursus CD - afscherming</a:t>
            </a: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39F1C353-124B-41AF-95CB-DF38E2006A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2996952"/>
            <a:ext cx="3094038" cy="2736304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lvl="1" indent="0" defTabSz="216000" eaLnBrk="1" hangingPunct="1">
              <a:spcBef>
                <a:spcPts val="0"/>
              </a:spcBef>
              <a:buClr>
                <a:schemeClr val="tx2"/>
              </a:buClr>
              <a:buSzTx/>
              <a:buFont typeface="Wingdings" panose="05000000000000000000" pitchFamily="2" charset="2"/>
              <a:buNone/>
              <a:defRPr/>
            </a:pPr>
            <a:r>
              <a:rPr lang="en-GB" sz="180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INTERACTIE</a:t>
            </a:r>
          </a:p>
          <a:p>
            <a:pPr marL="0" lvl="1" indent="0" defTabSz="216000" eaLnBrk="1" hangingPunct="1">
              <a:spcBef>
                <a:spcPts val="0"/>
              </a:spcBef>
              <a:buClr>
                <a:schemeClr val="tx2"/>
              </a:buClr>
              <a:buSzTx/>
              <a:buFont typeface="Wingdings" panose="05000000000000000000" pitchFamily="2" charset="2"/>
              <a:buNone/>
              <a:defRPr/>
            </a:pPr>
            <a:endParaRPr lang="en-GB" sz="1800">
              <a:latin typeface="Arial" pitchFamily="34" charset="0"/>
              <a:cs typeface="Arial" pitchFamily="34" charset="0"/>
              <a:sym typeface="Symbol" pitchFamily="18" charset="2"/>
            </a:endParaRPr>
          </a:p>
          <a:p>
            <a:pPr marL="0" lvl="1" indent="0" defTabSz="216000" eaLnBrk="1" hangingPunct="1">
              <a:spcBef>
                <a:spcPts val="0"/>
              </a:spcBef>
              <a:buClr>
                <a:schemeClr val="tx2"/>
              </a:buClr>
              <a:buSzTx/>
              <a:buFont typeface="Wingdings" panose="05000000000000000000" pitchFamily="2" charset="2"/>
              <a:buNone/>
              <a:defRPr/>
            </a:pPr>
            <a:r>
              <a:rPr lang="en-GB" sz="1800">
                <a:latin typeface="Arial" pitchFamily="34" charset="0"/>
                <a:cs typeface="Arial" pitchFamily="34" charset="0"/>
                <a:sym typeface="Symbol" pitchFamily="18" charset="2"/>
              </a:rPr>
              <a:t>waarom is er een knik ?</a:t>
            </a:r>
          </a:p>
          <a:p>
            <a:pPr marL="0" lvl="1" indent="0" defTabSz="216000" eaLnBrk="1" hangingPunct="1">
              <a:spcBef>
                <a:spcPts val="0"/>
              </a:spcBef>
              <a:buClr>
                <a:schemeClr val="tx2"/>
              </a:buClr>
              <a:buSzTx/>
              <a:buFont typeface="Wingdings" panose="05000000000000000000" pitchFamily="2" charset="2"/>
              <a:buNone/>
              <a:defRPr/>
            </a:pPr>
            <a:endParaRPr lang="en-GB" sz="1800">
              <a:latin typeface="Arial" pitchFamily="34" charset="0"/>
              <a:cs typeface="Arial" pitchFamily="34" charset="0"/>
              <a:sym typeface="Symbol" pitchFamily="18" charset="2"/>
            </a:endParaRPr>
          </a:p>
          <a:p>
            <a:pPr marL="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anose="05000000000000000000" pitchFamily="2" charset="2"/>
              <a:buNone/>
              <a:defRPr/>
            </a:pPr>
            <a:r>
              <a:rPr lang="en-GB" sz="1800" baseline="30000">
                <a:latin typeface="Arial" pitchFamily="34" charset="0"/>
                <a:cs typeface="Arial" pitchFamily="34" charset="0"/>
                <a:sym typeface="Symbol" pitchFamily="18" charset="2"/>
              </a:rPr>
              <a:t>90</a:t>
            </a:r>
            <a:r>
              <a:rPr lang="en-GB" sz="1800">
                <a:latin typeface="Arial" pitchFamily="34" charset="0"/>
                <a:cs typeface="Arial" pitchFamily="34" charset="0"/>
                <a:sym typeface="Symbol" pitchFamily="18" charset="2"/>
              </a:rPr>
              <a:t>Sr		E</a:t>
            </a:r>
            <a:r>
              <a:rPr lang="el-GR" sz="1800" baseline="-25000">
                <a:latin typeface="Arial" panose="020B0604020202020204" pitchFamily="34" charset="0"/>
                <a:cs typeface="Arial" pitchFamily="34" charset="0"/>
                <a:sym typeface="Symbol" pitchFamily="18" charset="2"/>
              </a:rPr>
              <a:t>β</a:t>
            </a:r>
            <a:r>
              <a:rPr lang="en-GB" sz="1800" baseline="-25000">
                <a:latin typeface="Arial" pitchFamily="34" charset="0"/>
                <a:cs typeface="Arial" pitchFamily="34" charset="0"/>
                <a:sym typeface="Symbol" pitchFamily="18" charset="2"/>
              </a:rPr>
              <a:t>,max</a:t>
            </a:r>
            <a:r>
              <a:rPr lang="en-GB" sz="1800">
                <a:latin typeface="Arial" pitchFamily="34" charset="0"/>
                <a:cs typeface="Arial" pitchFamily="34" charset="0"/>
                <a:sym typeface="Symbol" pitchFamily="18" charset="2"/>
              </a:rPr>
              <a:t> = 0,55 MeV</a:t>
            </a:r>
          </a:p>
          <a:p>
            <a:pPr marL="0" lvl="1" indent="0" defTabSz="216000" eaLnBrk="1" hangingPunct="1">
              <a:spcBef>
                <a:spcPts val="0"/>
              </a:spcBef>
              <a:buClr>
                <a:schemeClr val="tx2"/>
              </a:buClr>
              <a:buNone/>
              <a:defRPr/>
            </a:pPr>
            <a:r>
              <a:rPr lang="en-GB" sz="1800">
                <a:latin typeface="Arial" pitchFamily="34" charset="0"/>
                <a:cs typeface="Arial" pitchFamily="34" charset="0"/>
                <a:sym typeface="Symbol" pitchFamily="18" charset="2"/>
              </a:rPr>
              <a:t>			R</a:t>
            </a:r>
            <a:r>
              <a:rPr lang="el-GR" sz="1800" baseline="-25000">
                <a:latin typeface="Arial" panose="020B0604020202020204" pitchFamily="34" charset="0"/>
                <a:cs typeface="Arial" pitchFamily="34" charset="0"/>
                <a:sym typeface="Symbol" pitchFamily="18" charset="2"/>
              </a:rPr>
              <a:t>β</a:t>
            </a:r>
            <a:r>
              <a:rPr lang="en-GB" sz="1800" baseline="-25000">
                <a:latin typeface="Arial" pitchFamily="34" charset="0"/>
                <a:cs typeface="Arial" pitchFamily="34" charset="0"/>
                <a:sym typeface="Symbol" pitchFamily="18" charset="2"/>
              </a:rPr>
              <a:t>,max </a:t>
            </a:r>
            <a:r>
              <a:rPr lang="en-GB" sz="1800">
                <a:latin typeface="Arial" pitchFamily="34" charset="0"/>
                <a:cs typeface="Arial" pitchFamily="34" charset="0"/>
                <a:sym typeface="Symbol" pitchFamily="18" charset="2"/>
              </a:rPr>
              <a:t>= 200 mg</a:t>
            </a:r>
            <a:r>
              <a:rPr lang="en-GB" sz="1800">
                <a:latin typeface="Georgia" panose="02040502050405020303" pitchFamily="18" charset="0"/>
                <a:cs typeface="Arial" pitchFamily="34" charset="0"/>
                <a:sym typeface="Symbol" pitchFamily="18" charset="2"/>
              </a:rPr>
              <a:t>·</a:t>
            </a:r>
            <a:r>
              <a:rPr lang="en-GB" sz="1800">
                <a:latin typeface="Arial" pitchFamily="34" charset="0"/>
                <a:cs typeface="Arial" pitchFamily="34" charset="0"/>
                <a:sym typeface="Symbol" pitchFamily="18" charset="2"/>
              </a:rPr>
              <a:t>cm</a:t>
            </a:r>
            <a:r>
              <a:rPr lang="en-GB" sz="1800" baseline="30000">
                <a:latin typeface="Arial" pitchFamily="34" charset="0"/>
                <a:cs typeface="Arial" pitchFamily="34" charset="0"/>
                <a:sym typeface="Symbol" pitchFamily="18" charset="2"/>
              </a:rPr>
              <a:t>-2</a:t>
            </a:r>
          </a:p>
          <a:p>
            <a:pPr marL="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anose="05000000000000000000" pitchFamily="2" charset="2"/>
              <a:buNone/>
              <a:defRPr/>
            </a:pPr>
            <a:endParaRPr lang="en-GB" sz="1800">
              <a:latin typeface="Arial" pitchFamily="34" charset="0"/>
              <a:cs typeface="Arial" pitchFamily="34" charset="0"/>
              <a:sym typeface="Symbol" pitchFamily="18" charset="2"/>
            </a:endParaRPr>
          </a:p>
          <a:p>
            <a:pPr marL="0" lvl="1" indent="0" defTabSz="216000" eaLnBrk="1" hangingPunct="1">
              <a:spcBef>
                <a:spcPts val="0"/>
              </a:spcBef>
              <a:buClr>
                <a:schemeClr val="tx2"/>
              </a:buClr>
              <a:buNone/>
              <a:defRPr/>
            </a:pPr>
            <a:r>
              <a:rPr lang="en-GB" sz="1800" baseline="30000">
                <a:latin typeface="Arial" pitchFamily="34" charset="0"/>
                <a:cs typeface="Arial" pitchFamily="34" charset="0"/>
                <a:sym typeface="Symbol" pitchFamily="18" charset="2"/>
              </a:rPr>
              <a:t>90</a:t>
            </a:r>
            <a:r>
              <a:rPr lang="en-GB" sz="1800">
                <a:latin typeface="Arial" pitchFamily="34" charset="0"/>
                <a:cs typeface="Arial" pitchFamily="34" charset="0"/>
                <a:sym typeface="Symbol" pitchFamily="18" charset="2"/>
              </a:rPr>
              <a:t>Y		E</a:t>
            </a:r>
            <a:r>
              <a:rPr lang="el-GR" sz="1800" baseline="-25000">
                <a:latin typeface="Arial" panose="020B0604020202020204" pitchFamily="34" charset="0"/>
                <a:cs typeface="Arial" pitchFamily="34" charset="0"/>
                <a:sym typeface="Symbol" pitchFamily="18" charset="2"/>
              </a:rPr>
              <a:t>β</a:t>
            </a:r>
            <a:r>
              <a:rPr lang="en-GB" sz="1800" baseline="-25000">
                <a:latin typeface="Arial" pitchFamily="34" charset="0"/>
                <a:cs typeface="Arial" pitchFamily="34" charset="0"/>
                <a:sym typeface="Symbol" pitchFamily="18" charset="2"/>
              </a:rPr>
              <a:t>,max</a:t>
            </a:r>
            <a:r>
              <a:rPr lang="en-GB" sz="1800">
                <a:latin typeface="Arial" pitchFamily="34" charset="0"/>
                <a:cs typeface="Arial" pitchFamily="34" charset="0"/>
                <a:sym typeface="Symbol" pitchFamily="18" charset="2"/>
              </a:rPr>
              <a:t> = 2,28 MeV</a:t>
            </a:r>
          </a:p>
          <a:p>
            <a:pPr marL="0" lvl="1" indent="0" defTabSz="216000" eaLnBrk="1" hangingPunct="1">
              <a:spcBef>
                <a:spcPts val="0"/>
              </a:spcBef>
              <a:buClr>
                <a:schemeClr val="tx2"/>
              </a:buClr>
              <a:buNone/>
              <a:defRPr/>
            </a:pPr>
            <a:r>
              <a:rPr lang="en-GB" sz="1800">
                <a:latin typeface="Arial" pitchFamily="34" charset="0"/>
                <a:cs typeface="Arial" pitchFamily="34" charset="0"/>
                <a:sym typeface="Symbol" pitchFamily="18" charset="2"/>
              </a:rPr>
              <a:t>			R</a:t>
            </a:r>
            <a:r>
              <a:rPr lang="el-GR" sz="1800" baseline="-25000">
                <a:latin typeface="Arial" panose="020B0604020202020204" pitchFamily="34" charset="0"/>
                <a:cs typeface="Arial" pitchFamily="34" charset="0"/>
                <a:sym typeface="Symbol" pitchFamily="18" charset="2"/>
              </a:rPr>
              <a:t>β</a:t>
            </a:r>
            <a:r>
              <a:rPr lang="en-GB" sz="1800" baseline="-25000">
                <a:latin typeface="Arial" pitchFamily="34" charset="0"/>
                <a:cs typeface="Arial" pitchFamily="34" charset="0"/>
                <a:sym typeface="Symbol" pitchFamily="18" charset="2"/>
              </a:rPr>
              <a:t>,max </a:t>
            </a:r>
            <a:r>
              <a:rPr lang="en-GB" sz="1800">
                <a:latin typeface="Arial" pitchFamily="34" charset="0"/>
                <a:cs typeface="Arial" pitchFamily="34" charset="0"/>
                <a:sym typeface="Symbol" pitchFamily="18" charset="2"/>
              </a:rPr>
              <a:t>= 1080 mg</a:t>
            </a:r>
            <a:r>
              <a:rPr lang="en-GB" sz="1800">
                <a:latin typeface="Georgia" panose="02040502050405020303" pitchFamily="18" charset="0"/>
                <a:cs typeface="Arial" pitchFamily="34" charset="0"/>
                <a:sym typeface="Symbol" pitchFamily="18" charset="2"/>
              </a:rPr>
              <a:t>·</a:t>
            </a:r>
            <a:r>
              <a:rPr lang="en-GB" sz="1800">
                <a:latin typeface="Arial" pitchFamily="34" charset="0"/>
                <a:cs typeface="Arial" pitchFamily="34" charset="0"/>
                <a:sym typeface="Symbol" pitchFamily="18" charset="2"/>
              </a:rPr>
              <a:t>cm</a:t>
            </a:r>
            <a:r>
              <a:rPr lang="en-GB" sz="1800" baseline="30000">
                <a:latin typeface="Arial" pitchFamily="34" charset="0"/>
                <a:cs typeface="Arial" pitchFamily="34" charset="0"/>
                <a:sym typeface="Symbol" pitchFamily="18" charset="2"/>
              </a:rPr>
              <a:t>-2</a:t>
            </a:r>
          </a:p>
          <a:p>
            <a:pPr marL="21600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anose="05000000000000000000" pitchFamily="2" charset="2"/>
              <a:buNone/>
              <a:defRPr/>
            </a:pPr>
            <a:endParaRPr lang="en-GB" sz="2000" b="1">
              <a:latin typeface="Arial" pitchFamily="34" charset="0"/>
              <a:cs typeface="Arial" pitchFamily="34" charset="0"/>
              <a:sym typeface="Symbol" pitchFamily="18" charset="2"/>
            </a:endParaRPr>
          </a:p>
          <a:p>
            <a:pPr marL="21600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anose="05000000000000000000" pitchFamily="2" charset="2"/>
              <a:buNone/>
              <a:defRPr/>
            </a:pPr>
            <a:endParaRPr lang="en-GB" sz="2000" b="1">
              <a:latin typeface="Arial" pitchFamily="34" charset="0"/>
              <a:cs typeface="Arial" pitchFamily="34" charset="0"/>
              <a:sym typeface="Symbol" pitchFamily="18" charset="2"/>
            </a:endParaRPr>
          </a:p>
          <a:p>
            <a:pPr marL="21600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anose="05000000000000000000" pitchFamily="2" charset="2"/>
              <a:buNone/>
              <a:defRPr/>
            </a:pPr>
            <a:endParaRPr lang="en-GB" sz="2000" b="1">
              <a:latin typeface="Arial" pitchFamily="34" charset="0"/>
              <a:cs typeface="Arial" pitchFamily="34" charset="0"/>
              <a:sym typeface="Symbol" pitchFamily="18" charset="2"/>
            </a:endParaRPr>
          </a:p>
          <a:p>
            <a:pPr marL="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anose="05000000000000000000" pitchFamily="2" charset="2"/>
              <a:buNone/>
              <a:defRPr/>
            </a:pPr>
            <a:endParaRPr lang="en-GB" sz="2000">
              <a:solidFill>
                <a:srgbClr val="FF0000"/>
              </a:solidFill>
              <a:latin typeface="Arial" pitchFamily="34" charset="0"/>
              <a:cs typeface="Arial" pitchFamily="34" charset="0"/>
              <a:sym typeface="Symbol" pitchFamily="18" charset="2"/>
            </a:endParaRPr>
          </a:p>
        </p:txBody>
      </p:sp>
      <p:sp>
        <p:nvSpPr>
          <p:cNvPr id="8201" name="TextBox 2">
            <a:extLst>
              <a:ext uri="{FF2B5EF4-FFF2-40B4-BE49-F238E27FC236}">
                <a16:creationId xmlns:a16="http://schemas.microsoft.com/office/drawing/2014/main" id="{42C3F990-FFB4-4485-8C63-C5632BE7E0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64163" y="4241800"/>
            <a:ext cx="88582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1600" baseline="30000"/>
              <a:t>90</a:t>
            </a:r>
            <a:r>
              <a:rPr lang="en-US" altLang="en-US" sz="1600"/>
              <a:t>Sr/</a:t>
            </a:r>
            <a:r>
              <a:rPr lang="en-US" altLang="en-US" sz="1600" baseline="30000"/>
              <a:t>90</a:t>
            </a:r>
            <a:r>
              <a:rPr lang="en-US" altLang="en-US" sz="1600"/>
              <a:t>Y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70835087-6E95-42B7-BB49-99DA279C6E98}"/>
              </a:ext>
            </a:extLst>
          </p:cNvPr>
          <p:cNvCxnSpPr/>
          <p:nvPr/>
        </p:nvCxnSpPr>
        <p:spPr bwMode="auto">
          <a:xfrm flipH="1" flipV="1">
            <a:off x="4860032" y="3717032"/>
            <a:ext cx="3384376" cy="1368152"/>
          </a:xfrm>
          <a:prstGeom prst="line">
            <a:avLst/>
          </a:prstGeom>
          <a:noFill/>
          <a:ln w="1587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EAEA1FB-CAEA-4C7B-9CF5-A105305BFE83}"/>
              </a:ext>
            </a:extLst>
          </p:cNvPr>
          <p:cNvCxnSpPr/>
          <p:nvPr/>
        </p:nvCxnSpPr>
        <p:spPr bwMode="auto">
          <a:xfrm>
            <a:off x="4860032" y="3717032"/>
            <a:ext cx="576064" cy="1656184"/>
          </a:xfrm>
          <a:prstGeom prst="line">
            <a:avLst/>
          </a:prstGeom>
          <a:noFill/>
          <a:ln w="1587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Date Placeholder 3">
            <a:extLst>
              <a:ext uri="{FF2B5EF4-FFF2-40B4-BE49-F238E27FC236}">
                <a16:creationId xmlns:a16="http://schemas.microsoft.com/office/drawing/2014/main" id="{13F02AC3-9295-478B-BEBD-92F7E83D888B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AA9DDA2F-EB2D-4F42-8EFF-AAE2DDE8B5D0}" type="datetime1">
              <a:rPr lang="en-GB" altLang="en-US" sz="1400" smtClean="0">
                <a:cs typeface="Arial" panose="020B0604020202020204" pitchFamily="34" charset="0"/>
              </a:rPr>
              <a:pPr eaLnBrk="1" hangingPunct="1"/>
              <a:t>22/02/2024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18435" name="Slide Number Placeholder 5">
            <a:extLst>
              <a:ext uri="{FF2B5EF4-FFF2-40B4-BE49-F238E27FC236}">
                <a16:creationId xmlns:a16="http://schemas.microsoft.com/office/drawing/2014/main" id="{52E3A8C6-1C1C-4827-84C8-AA90B38404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F59FEC47-A35A-4FF4-A5EF-23217D858E87}" type="slidenum">
              <a:rPr lang="en-US" altLang="en-US" sz="1400">
                <a:cs typeface="Arial" panose="020B0604020202020204" pitchFamily="34" charset="0"/>
              </a:rPr>
              <a:pPr eaLnBrk="1" hangingPunct="1"/>
              <a:t>7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238594" name="Rectangle 2">
            <a:extLst>
              <a:ext uri="{FF2B5EF4-FFF2-40B4-BE49-F238E27FC236}">
                <a16:creationId xmlns:a16="http://schemas.microsoft.com/office/drawing/2014/main" id="{A4743CC3-9185-4A9E-BFD6-22C4DFEA2F2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pitchFamily="34" charset="0"/>
                <a:cs typeface="Arial" pitchFamily="34" charset="0"/>
              </a:rPr>
              <a:t>Afscherming</a:t>
            </a:r>
            <a:br>
              <a:rPr lang="en-GB" sz="3600" b="1">
                <a:solidFill>
                  <a:schemeClr val="tx1"/>
                </a:solidFill>
                <a:latin typeface="Arial" charset="0"/>
              </a:rPr>
            </a:br>
            <a:r>
              <a:rPr lang="en-GB" sz="2000" b="1">
                <a:solidFill>
                  <a:schemeClr val="tx1"/>
                </a:solidFill>
                <a:effectLst/>
                <a:latin typeface="Arial" charset="0"/>
              </a:rPr>
              <a:t>koffie</a:t>
            </a:r>
            <a:endParaRPr lang="en-US" sz="2000" b="1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437" name="Rectangle 8">
            <a:extLst>
              <a:ext uri="{FF2B5EF4-FFF2-40B4-BE49-F238E27FC236}">
                <a16:creationId xmlns:a16="http://schemas.microsoft.com/office/drawing/2014/main" id="{671AB652-4B74-4B35-AE25-CE592A84B46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800" y="6248400"/>
            <a:ext cx="2894400" cy="457200"/>
          </a:xfrm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400">
                <a:cs typeface="Arial" panose="020B0604020202020204" pitchFamily="34" charset="0"/>
              </a:rPr>
              <a:t>cursus CD - afscherming</a:t>
            </a:r>
          </a:p>
        </p:txBody>
      </p:sp>
      <p:pic>
        <p:nvPicPr>
          <p:cNvPr id="18438" name="Picture 6">
            <a:extLst>
              <a:ext uri="{FF2B5EF4-FFF2-40B4-BE49-F238E27FC236}">
                <a16:creationId xmlns:a16="http://schemas.microsoft.com/office/drawing/2014/main" id="{4004A8E1-8EFB-4268-ACA3-CE4E822705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450" y="2879725"/>
            <a:ext cx="1800225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Date Placeholder 3">
            <a:extLst>
              <a:ext uri="{FF2B5EF4-FFF2-40B4-BE49-F238E27FC236}">
                <a16:creationId xmlns:a16="http://schemas.microsoft.com/office/drawing/2014/main" id="{C6720122-F413-4728-A277-414EEA7322E0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EC3DDA57-A4F4-4BC0-A155-E8480B353241}" type="datetime1">
              <a:rPr lang="en-GB" altLang="en-US" sz="1400" smtClean="0">
                <a:cs typeface="Arial" panose="020B0604020202020204" pitchFamily="34" charset="0"/>
              </a:rPr>
              <a:pPr eaLnBrk="1" hangingPunct="1"/>
              <a:t>22/02/2024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5123" name="Slide Number Placeholder 5">
            <a:extLst>
              <a:ext uri="{FF2B5EF4-FFF2-40B4-BE49-F238E27FC236}">
                <a16:creationId xmlns:a16="http://schemas.microsoft.com/office/drawing/2014/main" id="{45E23BE7-8FBE-4FED-97A6-277DFB9681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4856DDCB-1EF6-4EC2-9623-A24F4422BF54}" type="slidenum">
              <a:rPr lang="en-US" altLang="en-US" sz="1400">
                <a:cs typeface="Arial" panose="020B0604020202020204" pitchFamily="34" charset="0"/>
              </a:rPr>
              <a:pPr eaLnBrk="1" hangingPunct="1"/>
              <a:t>8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3074" name="Rectangle 2">
            <a:extLst>
              <a:ext uri="{FF2B5EF4-FFF2-40B4-BE49-F238E27FC236}">
                <a16:creationId xmlns:a16="http://schemas.microsoft.com/office/drawing/2014/main" id="{FDF83067-F619-4A61-A479-A3871E4848D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pitchFamily="34" charset="0"/>
                <a:cs typeface="Arial" pitchFamily="34" charset="0"/>
              </a:rPr>
              <a:t>Afscherming</a:t>
            </a:r>
            <a:br>
              <a:rPr lang="en-US" sz="3600" b="1">
                <a:latin typeface="Arial" pitchFamily="34" charset="0"/>
                <a:cs typeface="Arial" pitchFamily="34" charset="0"/>
              </a:rPr>
            </a:br>
            <a:r>
              <a:rPr lang="en-US" sz="2000" b="1">
                <a:effectLst/>
                <a:latin typeface="Arial" pitchFamily="34" charset="0"/>
                <a:cs typeface="Arial" pitchFamily="34" charset="0"/>
              </a:rPr>
              <a:t>indeling</a:t>
            </a:r>
            <a:endParaRPr lang="en-GB" sz="2000" b="1"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25" name="Rectangle 3">
            <a:extLst>
              <a:ext uri="{FF2B5EF4-FFF2-40B4-BE49-F238E27FC236}">
                <a16:creationId xmlns:a16="http://schemas.microsoft.com/office/drawing/2014/main" id="{5054455F-1BA5-418D-9AB4-0F8C6C1442A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32000" lvl="1" indent="0" defTabSz="215900" eaLnBrk="1" hangingPunct="1">
              <a:spcBef>
                <a:spcPts val="300"/>
              </a:spcBef>
              <a:buClr>
                <a:srgbClr val="FF0000"/>
              </a:buClr>
              <a:buSzTx/>
              <a:buNone/>
            </a:pPr>
            <a:r>
              <a:rPr lang="en-GB" altLang="en-US" sz="2000" b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afscherming van elektromagnetische straling</a:t>
            </a:r>
          </a:p>
          <a:p>
            <a:pPr marL="432000" lvl="1" indent="0" defTabSz="215900" eaLnBrk="1" hangingPunct="1">
              <a:spcBef>
                <a:spcPts val="300"/>
              </a:spcBef>
              <a:buClr>
                <a:srgbClr val="FF0000"/>
              </a:buClr>
              <a:buSzTx/>
              <a:buNone/>
            </a:pPr>
            <a:endParaRPr lang="en-GB" altLang="en-US" sz="200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864000" lvl="1" indent="-432000" defTabSz="215900" eaLnBrk="1" hangingPunct="1">
              <a:spcBef>
                <a:spcPts val="300"/>
              </a:spcBef>
              <a:buClr>
                <a:srgbClr val="FF0000"/>
              </a:buClr>
              <a:buSzTx/>
              <a:buFont typeface="Wingdings" panose="05000000000000000000" pitchFamily="2" charset="2"/>
              <a:buChar char="§"/>
            </a:pPr>
            <a:r>
              <a:rPr lang="el-GR" altLang="en-US" sz="2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γ</a:t>
            </a:r>
            <a:r>
              <a:rPr lang="en-GB" altLang="en-US" sz="2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-straling</a:t>
            </a:r>
          </a:p>
          <a:p>
            <a:pPr marL="864000" lvl="1" indent="-432000" defTabSz="215900" eaLnBrk="1" hangingPunct="1">
              <a:spcBef>
                <a:spcPts val="300"/>
              </a:spcBef>
              <a:buClr>
                <a:srgbClr val="FF0000"/>
              </a:buClr>
              <a:buSzTx/>
              <a:buFont typeface="Wingdings" panose="05000000000000000000" pitchFamily="2" charset="2"/>
              <a:buChar char="§"/>
            </a:pPr>
            <a:r>
              <a:rPr lang="en-GB" altLang="en-US" sz="2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r</a:t>
            </a:r>
            <a:r>
              <a:rPr lang="en-US" altLang="en-US" sz="2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öntgenstraling</a:t>
            </a:r>
            <a:endParaRPr lang="en-GB" altLang="en-US" sz="200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</p:txBody>
      </p:sp>
      <p:sp>
        <p:nvSpPr>
          <p:cNvPr id="5126" name="Rectangle 8">
            <a:extLst>
              <a:ext uri="{FF2B5EF4-FFF2-40B4-BE49-F238E27FC236}">
                <a16:creationId xmlns:a16="http://schemas.microsoft.com/office/drawing/2014/main" id="{40649503-1320-40EA-84D8-500FC0A9061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400">
                <a:cs typeface="Arial" panose="020B0604020202020204" pitchFamily="34" charset="0"/>
              </a:rPr>
              <a:t>cursus CD - afscherming</a:t>
            </a:r>
          </a:p>
        </p:txBody>
      </p:sp>
    </p:spTree>
    <p:extLst>
      <p:ext uri="{BB962C8B-B14F-4D97-AF65-F5344CB8AC3E}">
        <p14:creationId xmlns:p14="http://schemas.microsoft.com/office/powerpoint/2010/main" val="12345834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5">
            <a:extLst>
              <a:ext uri="{FF2B5EF4-FFF2-40B4-BE49-F238E27FC236}">
                <a16:creationId xmlns:a16="http://schemas.microsoft.com/office/drawing/2014/main" id="{28EBDDE0-DA84-47C8-BE19-A7210F402F39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2E99F450-BDDD-4092-A824-8ECED289BD49}" type="datetime1">
              <a:rPr lang="en-GB" altLang="en-US" sz="1400" smtClean="0">
                <a:cs typeface="Arial" panose="020B0604020202020204" pitchFamily="34" charset="0"/>
              </a:rPr>
              <a:pPr eaLnBrk="1" hangingPunct="1"/>
              <a:t>22/02/2024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9219" name="Slide Number Placeholder 7">
            <a:extLst>
              <a:ext uri="{FF2B5EF4-FFF2-40B4-BE49-F238E27FC236}">
                <a16:creationId xmlns:a16="http://schemas.microsoft.com/office/drawing/2014/main" id="{C818A588-4874-4BD3-9E34-8EFB3F7B7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79071564-5FD9-4B6C-92B4-C44BED8826B9}" type="slidenum">
              <a:rPr lang="en-US" altLang="en-US" sz="1400">
                <a:cs typeface="Arial" panose="020B0604020202020204" pitchFamily="34" charset="0"/>
              </a:rPr>
              <a:pPr eaLnBrk="1" hangingPunct="1"/>
              <a:t>9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182274" name="Rectangle 2">
            <a:extLst>
              <a:ext uri="{FF2B5EF4-FFF2-40B4-BE49-F238E27FC236}">
                <a16:creationId xmlns:a16="http://schemas.microsoft.com/office/drawing/2014/main" id="{7DA35662-63A0-4E4E-A30F-987B5F04916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pitchFamily="34" charset="0"/>
                <a:cs typeface="Arial" pitchFamily="34" charset="0"/>
              </a:rPr>
              <a:t>Afscherming</a:t>
            </a:r>
            <a:br>
              <a:rPr lang="en-US" sz="3600" b="1">
                <a:latin typeface="Arial" pitchFamily="34" charset="0"/>
                <a:cs typeface="Arial" pitchFamily="34" charset="0"/>
              </a:rPr>
            </a:br>
            <a:r>
              <a:rPr lang="el-GR" sz="2000" b="1">
                <a:effectLst/>
                <a:latin typeface="Arial" panose="020B0604020202020204" pitchFamily="34" charset="0"/>
                <a:cs typeface="Arial" pitchFamily="34" charset="0"/>
              </a:rPr>
              <a:t>γ</a:t>
            </a:r>
            <a:r>
              <a:rPr lang="en-US" sz="2000" b="1">
                <a:effectLst/>
                <a:latin typeface="Arial" pitchFamily="34" charset="0"/>
                <a:cs typeface="Arial" pitchFamily="34" charset="0"/>
                <a:sym typeface="Symbol" pitchFamily="18" charset="2"/>
              </a:rPr>
              <a:t>-straling</a:t>
            </a:r>
          </a:p>
        </p:txBody>
      </p:sp>
      <p:sp>
        <p:nvSpPr>
          <p:cNvPr id="9222" name="Rectangle 3">
            <a:extLst>
              <a:ext uri="{FF2B5EF4-FFF2-40B4-BE49-F238E27FC236}">
                <a16:creationId xmlns:a16="http://schemas.microsoft.com/office/drawing/2014/main" id="{E6862066-467E-422D-8862-1DFE44CF91CF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8134350" cy="1731420"/>
          </a:xfrm>
        </p:spPr>
        <p:txBody>
          <a:bodyPr/>
          <a:lstStyle/>
          <a:p>
            <a:pPr marL="432000" lvl="1" indent="0" defTabSz="216000" eaLnBrk="1" hangingPunct="1">
              <a:spcBef>
                <a:spcPts val="0"/>
              </a:spcBef>
              <a:buClr>
                <a:schemeClr val="tx2"/>
              </a:buClr>
              <a:buSzTx/>
              <a:buFont typeface="Wingdings" pitchFamily="2" charset="2"/>
              <a:buNone/>
              <a:defRPr/>
            </a:pPr>
            <a:endParaRPr lang="en-GB" sz="2000">
              <a:latin typeface="Arial" pitchFamily="34" charset="0"/>
              <a:cs typeface="Arial" pitchFamily="34" charset="0"/>
              <a:sym typeface="Symbol" pitchFamily="18" charset="2"/>
            </a:endParaRPr>
          </a:p>
          <a:p>
            <a:pPr marL="432000" lvl="1" indent="0" defTabSz="216000" eaLnBrk="1" hangingPunct="1">
              <a:spcBef>
                <a:spcPts val="0"/>
              </a:spcBef>
              <a:buClr>
                <a:schemeClr val="tx2"/>
              </a:buClr>
              <a:buSzTx/>
              <a:buFont typeface="Wingdings" pitchFamily="2" charset="2"/>
              <a:buNone/>
              <a:defRPr/>
            </a:pPr>
            <a:r>
              <a:rPr lang="en-GB" sz="2000">
                <a:latin typeface="Arial" pitchFamily="34" charset="0"/>
                <a:cs typeface="Arial" pitchFamily="34" charset="0"/>
                <a:sym typeface="Symbol" pitchFamily="18" charset="2"/>
              </a:rPr>
              <a:t>bundelgeometrie</a:t>
            </a:r>
          </a:p>
          <a:p>
            <a:pPr marL="64800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itchFamily="2" charset="2"/>
              <a:buNone/>
              <a:defRPr/>
            </a:pPr>
            <a:r>
              <a:rPr lang="en-GB" sz="2000">
                <a:latin typeface="Arial" pitchFamily="34" charset="0"/>
                <a:cs typeface="Arial" pitchFamily="34" charset="0"/>
                <a:sym typeface="Symbol" pitchFamily="18" charset="2"/>
              </a:rPr>
              <a:t>smalle bundelgeomtrie		</a:t>
            </a:r>
            <a:r>
              <a:rPr lang="en-GB" sz="2000">
                <a:latin typeface="Arial" pitchFamily="34" charset="0"/>
                <a:cs typeface="Arial" pitchFamily="34" charset="0"/>
                <a:sym typeface="Symbol"/>
              </a:rPr>
              <a:t>→   </a:t>
            </a:r>
            <a:r>
              <a:rPr lang="en-GB" sz="2000">
                <a:latin typeface="Arial" pitchFamily="34" charset="0"/>
                <a:cs typeface="Arial" pitchFamily="34" charset="0"/>
                <a:sym typeface="Symbol" pitchFamily="18" charset="2"/>
              </a:rPr>
              <a:t>exponentiële verzwakking</a:t>
            </a:r>
          </a:p>
          <a:p>
            <a:pPr marL="64800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itchFamily="2" charset="2"/>
              <a:buNone/>
              <a:defRPr/>
            </a:pPr>
            <a:r>
              <a:rPr lang="en-GB" sz="2000">
                <a:latin typeface="Arial" pitchFamily="34" charset="0"/>
                <a:cs typeface="Arial" pitchFamily="34" charset="0"/>
                <a:sym typeface="Symbol" pitchFamily="18" charset="2"/>
              </a:rPr>
              <a:t>brede bundelgeometrie	</a:t>
            </a:r>
            <a:r>
              <a:rPr lang="en-GB" sz="2000">
                <a:latin typeface="Arial" pitchFamily="34" charset="0"/>
                <a:cs typeface="Arial" pitchFamily="34" charset="0"/>
                <a:sym typeface="Symbol"/>
              </a:rPr>
              <a:t>→   er </a:t>
            </a:r>
            <a:r>
              <a:rPr lang="en-GB" sz="2000">
                <a:latin typeface="Arial" pitchFamily="34" charset="0"/>
                <a:cs typeface="Arial" pitchFamily="34" charset="0"/>
                <a:sym typeface="Symbol" pitchFamily="18" charset="2"/>
              </a:rPr>
              <a:t>komt </a:t>
            </a:r>
            <a:r>
              <a:rPr lang="en-GB" sz="200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verstrooide straling</a:t>
            </a:r>
            <a:r>
              <a:rPr lang="en-GB" sz="2000">
                <a:latin typeface="Arial" pitchFamily="34" charset="0"/>
                <a:cs typeface="Arial" pitchFamily="34" charset="0"/>
                <a:sym typeface="Symbol" pitchFamily="18" charset="2"/>
              </a:rPr>
              <a:t> bij</a:t>
            </a:r>
          </a:p>
          <a:p>
            <a:pPr marL="64800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itchFamily="2" charset="2"/>
              <a:buNone/>
              <a:defRPr/>
            </a:pPr>
            <a:r>
              <a:rPr lang="en-GB" sz="2000">
                <a:latin typeface="Arial" pitchFamily="34" charset="0"/>
                <a:cs typeface="Arial" pitchFamily="34" charset="0"/>
                <a:sym typeface="Symbol" pitchFamily="18" charset="2"/>
              </a:rPr>
              <a:t>															met name door </a:t>
            </a:r>
            <a:r>
              <a:rPr lang="en-GB" sz="200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Compton-effect</a:t>
            </a:r>
          </a:p>
        </p:txBody>
      </p:sp>
      <p:grpSp>
        <p:nvGrpSpPr>
          <p:cNvPr id="2" name="Group 13">
            <a:extLst>
              <a:ext uri="{FF2B5EF4-FFF2-40B4-BE49-F238E27FC236}">
                <a16:creationId xmlns:a16="http://schemas.microsoft.com/office/drawing/2014/main" id="{22E01A53-F4DF-4D65-9C5B-47132768F081}"/>
              </a:ext>
            </a:extLst>
          </p:cNvPr>
          <p:cNvGrpSpPr>
            <a:grpSpLocks/>
          </p:cNvGrpSpPr>
          <p:nvPr/>
        </p:nvGrpSpPr>
        <p:grpSpPr bwMode="auto">
          <a:xfrm>
            <a:off x="1619250" y="4082826"/>
            <a:ext cx="5976938" cy="1722438"/>
            <a:chOff x="2507" y="2317"/>
            <a:chExt cx="7232" cy="2102"/>
          </a:xfrm>
        </p:grpSpPr>
        <p:grpSp>
          <p:nvGrpSpPr>
            <p:cNvPr id="9224" name="Group 14">
              <a:extLst>
                <a:ext uri="{FF2B5EF4-FFF2-40B4-BE49-F238E27FC236}">
                  <a16:creationId xmlns:a16="http://schemas.microsoft.com/office/drawing/2014/main" id="{9CCBAAE5-2112-43DA-BD0E-F9FE2673792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07" y="2317"/>
              <a:ext cx="3486" cy="2102"/>
              <a:chOff x="2507" y="2317"/>
              <a:chExt cx="3486" cy="2102"/>
            </a:xfrm>
          </p:grpSpPr>
          <p:sp>
            <p:nvSpPr>
              <p:cNvPr id="9248" name="Text Box 15">
                <a:extLst>
                  <a:ext uri="{FF2B5EF4-FFF2-40B4-BE49-F238E27FC236}">
                    <a16:creationId xmlns:a16="http://schemas.microsoft.com/office/drawing/2014/main" id="{575AE88C-EC52-4E51-A192-FB9F920252A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207" y="3069"/>
                <a:ext cx="786" cy="30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8100" algn="ctr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18000" tIns="7200" rIns="18000" bIns="7200"/>
              <a:lstStyle>
                <a:lvl1pPr eaLnBrk="0" hangingPunct="0"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anose="05000000000000000000" pitchFamily="2" charset="2"/>
                  <a:buChar char="§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anose="05000000000000000000" pitchFamily="2" charset="2"/>
                  <a:buChar char="§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anose="05000000000000000000" pitchFamily="2" charset="2"/>
                  <a:buChar char="§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anose="05000000000000000000" pitchFamily="2" charset="2"/>
                  <a:buChar char="§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buFont typeface="Wingdings" panose="05000000000000000000" pitchFamily="2" charset="2"/>
                  <a:buNone/>
                </a:pPr>
                <a:r>
                  <a:rPr lang="en-US" altLang="en-US" sz="1600">
                    <a:cs typeface="Arial" panose="020B0604020202020204" pitchFamily="34" charset="0"/>
                  </a:rPr>
                  <a:t>punt P</a:t>
                </a:r>
              </a:p>
            </p:txBody>
          </p:sp>
          <p:sp>
            <p:nvSpPr>
              <p:cNvPr id="9249" name="Line 16">
                <a:extLst>
                  <a:ext uri="{FF2B5EF4-FFF2-40B4-BE49-F238E27FC236}">
                    <a16:creationId xmlns:a16="http://schemas.microsoft.com/office/drawing/2014/main" id="{24B45112-410A-4809-B33A-F43235CACD2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88" y="3239"/>
                <a:ext cx="608" cy="26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50" name="Line 17">
                <a:extLst>
                  <a:ext uri="{FF2B5EF4-FFF2-40B4-BE49-F238E27FC236}">
                    <a16:creationId xmlns:a16="http://schemas.microsoft.com/office/drawing/2014/main" id="{19810023-3EDD-45DD-85CA-248849E1F0B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88" y="3281"/>
                <a:ext cx="521" cy="35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51" name="Line 18">
                <a:extLst>
                  <a:ext uri="{FF2B5EF4-FFF2-40B4-BE49-F238E27FC236}">
                    <a16:creationId xmlns:a16="http://schemas.microsoft.com/office/drawing/2014/main" id="{1C243044-D5F9-43A3-8F0C-4E7B41957AE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8" y="3134"/>
                <a:ext cx="521" cy="8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52" name="Line 19">
                <a:extLst>
                  <a:ext uri="{FF2B5EF4-FFF2-40B4-BE49-F238E27FC236}">
                    <a16:creationId xmlns:a16="http://schemas.microsoft.com/office/drawing/2014/main" id="{B01468B3-66C6-450E-B20A-C18A43FEBB3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8" y="2930"/>
                <a:ext cx="521" cy="26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53" name="Oval 20">
                <a:extLst>
                  <a:ext uri="{FF2B5EF4-FFF2-40B4-BE49-F238E27FC236}">
                    <a16:creationId xmlns:a16="http://schemas.microsoft.com/office/drawing/2014/main" id="{A0931CC0-6CD7-437D-874E-344B28D001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3201" y="3193"/>
                <a:ext cx="86" cy="88"/>
              </a:xfrm>
              <a:prstGeom prst="ellipse">
                <a:avLst/>
              </a:prstGeom>
              <a:solidFill>
                <a:srgbClr val="000000"/>
              </a:solidFill>
              <a:ln w="9525" algn="ctr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lvl1pPr eaLnBrk="0" hangingPunct="0"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anose="05000000000000000000" pitchFamily="2" charset="2"/>
                  <a:buChar char="§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anose="05000000000000000000" pitchFamily="2" charset="2"/>
                  <a:buChar char="§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anose="05000000000000000000" pitchFamily="2" charset="2"/>
                  <a:buChar char="§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anose="05000000000000000000" pitchFamily="2" charset="2"/>
                  <a:buChar char="§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>
                  <a:cs typeface="Arial" panose="020B0604020202020204" pitchFamily="34" charset="0"/>
                </a:endParaRPr>
              </a:p>
            </p:txBody>
          </p:sp>
          <p:sp>
            <p:nvSpPr>
              <p:cNvPr id="9254" name="Freeform 21" descr="Outlined diamond">
                <a:extLst>
                  <a:ext uri="{FF2B5EF4-FFF2-40B4-BE49-F238E27FC236}">
                    <a16:creationId xmlns:a16="http://schemas.microsoft.com/office/drawing/2014/main" id="{CEE13948-9FE0-4AA2-BE53-C568F1803E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35" y="2317"/>
                <a:ext cx="351" cy="886"/>
              </a:xfrm>
              <a:custGeom>
                <a:avLst/>
                <a:gdLst>
                  <a:gd name="T0" fmla="*/ 2 w 457"/>
                  <a:gd name="T1" fmla="*/ 193 h 1142"/>
                  <a:gd name="T2" fmla="*/ 72 w 457"/>
                  <a:gd name="T3" fmla="*/ 192 h 1142"/>
                  <a:gd name="T4" fmla="*/ 71 w 457"/>
                  <a:gd name="T5" fmla="*/ 0 h 1142"/>
                  <a:gd name="T6" fmla="*/ 0 w 457"/>
                  <a:gd name="T7" fmla="*/ 0 h 1142"/>
                  <a:gd name="T8" fmla="*/ 2 w 457"/>
                  <a:gd name="T9" fmla="*/ 193 h 11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57" h="1142">
                    <a:moveTo>
                      <a:pt x="7" y="1142"/>
                    </a:moveTo>
                    <a:lnTo>
                      <a:pt x="457" y="1134"/>
                    </a:lnTo>
                    <a:lnTo>
                      <a:pt x="453" y="0"/>
                    </a:lnTo>
                    <a:lnTo>
                      <a:pt x="0" y="0"/>
                    </a:lnTo>
                    <a:lnTo>
                      <a:pt x="7" y="1142"/>
                    </a:lnTo>
                    <a:close/>
                  </a:path>
                </a:pathLst>
              </a:custGeom>
              <a:pattFill prst="openDmnd">
                <a:fgClr>
                  <a:srgbClr val="333333"/>
                </a:fgClr>
                <a:bgClr>
                  <a:srgbClr val="FFFFFF"/>
                </a:bgClr>
              </a:pattFill>
              <a:ln w="3175" cap="flat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55" name="Freeform 22" descr="Outlined diamond">
                <a:extLst>
                  <a:ext uri="{FF2B5EF4-FFF2-40B4-BE49-F238E27FC236}">
                    <a16:creationId xmlns:a16="http://schemas.microsoft.com/office/drawing/2014/main" id="{D05C6363-2CBC-4D20-88B9-90D8816D7D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35" y="3261"/>
                <a:ext cx="348" cy="896"/>
              </a:xfrm>
              <a:custGeom>
                <a:avLst/>
                <a:gdLst>
                  <a:gd name="T0" fmla="*/ 2 w 453"/>
                  <a:gd name="T1" fmla="*/ 0 h 1156"/>
                  <a:gd name="T2" fmla="*/ 71 w 453"/>
                  <a:gd name="T3" fmla="*/ 4 h 1156"/>
                  <a:gd name="T4" fmla="*/ 71 w 453"/>
                  <a:gd name="T5" fmla="*/ 194 h 1156"/>
                  <a:gd name="T6" fmla="*/ 0 w 453"/>
                  <a:gd name="T7" fmla="*/ 194 h 1156"/>
                  <a:gd name="T8" fmla="*/ 2 w 453"/>
                  <a:gd name="T9" fmla="*/ 0 h 11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53" h="1156">
                    <a:moveTo>
                      <a:pt x="7" y="0"/>
                    </a:moveTo>
                    <a:lnTo>
                      <a:pt x="450" y="22"/>
                    </a:lnTo>
                    <a:lnTo>
                      <a:pt x="453" y="1156"/>
                    </a:lnTo>
                    <a:lnTo>
                      <a:pt x="0" y="1156"/>
                    </a:lnTo>
                    <a:lnTo>
                      <a:pt x="7" y="0"/>
                    </a:lnTo>
                    <a:close/>
                  </a:path>
                </a:pathLst>
              </a:custGeom>
              <a:pattFill prst="openDmnd">
                <a:fgClr>
                  <a:srgbClr val="333333"/>
                </a:fgClr>
                <a:bgClr>
                  <a:srgbClr val="FFFFFF"/>
                </a:bgClr>
              </a:pattFill>
              <a:ln w="3175" cap="flat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56" name="Rectangle 23">
                <a:extLst>
                  <a:ext uri="{FF2B5EF4-FFF2-40B4-BE49-F238E27FC236}">
                    <a16:creationId xmlns:a16="http://schemas.microsoft.com/office/drawing/2014/main" id="{02CBC2BB-0C73-4428-8CDF-32FBFA24E9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30" y="2317"/>
                <a:ext cx="173" cy="1840"/>
              </a:xfrm>
              <a:prstGeom prst="rect">
                <a:avLst/>
              </a:prstGeom>
              <a:solidFill>
                <a:srgbClr val="C0C0C0"/>
              </a:solidFill>
              <a:ln w="9525" algn="ctr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lvl1pPr eaLnBrk="0" hangingPunct="0"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anose="05000000000000000000" pitchFamily="2" charset="2"/>
                  <a:buChar char="§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anose="05000000000000000000" pitchFamily="2" charset="2"/>
                  <a:buChar char="§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anose="05000000000000000000" pitchFamily="2" charset="2"/>
                  <a:buChar char="§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anose="05000000000000000000" pitchFamily="2" charset="2"/>
                  <a:buChar char="§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>
                  <a:cs typeface="Arial" panose="020B0604020202020204" pitchFamily="34" charset="0"/>
                </a:endParaRPr>
              </a:p>
            </p:txBody>
          </p:sp>
          <p:sp>
            <p:nvSpPr>
              <p:cNvPr id="9257" name="Rectangle 24">
                <a:extLst>
                  <a:ext uri="{FF2B5EF4-FFF2-40B4-BE49-F238E27FC236}">
                    <a16:creationId xmlns:a16="http://schemas.microsoft.com/office/drawing/2014/main" id="{4DC591E2-5462-4ED9-820C-1A58503552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51" y="3106"/>
                <a:ext cx="955" cy="3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lvl1pPr eaLnBrk="0" hangingPunct="0"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anose="05000000000000000000" pitchFamily="2" charset="2"/>
                  <a:buChar char="§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anose="05000000000000000000" pitchFamily="2" charset="2"/>
                  <a:buChar char="§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anose="05000000000000000000" pitchFamily="2" charset="2"/>
                  <a:buChar char="§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anose="05000000000000000000" pitchFamily="2" charset="2"/>
                  <a:buChar char="§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>
                  <a:cs typeface="Arial" panose="020B0604020202020204" pitchFamily="34" charset="0"/>
                </a:endParaRPr>
              </a:p>
            </p:txBody>
          </p:sp>
          <p:sp>
            <p:nvSpPr>
              <p:cNvPr id="9258" name="Freeform 25">
                <a:extLst>
                  <a:ext uri="{FF2B5EF4-FFF2-40B4-BE49-F238E27FC236}">
                    <a16:creationId xmlns:a16="http://schemas.microsoft.com/office/drawing/2014/main" id="{5B2D0042-CBA3-420E-AFA8-A7FC4D6D39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90" y="3231"/>
                <a:ext cx="1127" cy="9"/>
              </a:xfrm>
              <a:custGeom>
                <a:avLst/>
                <a:gdLst>
                  <a:gd name="T0" fmla="*/ 0 w 1468"/>
                  <a:gd name="T1" fmla="*/ 0 h 11"/>
                  <a:gd name="T2" fmla="*/ 231 w 1468"/>
                  <a:gd name="T3" fmla="*/ 2 h 1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468" h="11">
                    <a:moveTo>
                      <a:pt x="0" y="0"/>
                    </a:moveTo>
                    <a:lnTo>
                      <a:pt x="1468" y="11"/>
                    </a:lnTo>
                  </a:path>
                </a:pathLst>
              </a:cu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59" name="Line 26">
                <a:extLst>
                  <a:ext uri="{FF2B5EF4-FFF2-40B4-BE49-F238E27FC236}">
                    <a16:creationId xmlns:a16="http://schemas.microsoft.com/office/drawing/2014/main" id="{47B9A3BE-8945-44F0-AEA8-271F1AD0A69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417" y="2887"/>
                <a:ext cx="781" cy="35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60" name="Line 27">
                <a:extLst>
                  <a:ext uri="{FF2B5EF4-FFF2-40B4-BE49-F238E27FC236}">
                    <a16:creationId xmlns:a16="http://schemas.microsoft.com/office/drawing/2014/main" id="{417CDB63-79B8-4ADB-A922-178517CAA96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8" y="3193"/>
                <a:ext cx="1129" cy="46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61" name="Freeform 28">
                <a:extLst>
                  <a:ext uri="{FF2B5EF4-FFF2-40B4-BE49-F238E27FC236}">
                    <a16:creationId xmlns:a16="http://schemas.microsoft.com/office/drawing/2014/main" id="{005BAF00-5875-4147-932E-D0AF270BAA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95" y="3243"/>
                <a:ext cx="1122" cy="39"/>
              </a:xfrm>
              <a:custGeom>
                <a:avLst/>
                <a:gdLst>
                  <a:gd name="T0" fmla="*/ 0 w 1461"/>
                  <a:gd name="T1" fmla="*/ 0 h 50"/>
                  <a:gd name="T2" fmla="*/ 230 w 1461"/>
                  <a:gd name="T3" fmla="*/ 9 h 50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461" h="50">
                    <a:moveTo>
                      <a:pt x="0" y="0"/>
                    </a:moveTo>
                    <a:lnTo>
                      <a:pt x="1461" y="50"/>
                    </a:lnTo>
                  </a:path>
                </a:pathLst>
              </a:cu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62" name="Line 29">
                <a:extLst>
                  <a:ext uri="{FF2B5EF4-FFF2-40B4-BE49-F238E27FC236}">
                    <a16:creationId xmlns:a16="http://schemas.microsoft.com/office/drawing/2014/main" id="{069A3686-1101-45CD-9E60-50D282F4DAC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417" y="2755"/>
                <a:ext cx="434" cy="43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63" name="Line 30">
                <a:extLst>
                  <a:ext uri="{FF2B5EF4-FFF2-40B4-BE49-F238E27FC236}">
                    <a16:creationId xmlns:a16="http://schemas.microsoft.com/office/drawing/2014/main" id="{32814125-E398-40AB-8496-9F71AB465DA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17" y="3281"/>
                <a:ext cx="347" cy="43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64" name="Text Box 31">
                <a:extLst>
                  <a:ext uri="{FF2B5EF4-FFF2-40B4-BE49-F238E27FC236}">
                    <a16:creationId xmlns:a16="http://schemas.microsoft.com/office/drawing/2014/main" id="{B1D86434-8691-4144-9F3E-E69879B23C9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507" y="4070"/>
                <a:ext cx="1307" cy="34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8100" algn="ctr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tIns="18000" bIns="18000"/>
              <a:lstStyle>
                <a:lvl1pPr eaLnBrk="0" hangingPunct="0"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anose="05000000000000000000" pitchFamily="2" charset="2"/>
                  <a:buChar char="§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anose="05000000000000000000" pitchFamily="2" charset="2"/>
                  <a:buChar char="§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anose="05000000000000000000" pitchFamily="2" charset="2"/>
                  <a:buChar char="§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anose="05000000000000000000" pitchFamily="2" charset="2"/>
                  <a:buChar char="§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buFont typeface="Wingdings" panose="05000000000000000000" pitchFamily="2" charset="2"/>
                  <a:buNone/>
                </a:pPr>
                <a:r>
                  <a:rPr lang="en-US" altLang="en-US" sz="1600">
                    <a:cs typeface="Arial" panose="020B0604020202020204" pitchFamily="34" charset="0"/>
                  </a:rPr>
                  <a:t>collimator</a:t>
                </a:r>
              </a:p>
            </p:txBody>
          </p:sp>
          <p:sp>
            <p:nvSpPr>
              <p:cNvPr id="9265" name="Text Box 32">
                <a:extLst>
                  <a:ext uri="{FF2B5EF4-FFF2-40B4-BE49-F238E27FC236}">
                    <a16:creationId xmlns:a16="http://schemas.microsoft.com/office/drawing/2014/main" id="{9F787505-FF07-4F3F-942E-9082A182669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640" y="3069"/>
                <a:ext cx="652" cy="30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8100" algn="ctr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18000" tIns="18000" rIns="18000" bIns="18000"/>
              <a:lstStyle>
                <a:lvl1pPr eaLnBrk="0" hangingPunct="0"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anose="05000000000000000000" pitchFamily="2" charset="2"/>
                  <a:buChar char="§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anose="05000000000000000000" pitchFamily="2" charset="2"/>
                  <a:buChar char="§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anose="05000000000000000000" pitchFamily="2" charset="2"/>
                  <a:buChar char="§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anose="05000000000000000000" pitchFamily="2" charset="2"/>
                  <a:buChar char="§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buFont typeface="Wingdings" panose="05000000000000000000" pitchFamily="2" charset="2"/>
                  <a:buNone/>
                </a:pPr>
                <a:r>
                  <a:rPr lang="en-US" altLang="en-US" sz="1600">
                    <a:cs typeface="Arial" panose="020B0604020202020204" pitchFamily="34" charset="0"/>
                  </a:rPr>
                  <a:t>bron</a:t>
                </a:r>
              </a:p>
            </p:txBody>
          </p:sp>
          <p:sp>
            <p:nvSpPr>
              <p:cNvPr id="9266" name="Text Box 33">
                <a:extLst>
                  <a:ext uri="{FF2B5EF4-FFF2-40B4-BE49-F238E27FC236}">
                    <a16:creationId xmlns:a16="http://schemas.microsoft.com/office/drawing/2014/main" id="{EF985C52-9C99-432B-9FD5-E21F6A1F788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590" y="4070"/>
                <a:ext cx="1216" cy="34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8100" algn="ctr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tIns="18000" bIns="18000"/>
              <a:lstStyle>
                <a:lvl1pPr eaLnBrk="0" hangingPunct="0"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anose="05000000000000000000" pitchFamily="2" charset="2"/>
                  <a:buChar char="§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anose="05000000000000000000" pitchFamily="2" charset="2"/>
                  <a:buChar char="§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anose="05000000000000000000" pitchFamily="2" charset="2"/>
                  <a:buChar char="§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anose="05000000000000000000" pitchFamily="2" charset="2"/>
                  <a:buChar char="§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buFont typeface="Wingdings" panose="05000000000000000000" pitchFamily="2" charset="2"/>
                  <a:buNone/>
                </a:pPr>
                <a:r>
                  <a:rPr lang="en-US" altLang="en-US" sz="1600">
                    <a:cs typeface="Arial" panose="020B0604020202020204" pitchFamily="34" charset="0"/>
                  </a:rPr>
                  <a:t>absorber</a:t>
                </a:r>
              </a:p>
            </p:txBody>
          </p:sp>
          <p:sp>
            <p:nvSpPr>
              <p:cNvPr id="9267" name="Oval 34">
                <a:extLst>
                  <a:ext uri="{FF2B5EF4-FFF2-40B4-BE49-F238E27FC236}">
                    <a16:creationId xmlns:a16="http://schemas.microsoft.com/office/drawing/2014/main" id="{C84929BC-CB92-4AC4-A501-BA0F436F50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5025" y="3193"/>
                <a:ext cx="86" cy="89"/>
              </a:xfrm>
              <a:prstGeom prst="ellipse">
                <a:avLst/>
              </a:prstGeom>
              <a:solidFill>
                <a:srgbClr val="000000"/>
              </a:solidFill>
              <a:ln w="9525" algn="ctr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lvl1pPr eaLnBrk="0" hangingPunct="0"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anose="05000000000000000000" pitchFamily="2" charset="2"/>
                  <a:buChar char="§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anose="05000000000000000000" pitchFamily="2" charset="2"/>
                  <a:buChar char="§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anose="05000000000000000000" pitchFamily="2" charset="2"/>
                  <a:buChar char="§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anose="05000000000000000000" pitchFamily="2" charset="2"/>
                  <a:buChar char="§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9225" name="Group 35">
              <a:extLst>
                <a:ext uri="{FF2B5EF4-FFF2-40B4-BE49-F238E27FC236}">
                  <a16:creationId xmlns:a16="http://schemas.microsoft.com/office/drawing/2014/main" id="{31543751-687E-4A25-BE54-365D5EB1D35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341" y="2317"/>
              <a:ext cx="3398" cy="2101"/>
              <a:chOff x="6341" y="2317"/>
              <a:chExt cx="3398" cy="2101"/>
            </a:xfrm>
          </p:grpSpPr>
          <p:sp>
            <p:nvSpPr>
              <p:cNvPr id="9226" name="Oval 36">
                <a:extLst>
                  <a:ext uri="{FF2B5EF4-FFF2-40B4-BE49-F238E27FC236}">
                    <a16:creationId xmlns:a16="http://schemas.microsoft.com/office/drawing/2014/main" id="{732E9AD4-58B5-4015-A5FE-9BD631B17C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6934" y="3193"/>
                <a:ext cx="86" cy="87"/>
              </a:xfrm>
              <a:prstGeom prst="ellipse">
                <a:avLst/>
              </a:prstGeom>
              <a:solidFill>
                <a:srgbClr val="000000"/>
              </a:solidFill>
              <a:ln w="9525" algn="ctr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lvl1pPr eaLnBrk="0" hangingPunct="0"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anose="05000000000000000000" pitchFamily="2" charset="2"/>
                  <a:buChar char="§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anose="05000000000000000000" pitchFamily="2" charset="2"/>
                  <a:buChar char="§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anose="05000000000000000000" pitchFamily="2" charset="2"/>
                  <a:buChar char="§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anose="05000000000000000000" pitchFamily="2" charset="2"/>
                  <a:buChar char="§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>
                  <a:cs typeface="Arial" panose="020B0604020202020204" pitchFamily="34" charset="0"/>
                </a:endParaRPr>
              </a:p>
            </p:txBody>
          </p:sp>
          <p:sp>
            <p:nvSpPr>
              <p:cNvPr id="9227" name="Rectangle 37">
                <a:extLst>
                  <a:ext uri="{FF2B5EF4-FFF2-40B4-BE49-F238E27FC236}">
                    <a16:creationId xmlns:a16="http://schemas.microsoft.com/office/drawing/2014/main" id="{6A4F0C0A-43E6-4BB3-8CBF-21EEEC29CD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63" y="2317"/>
                <a:ext cx="174" cy="1839"/>
              </a:xfrm>
              <a:prstGeom prst="rect">
                <a:avLst/>
              </a:prstGeom>
              <a:solidFill>
                <a:srgbClr val="C0C0C0"/>
              </a:solidFill>
              <a:ln w="9525" algn="ctr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lvl1pPr eaLnBrk="0" hangingPunct="0"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anose="05000000000000000000" pitchFamily="2" charset="2"/>
                  <a:buChar char="§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anose="05000000000000000000" pitchFamily="2" charset="2"/>
                  <a:buChar char="§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anose="05000000000000000000" pitchFamily="2" charset="2"/>
                  <a:buChar char="§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anose="05000000000000000000" pitchFamily="2" charset="2"/>
                  <a:buChar char="§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>
                  <a:cs typeface="Arial" panose="020B0604020202020204" pitchFamily="34" charset="0"/>
                </a:endParaRPr>
              </a:p>
            </p:txBody>
          </p:sp>
          <p:sp>
            <p:nvSpPr>
              <p:cNvPr id="9228" name="Freeform 38">
                <a:extLst>
                  <a:ext uri="{FF2B5EF4-FFF2-40B4-BE49-F238E27FC236}">
                    <a16:creationId xmlns:a16="http://schemas.microsoft.com/office/drawing/2014/main" id="{FD65C39B-34FC-4190-9235-A5B18229C7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3" y="3231"/>
                <a:ext cx="1128" cy="9"/>
              </a:xfrm>
              <a:custGeom>
                <a:avLst/>
                <a:gdLst>
                  <a:gd name="T0" fmla="*/ 0 w 1468"/>
                  <a:gd name="T1" fmla="*/ 0 h 11"/>
                  <a:gd name="T2" fmla="*/ 232 w 1468"/>
                  <a:gd name="T3" fmla="*/ 2 h 1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468" h="11">
                    <a:moveTo>
                      <a:pt x="0" y="0"/>
                    </a:moveTo>
                    <a:lnTo>
                      <a:pt x="1468" y="11"/>
                    </a:lnTo>
                  </a:path>
                </a:pathLst>
              </a:cu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29" name="Line 39">
                <a:extLst>
                  <a:ext uri="{FF2B5EF4-FFF2-40B4-BE49-F238E27FC236}">
                    <a16:creationId xmlns:a16="http://schemas.microsoft.com/office/drawing/2014/main" id="{9760887F-4FD5-4141-9333-C75B17AA5E5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151" y="2887"/>
                <a:ext cx="781" cy="35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30" name="Line 40">
                <a:extLst>
                  <a:ext uri="{FF2B5EF4-FFF2-40B4-BE49-F238E27FC236}">
                    <a16:creationId xmlns:a16="http://schemas.microsoft.com/office/drawing/2014/main" id="{5FA0D095-BEAF-443B-BFC1-4D134C8F153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021" y="3193"/>
                <a:ext cx="1130" cy="4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31" name="Freeform 41">
                <a:extLst>
                  <a:ext uri="{FF2B5EF4-FFF2-40B4-BE49-F238E27FC236}">
                    <a16:creationId xmlns:a16="http://schemas.microsoft.com/office/drawing/2014/main" id="{945D60BE-F9B4-4FCB-ADAC-5761D69B31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8" y="3242"/>
                <a:ext cx="1123" cy="40"/>
              </a:xfrm>
              <a:custGeom>
                <a:avLst/>
                <a:gdLst>
                  <a:gd name="T0" fmla="*/ 0 w 1461"/>
                  <a:gd name="T1" fmla="*/ 0 h 50"/>
                  <a:gd name="T2" fmla="*/ 231 w 1461"/>
                  <a:gd name="T3" fmla="*/ 11 h 50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461" h="50">
                    <a:moveTo>
                      <a:pt x="0" y="0"/>
                    </a:moveTo>
                    <a:lnTo>
                      <a:pt x="1461" y="50"/>
                    </a:lnTo>
                  </a:path>
                </a:pathLst>
              </a:cu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32" name="Line 42">
                <a:extLst>
                  <a:ext uri="{FF2B5EF4-FFF2-40B4-BE49-F238E27FC236}">
                    <a16:creationId xmlns:a16="http://schemas.microsoft.com/office/drawing/2014/main" id="{B078B5D7-222A-4586-92D7-9B7F733D08D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151" y="2754"/>
                <a:ext cx="434" cy="439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33" name="Line 43">
                <a:extLst>
                  <a:ext uri="{FF2B5EF4-FFF2-40B4-BE49-F238E27FC236}">
                    <a16:creationId xmlns:a16="http://schemas.microsoft.com/office/drawing/2014/main" id="{547D6306-6700-4EC3-A5D0-D98190865BC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151" y="3280"/>
                <a:ext cx="346" cy="43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34" name="Text Box 44">
                <a:extLst>
                  <a:ext uri="{FF2B5EF4-FFF2-40B4-BE49-F238E27FC236}">
                    <a16:creationId xmlns:a16="http://schemas.microsoft.com/office/drawing/2014/main" id="{54158C62-185A-41FD-9515-FA8E6D6B486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953" y="3053"/>
                <a:ext cx="786" cy="32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8100" algn="ctr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18000" tIns="7200" rIns="18000" bIns="7200"/>
              <a:lstStyle>
                <a:lvl1pPr eaLnBrk="0" hangingPunct="0"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anose="05000000000000000000" pitchFamily="2" charset="2"/>
                  <a:buChar char="§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anose="05000000000000000000" pitchFamily="2" charset="2"/>
                  <a:buChar char="§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anose="05000000000000000000" pitchFamily="2" charset="2"/>
                  <a:buChar char="§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anose="05000000000000000000" pitchFamily="2" charset="2"/>
                  <a:buChar char="§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en-US" sz="1600">
                    <a:cs typeface="Arial" panose="020B0604020202020204" pitchFamily="34" charset="0"/>
                  </a:rPr>
                  <a:t>punt P</a:t>
                </a:r>
              </a:p>
            </p:txBody>
          </p:sp>
          <p:sp>
            <p:nvSpPr>
              <p:cNvPr id="9235" name="Text Box 45">
                <a:extLst>
                  <a:ext uri="{FF2B5EF4-FFF2-40B4-BE49-F238E27FC236}">
                    <a16:creationId xmlns:a16="http://schemas.microsoft.com/office/drawing/2014/main" id="{6C2C33AF-56D4-416D-9E06-B6D4C036FCF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324" y="4069"/>
                <a:ext cx="1241" cy="34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8100" algn="ctr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tIns="18000" bIns="18000"/>
              <a:lstStyle>
                <a:lvl1pPr eaLnBrk="0" hangingPunct="0"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anose="05000000000000000000" pitchFamily="2" charset="2"/>
                  <a:buChar char="§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anose="05000000000000000000" pitchFamily="2" charset="2"/>
                  <a:buChar char="§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anose="05000000000000000000" pitchFamily="2" charset="2"/>
                  <a:buChar char="§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anose="05000000000000000000" pitchFamily="2" charset="2"/>
                  <a:buChar char="§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buFont typeface="Wingdings" panose="05000000000000000000" pitchFamily="2" charset="2"/>
                  <a:buNone/>
                </a:pPr>
                <a:r>
                  <a:rPr lang="en-US" altLang="en-US" sz="1600">
                    <a:cs typeface="Arial" panose="020B0604020202020204" pitchFamily="34" charset="0"/>
                  </a:rPr>
                  <a:t>absorber</a:t>
                </a:r>
              </a:p>
            </p:txBody>
          </p:sp>
          <p:sp>
            <p:nvSpPr>
              <p:cNvPr id="9236" name="Text Box 46">
                <a:extLst>
                  <a:ext uri="{FF2B5EF4-FFF2-40B4-BE49-F238E27FC236}">
                    <a16:creationId xmlns:a16="http://schemas.microsoft.com/office/drawing/2014/main" id="{25F77145-FDDD-41E0-B6AA-65B8A65E99E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341" y="3053"/>
                <a:ext cx="607" cy="26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8100" algn="ctr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18000" tIns="18000" rIns="18000" bIns="18000"/>
              <a:lstStyle>
                <a:lvl1pPr eaLnBrk="0" hangingPunct="0"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anose="05000000000000000000" pitchFamily="2" charset="2"/>
                  <a:buChar char="§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anose="05000000000000000000" pitchFamily="2" charset="2"/>
                  <a:buChar char="§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anose="05000000000000000000" pitchFamily="2" charset="2"/>
                  <a:buChar char="§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anose="05000000000000000000" pitchFamily="2" charset="2"/>
                  <a:buChar char="§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buFont typeface="Wingdings" panose="05000000000000000000" pitchFamily="2" charset="2"/>
                  <a:buNone/>
                </a:pPr>
                <a:r>
                  <a:rPr lang="en-US" altLang="en-US" sz="1600">
                    <a:cs typeface="Arial" panose="020B0604020202020204" pitchFamily="34" charset="0"/>
                  </a:rPr>
                  <a:t>bron</a:t>
                </a:r>
              </a:p>
            </p:txBody>
          </p:sp>
          <p:sp>
            <p:nvSpPr>
              <p:cNvPr id="9237" name="Line 47">
                <a:extLst>
                  <a:ext uri="{FF2B5EF4-FFF2-40B4-BE49-F238E27FC236}">
                    <a16:creationId xmlns:a16="http://schemas.microsoft.com/office/drawing/2014/main" id="{66CDDA04-C36D-4283-B7CB-2926B79D81C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022" y="2975"/>
                <a:ext cx="1128" cy="26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38" name="Line 48">
                <a:extLst>
                  <a:ext uri="{FF2B5EF4-FFF2-40B4-BE49-F238E27FC236}">
                    <a16:creationId xmlns:a16="http://schemas.microsoft.com/office/drawing/2014/main" id="{9AFD1C8E-EAA8-455F-8B85-7746627FE8D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150" y="2975"/>
                <a:ext cx="521" cy="26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39" name="Line 49">
                <a:extLst>
                  <a:ext uri="{FF2B5EF4-FFF2-40B4-BE49-F238E27FC236}">
                    <a16:creationId xmlns:a16="http://schemas.microsoft.com/office/drawing/2014/main" id="{3218F6F9-B190-4BFC-8695-D9160B4D7FB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022" y="2667"/>
                <a:ext cx="1128" cy="526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40" name="Line 50">
                <a:extLst>
                  <a:ext uri="{FF2B5EF4-FFF2-40B4-BE49-F238E27FC236}">
                    <a16:creationId xmlns:a16="http://schemas.microsoft.com/office/drawing/2014/main" id="{0A6D15C2-BDB6-4C5E-BE68-FF9BA3F3D41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150" y="2317"/>
                <a:ext cx="434" cy="35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41" name="Line 51">
                <a:extLst>
                  <a:ext uri="{FF2B5EF4-FFF2-40B4-BE49-F238E27FC236}">
                    <a16:creationId xmlns:a16="http://schemas.microsoft.com/office/drawing/2014/main" id="{4D242938-C76A-4F9A-894A-EA7D4B4D468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022" y="3239"/>
                <a:ext cx="1128" cy="17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42" name="Line 52">
                <a:extLst>
                  <a:ext uri="{FF2B5EF4-FFF2-40B4-BE49-F238E27FC236}">
                    <a16:creationId xmlns:a16="http://schemas.microsoft.com/office/drawing/2014/main" id="{40E7F53B-EFEF-4B39-A0F9-3A0794EC1B8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150" y="3327"/>
                <a:ext cx="521" cy="8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43" name="Line 53">
                <a:extLst>
                  <a:ext uri="{FF2B5EF4-FFF2-40B4-BE49-F238E27FC236}">
                    <a16:creationId xmlns:a16="http://schemas.microsoft.com/office/drawing/2014/main" id="{8D10480A-A128-4B6B-879B-0D19026D748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022" y="3281"/>
                <a:ext cx="1128" cy="70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44" name="Line 54">
                <a:extLst>
                  <a:ext uri="{FF2B5EF4-FFF2-40B4-BE49-F238E27FC236}">
                    <a16:creationId xmlns:a16="http://schemas.microsoft.com/office/drawing/2014/main" id="{B9D96427-E1BC-4A83-831A-8317A37E6ED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150" y="3456"/>
                <a:ext cx="347" cy="526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45" name="Line 55">
                <a:extLst>
                  <a:ext uri="{FF2B5EF4-FFF2-40B4-BE49-F238E27FC236}">
                    <a16:creationId xmlns:a16="http://schemas.microsoft.com/office/drawing/2014/main" id="{A9215DAA-8FC3-440A-A802-D63A5279166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022" y="3239"/>
                <a:ext cx="1128" cy="526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46" name="Line 56">
                <a:extLst>
                  <a:ext uri="{FF2B5EF4-FFF2-40B4-BE49-F238E27FC236}">
                    <a16:creationId xmlns:a16="http://schemas.microsoft.com/office/drawing/2014/main" id="{58070B11-4C20-4E15-9A6C-A6CE8ED53AC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150" y="3762"/>
                <a:ext cx="521" cy="35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47" name="Oval 57">
                <a:extLst>
                  <a:ext uri="{FF2B5EF4-FFF2-40B4-BE49-F238E27FC236}">
                    <a16:creationId xmlns:a16="http://schemas.microsoft.com/office/drawing/2014/main" id="{7434A7E1-36AB-4AF6-B32C-9093DFD71C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8758" y="3193"/>
                <a:ext cx="86" cy="87"/>
              </a:xfrm>
              <a:prstGeom prst="ellipse">
                <a:avLst/>
              </a:prstGeom>
              <a:solidFill>
                <a:srgbClr val="000000"/>
              </a:solidFill>
              <a:ln w="9525" algn="ctr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lvl1pPr eaLnBrk="0" hangingPunct="0"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anose="05000000000000000000" pitchFamily="2" charset="2"/>
                  <a:buChar char="§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anose="05000000000000000000" pitchFamily="2" charset="2"/>
                  <a:buChar char="§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anose="05000000000000000000" pitchFamily="2" charset="2"/>
                  <a:buChar char="§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anose="05000000000000000000" pitchFamily="2" charset="2"/>
                  <a:buChar char="§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9223" name="Rectangle 8">
            <a:extLst>
              <a:ext uri="{FF2B5EF4-FFF2-40B4-BE49-F238E27FC236}">
                <a16:creationId xmlns:a16="http://schemas.microsoft.com/office/drawing/2014/main" id="{E210236F-21B3-4460-BEC8-5643B0C3F1B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400">
                <a:cs typeface="Arial" panose="020B0604020202020204" pitchFamily="34" charset="0"/>
              </a:rPr>
              <a:t>cursus CD - afscherming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Vliegerdiagram">
  <a:themeElements>
    <a:clrScheme name="">
      <a:dk1>
        <a:srgbClr val="000066"/>
      </a:dk1>
      <a:lt1>
        <a:srgbClr val="FFFFFF"/>
      </a:lt1>
      <a:dk2>
        <a:srgbClr val="000066"/>
      </a:dk2>
      <a:lt2>
        <a:srgbClr val="CCECFF"/>
      </a:lt2>
      <a:accent1>
        <a:srgbClr val="6699FF"/>
      </a:accent1>
      <a:accent2>
        <a:srgbClr val="66CCFF"/>
      </a:accent2>
      <a:accent3>
        <a:srgbClr val="FFFFFF"/>
      </a:accent3>
      <a:accent4>
        <a:srgbClr val="000056"/>
      </a:accent4>
      <a:accent5>
        <a:srgbClr val="B8CAFF"/>
      </a:accent5>
      <a:accent6>
        <a:srgbClr val="5CB9E7"/>
      </a:accent6>
      <a:hlink>
        <a:srgbClr val="CC99FF"/>
      </a:hlink>
      <a:folHlink>
        <a:srgbClr val="00CCCC"/>
      </a:folHlink>
    </a:clrScheme>
    <a:fontScheme name="Vliegerdiagram">
      <a:majorFont>
        <a:latin typeface="AZGCaspariT"/>
        <a:ea typeface=""/>
        <a:cs typeface=""/>
      </a:majorFont>
      <a:minorFont>
        <a:latin typeface="AZGCaspari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tx2"/>
          </a:buClr>
          <a:buSzPct val="80000"/>
          <a:buFont typeface="Wingdings" pitchFamily="2" charset="2"/>
          <a:buChar char="§"/>
          <a:tabLst/>
          <a:defRPr kumimoji="0" lang="en-GB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tx2"/>
          </a:buClr>
          <a:buSzPct val="80000"/>
          <a:buFont typeface="Wingdings" pitchFamily="2" charset="2"/>
          <a:buChar char="§"/>
          <a:tabLst/>
          <a:defRPr kumimoji="0" lang="en-GB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Vliegerdiagram 1">
        <a:dk1>
          <a:srgbClr val="000000"/>
        </a:dk1>
        <a:lt1>
          <a:srgbClr val="FFFFFF"/>
        </a:lt1>
        <a:dk2>
          <a:srgbClr val="0000FF"/>
        </a:dk2>
        <a:lt2>
          <a:srgbClr val="FFCC66"/>
        </a:lt2>
        <a:accent1>
          <a:srgbClr val="00FFFF"/>
        </a:accent1>
        <a:accent2>
          <a:srgbClr val="3366FF"/>
        </a:accent2>
        <a:accent3>
          <a:srgbClr val="AAAAFF"/>
        </a:accent3>
        <a:accent4>
          <a:srgbClr val="DADADA"/>
        </a:accent4>
        <a:accent5>
          <a:srgbClr val="AAFFFF"/>
        </a:accent5>
        <a:accent6>
          <a:srgbClr val="2D5CE7"/>
        </a:accent6>
        <a:hlink>
          <a:srgbClr val="FF0033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liegerdiagram 2">
        <a:dk1>
          <a:srgbClr val="000000"/>
        </a:dk1>
        <a:lt1>
          <a:srgbClr val="FFFFFF"/>
        </a:lt1>
        <a:dk2>
          <a:srgbClr val="000000"/>
        </a:dk2>
        <a:lt2>
          <a:srgbClr val="CCECFF"/>
        </a:lt2>
        <a:accent1>
          <a:srgbClr val="6699FF"/>
        </a:accent1>
        <a:accent2>
          <a:srgbClr val="66CCFF"/>
        </a:accent2>
        <a:accent3>
          <a:srgbClr val="FFFFFF"/>
        </a:accent3>
        <a:accent4>
          <a:srgbClr val="000000"/>
        </a:accent4>
        <a:accent5>
          <a:srgbClr val="B8CAFF"/>
        </a:accent5>
        <a:accent6>
          <a:srgbClr val="5CB9E7"/>
        </a:accent6>
        <a:hlink>
          <a:srgbClr val="CC99FF"/>
        </a:hlink>
        <a:folHlink>
          <a:srgbClr val="00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liegerdiagram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D4D4D4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liegerdiagram 4">
        <a:dk1>
          <a:srgbClr val="000000"/>
        </a:dk1>
        <a:lt1>
          <a:srgbClr val="FFFFFF"/>
        </a:lt1>
        <a:dk2>
          <a:srgbClr val="008080"/>
        </a:dk2>
        <a:lt2>
          <a:srgbClr val="FFCC66"/>
        </a:lt2>
        <a:accent1>
          <a:srgbClr val="0099CC"/>
        </a:accent1>
        <a:accent2>
          <a:srgbClr val="009999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8A8A"/>
        </a:accent6>
        <a:hlink>
          <a:srgbClr val="6600CC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liegerdiagram 5">
        <a:dk1>
          <a:srgbClr val="000000"/>
        </a:dk1>
        <a:lt1>
          <a:srgbClr val="FFFFFF"/>
        </a:lt1>
        <a:dk2>
          <a:srgbClr val="993300"/>
        </a:dk2>
        <a:lt2>
          <a:srgbClr val="FFCC66"/>
        </a:lt2>
        <a:accent1>
          <a:srgbClr val="FF6633"/>
        </a:accent1>
        <a:accent2>
          <a:srgbClr val="CC6600"/>
        </a:accent2>
        <a:accent3>
          <a:srgbClr val="CAADAA"/>
        </a:accent3>
        <a:accent4>
          <a:srgbClr val="DADADA"/>
        </a:accent4>
        <a:accent5>
          <a:srgbClr val="FFB8AD"/>
        </a:accent5>
        <a:accent6>
          <a:srgbClr val="B95C00"/>
        </a:accent6>
        <a:hlink>
          <a:srgbClr val="CC0000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Designs\Vliegerdiagram.pot</Template>
  <TotalTime>4439</TotalTime>
  <Words>1320</Words>
  <Application>Microsoft Office PowerPoint</Application>
  <PresentationFormat>On-screen Show (4:3)</PresentationFormat>
  <Paragraphs>291</Paragraphs>
  <Slides>19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AZGCaspariT</vt:lpstr>
      <vt:lpstr>Georgia</vt:lpstr>
      <vt:lpstr>Wingdings</vt:lpstr>
      <vt:lpstr>Vliegerdiagram</vt:lpstr>
      <vt:lpstr>Afscherming</vt:lpstr>
      <vt:lpstr>Afscherming</vt:lpstr>
      <vt:lpstr>Afscherming indeling</vt:lpstr>
      <vt:lpstr>Afscherming α-straling</vt:lpstr>
      <vt:lpstr>Afscherming β-straling</vt:lpstr>
      <vt:lpstr>Afscherming β-straling</vt:lpstr>
      <vt:lpstr>Afscherming koffie</vt:lpstr>
      <vt:lpstr>Afscherming indeling</vt:lpstr>
      <vt:lpstr>Afscherming γ-straling</vt:lpstr>
      <vt:lpstr>Afscherming γ-straling</vt:lpstr>
      <vt:lpstr>Afscherming γ-straling</vt:lpstr>
      <vt:lpstr>Afscherming γ-straling</vt:lpstr>
      <vt:lpstr>Afscherming γ-straling</vt:lpstr>
      <vt:lpstr>Afscherming γ-straling</vt:lpstr>
      <vt:lpstr>Afscherming γ-straling</vt:lpstr>
      <vt:lpstr>Afscherming röntgenstraling</vt:lpstr>
      <vt:lpstr>Afscherming röntgenstraling</vt:lpstr>
      <vt:lpstr>Afscherming röntgenstraling</vt:lpstr>
      <vt:lpstr>Afscherming röntgenstraling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Afscherming</dc:title>
  <dc:creator>OEM</dc:creator>
  <cp:lastModifiedBy>Frits Pleiter</cp:lastModifiedBy>
  <cp:revision>149</cp:revision>
  <cp:lastPrinted>2020-12-16T09:49:14Z</cp:lastPrinted>
  <dcterms:created xsi:type="dcterms:W3CDTF">2003-02-28T15:24:51Z</dcterms:created>
  <dcterms:modified xsi:type="dcterms:W3CDTF">2024-02-22T10:46:46Z</dcterms:modified>
</cp:coreProperties>
</file>