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572" r:id="rId3"/>
    <p:sldId id="555" r:id="rId4"/>
    <p:sldId id="491" r:id="rId5"/>
    <p:sldId id="519" r:id="rId6"/>
    <p:sldId id="489" r:id="rId7"/>
    <p:sldId id="490" r:id="rId8"/>
    <p:sldId id="534" r:id="rId9"/>
    <p:sldId id="556" r:id="rId10"/>
    <p:sldId id="532" r:id="rId11"/>
    <p:sldId id="538" r:id="rId12"/>
    <p:sldId id="570" r:id="rId13"/>
    <p:sldId id="571" r:id="rId14"/>
    <p:sldId id="541" r:id="rId15"/>
    <p:sldId id="542" r:id="rId16"/>
    <p:sldId id="543" r:id="rId17"/>
    <p:sldId id="540" r:id="rId18"/>
    <p:sldId id="558" r:id="rId19"/>
    <p:sldId id="559" r:id="rId20"/>
    <p:sldId id="544" r:id="rId21"/>
    <p:sldId id="560" r:id="rId22"/>
    <p:sldId id="561" r:id="rId23"/>
    <p:sldId id="562" r:id="rId24"/>
    <p:sldId id="563" r:id="rId25"/>
    <p:sldId id="564" r:id="rId26"/>
    <p:sldId id="565" r:id="rId27"/>
    <p:sldId id="545" r:id="rId28"/>
    <p:sldId id="557" r:id="rId29"/>
    <p:sldId id="566" r:id="rId30"/>
    <p:sldId id="568" r:id="rId31"/>
    <p:sldId id="569" r:id="rId32"/>
    <p:sldId id="567" r:id="rId33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  <a:srgbClr val="FF0000"/>
    <a:srgbClr val="008A00"/>
    <a:srgbClr val="FFFFCC"/>
    <a:srgbClr val="336600"/>
    <a:srgbClr val="000000"/>
    <a:srgbClr val="CC0000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6" autoAdjust="0"/>
    <p:restoredTop sz="94643" autoAdjust="0"/>
  </p:normalViewPr>
  <p:slideViewPr>
    <p:cSldViewPr>
      <p:cViewPr varScale="1">
        <p:scale>
          <a:sx n="67" d="100"/>
          <a:sy n="67" d="100"/>
        </p:scale>
        <p:origin x="490" y="5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15" y="-6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Frits Pleiter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Bestaat toeval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BA81B5D-626E-42EF-9E66-BC53E590F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0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07/16/96</a:t>
            </a:r>
            <a:endParaRPr lang="en-US" sz="1300" i="0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*</a:t>
            </a:r>
            <a:endParaRPr lang="en-US" sz="13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20635" tIns="0" rIns="20635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100" i="1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##</a:t>
            </a:r>
            <a:endParaRPr lang="en-US" sz="1300" i="0"/>
          </a:p>
        </p:txBody>
      </p:sp>
    </p:spTree>
    <p:extLst>
      <p:ext uri="{BB962C8B-B14F-4D97-AF65-F5344CB8AC3E}">
        <p14:creationId xmlns:p14="http://schemas.microsoft.com/office/powerpoint/2010/main" val="382222376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662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66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69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1471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67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99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zwaarste zeldzame aardmetaal, ontdekt in Parijs, vernoemd naar Romeinse vesting 'lutetia parisiorum'</a:t>
            </a:r>
          </a:p>
        </p:txBody>
      </p:sp>
    </p:spTree>
    <p:extLst>
      <p:ext uri="{BB962C8B-B14F-4D97-AF65-F5344CB8AC3E}">
        <p14:creationId xmlns:p14="http://schemas.microsoft.com/office/powerpoint/2010/main" val="12175582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301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0101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314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722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400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752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344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09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zwaarste zeldzame aardmetaal, ontdekt in Parijs, vernoemd naar Romeinse vesting 'lutetia parisiorum'</a:t>
            </a:r>
          </a:p>
        </p:txBody>
      </p:sp>
    </p:spTree>
    <p:extLst>
      <p:ext uri="{BB962C8B-B14F-4D97-AF65-F5344CB8AC3E}">
        <p14:creationId xmlns:p14="http://schemas.microsoft.com/office/powerpoint/2010/main" val="27399066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050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884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07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/>
              <a:t>NO</a:t>
            </a:r>
            <a:r>
              <a:rPr lang="en-US" baseline="-25000"/>
              <a:t>3</a:t>
            </a:r>
            <a:r>
              <a:rPr lang="en-US"/>
              <a:t> is een 1-waardig ion (staat fout in opgave)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07/16/96</a:t>
            </a:r>
            <a:endParaRPr lang="en-US" sz="1300" i="0"/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*</a:t>
            </a:r>
            <a:endParaRPr lang="en-US" sz="1300" i="0"/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1pPr>
            <a:lvl2pPr marL="804763" indent="-309524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2pPr>
            <a:lvl3pPr marL="1238098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3pPr>
            <a:lvl4pPr marL="1733337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4pPr>
            <a:lvl5pPr marL="2228576" indent="-247620" eaLnBrk="0" hangingPunct="0">
              <a:defRPr kumimoji="1" sz="2600">
                <a:solidFill>
                  <a:schemeClr val="tx1"/>
                </a:solidFill>
                <a:latin typeface="Arial" pitchFamily="34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100"/>
              <a:t>##</a:t>
            </a:r>
            <a:endParaRPr lang="en-US" sz="1300" i="0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47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447800" y="1219200"/>
            <a:ext cx="6324600" cy="1143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95600" y="2895600"/>
            <a:ext cx="4953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00800"/>
            <a:ext cx="1676400" cy="4556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87EEC-F0E3-4724-AA12-D3C7F64DE64D}" type="datetime8">
              <a:rPr lang="en-US" smtClean="0"/>
              <a:t>24-11-21 23:08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5105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399213"/>
            <a:ext cx="30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1B7B-58F5-47C4-8F56-EDCD3A90D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40675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70606-B668-4E5E-99EF-83F85827C716}" type="datetime8">
              <a:rPr lang="en-US" smtClean="0"/>
              <a:t>24-11-21 23:08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DE27A-F2F9-427F-B4C8-D1762569C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98417"/>
      </p:ext>
    </p:extLst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00" y="1257300"/>
            <a:ext cx="1866900" cy="4686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57300"/>
            <a:ext cx="5448300" cy="4686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52CFB-1851-4F41-A977-4CC1D13AE247}" type="datetime8">
              <a:rPr lang="en-US" smtClean="0"/>
              <a:t>24-11-21 23:08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80242-FACA-4152-ABB8-B2149F57B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200943"/>
      </p:ext>
    </p:extLst>
  </p:cSld>
  <p:clrMapOvr>
    <a:masterClrMapping/>
  </p:clrMapOvr>
  <p:transition spd="med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257300"/>
            <a:ext cx="6324600" cy="11049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E2769-5636-439F-9421-92EA6B3B1D4B}" type="datetime8">
              <a:rPr lang="en-US" smtClean="0"/>
              <a:t>24-11-21 23:08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ADB85-F7E6-4C31-8D40-542AF2553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879930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426D9-5984-424E-AE0C-6EB44A5605C4}" type="datetime8">
              <a:rPr lang="en-US" smtClean="0"/>
              <a:t>24-11-21 23:08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5D152-79C2-4905-B034-02182CB20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462631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1BCBC-D64E-466B-96A5-CBD80B653428}" type="datetime8">
              <a:rPr lang="en-US" smtClean="0"/>
              <a:t>24-11-21 23:08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B2BB-6E16-4038-9307-A10B7EF20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94658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32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05500" y="2590800"/>
            <a:ext cx="30099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8FBE3-EA93-44D5-B822-CEBB3CA7E2F0}" type="datetime8">
              <a:rPr lang="en-US" smtClean="0"/>
              <a:t>24-11-21 23:08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61069-4B94-49F3-BBCF-2B2CAE0D5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591815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5F7E-5996-4495-9E59-F65EBFC4C613}" type="datetime8">
              <a:rPr lang="en-US" smtClean="0"/>
              <a:t>24-11-21 23:08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986DD-06C8-4778-A320-7914975FB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07937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F87A6-D786-4D1E-8CC0-AA6B6C53A1A3}" type="datetime8">
              <a:rPr lang="en-US" smtClean="0"/>
              <a:t>24-11-21 23:08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B3047-85DD-4FFB-B450-9D644B7BD4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96933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3D9F6-DE87-460F-9544-B39DC411BD7E}" type="datetime8">
              <a:rPr lang="en-US" smtClean="0"/>
              <a:t>24-11-21 23:08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18E6B-B783-41F9-9E9D-229C0D4060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45878"/>
      </p:ext>
    </p:extLst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FF35-195F-4708-B431-219CE1894A34}" type="datetime8">
              <a:rPr lang="en-US" smtClean="0"/>
              <a:t>24-11-21 23:08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CFD95-CF56-438E-A39E-C384A60C7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09581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4751E-885B-48EB-8DDA-ED8418027C70}" type="datetime8">
              <a:rPr lang="en-US" smtClean="0"/>
              <a:t>24-11-21 23:08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AA97-D9A8-4733-9144-5F1483A6F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12277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57200" y="457200"/>
            <a:ext cx="1676400" cy="639921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0"/>
            <a:ext cx="1447800" cy="38100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447800" y="1143000"/>
            <a:ext cx="6324600" cy="13716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257300"/>
            <a:ext cx="63246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3200" y="2590800"/>
            <a:ext cx="61722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AF50C-8091-4076-81A2-9C8A7D278DF7}" type="datetime8">
              <a:rPr lang="en-US" smtClean="0"/>
              <a:t>24-11-21 23:08</a:t>
            </a:fld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05400" y="6400800"/>
            <a:ext cx="28956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00"/>
            <a:ext cx="304800" cy="4572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A05924B-6BB2-4B0B-A7F2-AF859759E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0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utoUpdateAnimBg="0"/>
      <p:bldP spid="1030" grpId="0" build="p" autoUpdateAnimBg="0">
        <p:tmplLst>
          <p:tmpl lvl="1">
            <p:tnLst>
              <p:par>
                <p:cTn presetID="3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3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500"/>
                        <p:tgtEl>
                          <p:spTgt spid="10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/>
        <a:buChar char="&lt;"/>
        <a:defRPr kumimoji="1"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ug.n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s://www.rug.nl/education/courses/other-education/radiation-protectio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76375" y="1268413"/>
            <a:ext cx="6219825" cy="1143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3200" baseline="3000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  <a:t>Lu</a:t>
            </a:r>
            <a:br>
              <a:rPr lang="en-US" sz="32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aseline="30000">
                <a:latin typeface="Arial" panose="020B0604020202020204" pitchFamily="34" charset="0"/>
                <a:cs typeface="Arial" panose="020B0604020202020204" pitchFamily="34" charset="0"/>
              </a:rPr>
              <a:t>voor de behandeling van kanker</a:t>
            </a:r>
            <a:b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			(examen 14 december 2020)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2880000" y="2880000"/>
            <a:ext cx="5760000" cy="3600000"/>
          </a:xfrm>
        </p:spPr>
        <p:txBody>
          <a:bodyPr/>
          <a:lstStyle/>
          <a:p>
            <a:pPr defTabSz="216000">
              <a:spcBef>
                <a:spcPts val="400"/>
              </a:spcBef>
            </a:pPr>
            <a:r>
              <a:rPr lang="en-US" dirty="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Frits </a:t>
            </a:r>
            <a:r>
              <a:rPr lang="en-US" dirty="0" err="1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Pleiter</a:t>
            </a:r>
            <a:endParaRPr lang="en-US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6000">
              <a:spcBef>
                <a:spcPts val="400"/>
              </a:spcBef>
            </a:pPr>
            <a:r>
              <a:rPr lang="en-US" sz="200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Rijksuniversiteit Groningen</a:t>
            </a:r>
            <a:r>
              <a:rPr lang="en-US" sz="200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216000">
              <a:spcBef>
                <a:spcPts val="400"/>
              </a:spcBef>
            </a:pPr>
            <a:r>
              <a:rPr lang="en-US" sz="2000">
                <a:solidFill>
                  <a:srgbClr val="3366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Groningen Academy for Radiation Protection</a:t>
            </a:r>
            <a:endParaRPr lang="en-US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16000">
              <a:spcBef>
                <a:spcPts val="400"/>
              </a:spcBef>
              <a:buFont typeface="Monotype Sorts"/>
              <a:buNone/>
            </a:pPr>
            <a:endParaRPr lang="en-US" dirty="0">
              <a:solidFill>
                <a:srgbClr val="33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DBE726-B687-442D-B7B5-73DE3A3207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76" y="4473296"/>
            <a:ext cx="1620000" cy="162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4D802D-7A83-45C6-8521-0838D7FC5CA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43043FA-5276-4FFB-8557-2340C40EE89D}" type="datetime8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24-11-21 23:08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28280-2A8E-40C8-A920-E045A9DFF4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450655"/>
            <a:ext cx="1714649" cy="171464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Antwoord 2, stap 1 en 2:	</a:t>
            </a:r>
            <a:br>
              <a:rPr lang="en-US"/>
            </a:br>
            <a:r>
              <a:rPr lang="en-US"/>
              <a:t>	bereken verval en activiteit</a:t>
            </a:r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80000"/>
            <a:ext cx="5760000" cy="3600000"/>
          </a:xfrm>
        </p:spPr>
        <p:txBody>
          <a:bodyPr/>
          <a:lstStyle/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verval = e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l-GR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λ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e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-0,693 t / T½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 = e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-0,693 × 5 h / (6,71 d × 24 h</a:t>
            </a:r>
            <a:r>
              <a:rPr lang="nl-NL" sz="2000" baseline="30000">
                <a:solidFill>
                  <a:schemeClr val="bg1"/>
                </a:solidFill>
                <a:cs typeface="Arial" pitchFamily="34" charset="0"/>
              </a:rPr>
              <a:t>/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d)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	 = e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-0,215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= 0,979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activiteit = 500 GBq / 0,979 = 511 GBq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A934FE-FAB5-433F-A4E7-FA8FFDC2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39BD93-0016-4B0B-8ACA-0A319D1DE948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4920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739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Antwoord 2, stap 3:</a:t>
            </a:r>
            <a:br>
              <a:rPr lang="en-US"/>
            </a:br>
            <a:r>
              <a:rPr lang="en-US"/>
              <a:t>	bereken bestralingsduur</a:t>
            </a:r>
            <a:endParaRPr lang="en-US" baseline="-25000"/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80000"/>
            <a:ext cx="6120000" cy="3600000"/>
          </a:xfrm>
        </p:spPr>
        <p:txBody>
          <a:bodyPr/>
          <a:lstStyle/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substitueer de gegevens in		</a:t>
            </a:r>
            <a:r>
              <a:rPr lang="en-US" sz="2000">
                <a:solidFill>
                  <a:schemeClr val="bg1"/>
                </a:solidFill>
              </a:rPr>
              <a:t>A = N </a:t>
            </a:r>
            <a:r>
              <a:rPr lang="el-GR" sz="2000">
                <a:solidFill>
                  <a:schemeClr val="bg1"/>
                </a:solidFill>
              </a:rPr>
              <a:t>φ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σ</a:t>
            </a:r>
            <a:r>
              <a:rPr lang="en-US" sz="2000">
                <a:solidFill>
                  <a:schemeClr val="bg1"/>
                </a:solidFill>
              </a:rPr>
              <a:t> (1 - 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r>
              <a:rPr lang="el-GR" sz="2000" baseline="30000">
                <a:solidFill>
                  <a:schemeClr val="bg1"/>
                </a:solidFill>
              </a:rPr>
              <a:t>λ</a:t>
            </a:r>
            <a:r>
              <a:rPr lang="en-US" sz="2000" baseline="30000">
                <a:solidFill>
                  <a:schemeClr val="bg1"/>
                </a:solidFill>
              </a:rPr>
              <a:t>t</a:t>
            </a:r>
            <a:r>
              <a:rPr lang="en-US" sz="2000">
                <a:solidFill>
                  <a:schemeClr val="bg1"/>
                </a:solidFill>
              </a:rPr>
              <a:t>)</a:t>
            </a:r>
            <a:endParaRPr lang="en-US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 511 GBq = 511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9</a:t>
            </a:r>
            <a:r>
              <a:rPr lang="nl-NL" sz="2000">
                <a:solidFill>
                  <a:schemeClr val="bg1"/>
                </a:solidFill>
              </a:rPr>
              <a:t> Bq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</a:rPr>
              <a:t>= 2,83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18</a:t>
            </a:r>
            <a:r>
              <a:rPr lang="en-US" sz="2000">
                <a:solidFill>
                  <a:srgbClr val="336600"/>
                </a:solidFill>
              </a:rPr>
              <a:t> × </a:t>
            </a:r>
            <a:r>
              <a:rPr lang="en-US" sz="2000">
                <a:solidFill>
                  <a:schemeClr val="bg1"/>
                </a:solidFill>
              </a:rPr>
              <a:t>5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19</a:t>
            </a:r>
            <a:r>
              <a:rPr lang="nl-NL" sz="2000">
                <a:solidFill>
                  <a:schemeClr val="bg1"/>
                </a:solidFill>
              </a:rPr>
              <a:t> m</a:t>
            </a:r>
            <a:r>
              <a:rPr lang="nl-NL" sz="2000" baseline="30000">
                <a:solidFill>
                  <a:schemeClr val="bg1"/>
                </a:solidFill>
              </a:rPr>
              <a:t>-2</a:t>
            </a:r>
            <a:r>
              <a:rPr lang="nl-NL" sz="2000">
                <a:solidFill>
                  <a:schemeClr val="bg1"/>
                </a:solidFill>
              </a:rPr>
              <a:t>·s</a:t>
            </a:r>
            <a:r>
              <a:rPr lang="nl-NL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rgbClr val="336600"/>
                </a:solidFill>
              </a:rPr>
              <a:t> × </a:t>
            </a:r>
            <a:r>
              <a:rPr lang="nl-NL" sz="2000">
                <a:solidFill>
                  <a:schemeClr val="bg1"/>
                </a:solidFill>
              </a:rPr>
              <a:t>2,1·10</a:t>
            </a:r>
            <a:r>
              <a:rPr lang="nl-NL" sz="2000" baseline="30000">
                <a:solidFill>
                  <a:schemeClr val="bg1"/>
                </a:solidFill>
              </a:rPr>
              <a:t>3</a:t>
            </a:r>
            <a:r>
              <a:rPr lang="nl-NL" sz="2000">
                <a:solidFill>
                  <a:schemeClr val="bg1"/>
                </a:solidFill>
              </a:rPr>
              <a:t> b</a:t>
            </a:r>
            <a:r>
              <a:rPr lang="en-US" sz="2000">
                <a:solidFill>
                  <a:srgbClr val="336600"/>
                </a:solidFill>
              </a:rPr>
              <a:t> × 10</a:t>
            </a:r>
            <a:r>
              <a:rPr lang="en-US" sz="2000" baseline="30000">
                <a:solidFill>
                  <a:srgbClr val="336600"/>
                </a:solidFill>
              </a:rPr>
              <a:t>-28</a:t>
            </a:r>
            <a:r>
              <a:rPr lang="en-US" sz="2000">
                <a:solidFill>
                  <a:srgbClr val="336600"/>
                </a:solidFill>
              </a:rPr>
              <a:t> m</a:t>
            </a:r>
            <a:r>
              <a:rPr lang="en-US" sz="2000" baseline="30000">
                <a:solidFill>
                  <a:srgbClr val="336600"/>
                </a:solidFill>
              </a:rPr>
              <a:t>2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rgbClr val="336600"/>
                </a:solidFill>
              </a:rPr>
              <a:t>b</a:t>
            </a:r>
            <a:r>
              <a:rPr lang="en-US" sz="2000" baseline="30000">
                <a:solidFill>
                  <a:srgbClr val="336600"/>
                </a:solidFill>
              </a:rPr>
              <a:t>-1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2000">
                <a:solidFill>
                  <a:srgbClr val="336600"/>
                </a:solidFill>
              </a:rPr>
              <a:t>× (1 - 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-0,693 × t / (6,71 d × 24 h/d)</a:t>
            </a:r>
            <a:r>
              <a:rPr lang="en-US" sz="2000">
                <a:solidFill>
                  <a:srgbClr val="336600"/>
                </a:solidFill>
              </a:rPr>
              <a:t>)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</a:rPr>
              <a:t>= 29,7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rgbClr val="336600"/>
                </a:solidFill>
              </a:rPr>
              <a:t>10</a:t>
            </a:r>
            <a:r>
              <a:rPr lang="en-US" sz="2000" baseline="30000">
                <a:solidFill>
                  <a:srgbClr val="336600"/>
                </a:solidFill>
              </a:rPr>
              <a:t>12</a:t>
            </a:r>
            <a:r>
              <a:rPr lang="en-US" sz="2000">
                <a:solidFill>
                  <a:srgbClr val="336600"/>
                </a:solidFill>
              </a:rPr>
              <a:t> Bq × (1 - e</a:t>
            </a:r>
            <a:r>
              <a:rPr lang="en-US" sz="2000" baseline="30000">
                <a:solidFill>
                  <a:srgbClr val="336600"/>
                </a:solidFill>
              </a:rPr>
              <a:t>-0,0043</a:t>
            </a:r>
            <a:r>
              <a:rPr lang="en-US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× </a:t>
            </a:r>
            <a:r>
              <a:rPr lang="en-US" sz="2000" baseline="30000">
                <a:solidFill>
                  <a:srgbClr val="336600"/>
                </a:solidFill>
              </a:rPr>
              <a:t>t</a:t>
            </a:r>
            <a:r>
              <a:rPr lang="en-US" sz="2000">
                <a:solidFill>
                  <a:srgbClr val="336600"/>
                </a:solidFill>
              </a:rPr>
              <a:t>)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>
              <a:solidFill>
                <a:srgbClr val="336600"/>
              </a:solidFill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</a:rPr>
              <a:t>t = -ln[1 - (</a:t>
            </a:r>
            <a:r>
              <a:rPr lang="en-US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511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9</a:t>
            </a:r>
            <a:r>
              <a:rPr lang="nl-NL" sz="2000">
                <a:solidFill>
                  <a:schemeClr val="bg1"/>
                </a:solidFill>
              </a:rPr>
              <a:t> Bq / </a:t>
            </a:r>
            <a:r>
              <a:rPr lang="en-US" sz="2000">
                <a:solidFill>
                  <a:srgbClr val="336600"/>
                </a:solidFill>
              </a:rPr>
              <a:t>29,7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rgbClr val="336600"/>
                </a:solidFill>
              </a:rPr>
              <a:t>10</a:t>
            </a:r>
            <a:r>
              <a:rPr lang="en-US" sz="2000" baseline="30000">
                <a:solidFill>
                  <a:srgbClr val="336600"/>
                </a:solidFill>
              </a:rPr>
              <a:t>12</a:t>
            </a:r>
            <a:r>
              <a:rPr lang="en-US" sz="2000">
                <a:solidFill>
                  <a:srgbClr val="336600"/>
                </a:solidFill>
              </a:rPr>
              <a:t> Bq)] / 0,0043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</a:rPr>
              <a:t>  = 0,0174 / 0,0043 = </a:t>
            </a:r>
            <a:r>
              <a:rPr lang="en-US" sz="2000">
                <a:solidFill>
                  <a:srgbClr val="FF5050"/>
                </a:solidFill>
              </a:rPr>
              <a:t>4,0 h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>
              <a:solidFill>
                <a:srgbClr val="336600"/>
              </a:solidFill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>
              <a:solidFill>
                <a:srgbClr val="336600"/>
              </a:solidFill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F7E3A2-4E79-4DF0-B98E-3EBC75AAC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A31AB0-AB11-45AC-ACFD-EB66305DFD1E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3077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0739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Publieksvraag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2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2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2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2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nl-NL" sz="2000">
                <a:solidFill>
                  <a:schemeClr val="bg2"/>
                </a:solidFill>
              </a:rPr>
              <a:t>De premordiale </a:t>
            </a:r>
            <a:r>
              <a:rPr lang="el-GR" sz="2000">
                <a:solidFill>
                  <a:schemeClr val="bg2"/>
                </a:solidFill>
              </a:rPr>
              <a:t>β</a:t>
            </a:r>
            <a:r>
              <a:rPr lang="en-US" sz="2000">
                <a:solidFill>
                  <a:schemeClr val="bg2"/>
                </a:solidFill>
              </a:rPr>
              <a:t>-emitter </a:t>
            </a:r>
            <a:r>
              <a:rPr lang="nl-NL" sz="2000" baseline="30000">
                <a:solidFill>
                  <a:schemeClr val="bg2"/>
                </a:solidFill>
              </a:rPr>
              <a:t>176</a:t>
            </a:r>
            <a:r>
              <a:rPr lang="nl-NL" sz="2000">
                <a:solidFill>
                  <a:schemeClr val="bg2"/>
                </a:solidFill>
              </a:rPr>
              <a:t>Lu is licht radioactief.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2"/>
              </a:solidFill>
            </a:endParaRP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FF0000"/>
                </a:solidFill>
              </a:rPr>
              <a:t>Is natuurlijk lutetiumnitraat vrijgesteld?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FF0000"/>
                </a:solidFill>
              </a:rPr>
              <a:t>Zo ja, waarom wel?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FF0000"/>
                </a:solidFill>
              </a:rPr>
              <a:t>Zo nee, waarom niet?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4AC46-EF4D-449E-B5EF-7449B92926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9CCA834-EC22-4B3A-8768-A6D97A43C5BB}" type="datetime8">
              <a:rPr lang="en-US" smtClean="0"/>
              <a:t>24-11-21 23:08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62C64B-665E-4BC0-B7DF-5F6FE132B5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281" y="2852936"/>
            <a:ext cx="3779999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99701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Gegevens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601248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342900" lvl="1" indent="-3429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2"/>
                </a:solidFill>
              </a:rPr>
              <a:t>aantal </a:t>
            </a:r>
            <a:r>
              <a:rPr lang="nl-NL" sz="2000" baseline="30000">
                <a:solidFill>
                  <a:schemeClr val="bg2"/>
                </a:solidFill>
              </a:rPr>
              <a:t>176</a:t>
            </a:r>
            <a:r>
              <a:rPr lang="nl-NL" sz="2000">
                <a:solidFill>
                  <a:schemeClr val="bg2"/>
                </a:solidFill>
              </a:rPr>
              <a:t>Lu-atomen						4,3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chemeClr val="bg2"/>
                </a:solidFill>
              </a:rPr>
              <a:t>10</a:t>
            </a:r>
            <a:r>
              <a:rPr lang="nl-NL" sz="2000" baseline="30000">
                <a:solidFill>
                  <a:schemeClr val="bg2"/>
                </a:solidFill>
              </a:rPr>
              <a:t>19</a:t>
            </a:r>
            <a:r>
              <a:rPr lang="nl-NL" sz="2000">
                <a:solidFill>
                  <a:schemeClr val="bg2"/>
                </a:solidFill>
              </a:rPr>
              <a:t> g</a:t>
            </a:r>
            <a:r>
              <a:rPr lang="nl-NL" sz="2000" baseline="30000">
                <a:solidFill>
                  <a:schemeClr val="bg2"/>
                </a:solidFill>
              </a:rPr>
              <a:t>-1</a:t>
            </a:r>
          </a:p>
          <a:p>
            <a:pPr marL="342900" lvl="1" indent="-3429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2"/>
                </a:solidFill>
              </a:rPr>
              <a:t>vervalconstante </a:t>
            </a:r>
            <a:r>
              <a:rPr lang="nl-NL" sz="2000" baseline="30000">
                <a:solidFill>
                  <a:schemeClr val="bg2"/>
                </a:solidFill>
              </a:rPr>
              <a:t>176</a:t>
            </a:r>
            <a:r>
              <a:rPr lang="nl-NL" sz="2000">
                <a:solidFill>
                  <a:schemeClr val="bg2"/>
                </a:solidFill>
              </a:rPr>
              <a:t>Lu						5,8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chemeClr val="bg2"/>
                </a:solidFill>
              </a:rPr>
              <a:t>10</a:t>
            </a:r>
            <a:r>
              <a:rPr lang="nl-NL" sz="2000" baseline="30000">
                <a:solidFill>
                  <a:schemeClr val="bg2"/>
                </a:solidFill>
              </a:rPr>
              <a:t>-19</a:t>
            </a:r>
            <a:r>
              <a:rPr lang="nl-NL" sz="2000">
                <a:solidFill>
                  <a:schemeClr val="bg2"/>
                </a:solidFill>
              </a:rPr>
              <a:t> s</a:t>
            </a:r>
            <a:r>
              <a:rPr lang="nl-NL" sz="2000" baseline="30000">
                <a:solidFill>
                  <a:schemeClr val="bg2"/>
                </a:solidFill>
              </a:rPr>
              <a:t>-1</a:t>
            </a:r>
            <a:endParaRPr lang="nl-NL" sz="2000">
              <a:solidFill>
                <a:schemeClr val="bg2"/>
              </a:solidFill>
            </a:endParaRPr>
          </a:p>
          <a:p>
            <a:pPr marL="342900" lvl="1" indent="-3429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2"/>
                </a:solidFill>
              </a:rPr>
              <a:t>hoeveelheid Lu(NO</a:t>
            </a:r>
            <a:r>
              <a:rPr lang="nl-NL" sz="2000" baseline="-25000">
                <a:solidFill>
                  <a:schemeClr val="bg2"/>
                </a:solidFill>
              </a:rPr>
              <a:t>3</a:t>
            </a:r>
            <a:r>
              <a:rPr lang="nl-NL" sz="2000">
                <a:solidFill>
                  <a:schemeClr val="bg2"/>
                </a:solidFill>
              </a:rPr>
              <a:t>)</a:t>
            </a:r>
            <a:r>
              <a:rPr lang="nl-NL" sz="2000" baseline="-25000">
                <a:solidFill>
                  <a:schemeClr val="bg2"/>
                </a:solidFill>
              </a:rPr>
              <a:t>3</a:t>
            </a:r>
            <a:r>
              <a:rPr lang="nl-NL" sz="2000">
                <a:solidFill>
                  <a:schemeClr val="bg2"/>
                </a:solidFill>
              </a:rPr>
              <a:t>						&lt; 100 kg</a:t>
            </a:r>
            <a:endParaRPr lang="nl-NL" sz="2000" baseline="-25000">
              <a:solidFill>
                <a:schemeClr val="bg2"/>
              </a:solidFill>
            </a:endParaRPr>
          </a:p>
          <a:p>
            <a:pPr marL="342900" lvl="1" indent="-3429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2"/>
                </a:solidFill>
              </a:rPr>
              <a:t>vrijstellingswaarden volgens Rbs, Bijlage 3.2</a:t>
            </a:r>
            <a:endParaRPr lang="nl-NL" sz="1000">
              <a:solidFill>
                <a:schemeClr val="bg2"/>
              </a:solidFill>
            </a:endParaRP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br>
              <a:rPr lang="nl-NL" sz="1000">
                <a:solidFill>
                  <a:schemeClr val="bg2"/>
                </a:solidFill>
              </a:rPr>
            </a:br>
            <a:r>
              <a:rPr lang="nl-NL" sz="1800">
                <a:solidFill>
                  <a:schemeClr val="bg2"/>
                </a:solidFill>
              </a:rPr>
              <a:t>onbeperkte hoeveelheid vast materiaal</a:t>
            </a:r>
          </a:p>
          <a:p>
            <a:pPr marL="43200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nl-NL" sz="1800">
                <a:solidFill>
                  <a:schemeClr val="bg2"/>
                </a:solidFill>
              </a:rPr>
              <a:t>	kunstmatige radionucliden							0,1 Bq g</a:t>
            </a:r>
            <a:r>
              <a:rPr lang="nl-NL" sz="1800" baseline="30000">
                <a:solidFill>
                  <a:schemeClr val="bg2"/>
                </a:solidFill>
              </a:rPr>
              <a:t>-1</a:t>
            </a:r>
            <a:br>
              <a:rPr lang="nl-NL" sz="1800">
                <a:solidFill>
                  <a:schemeClr val="bg2"/>
                </a:solidFill>
              </a:rPr>
            </a:br>
            <a:r>
              <a:rPr lang="nl-NL" sz="1800">
                <a:solidFill>
                  <a:schemeClr val="bg2"/>
                </a:solidFill>
              </a:rPr>
              <a:t>	natuurlijk voorkomende radionuclide	n		1 Bq g</a:t>
            </a:r>
            <a:r>
              <a:rPr lang="nl-NL" sz="1800" baseline="30000">
                <a:solidFill>
                  <a:schemeClr val="bg2"/>
                </a:solidFill>
              </a:rPr>
              <a:t>-1</a:t>
            </a:r>
            <a:br>
              <a:rPr lang="nl-NL" sz="1800">
                <a:solidFill>
                  <a:schemeClr val="bg2"/>
                </a:solidFill>
              </a:rPr>
            </a:br>
            <a:r>
              <a:rPr lang="nl-NL" sz="1800">
                <a:solidFill>
                  <a:schemeClr val="bg2"/>
                </a:solidFill>
              </a:rPr>
              <a:t>matige hoeveelheid elk materiaal					100 Bq g</a:t>
            </a:r>
            <a:r>
              <a:rPr lang="nl-NL" sz="1800" baseline="30000">
                <a:solidFill>
                  <a:schemeClr val="bg2"/>
                </a:solidFill>
              </a:rPr>
              <a:t>-1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2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4AC46-EF4D-449E-B5EF-7449B92926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9CCA834-EC22-4B3A-8768-A6D97A43C5BB}" type="datetime8">
              <a:rPr lang="en-US" smtClean="0"/>
              <a:t>24-11-21 23:08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4215D9-44F5-46B6-B719-F9C16454374A}"/>
              </a:ext>
            </a:extLst>
          </p:cNvPr>
          <p:cNvSpPr txBox="1"/>
          <p:nvPr/>
        </p:nvSpPr>
        <p:spPr>
          <a:xfrm>
            <a:off x="3960000" y="5940000"/>
            <a:ext cx="900000" cy="460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Ja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7130F-D0C2-4759-B64C-A299563E56B9}"/>
              </a:ext>
            </a:extLst>
          </p:cNvPr>
          <p:cNvSpPr txBox="1"/>
          <p:nvPr/>
        </p:nvSpPr>
        <p:spPr>
          <a:xfrm>
            <a:off x="6120000" y="5940000"/>
            <a:ext cx="900000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Nee</a:t>
            </a:r>
          </a:p>
        </p:txBody>
      </p:sp>
    </p:spTree>
    <p:extLst>
      <p:ext uri="{BB962C8B-B14F-4D97-AF65-F5344CB8AC3E}">
        <p14:creationId xmlns:p14="http://schemas.microsoft.com/office/powerpoint/2010/main" val="302069930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0A052B6-4C4D-4A25-9412-C8A5474D0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272" y="2781328"/>
            <a:ext cx="2179200" cy="3600000"/>
          </a:xfrm>
          <a:prstGeom prst="rect">
            <a:avLst/>
          </a:prstGeom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Transport en etikettering</a:t>
            </a:r>
            <a:endParaRPr lang="en-US" baseline="-2500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360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2000">
                <a:solidFill>
                  <a:schemeClr val="bg1"/>
                </a:solidFill>
                <a:sym typeface="Symbol"/>
              </a:rPr>
              <a:t>Het transport vindt plaats in een collo van type A. Dit collo bestaat uit een container met een afscherming van 7 mm lood verpakt in een kartonnen doos van 42 × 42 × 42 cm.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nl-NL" sz="2000">
              <a:solidFill>
                <a:schemeClr val="bg1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2000">
                <a:solidFill>
                  <a:schemeClr val="bg1"/>
                </a:solidFill>
                <a:sym typeface="Symbol"/>
              </a:rPr>
              <a:t>De doos is opgevuld met piepschuim zodat de activiteit exact in het midden van het collo zit.</a:t>
            </a:r>
            <a:endParaRPr lang="en-US" sz="200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6EFF54B-1ED3-4390-8B4B-36619D0BA208}"/>
              </a:ext>
            </a:extLst>
          </p:cNvPr>
          <p:cNvSpPr/>
          <p:nvPr/>
        </p:nvSpPr>
        <p:spPr bwMode="auto">
          <a:xfrm>
            <a:off x="6579218" y="4653136"/>
            <a:ext cx="1017118" cy="576064"/>
          </a:xfrm>
          <a:prstGeom prst="ellipse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BD830E-F5BA-494B-B740-BF61B2125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7046BF-0ADB-4DD7-B0F2-CFCF5847419D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5768"/>
      </p:ext>
    </p:extLst>
  </p:cSld>
  <p:clrMapOvr>
    <a:masterClrMapping/>
  </p:clrMapOvr>
  <p:transition spd="med"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Vraag 3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r>
              <a:rPr lang="nl-NL" sz="2000">
                <a:solidFill>
                  <a:schemeClr val="bg1"/>
                </a:solidFill>
              </a:rPr>
              <a:t>De medische werking van </a:t>
            </a:r>
            <a:r>
              <a:rPr lang="nl-NL" sz="2000" baseline="30000">
                <a:solidFill>
                  <a:schemeClr val="bg1"/>
                </a:solidFill>
              </a:rPr>
              <a:t>177</a:t>
            </a:r>
            <a:r>
              <a:rPr lang="nl-NL" sz="2000">
                <a:solidFill>
                  <a:schemeClr val="bg1"/>
                </a:solidFill>
              </a:rPr>
              <a:t>Lu berust uiteraard op de uitgezonden β-straling. Neem voor dit vraagstuk echter aan dat deze β-straling volledig geabsorbeerd wordt  door het lood en dat de gevormde remstraling hierbij verwaarloosbaar is.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endParaRPr lang="nl-NL" sz="2000">
              <a:solidFill>
                <a:schemeClr val="bg1"/>
              </a:solidFill>
            </a:endParaRP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lphaLcParenR"/>
              <a:defRPr/>
            </a:pPr>
            <a:r>
              <a:rPr lang="nl-NL" sz="2000">
                <a:solidFill>
                  <a:srgbClr val="FF0000"/>
                </a:solidFill>
              </a:rPr>
              <a:t>Bereken het maximale kermatempo in lucht op het oppervlak van het collo.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lphaLcParenR"/>
              <a:defRPr/>
            </a:pPr>
            <a:r>
              <a:rPr lang="nl-NL" sz="2000">
                <a:solidFill>
                  <a:srgbClr val="FF0000"/>
                </a:solidFill>
              </a:rPr>
              <a:t>Bepaal de transportindex van dit collo.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A57B25-AC42-4649-BAB7-B21ABAA93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F8E1A0-3AB0-4093-9D5C-BA17AF033EFF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576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Gegevens 3</a:t>
            </a:r>
            <a:endParaRPr lang="en-US" baseline="-2500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vervalschema van </a:t>
            </a:r>
            <a:r>
              <a:rPr lang="en-US" sz="2000" baseline="30000">
                <a:solidFill>
                  <a:schemeClr val="bg1"/>
                </a:solidFill>
              </a:rPr>
              <a:t>177</a:t>
            </a:r>
            <a:r>
              <a:rPr lang="en-US" sz="2000">
                <a:solidFill>
                  <a:schemeClr val="bg1"/>
                </a:solidFill>
              </a:rPr>
              <a:t>Lu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massieke verzwakkingscoëfficiënt (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/</a:t>
            </a:r>
            <a:r>
              <a:rPr lang="el-GR" sz="2000">
                <a:solidFill>
                  <a:schemeClr val="bg1"/>
                </a:solidFill>
              </a:rPr>
              <a:t>ρ</a:t>
            </a:r>
            <a:r>
              <a:rPr lang="en-US" sz="2000">
                <a:solidFill>
                  <a:schemeClr val="bg1"/>
                </a:solidFill>
              </a:rPr>
              <a:t>)</a:t>
            </a:r>
            <a:r>
              <a:rPr lang="en-US" sz="2000" baseline="-25000">
                <a:solidFill>
                  <a:schemeClr val="bg1"/>
                </a:solidFill>
              </a:rPr>
              <a:t>lood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conversiecoëfficiënt H*(10) / K</a:t>
            </a:r>
            <a:r>
              <a:rPr lang="en-US" sz="2000" baseline="-25000">
                <a:solidFill>
                  <a:schemeClr val="bg1"/>
                </a:solidFill>
              </a:rPr>
              <a:t>lucht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alleen afscherming door lood hoeft te worden meegenomen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dikte van lood								d = 7 mm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1"/>
                </a:solidFill>
              </a:rPr>
              <a:t>dichtheid van lood						</a:t>
            </a:r>
            <a:r>
              <a:rPr lang="el-GR" sz="2000">
                <a:solidFill>
                  <a:schemeClr val="bg1"/>
                </a:solidFill>
              </a:rPr>
              <a:t>ρ</a:t>
            </a:r>
            <a:r>
              <a:rPr lang="nl-NL" sz="2000">
                <a:solidFill>
                  <a:schemeClr val="bg1"/>
                </a:solidFill>
              </a:rPr>
              <a:t> = 11,34 g·cm</a:t>
            </a:r>
            <a:r>
              <a:rPr lang="nl-NL" sz="2000" baseline="30000">
                <a:solidFill>
                  <a:schemeClr val="bg1"/>
                </a:solidFill>
              </a:rPr>
              <a:t>-3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build-up factor in dit geval		B = 1,0</a:t>
            </a:r>
            <a:endParaRPr lang="nl-NL" sz="2000" baseline="30000">
              <a:solidFill>
                <a:schemeClr val="bg1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12E832-B71D-4D34-A49B-8E72169E8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B15FAA-CBD9-40E1-BD45-E32E240575A6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7576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Antwoord 3 a</a:t>
            </a:r>
            <a:endParaRPr lang="en-US" baseline="-25000"/>
          </a:p>
        </p:txBody>
      </p:sp>
      <p:sp>
        <p:nvSpPr>
          <p:cNvPr id="500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24408" y="5301368"/>
            <a:ext cx="2520000" cy="1440000"/>
          </a:xfrm>
        </p:spPr>
        <p:txBody>
          <a:bodyPr/>
          <a:lstStyle/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1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E (MeV)		Y</a:t>
            </a:r>
            <a:endParaRPr lang="en-US" sz="1800" b="1" baseline="-25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l-GR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γ</a:t>
            </a:r>
            <a:r>
              <a:rPr lang="en-US" sz="1800" baseline="-25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0,208			0,110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l-GR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γ</a:t>
            </a:r>
            <a:r>
              <a:rPr lang="en-US" sz="1800" baseline="-25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	0,113			0,064</a:t>
            </a: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el-GR" sz="1800" baseline="-25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0,055			0,047</a:t>
            </a:r>
            <a:endParaRPr lang="en-US" sz="1800" baseline="-25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31775">
              <a:spcBef>
                <a:spcPts val="400"/>
              </a:spcBef>
              <a:buClr>
                <a:schemeClr val="folHlink"/>
              </a:buClr>
              <a:buNone/>
            </a:pPr>
            <a:endParaRPr lang="en-US" sz="18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08A04A-D044-4319-AACD-FB32E941DB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636912"/>
            <a:ext cx="3528000" cy="396977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5917687-A544-44D8-B71B-1654881EB211}"/>
              </a:ext>
            </a:extLst>
          </p:cNvPr>
          <p:cNvSpPr/>
          <p:nvPr/>
        </p:nvSpPr>
        <p:spPr bwMode="auto">
          <a:xfrm>
            <a:off x="3168000" y="6066000"/>
            <a:ext cx="1620000" cy="540000"/>
          </a:xfrm>
          <a:prstGeom prst="rect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AB0006-6D68-4E1E-8AC7-1E773887B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06C84E-7D6F-4FA3-96A7-DEAD40851B5A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95783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7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3 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480000" y="5040000"/>
            <a:ext cx="2160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 b="1">
                <a:solidFill>
                  <a:schemeClr val="bg1"/>
                </a:solidFill>
                <a:sym typeface="Symbol"/>
              </a:rPr>
              <a:t>E				</a:t>
            </a:r>
            <a:r>
              <a:rPr lang="el-GR" sz="1800" b="1">
                <a:solidFill>
                  <a:schemeClr val="bg1"/>
                </a:solidFill>
                <a:sym typeface="Symbol"/>
              </a:rPr>
              <a:t>μ</a:t>
            </a:r>
            <a:r>
              <a:rPr lang="en-US" sz="1800" b="1">
                <a:solidFill>
                  <a:schemeClr val="bg1"/>
                </a:solidFill>
                <a:sym typeface="Symbol"/>
              </a:rPr>
              <a:t>/</a:t>
            </a:r>
            <a:r>
              <a:rPr lang="el-GR" sz="1800" b="1">
                <a:solidFill>
                  <a:schemeClr val="bg1"/>
                </a:solidFill>
                <a:sym typeface="Symbol"/>
              </a:rPr>
              <a:t>ρ</a:t>
            </a:r>
            <a:endParaRPr lang="en-US" sz="1800" b="1">
              <a:solidFill>
                <a:schemeClr val="bg1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0,208		0,9 cm</a:t>
            </a:r>
            <a:r>
              <a:rPr lang="en-US" sz="1800" baseline="30000">
                <a:solidFill>
                  <a:schemeClr val="bg1"/>
                </a:solidFill>
                <a:sym typeface="Symbol"/>
              </a:rPr>
              <a:t>2</a:t>
            </a:r>
            <a:r>
              <a:rPr lang="nl-NL" sz="1800">
                <a:solidFill>
                  <a:schemeClr val="bg1"/>
                </a:solidFill>
              </a:rPr>
              <a:t>·g</a:t>
            </a:r>
            <a:r>
              <a:rPr lang="nl-NL" sz="1800" baseline="30000">
                <a:solidFill>
                  <a:schemeClr val="bg1"/>
                </a:solidFill>
              </a:rPr>
              <a:t>-1</a:t>
            </a:r>
            <a:endParaRPr lang="en-US" sz="1800" baseline="30000">
              <a:solidFill>
                <a:schemeClr val="bg1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0,113		5,0 cm</a:t>
            </a:r>
            <a:r>
              <a:rPr lang="en-US" sz="1800" baseline="30000">
                <a:solidFill>
                  <a:schemeClr val="bg1"/>
                </a:solidFill>
                <a:sym typeface="Symbol"/>
              </a:rPr>
              <a:t>2</a:t>
            </a:r>
            <a:r>
              <a:rPr lang="nl-NL" sz="1800">
                <a:solidFill>
                  <a:schemeClr val="bg1"/>
                </a:solidFill>
              </a:rPr>
              <a:t>·g</a:t>
            </a:r>
            <a:r>
              <a:rPr lang="nl-NL" sz="1800" baseline="30000">
                <a:solidFill>
                  <a:schemeClr val="bg1"/>
                </a:solidFill>
              </a:rPr>
              <a:t>-1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0,055		6,5 cm</a:t>
            </a:r>
            <a:r>
              <a:rPr lang="en-US" sz="1800" baseline="30000">
                <a:solidFill>
                  <a:schemeClr val="bg1"/>
                </a:solidFill>
                <a:sym typeface="Symbol"/>
              </a:rPr>
              <a:t>2</a:t>
            </a:r>
            <a:r>
              <a:rPr lang="nl-NL" sz="1800">
                <a:solidFill>
                  <a:schemeClr val="bg1"/>
                </a:solidFill>
              </a:rPr>
              <a:t>·g</a:t>
            </a:r>
            <a:r>
              <a:rPr lang="nl-NL" sz="1800" baseline="30000">
                <a:solidFill>
                  <a:schemeClr val="bg1"/>
                </a:solidFill>
              </a:rPr>
              <a:t>-1</a:t>
            </a:r>
            <a:endParaRPr lang="en-US" sz="180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E3D5F3-0466-4086-9E1B-EEBA8633E1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844" y="2564904"/>
            <a:ext cx="3560356" cy="417789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9DBF77-526A-4CF0-BDB2-A686F297E395}"/>
              </a:ext>
            </a:extLst>
          </p:cNvPr>
          <p:cNvCxnSpPr/>
          <p:nvPr/>
        </p:nvCxnSpPr>
        <p:spPr bwMode="auto">
          <a:xfrm flipV="1">
            <a:off x="4427984" y="3780000"/>
            <a:ext cx="0" cy="25200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32D437-E959-4E65-AC1F-4D3694A1DFA8}"/>
              </a:ext>
            </a:extLst>
          </p:cNvPr>
          <p:cNvCxnSpPr/>
          <p:nvPr/>
        </p:nvCxnSpPr>
        <p:spPr bwMode="auto">
          <a:xfrm flipV="1">
            <a:off x="4230000" y="3780000"/>
            <a:ext cx="0" cy="25200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A8CD911-0F38-4B34-B84A-8165DD12E9DA}"/>
              </a:ext>
            </a:extLst>
          </p:cNvPr>
          <p:cNvCxnSpPr/>
          <p:nvPr/>
        </p:nvCxnSpPr>
        <p:spPr bwMode="auto">
          <a:xfrm flipV="1">
            <a:off x="4035600" y="3780000"/>
            <a:ext cx="0" cy="25200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111AEA-15D3-4104-BD2D-EDCC98A1A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5BAE2-964A-45F9-9816-22DDF69CB8C9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6411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3 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substitueer gegevens in			T = B</a:t>
            </a:r>
            <a:r>
              <a:rPr lang="el-GR" sz="2000">
                <a:solidFill>
                  <a:schemeClr val="bg1"/>
                </a:solidFill>
                <a:sym typeface="Symbol"/>
              </a:rPr>
              <a:t> </a:t>
            </a:r>
            <a:r>
              <a:rPr lang="en-US" sz="2000">
                <a:solidFill>
                  <a:schemeClr val="bg1"/>
                </a:solidFill>
                <a:sym typeface="Symbol"/>
              </a:rPr>
              <a:t>e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-</a:t>
            </a:r>
            <a:r>
              <a:rPr lang="el-GR" sz="2000" baseline="30000">
                <a:solidFill>
                  <a:schemeClr val="bg1"/>
                </a:solidFill>
                <a:sym typeface="Symbol"/>
              </a:rPr>
              <a:t>μ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d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															μd = (</a:t>
            </a:r>
            <a:r>
              <a:rPr lang="el-GR" sz="2000">
                <a:solidFill>
                  <a:schemeClr val="bg1"/>
                </a:solidFill>
                <a:sym typeface="Symbol"/>
              </a:rPr>
              <a:t>μ</a:t>
            </a:r>
            <a:r>
              <a:rPr lang="en-US" sz="2000">
                <a:solidFill>
                  <a:schemeClr val="bg1"/>
                </a:solidFill>
                <a:sym typeface="Symbol"/>
              </a:rPr>
              <a:t>/</a:t>
            </a:r>
            <a:r>
              <a:rPr lang="el-GR" sz="2000">
                <a:solidFill>
                  <a:schemeClr val="bg1"/>
                </a:solidFill>
                <a:sym typeface="Symbol"/>
              </a:rPr>
              <a:t>ρ</a:t>
            </a:r>
            <a:r>
              <a:rPr lang="en-US" sz="2000">
                <a:solidFill>
                  <a:schemeClr val="bg1"/>
                </a:solidFill>
                <a:sym typeface="Symbol"/>
              </a:rPr>
              <a:t>)</a:t>
            </a:r>
            <a:r>
              <a:rPr lang="el-GR" sz="2000">
                <a:solidFill>
                  <a:schemeClr val="bg1"/>
                </a:solidFill>
                <a:sym typeface="Symbol"/>
              </a:rPr>
              <a:t> × ρ</a:t>
            </a:r>
            <a:r>
              <a:rPr lang="en-US" sz="2000">
                <a:solidFill>
                  <a:schemeClr val="bg1"/>
                </a:solidFill>
                <a:sym typeface="Symbol"/>
              </a:rPr>
              <a:t> </a:t>
            </a:r>
            <a:r>
              <a:rPr lang="el-GR" sz="2000">
                <a:solidFill>
                  <a:schemeClr val="bg1"/>
                </a:solidFill>
                <a:sym typeface="Symbol"/>
              </a:rPr>
              <a:t>×</a:t>
            </a:r>
            <a:r>
              <a:rPr lang="en-US" sz="2000">
                <a:solidFill>
                  <a:schemeClr val="bg1"/>
                </a:solidFill>
                <a:sym typeface="Symbol"/>
              </a:rPr>
              <a:t> d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chemeClr val="bg1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B = 1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μd = 0,9 cm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2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  <a:sym typeface="Symbol"/>
              </a:rPr>
              <a:t>g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-1</a:t>
            </a:r>
            <a:r>
              <a:rPr lang="el-GR" sz="2000">
                <a:solidFill>
                  <a:schemeClr val="bg1"/>
                </a:solidFill>
                <a:sym typeface="Symbol"/>
              </a:rPr>
              <a:t> × </a:t>
            </a:r>
            <a:r>
              <a:rPr lang="en-US" sz="2000">
                <a:solidFill>
                  <a:schemeClr val="bg1"/>
                </a:solidFill>
                <a:sym typeface="Symbol"/>
              </a:rPr>
              <a:t>11,34 g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  <a:sym typeface="Symbol"/>
              </a:rPr>
              <a:t>cm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-3</a:t>
            </a:r>
            <a:r>
              <a:rPr lang="el-GR" sz="2000">
                <a:solidFill>
                  <a:schemeClr val="bg1"/>
                </a:solidFill>
                <a:sym typeface="Symbol"/>
              </a:rPr>
              <a:t> × </a:t>
            </a:r>
            <a:r>
              <a:rPr lang="en-US" sz="2000">
                <a:solidFill>
                  <a:schemeClr val="bg1"/>
                </a:solidFill>
                <a:sym typeface="Symbol"/>
              </a:rPr>
              <a:t>7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  <a:sym typeface="Symbol"/>
              </a:rPr>
              <a:t>10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-1</a:t>
            </a:r>
            <a:r>
              <a:rPr lang="en-US" sz="2000">
                <a:solidFill>
                  <a:schemeClr val="bg1"/>
                </a:solidFill>
                <a:sym typeface="Symbol"/>
              </a:rPr>
              <a:t> cm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	  = 7,1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T = 1</a:t>
            </a:r>
            <a:r>
              <a:rPr lang="en-US" sz="2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 × e</a:t>
            </a:r>
            <a:r>
              <a:rPr lang="en-US" sz="2000" baseline="30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-7,1</a:t>
            </a:r>
            <a:r>
              <a:rPr lang="en-US" sz="2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 = 8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-4</a:t>
            </a:r>
            <a:r>
              <a:rPr lang="nl-NL" sz="2000">
                <a:solidFill>
                  <a:schemeClr val="bg1"/>
                </a:solidFill>
              </a:rPr>
              <a:t>			voor 0,208 MeV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nl-NL" sz="2000">
              <a:solidFill>
                <a:schemeClr val="bg1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voor 0,113 MeV is μ/</a:t>
            </a:r>
            <a:r>
              <a:rPr lang="el-GR" sz="2000">
                <a:solidFill>
                  <a:schemeClr val="bg1"/>
                </a:solidFill>
                <a:sym typeface="Symbol"/>
              </a:rPr>
              <a:t>ρ</a:t>
            </a:r>
            <a:r>
              <a:rPr lang="en-US" sz="2000">
                <a:solidFill>
                  <a:schemeClr val="bg1"/>
                </a:solidFill>
                <a:sym typeface="Symbol"/>
              </a:rPr>
              <a:t> meer dan 5 keer groter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→	T &lt; (</a:t>
            </a:r>
            <a:r>
              <a:rPr lang="en-US" sz="2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8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-4</a:t>
            </a:r>
            <a:r>
              <a:rPr lang="nl-NL" sz="2000">
                <a:solidFill>
                  <a:schemeClr val="bg1"/>
                </a:solidFill>
              </a:rPr>
              <a:t>)</a:t>
            </a:r>
            <a:r>
              <a:rPr lang="nl-NL" sz="2000" baseline="30000">
                <a:solidFill>
                  <a:schemeClr val="bg1"/>
                </a:solidFill>
              </a:rPr>
              <a:t>5</a:t>
            </a:r>
            <a:r>
              <a:rPr lang="nl-NL" sz="2000">
                <a:solidFill>
                  <a:schemeClr val="bg1"/>
                </a:solidFill>
              </a:rPr>
              <a:t> &lt; 10</a:t>
            </a:r>
            <a:r>
              <a:rPr lang="nl-NL" sz="2000" baseline="30000">
                <a:solidFill>
                  <a:schemeClr val="bg1"/>
                </a:solidFill>
              </a:rPr>
              <a:t>-15</a:t>
            </a:r>
            <a:r>
              <a:rPr lang="nl-NL" sz="2000">
                <a:solidFill>
                  <a:schemeClr val="bg1"/>
                </a:solidFill>
              </a:rPr>
              <a:t> (en dus nihil) </a:t>
            </a:r>
            <a:endParaRPr lang="en-US" sz="2000" dirty="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43E980-2551-41AF-8F73-3A84486A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31054D-0E69-4D92-BD50-50894251F256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1193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Wat is lutetium ?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27150E-54B1-4E6F-9B2F-88E5DC18D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5647A-9D92-4E67-8D77-EC30BA0FD82D}" type="datetime8">
              <a:rPr lang="en-US" smtClean="0"/>
              <a:t>24-11-21 23:08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FB63E5-AB4F-47AB-B14D-0899FC677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924944"/>
            <a:ext cx="4892488" cy="2520000"/>
          </a:xfrm>
          <a:prstGeom prst="rect">
            <a:avLst/>
          </a:prstGeom>
        </p:spPr>
      </p:pic>
      <p:sp>
        <p:nvSpPr>
          <p:cNvPr id="8" name="Rectangle 3">
            <a:extLst>
              <a:ext uri="{FF2B5EF4-FFF2-40B4-BE49-F238E27FC236}">
                <a16:creationId xmlns:a16="http://schemas.microsoft.com/office/drawing/2014/main" id="{07E454AB-23D9-4B50-89F3-2BBC63E1D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824" y="5517232"/>
            <a:ext cx="489248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Font typeface="Monotype Sorts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/>
              <a:buChar char="&lt;"/>
              <a:defRPr kumimoji="1"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algn="ctr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nl-NL" sz="1800" kern="0">
                <a:solidFill>
                  <a:schemeClr val="bg2"/>
                </a:solidFill>
                <a:latin typeface="Arial" pitchFamily="34" charset="0"/>
              </a:rPr>
              <a:t>luchtopname van Lutetia</a:t>
            </a:r>
          </a:p>
          <a:p>
            <a:pPr marL="0" lvl="1" indent="0" algn="ctr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nl-NL" sz="1600" kern="0">
                <a:solidFill>
                  <a:schemeClr val="bg2"/>
                </a:solidFill>
                <a:latin typeface="Arial" pitchFamily="34" charset="0"/>
              </a:rPr>
              <a:t>(courtesy Asterix)</a:t>
            </a:r>
            <a:endParaRPr lang="nl-NL" sz="1800" ker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AC9119-69CF-4FC9-A272-E668A73A34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805" y="4941168"/>
            <a:ext cx="136207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15045"/>
      </p:ext>
    </p:extLst>
  </p:cSld>
  <p:clrMapOvr>
    <a:masterClrMapping/>
  </p:clrMapOvr>
  <p:transition spd="med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3 a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De bronconstante k uit het Handboek mag niet worden gebruikt.				</a:t>
            </a:r>
            <a:r>
              <a:rPr lang="en-US" sz="2000">
                <a:solidFill>
                  <a:srgbClr val="FF0000"/>
                </a:solidFill>
                <a:sym typeface="Symbol"/>
              </a:rPr>
              <a:t>Waarom eigenlijk niet?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Ga daarom uit van vuistregel op 1 m: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	K</a:t>
            </a:r>
            <a:r>
              <a:rPr lang="en-US" sz="2000" baseline="-25000">
                <a:solidFill>
                  <a:srgbClr val="336600"/>
                </a:solidFill>
                <a:sym typeface="Symbol"/>
              </a:rPr>
              <a:t>lucht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(</a:t>
            </a:r>
            <a:r>
              <a:rPr lang="el-GR" sz="2000">
                <a:solidFill>
                  <a:srgbClr val="336600"/>
                </a:solidFill>
                <a:sym typeface="Symbol"/>
              </a:rPr>
              <a:t>μ</a:t>
            </a:r>
            <a:r>
              <a:rPr lang="en-US" sz="2000">
                <a:solidFill>
                  <a:srgbClr val="336600"/>
                </a:solidFill>
                <a:sym typeface="Symbol"/>
              </a:rPr>
              <a:t>Gy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rgbClr val="336600"/>
                </a:solidFill>
                <a:sym typeface="Symbol"/>
              </a:rPr>
              <a:t>h</a:t>
            </a:r>
            <a:r>
              <a:rPr lang="en-US" sz="2000" baseline="30000">
                <a:solidFill>
                  <a:srgbClr val="336600"/>
                </a:solidFill>
                <a:sym typeface="Symbol"/>
              </a:rPr>
              <a:t>-1</a:t>
            </a:r>
            <a:r>
              <a:rPr lang="en-US" sz="2000">
                <a:solidFill>
                  <a:srgbClr val="336600"/>
                </a:solidFill>
                <a:sym typeface="Symbol"/>
              </a:rPr>
              <a:t>) = A (MBq) E</a:t>
            </a:r>
            <a:r>
              <a:rPr lang="el-GR" sz="2000" baseline="-25000">
                <a:solidFill>
                  <a:srgbClr val="336600"/>
                </a:solidFill>
                <a:sym typeface="Symbol"/>
              </a:rPr>
              <a:t>γ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(MeV) Y T / 7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rgbClr val="336600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activiteit						A = 511 GBq = 511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3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MBq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transmissie					T = </a:t>
            </a:r>
            <a:r>
              <a:rPr lang="en-US" sz="2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8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-4</a:t>
            </a:r>
            <a:endParaRPr lang="en-US" sz="2000">
              <a:solidFill>
                <a:srgbClr val="336600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afstand tot bron		r = 42 cm / 2 = 21 cm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K</a:t>
            </a:r>
            <a:r>
              <a:rPr lang="en-US" sz="2000" baseline="-25000">
                <a:solidFill>
                  <a:srgbClr val="336600"/>
                </a:solidFill>
                <a:sym typeface="Symbol"/>
              </a:rPr>
              <a:t>lucht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= 511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3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MBq × (0,208 MeV × 0,110 / 7)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sym typeface="Symbol"/>
              </a:rPr>
              <a:t>	× </a:t>
            </a:r>
            <a:r>
              <a:rPr lang="en-US" sz="2000">
                <a:solidFill>
                  <a:srgbClr val="336600"/>
                </a:solidFill>
                <a:latin typeface="Arial"/>
                <a:cs typeface="Arial"/>
                <a:sym typeface="Symbol"/>
              </a:rPr>
              <a:t>8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-4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× (100 cm / 21 cm)</a:t>
            </a:r>
            <a:r>
              <a:rPr lang="en-US" sz="2000" baseline="30000">
                <a:solidFill>
                  <a:srgbClr val="336600"/>
                </a:solidFill>
                <a:sym typeface="Symbol"/>
              </a:rPr>
              <a:t>2</a:t>
            </a:r>
            <a:r>
              <a:rPr lang="en-US" sz="2000">
                <a:solidFill>
                  <a:srgbClr val="336600"/>
                </a:solidFill>
                <a:sym typeface="Symbol"/>
              </a:rPr>
              <a:t> = </a:t>
            </a:r>
            <a:r>
              <a:rPr lang="en-US" sz="2000">
                <a:solidFill>
                  <a:srgbClr val="FF0000"/>
                </a:solidFill>
                <a:sym typeface="Symbol"/>
              </a:rPr>
              <a:t>30 </a:t>
            </a:r>
            <a:r>
              <a:rPr lang="el-GR" sz="2000">
                <a:solidFill>
                  <a:srgbClr val="FF0000"/>
                </a:solidFill>
                <a:sym typeface="Symbol"/>
              </a:rPr>
              <a:t>μ</a:t>
            </a:r>
            <a:r>
              <a:rPr lang="en-US" sz="2000">
                <a:solidFill>
                  <a:srgbClr val="FF0000"/>
                </a:solidFill>
                <a:sym typeface="Symbol"/>
              </a:rPr>
              <a:t>Gy</a:t>
            </a:r>
            <a:r>
              <a:rPr lang="nl-NL" sz="2000">
                <a:solidFill>
                  <a:srgbClr val="FF0000"/>
                </a:solidFill>
              </a:rPr>
              <a:t>·h</a:t>
            </a:r>
            <a:r>
              <a:rPr lang="nl-NL" sz="2000" baseline="30000">
                <a:solidFill>
                  <a:srgbClr val="FF0000"/>
                </a:solidFill>
              </a:rPr>
              <a:t>-1</a:t>
            </a:r>
            <a:endParaRPr lang="en-US" sz="2000" baseline="30000" dirty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95102A-31B7-4E49-9A9C-32C9E7A3C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483B75-18EA-4588-963E-D907B68C50D8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2872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Transportindex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1800">
                <a:solidFill>
                  <a:srgbClr val="FF0000"/>
                </a:solidFill>
                <a:sym typeface="Symbol"/>
              </a:rPr>
              <a:t>De transportindex TI is gelijk aan H*(10) op 1 m van het oppervlak van het collo, uitgedrukt in eenheden van 10 μSv</a:t>
            </a:r>
            <a:r>
              <a:rPr lang="nl-NL" sz="1800">
                <a:solidFill>
                  <a:srgbClr val="FF0000"/>
                </a:solidFill>
              </a:rPr>
              <a:t>·</a:t>
            </a:r>
            <a:r>
              <a:rPr lang="nl-NL" sz="1800">
                <a:solidFill>
                  <a:srgbClr val="FF0000"/>
                </a:solidFill>
                <a:sym typeface="Symbol"/>
              </a:rPr>
              <a:t>h</a:t>
            </a:r>
            <a:r>
              <a:rPr lang="nl-NL" sz="1800" baseline="30000">
                <a:solidFill>
                  <a:srgbClr val="FF0000"/>
                </a:solidFill>
                <a:sym typeface="Symbol"/>
              </a:rPr>
              <a:t>-1</a:t>
            </a:r>
            <a:r>
              <a:rPr lang="nl-NL" sz="1800">
                <a:solidFill>
                  <a:srgbClr val="FF0000"/>
                </a:solidFill>
                <a:sym typeface="Symbol"/>
              </a:rPr>
              <a:t> en naar boven afgerond op één cijfer achter de komma.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1800">
                <a:solidFill>
                  <a:srgbClr val="FF0000"/>
                </a:solidFill>
                <a:sym typeface="Symbol"/>
              </a:rPr>
              <a:t>Waarden onder 0,05 worden op 0 afgerond.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nl-NL" sz="2000">
              <a:solidFill>
                <a:srgbClr val="336600"/>
              </a:solidFill>
              <a:sym typeface="Symbol"/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r>
              <a:rPr lang="nl-NL" sz="1800">
                <a:solidFill>
                  <a:schemeClr val="bg1"/>
                </a:solidFill>
              </a:rPr>
              <a:t>Plan van aanpak: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rabicPeriod"/>
              <a:defRPr/>
            </a:pPr>
            <a:r>
              <a:rPr lang="nl-NL" sz="1800">
                <a:solidFill>
                  <a:schemeClr val="bg1"/>
                </a:solidFill>
              </a:rPr>
              <a:t>converteer K</a:t>
            </a:r>
            <a:r>
              <a:rPr lang="nl-NL" sz="1800" baseline="-25000">
                <a:solidFill>
                  <a:schemeClr val="bg1"/>
                </a:solidFill>
              </a:rPr>
              <a:t>lucht</a:t>
            </a:r>
            <a:r>
              <a:rPr lang="nl-NL" sz="1800">
                <a:solidFill>
                  <a:schemeClr val="bg1"/>
                </a:solidFill>
              </a:rPr>
              <a:t>   →   H*(10)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rabicPeriod"/>
              <a:defRPr/>
            </a:pPr>
            <a:r>
              <a:rPr lang="nl-NL" sz="1800">
                <a:solidFill>
                  <a:schemeClr val="bg1"/>
                </a:solidFill>
              </a:rPr>
              <a:t>bereken H*(10) op 100 + 21 = 121 cm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rabicPeriod"/>
              <a:defRPr/>
            </a:pPr>
            <a:r>
              <a:rPr lang="nl-NL" sz="1800">
                <a:solidFill>
                  <a:schemeClr val="bg1"/>
                </a:solidFill>
              </a:rPr>
              <a:t>bereken transportindex</a:t>
            </a:r>
            <a:endParaRPr lang="en-US" sz="18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FF0000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C9D612-D578-4D7D-B92D-9AAC933CE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56D376-F93B-4816-B567-36B297CF9D9D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9244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3 b, stap 1:</a:t>
            </a:r>
            <a:br>
              <a:rPr lang="en-US"/>
            </a:br>
            <a:r>
              <a:rPr lang="en-US"/>
              <a:t>	</a:t>
            </a:r>
            <a:r>
              <a:rPr lang="nl-NL" sz="3200"/>
              <a:t> converteer K</a:t>
            </a:r>
            <a:r>
              <a:rPr lang="nl-NL" sz="3200" baseline="-25000"/>
              <a:t>lucht</a:t>
            </a:r>
            <a:r>
              <a:rPr lang="nl-NL" sz="3200"/>
              <a:t> → H*(10)</a:t>
            </a:r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6120000"/>
            <a:ext cx="576000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1800">
                <a:solidFill>
                  <a:schemeClr val="bg1"/>
                </a:solidFill>
                <a:sym typeface="Symbol"/>
              </a:rPr>
              <a:t>H*(10) / K</a:t>
            </a:r>
            <a:r>
              <a:rPr lang="en-US" sz="1800" baseline="-25000">
                <a:solidFill>
                  <a:schemeClr val="bg1"/>
                </a:solidFill>
                <a:sym typeface="Symbol"/>
              </a:rPr>
              <a:t>lucht</a:t>
            </a:r>
            <a:r>
              <a:rPr lang="en-US" sz="1800">
                <a:solidFill>
                  <a:schemeClr val="bg1"/>
                </a:solidFill>
                <a:sym typeface="Symbol"/>
              </a:rPr>
              <a:t> = 1,38 Sv</a:t>
            </a:r>
            <a:r>
              <a:rPr lang="nl-NL" sz="1800">
                <a:solidFill>
                  <a:schemeClr val="bg1"/>
                </a:solidFill>
              </a:rPr>
              <a:t>·</a:t>
            </a:r>
            <a:r>
              <a:rPr lang="en-US" sz="1800">
                <a:solidFill>
                  <a:schemeClr val="bg1"/>
                </a:solidFill>
                <a:sym typeface="Symbol"/>
              </a:rPr>
              <a:t>Gy</a:t>
            </a:r>
            <a:r>
              <a:rPr lang="en-US" sz="1800" baseline="30000">
                <a:solidFill>
                  <a:schemeClr val="bg1"/>
                </a:solidFill>
                <a:sym typeface="Symbol"/>
              </a:rPr>
              <a:t>-1</a:t>
            </a:r>
            <a:r>
              <a:rPr lang="en-US" sz="1800">
                <a:solidFill>
                  <a:schemeClr val="bg1"/>
                </a:solidFill>
                <a:sym typeface="Symbol"/>
              </a:rPr>
              <a:t>		voor 0,208 MeV</a:t>
            </a:r>
            <a:endParaRPr lang="en-US" sz="1800" dirty="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2CD097-FF9C-45AC-B0C0-DDB78658E7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2780928"/>
            <a:ext cx="4856375" cy="32400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2B00262-BE77-4170-B2D9-5363F2598182}"/>
              </a:ext>
            </a:extLst>
          </p:cNvPr>
          <p:cNvCxnSpPr/>
          <p:nvPr/>
        </p:nvCxnSpPr>
        <p:spPr bwMode="auto">
          <a:xfrm flipV="1">
            <a:off x="5220000" y="3420000"/>
            <a:ext cx="0" cy="234000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B0A1DF2-B02B-410B-8A95-03A3AA2D2D50}"/>
              </a:ext>
            </a:extLst>
          </p:cNvPr>
          <p:cNvCxnSpPr/>
          <p:nvPr/>
        </p:nvCxnSpPr>
        <p:spPr bwMode="auto">
          <a:xfrm>
            <a:off x="3275856" y="3645024"/>
            <a:ext cx="504056" cy="0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EC0C7B1-E68D-4B33-9211-B99DB954DC9B}"/>
              </a:ext>
            </a:extLst>
          </p:cNvPr>
          <p:cNvCxnSpPr/>
          <p:nvPr/>
        </p:nvCxnSpPr>
        <p:spPr bwMode="auto">
          <a:xfrm>
            <a:off x="3168000" y="3717032"/>
            <a:ext cx="2196000" cy="0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C66D29-EE26-42CC-B1DF-FD57E7316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39304E-5E2C-4977-9866-6827D75523FD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68025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3 b, stap 2:</a:t>
            </a:r>
            <a:br>
              <a:rPr lang="en-US"/>
            </a:br>
            <a:r>
              <a:rPr lang="en-US"/>
              <a:t>	bereken H*(10) op 121 cm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H*(10) = </a:t>
            </a:r>
            <a:r>
              <a:rPr lang="nl-NL" sz="2000">
                <a:solidFill>
                  <a:schemeClr val="bg1"/>
                </a:solidFill>
              </a:rPr>
              <a:t>30</a:t>
            </a:r>
            <a:r>
              <a:rPr lang="nl-NL" sz="2000">
                <a:solidFill>
                  <a:srgbClr val="336600"/>
                </a:solidFill>
                <a:sym typeface="Symbol"/>
              </a:rPr>
              <a:t> μGy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rgbClr val="336600"/>
                </a:solidFill>
                <a:sym typeface="Symbol"/>
              </a:rPr>
              <a:t>h</a:t>
            </a:r>
            <a:r>
              <a:rPr lang="nl-NL" sz="2000" baseline="30000">
                <a:solidFill>
                  <a:srgbClr val="336600"/>
                </a:solidFill>
                <a:sym typeface="Symbol"/>
              </a:rPr>
              <a:t>-1</a:t>
            </a:r>
            <a:r>
              <a:rPr lang="nl-NL" sz="2000">
                <a:solidFill>
                  <a:srgbClr val="336600"/>
                </a:solidFill>
                <a:sym typeface="Symbol"/>
              </a:rPr>
              <a:t> × </a:t>
            </a:r>
            <a:r>
              <a:rPr lang="en-US" sz="2000">
                <a:solidFill>
                  <a:schemeClr val="bg1"/>
                </a:solidFill>
                <a:sym typeface="Symbol"/>
              </a:rPr>
              <a:t>1,38 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  <a:sym typeface="Symbol"/>
              </a:rPr>
              <a:t>Gy</a:t>
            </a:r>
            <a:r>
              <a:rPr lang="en-US" sz="2000" baseline="30000">
                <a:solidFill>
                  <a:schemeClr val="bg1"/>
                </a:solidFill>
                <a:sym typeface="Symbol"/>
              </a:rPr>
              <a:t>-1</a:t>
            </a:r>
            <a:endParaRPr lang="en-US" sz="2000">
              <a:solidFill>
                <a:schemeClr val="bg1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	</a:t>
            </a:r>
            <a:r>
              <a:rPr lang="nl-NL" sz="2000">
                <a:solidFill>
                  <a:srgbClr val="336600"/>
                </a:solidFill>
                <a:sym typeface="Symbol"/>
              </a:rPr>
              <a:t>× (21 cm / 121 cm)</a:t>
            </a:r>
            <a:r>
              <a:rPr lang="nl-NL" sz="2000" baseline="30000">
                <a:solidFill>
                  <a:srgbClr val="336600"/>
                </a:solidFill>
                <a:sym typeface="Symbol"/>
              </a:rPr>
              <a:t>2</a:t>
            </a:r>
            <a:r>
              <a:rPr lang="nl-NL" sz="2000">
                <a:solidFill>
                  <a:srgbClr val="336600"/>
                </a:solidFill>
                <a:sym typeface="Symbol"/>
              </a:rPr>
              <a:t> = 1,2 μSv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rgbClr val="336600"/>
                </a:solidFill>
                <a:sym typeface="Symbol"/>
              </a:rPr>
              <a:t>h</a:t>
            </a:r>
            <a:r>
              <a:rPr lang="nl-NL" sz="2000" baseline="30000">
                <a:solidFill>
                  <a:srgbClr val="336600"/>
                </a:solidFill>
                <a:sym typeface="Symbol"/>
              </a:rPr>
              <a:t>-1</a:t>
            </a:r>
            <a:endParaRPr lang="en-US" sz="2000" dirty="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7C3DBC-469A-4BFF-84DE-8228470F7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58EC24-8202-412B-B8DA-B260DBDF3895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813480"/>
      </p:ext>
    </p:extLst>
  </p:cSld>
  <p:clrMapOvr>
    <a:masterClrMapping/>
  </p:clrMapOvr>
  <p:transition spd="med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3 b, stap 3:</a:t>
            </a:r>
            <a:br>
              <a:rPr lang="en-US"/>
            </a:br>
            <a:r>
              <a:rPr lang="en-US"/>
              <a:t>	bereken transportindex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chemeClr val="bg1"/>
                </a:solidFill>
                <a:sym typeface="Symbol"/>
              </a:rPr>
              <a:t>H*(10) / 10</a:t>
            </a:r>
            <a:r>
              <a:rPr lang="nl-NL" sz="2000">
                <a:solidFill>
                  <a:srgbClr val="336600"/>
                </a:solidFill>
                <a:sym typeface="Symbol"/>
              </a:rPr>
              <a:t> μSv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rgbClr val="336600"/>
                </a:solidFill>
                <a:sym typeface="Symbol"/>
              </a:rPr>
              <a:t>h</a:t>
            </a:r>
            <a:r>
              <a:rPr lang="nl-NL" sz="2000" baseline="30000">
                <a:solidFill>
                  <a:srgbClr val="336600"/>
                </a:solidFill>
                <a:sym typeface="Symbol"/>
              </a:rPr>
              <a:t>-1</a:t>
            </a:r>
            <a:r>
              <a:rPr lang="nl-NL" sz="2000">
                <a:solidFill>
                  <a:srgbClr val="336600"/>
                </a:solidFill>
                <a:sym typeface="Symbol"/>
              </a:rPr>
              <a:t>	= 1,2 μSv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rgbClr val="336600"/>
                </a:solidFill>
                <a:sym typeface="Symbol"/>
              </a:rPr>
              <a:t>h</a:t>
            </a:r>
            <a:r>
              <a:rPr lang="nl-NL" sz="2000" baseline="30000">
                <a:solidFill>
                  <a:srgbClr val="336600"/>
                </a:solidFill>
                <a:sym typeface="Symbol"/>
              </a:rPr>
              <a:t>-1</a:t>
            </a:r>
            <a:r>
              <a:rPr lang="nl-NL" sz="2000">
                <a:solidFill>
                  <a:srgbClr val="336600"/>
                </a:solidFill>
                <a:sym typeface="Symbol"/>
              </a:rPr>
              <a:t> / </a:t>
            </a:r>
            <a:r>
              <a:rPr lang="en-US" sz="2000">
                <a:solidFill>
                  <a:schemeClr val="bg1"/>
                </a:solidFill>
                <a:sym typeface="Symbol"/>
              </a:rPr>
              <a:t>10</a:t>
            </a:r>
            <a:r>
              <a:rPr lang="nl-NL" sz="2000">
                <a:solidFill>
                  <a:srgbClr val="336600"/>
                </a:solidFill>
                <a:sym typeface="Symbol"/>
              </a:rPr>
              <a:t> μSv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nl-NL" sz="2000">
                <a:solidFill>
                  <a:srgbClr val="336600"/>
                </a:solidFill>
                <a:sym typeface="Symbol"/>
              </a:rPr>
              <a:t>h</a:t>
            </a:r>
            <a:r>
              <a:rPr lang="nl-NL" sz="2000" baseline="30000">
                <a:solidFill>
                  <a:srgbClr val="336600"/>
                </a:solidFill>
                <a:sym typeface="Symbol"/>
              </a:rPr>
              <a:t>-1</a:t>
            </a:r>
            <a:endParaRPr lang="nl-NL" sz="2000">
              <a:solidFill>
                <a:srgbClr val="336600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2000">
                <a:solidFill>
                  <a:srgbClr val="336600"/>
                </a:solidFill>
                <a:sym typeface="Symbol"/>
              </a:rPr>
              <a:t>										= 0,12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nl-NL" sz="2000">
              <a:solidFill>
                <a:srgbClr val="336600"/>
              </a:solidFill>
              <a:sym typeface="Symbol"/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2000">
                <a:solidFill>
                  <a:srgbClr val="336600"/>
                </a:solidFill>
                <a:sym typeface="Symbol"/>
              </a:rPr>
              <a:t>afronden naar boven op één cijfer achter de komma		→	</a:t>
            </a:r>
            <a:r>
              <a:rPr lang="nl-NL" sz="2000">
                <a:solidFill>
                  <a:srgbClr val="FF0000"/>
                </a:solidFill>
                <a:sym typeface="Symbol"/>
              </a:rPr>
              <a:t>TI = 0,2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chemeClr val="bg1"/>
              </a:solidFill>
              <a:sym typeface="Symbol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B7319F-B724-4C5C-8E22-8493901B3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70EFE1-BF1C-4882-B608-558622D89537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9226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Vraag 4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80000"/>
            <a:ext cx="5760000" cy="3600000"/>
          </a:xfrm>
        </p:spPr>
        <p:txBody>
          <a:bodyPr/>
          <a:lstStyle/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00000"/>
              <a:buNone/>
              <a:defRPr/>
            </a:pPr>
            <a:r>
              <a:rPr lang="nl-NL" sz="2000">
                <a:solidFill>
                  <a:schemeClr val="bg1"/>
                </a:solidFill>
              </a:rPr>
              <a:t>Tot slot kijken we naar de voorgeschreven etikettering van het collo.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00000"/>
              <a:buNone/>
              <a:defRPr/>
            </a:pPr>
            <a:endParaRPr lang="nl-NL" sz="2000">
              <a:solidFill>
                <a:schemeClr val="bg1"/>
              </a:solidFill>
            </a:endParaRP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lphaLcParenR"/>
              <a:defRPr/>
            </a:pPr>
            <a:r>
              <a:rPr lang="nl-NL" sz="2000">
                <a:solidFill>
                  <a:srgbClr val="FF0000"/>
                </a:solidFill>
              </a:rPr>
              <a:t>W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elk etiket moet op het collo geplakt worden?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lphaLcParenR"/>
              <a:defRPr/>
            </a:pPr>
            <a:r>
              <a:rPr lang="nl-NL" sz="20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Geef alle gegevens die hierop ingevuld moeten worden.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012D65-E9CE-4963-8B0C-4D7BB8B5A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6ECB594-1454-43D4-AA16-E14B7BE5C93C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4449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Gegevens 4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We weten intussen: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verbinding									</a:t>
            </a:r>
            <a:r>
              <a:rPr lang="nl-NL" sz="2000">
                <a:solidFill>
                  <a:schemeClr val="bg1"/>
                </a:solidFill>
              </a:rPr>
              <a:t>lutetiumnitraat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nuclide											</a:t>
            </a:r>
            <a:r>
              <a:rPr lang="en-US" sz="2000" baseline="30000">
                <a:solidFill>
                  <a:schemeClr val="bg1"/>
                </a:solidFill>
              </a:rPr>
              <a:t>177</a:t>
            </a:r>
            <a:r>
              <a:rPr lang="en-US" sz="2000">
                <a:solidFill>
                  <a:schemeClr val="bg1"/>
                </a:solidFill>
              </a:rPr>
              <a:t>Lu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activiteit										A = 511 GBq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1"/>
                </a:solidFill>
              </a:rPr>
              <a:t>transportindex							</a:t>
            </a:r>
            <a:r>
              <a:rPr lang="en-US" sz="2000">
                <a:solidFill>
                  <a:schemeClr val="bg1"/>
                </a:solidFill>
              </a:rPr>
              <a:t>TI = 0,2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K</a:t>
            </a:r>
            <a:r>
              <a:rPr lang="en-US" sz="2000" baseline="-25000">
                <a:solidFill>
                  <a:schemeClr val="bg1"/>
                </a:solidFill>
              </a:rPr>
              <a:t>lucht</a:t>
            </a:r>
            <a:r>
              <a:rPr lang="en-US" sz="2000">
                <a:solidFill>
                  <a:schemeClr val="bg1"/>
                </a:solidFill>
              </a:rPr>
              <a:t> op oppervlak					30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Gy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H* / K</a:t>
            </a:r>
            <a:r>
              <a:rPr lang="en-US" sz="2000" baseline="-25000">
                <a:solidFill>
                  <a:schemeClr val="bg1"/>
                </a:solidFill>
              </a:rPr>
              <a:t>lucht</a:t>
            </a:r>
            <a:r>
              <a:rPr lang="en-US" sz="2000">
                <a:solidFill>
                  <a:schemeClr val="bg1"/>
                </a:solidFill>
              </a:rPr>
              <a:t>										1,38 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Gy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H* op oppervlak						41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H* op 1 m van oppervlak		1,2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endParaRPr lang="nl-NL" sz="2000" baseline="30000">
              <a:solidFill>
                <a:schemeClr val="bg1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9107AC-2953-4A83-8EBA-CFC891B789E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020EBC2-0E7F-4CDD-9656-C8D2E9B04900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9346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4 a</a:t>
            </a:r>
            <a:br>
              <a:rPr lang="en-US"/>
            </a:br>
            <a:r>
              <a:rPr lang="en-US"/>
              <a:t>	welk etiket ?</a:t>
            </a:r>
          </a:p>
        </p:txBody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08000"/>
            <a:ext cx="5940000" cy="3600000"/>
          </a:xfrm>
        </p:spPr>
        <p:txBody>
          <a:bodyPr/>
          <a:lstStyle/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etiket		H*(10) in </a:t>
            </a:r>
            <a:r>
              <a:rPr lang="el-GR" sz="1600" b="1">
                <a:solidFill>
                  <a:srgbClr val="FF0000"/>
                </a:solidFill>
                <a:cs typeface="Arial" pitchFamily="34" charset="0"/>
              </a:rPr>
              <a:t>μ</a:t>
            </a: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Sv</a:t>
            </a:r>
            <a:r>
              <a:rPr lang="nl-NL" sz="1600" b="1">
                <a:solidFill>
                  <a:srgbClr val="FF0000"/>
                </a:solidFill>
              </a:rPr>
              <a:t>·</a:t>
            </a: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h</a:t>
            </a:r>
            <a:r>
              <a:rPr lang="nl-NL" sz="1600" b="1" baseline="30000">
                <a:solidFill>
                  <a:srgbClr val="FF0000"/>
                </a:solidFill>
                <a:cs typeface="Arial" pitchFamily="34" charset="0"/>
              </a:rPr>
              <a:t>-1</a:t>
            </a: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	H*(10) in </a:t>
            </a:r>
            <a:r>
              <a:rPr lang="el-GR" sz="1600" b="1">
                <a:solidFill>
                  <a:srgbClr val="FF0000"/>
                </a:solidFill>
                <a:cs typeface="Arial" pitchFamily="34" charset="0"/>
              </a:rPr>
              <a:t>μ</a:t>
            </a: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Sv</a:t>
            </a:r>
            <a:r>
              <a:rPr lang="nl-NL" sz="1600" b="1">
                <a:solidFill>
                  <a:srgbClr val="FF0000"/>
                </a:solidFill>
              </a:rPr>
              <a:t>·</a:t>
            </a: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h</a:t>
            </a:r>
            <a:r>
              <a:rPr lang="nl-NL" sz="1600" b="1" baseline="30000">
                <a:solidFill>
                  <a:srgbClr val="FF0000"/>
                </a:solidFill>
                <a:cs typeface="Arial" pitchFamily="34" charset="0"/>
              </a:rPr>
              <a:t>-1</a:t>
            </a: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	TI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				op oppervlak			op 1 m van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1600" b="1">
                <a:solidFill>
                  <a:srgbClr val="FF0000"/>
                </a:solidFill>
                <a:cs typeface="Arial" pitchFamily="34" charset="0"/>
              </a:rPr>
              <a:t>												oppervlak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1600">
                <a:solidFill>
                  <a:srgbClr val="FF0000"/>
                </a:solidFill>
                <a:cs typeface="Arial" pitchFamily="34" charset="0"/>
              </a:rPr>
              <a:t>I-wit			&lt; 5							&lt; 0,5						0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1600">
                <a:solidFill>
                  <a:srgbClr val="FF0000"/>
                </a:solidFill>
                <a:cs typeface="Arial" pitchFamily="34" charset="0"/>
              </a:rPr>
              <a:t>II-geel		&gt; 5 en &lt; 500			&gt; 0,5 en &lt; 10			&gt; 0 en &lt; 1,0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nl-NL" sz="1600">
                <a:solidFill>
                  <a:srgbClr val="FF0000"/>
                </a:solidFill>
                <a:cs typeface="Arial" pitchFamily="34" charset="0"/>
              </a:rPr>
              <a:t>III-geel		&gt; 500 en &lt; 2000		&gt; 10 en &lt; 100			&gt; 1,0 en &lt; 10,0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endParaRPr lang="nl-NL" sz="2000">
              <a:solidFill>
                <a:srgbClr val="336600"/>
              </a:solidFill>
              <a:cs typeface="Arial" pitchFamily="34" charset="0"/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</a:rPr>
              <a:t>op oppervlak							</a:t>
            </a:r>
            <a:r>
              <a:rPr lang="en-US" sz="2000">
                <a:solidFill>
                  <a:schemeClr val="bg1"/>
                </a:solidFill>
              </a:rPr>
              <a:t>41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chemeClr val="bg1"/>
                </a:solidFill>
              </a:rPr>
              <a:t>		→ II-geel</a:t>
            </a:r>
            <a:endParaRPr lang="en-US" sz="2000">
              <a:solidFill>
                <a:srgbClr val="336600"/>
              </a:solidFill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rgbClr val="336600"/>
                </a:solidFill>
              </a:rPr>
              <a:t>op 1 m van oppervlak		</a:t>
            </a:r>
            <a:r>
              <a:rPr lang="en-US" sz="2000">
                <a:solidFill>
                  <a:schemeClr val="bg1"/>
                </a:solidFill>
              </a:rPr>
              <a:t>1,2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chemeClr val="bg1"/>
                </a:solidFill>
              </a:rPr>
              <a:t>		→ II-geel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None/>
            </a:pPr>
            <a:r>
              <a:rPr lang="en-US" sz="2000">
                <a:solidFill>
                  <a:schemeClr val="bg1"/>
                </a:solidFill>
              </a:rPr>
              <a:t>transportindex						0,2						→ II-geel</a:t>
            </a:r>
            <a:endParaRPr lang="en-US" sz="2000">
              <a:solidFill>
                <a:srgbClr val="336600"/>
              </a:solidFill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/>
              <a:buNone/>
            </a:pPr>
            <a:r>
              <a:rPr lang="en-US" sz="2000">
                <a:solidFill>
                  <a:schemeClr val="bg1"/>
                </a:solidFill>
              </a:rPr>
              <a:t>→	</a:t>
            </a:r>
            <a:r>
              <a:rPr lang="en-US" sz="2000">
                <a:solidFill>
                  <a:srgbClr val="FF0000"/>
                </a:solidFill>
                <a:cs typeface="Arial" pitchFamily="34" charset="0"/>
              </a:rPr>
              <a:t>II-geel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2880000" y="4005064"/>
            <a:ext cx="5580000" cy="288000"/>
          </a:xfrm>
          <a:prstGeom prst="rect">
            <a:avLst/>
          </a:prstGeom>
          <a:noFill/>
          <a:ln w="254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8FD81F-14C1-45CE-839D-163305B4C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E6A8ED-980B-477D-920A-F921EF8FB734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6382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Antwoord 4 b</a:t>
            </a:r>
            <a:br>
              <a:rPr lang="en-US"/>
            </a:br>
            <a:r>
              <a:rPr lang="en-US"/>
              <a:t>	welke gegevens ?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880000" y="5400000"/>
            <a:ext cx="576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latin typeface="+mn-lt"/>
                <a:cs typeface="+mn-cs"/>
              </a:rPr>
              <a:t>contents							</a:t>
            </a:r>
            <a:r>
              <a:rPr lang="en-US" sz="2000" baseline="30000">
                <a:solidFill>
                  <a:srgbClr val="FF0000"/>
                </a:solidFill>
                <a:latin typeface="+mn-lt"/>
                <a:cs typeface="+mn-cs"/>
              </a:rPr>
              <a:t>177</a:t>
            </a:r>
            <a:r>
              <a:rPr lang="en-US" sz="2000">
                <a:solidFill>
                  <a:srgbClr val="FF0000"/>
                </a:solidFill>
                <a:latin typeface="+mn-lt"/>
                <a:cs typeface="+mn-cs"/>
              </a:rPr>
              <a:t>Lu (</a:t>
            </a:r>
            <a:r>
              <a:rPr lang="nl-NL" sz="2000">
                <a:solidFill>
                  <a:srgbClr val="FF0000"/>
                </a:solidFill>
              </a:rPr>
              <a:t>lutetiumnitraat)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nl-NL" sz="2000">
                <a:solidFill>
                  <a:schemeClr val="bg1"/>
                </a:solidFill>
                <a:latin typeface="+mn-lt"/>
                <a:cs typeface="+mn-cs"/>
              </a:rPr>
              <a:t>activity								</a:t>
            </a:r>
            <a:r>
              <a:rPr lang="nl-NL" sz="2000">
                <a:solidFill>
                  <a:srgbClr val="FF0000"/>
                </a:solidFill>
                <a:latin typeface="+mn-lt"/>
                <a:cs typeface="+mn-cs"/>
              </a:rPr>
              <a:t>511 GBq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  <a:latin typeface="+mn-lt"/>
                <a:cs typeface="+mn-cs"/>
              </a:rPr>
              <a:t>transport index				</a:t>
            </a:r>
            <a:r>
              <a:rPr lang="en-US" sz="2000">
                <a:solidFill>
                  <a:srgbClr val="FF0000"/>
                </a:solidFill>
                <a:latin typeface="+mn-lt"/>
                <a:cs typeface="+mn-cs"/>
              </a:rPr>
              <a:t>0,2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C344D1-3327-4DFD-9739-172086E6A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2700000"/>
            <a:ext cx="2719500" cy="2664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6D6737-509A-407B-BD67-ADB5540F7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59527D-5A9D-4646-8658-88AADD1055CB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1853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Publieksvraag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Men wil</a:t>
            </a:r>
            <a:r>
              <a:rPr lang="nl-NL" sz="2000">
                <a:solidFill>
                  <a:schemeClr val="bg1"/>
                </a:solidFill>
              </a:rPr>
              <a:t> 50 GBq </a:t>
            </a:r>
            <a:r>
              <a:rPr lang="nl-NL" sz="2000" baseline="30000">
                <a:solidFill>
                  <a:schemeClr val="bg1"/>
                </a:solidFill>
              </a:rPr>
              <a:t>177</a:t>
            </a:r>
            <a:r>
              <a:rPr lang="nl-NL" sz="2000">
                <a:solidFill>
                  <a:schemeClr val="bg1"/>
                </a:solidFill>
              </a:rPr>
              <a:t>Lu versturen als vrijgesteld collo.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nl-NL" sz="2000">
              <a:solidFill>
                <a:schemeClr val="bg1"/>
              </a:solidFill>
            </a:endParaRP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rgbClr val="FF0000"/>
                </a:solidFill>
              </a:rPr>
              <a:t>Mag dat?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rgbClr val="FF0000"/>
                </a:solidFill>
              </a:rPr>
              <a:t>Zo ja, waarom wel?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rgbClr val="FF0000"/>
                </a:solidFill>
              </a:rPr>
              <a:t>Zo nee, waarom niet?</a:t>
            </a:r>
            <a:endParaRPr lang="nl-NL" sz="200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E4AC46-EF4D-449E-B5EF-7449B92926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9CCA834-EC22-4B3A-8768-A6D97A43C5BB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8673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Wat is lutetium ?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F48B2D-71F7-499F-9752-9307C0E67E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492896"/>
            <a:ext cx="5549603" cy="401545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27150E-54B1-4E6F-9B2F-88E5DC18D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5647A-9D92-4E67-8D77-EC30BA0FD82D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31627"/>
      </p:ext>
    </p:extLst>
  </p:cSld>
  <p:clrMapOvr>
    <a:masterClrMapping/>
  </p:clrMapOvr>
  <p:transition spd="med">
    <p:dissolv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Gegevens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Waarden in het examenvraagstuk: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													511 GBq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H* op het oppervlak			41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endParaRPr lang="nl-NL" sz="2000" baseline="30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Grenswaarde voor vrijgesteld collo: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H*(10) op oppervlak			5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Waarden van vervoerparameters: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</a:t>
            </a:r>
            <a:r>
              <a:rPr lang="en-US" sz="2000" baseline="-25000">
                <a:solidFill>
                  <a:schemeClr val="bg1"/>
                </a:solidFill>
              </a:rPr>
              <a:t>1</a:t>
            </a:r>
            <a:r>
              <a:rPr lang="en-US" sz="2000">
                <a:solidFill>
                  <a:schemeClr val="bg1"/>
                </a:solidFill>
              </a:rPr>
              <a:t>												30 TBq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</a:t>
            </a:r>
            <a:r>
              <a:rPr lang="en-US" sz="2000" baseline="-25000">
                <a:solidFill>
                  <a:schemeClr val="bg1"/>
                </a:solidFill>
              </a:rPr>
              <a:t>2</a:t>
            </a:r>
            <a:r>
              <a:rPr lang="en-US" sz="2000">
                <a:solidFill>
                  <a:schemeClr val="bg1"/>
                </a:solidFill>
              </a:rPr>
              <a:t>												0,7 TBq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7AF5D-DA5D-493F-9D3D-A97E7EBC53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B11F4E2-2928-4309-AE98-D0DF48D31A3D}" type="datetime8">
              <a:rPr lang="en-US" smtClean="0"/>
              <a:t>24-11-21 23:08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BC774F-66FE-4749-9CDA-8686CBE1568B}"/>
              </a:ext>
            </a:extLst>
          </p:cNvPr>
          <p:cNvSpPr txBox="1"/>
          <p:nvPr/>
        </p:nvSpPr>
        <p:spPr>
          <a:xfrm>
            <a:off x="7812360" y="3839126"/>
            <a:ext cx="9000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Ja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38F03A-C347-4E4A-9CF8-4305363ACDB9}"/>
              </a:ext>
            </a:extLst>
          </p:cNvPr>
          <p:cNvSpPr txBox="1"/>
          <p:nvPr/>
        </p:nvSpPr>
        <p:spPr>
          <a:xfrm>
            <a:off x="7812360" y="5029084"/>
            <a:ext cx="900000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Nee</a:t>
            </a:r>
          </a:p>
        </p:txBody>
      </p:sp>
    </p:spTree>
    <p:extLst>
      <p:ext uri="{BB962C8B-B14F-4D97-AF65-F5344CB8AC3E}">
        <p14:creationId xmlns:p14="http://schemas.microsoft.com/office/powerpoint/2010/main" val="97982306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Antwoord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nl-NL" sz="2000">
                <a:solidFill>
                  <a:schemeClr val="bg1"/>
                </a:solidFill>
              </a:rPr>
              <a:t>vrijgesteld collo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nl-NL" sz="2000">
                <a:solidFill>
                  <a:schemeClr val="bg1"/>
                </a:solidFill>
              </a:rPr>
              <a:t>→	H*</a:t>
            </a:r>
            <a:r>
              <a:rPr lang="nl-NL" sz="2000" baseline="-25000">
                <a:solidFill>
                  <a:schemeClr val="bg1"/>
                </a:solidFill>
              </a:rPr>
              <a:t>oppervlak,max</a:t>
            </a:r>
            <a:r>
              <a:rPr lang="nl-NL" sz="2000">
                <a:solidFill>
                  <a:schemeClr val="bg1"/>
                </a:solidFill>
              </a:rPr>
              <a:t> &lt; </a:t>
            </a:r>
            <a:r>
              <a:rPr lang="en-US" sz="2000">
                <a:solidFill>
                  <a:schemeClr val="bg1"/>
                </a:solidFill>
              </a:rPr>
              <a:t>5</a:t>
            </a:r>
            <a:r>
              <a:rPr lang="el-GR" sz="2000">
                <a:solidFill>
                  <a:schemeClr val="bg1"/>
                </a:solidFill>
              </a:rPr>
              <a:t> 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endParaRPr lang="en-US" sz="2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nl-NL" sz="2000">
                <a:solidFill>
                  <a:schemeClr val="bg1"/>
                </a:solidFill>
              </a:rPr>
              <a:t>		vervoerparameter = 10</a:t>
            </a:r>
            <a:r>
              <a:rPr lang="nl-NL" sz="2000" baseline="30000">
                <a:solidFill>
                  <a:schemeClr val="bg1"/>
                </a:solidFill>
              </a:rPr>
              <a:t>-3</a:t>
            </a:r>
            <a:r>
              <a:rPr lang="nl-NL" sz="2000">
                <a:solidFill>
                  <a:schemeClr val="bg1"/>
                </a:solidFill>
              </a:rPr>
              <a:t> A</a:t>
            </a:r>
            <a:r>
              <a:rPr lang="nl-NL" sz="2000" baseline="-25000">
                <a:solidFill>
                  <a:schemeClr val="bg1"/>
                </a:solidFill>
              </a:rPr>
              <a:t>1</a:t>
            </a:r>
            <a:r>
              <a:rPr lang="nl-NL" sz="2000">
                <a:solidFill>
                  <a:schemeClr val="bg1"/>
                </a:solidFill>
              </a:rPr>
              <a:t> = </a:t>
            </a:r>
            <a:r>
              <a:rPr lang="en-US" sz="2000">
                <a:solidFill>
                  <a:schemeClr val="bg1"/>
                </a:solidFill>
              </a:rPr>
              <a:t>30 GBq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H*</a:t>
            </a:r>
            <a:r>
              <a:rPr lang="en-US" sz="2000" baseline="-25000">
                <a:solidFill>
                  <a:schemeClr val="bg1"/>
                </a:solidFill>
              </a:rPr>
              <a:t>oppervlak</a:t>
            </a:r>
            <a:r>
              <a:rPr lang="en-US" sz="2000">
                <a:solidFill>
                  <a:schemeClr val="bg1"/>
                </a:solidFill>
              </a:rPr>
              <a:t> = 41 </a:t>
            </a:r>
            <a:r>
              <a:rPr lang="el-GR" sz="2000">
                <a:solidFill>
                  <a:schemeClr val="bg1"/>
                </a:solidFill>
              </a:rPr>
              <a:t>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chemeClr val="bg1"/>
                </a:solidFill>
              </a:rPr>
              <a:t> × (50 GBq / 511 GBq)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					= 4</a:t>
            </a:r>
            <a:r>
              <a:rPr lang="el-GR" sz="2000">
                <a:solidFill>
                  <a:schemeClr val="bg1"/>
                </a:solidFill>
              </a:rPr>
              <a:t> μ</a:t>
            </a:r>
            <a:r>
              <a:rPr lang="en-US" sz="2000">
                <a:solidFill>
                  <a:schemeClr val="bg1"/>
                </a:solidFill>
              </a:rPr>
              <a:t>Sv</a:t>
            </a:r>
            <a:r>
              <a:rPr lang="nl-NL" sz="2000">
                <a:solidFill>
                  <a:schemeClr val="bg1"/>
                </a:solidFill>
              </a:rPr>
              <a:t>·</a:t>
            </a:r>
            <a:r>
              <a:rPr lang="en-US" sz="2000">
                <a:solidFill>
                  <a:schemeClr val="bg1"/>
                </a:solidFill>
              </a:rPr>
              <a:t>h</a:t>
            </a:r>
            <a:r>
              <a:rPr lang="en-US" sz="2000" baseline="30000">
                <a:solidFill>
                  <a:schemeClr val="bg1"/>
                </a:solidFill>
              </a:rPr>
              <a:t>-1</a:t>
            </a:r>
            <a:r>
              <a:rPr lang="en-US" sz="2000">
                <a:solidFill>
                  <a:schemeClr val="bg1"/>
                </a:solidFill>
              </a:rPr>
              <a:t>   &lt;   grenswaarde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A = 50 GBq   &gt;   grenswaarde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nl-NL" sz="2000">
                <a:solidFill>
                  <a:schemeClr val="bg1"/>
                </a:solidFill>
              </a:rPr>
              <a:t>→	</a:t>
            </a:r>
            <a:r>
              <a:rPr lang="en-US" sz="2000">
                <a:solidFill>
                  <a:srgbClr val="FF0000"/>
                </a:solidFill>
              </a:rPr>
              <a:t>het mag niet</a:t>
            </a:r>
            <a:endParaRPr lang="nl-NL" sz="200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7AF5D-DA5D-493F-9D3D-A97E7EBC537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B11F4E2-2928-4309-AE98-D0DF48D31A3D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1509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Dank voor uw aandacht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Wie heeft geprobeerd dit vraagstuk te maken?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endParaRPr lang="en-US" sz="2000">
              <a:solidFill>
                <a:schemeClr val="bg1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defRPr/>
            </a:pPr>
            <a:r>
              <a:rPr lang="en-US" sz="2000">
                <a:solidFill>
                  <a:schemeClr val="bg1"/>
                </a:solidFill>
              </a:rPr>
              <a:t>Wie had het goed?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FDDE2C-0D57-4733-810B-D08BDC7D4FA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3340011-D5A4-4465-8F67-4D850DE73768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45711"/>
      </p:ext>
    </p:extLst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Waar gaat het over ?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80000"/>
            <a:ext cx="5760000" cy="3600000"/>
          </a:xfrm>
        </p:spPr>
        <p:txBody>
          <a:bodyPr/>
          <a:lstStyle/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 laatste jaren is de toepassing van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177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 voor kankerbehandeling sterk toegenomen.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177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 kan worden geproduceerd door middel van: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176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Lu(n,</a:t>
            </a:r>
            <a:r>
              <a:rPr lang="el-GR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γ)</a:t>
            </a:r>
            <a:r>
              <a:rPr lang="el-GR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177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		in een kernreactor (NRG)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176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Lu(d,p</a:t>
            </a:r>
            <a:r>
              <a:rPr lang="el-GR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l-GR" sz="2000" baseline="30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177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Lu		in een versneller (Shine)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Font typeface="Monotype Sorts" pitchFamily="2" charset="2"/>
              <a:buNone/>
              <a:defRPr/>
            </a:pPr>
            <a:r>
              <a:rPr lang="nl-NL" sz="140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nl-NL" sz="14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let op sterretjes</a:t>
            </a: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577F66-D8AE-4027-B935-2DAC0D1F5E5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314612"/>
            <a:ext cx="6480000" cy="210732"/>
          </a:xfrm>
          <a:prstGeom prst="rect">
            <a:avLst/>
          </a:prstGeom>
        </p:spPr>
      </p:pic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60A5D06-0CBD-4042-AC28-35819C23E7A9}"/>
              </a:ext>
            </a:extLst>
          </p:cNvPr>
          <p:cNvSpPr/>
          <p:nvPr/>
        </p:nvSpPr>
        <p:spPr bwMode="auto">
          <a:xfrm rot="10800000">
            <a:off x="6228000" y="6058755"/>
            <a:ext cx="2376000" cy="250564"/>
          </a:xfrm>
          <a:prstGeom prst="triangle">
            <a:avLst/>
          </a:prstGeom>
          <a:solidFill>
            <a:srgbClr val="FF0000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57714A-B12A-42F4-9105-A6F32117DA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465" y="5193296"/>
            <a:ext cx="2699999" cy="90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31CFED-FFA5-4777-980E-60CF463AD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33F50C-8AF6-496B-BDBE-183F271F8B7D}" type="datetime8">
              <a:rPr lang="en-US" smtClean="0"/>
              <a:t>24-11-21 23:08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8EFFC8A-E993-4E00-B8FC-57C259B00DF1}"/>
              </a:ext>
            </a:extLst>
          </p:cNvPr>
          <p:cNvCxnSpPr/>
          <p:nvPr/>
        </p:nvCxnSpPr>
        <p:spPr bwMode="auto">
          <a:xfrm>
            <a:off x="4716016" y="5805264"/>
            <a:ext cx="2880320" cy="0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82744900"/>
      </p:ext>
    </p:extLst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Vraag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80000"/>
            <a:ext cx="5760000" cy="3600000"/>
          </a:xfrm>
        </p:spPr>
        <p:txBody>
          <a:bodyPr/>
          <a:lstStyle/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Een klant bestelt 500 GBq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</a:rPr>
              <a:t>177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Lu en levert hiertoe 2 mg Lu(NO</a:t>
            </a:r>
            <a:r>
              <a:rPr lang="nl-NL" sz="2000" baseline="-25000">
                <a:solidFill>
                  <a:schemeClr val="bg1"/>
                </a:solidFill>
                <a:latin typeface="Arial" pitchFamily="34" charset="0"/>
              </a:rPr>
              <a:t>3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)</a:t>
            </a:r>
            <a:r>
              <a:rPr lang="nl-NL" sz="2000" baseline="-25000">
                <a:solidFill>
                  <a:schemeClr val="bg1"/>
                </a:solidFill>
                <a:latin typeface="Arial" pitchFamily="34" charset="0"/>
              </a:rPr>
              <a:t>3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 (lutetiumnitraat) aan, met een verrijkingsgraad van 85% </a:t>
            </a:r>
            <a:r>
              <a:rPr lang="nl-NL" sz="2000" baseline="30000">
                <a:solidFill>
                  <a:schemeClr val="bg1"/>
                </a:solidFill>
                <a:latin typeface="Arial" pitchFamily="34" charset="0"/>
              </a:rPr>
              <a:t>176</a:t>
            </a: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Lu.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Bereken het aantal atomen </a:t>
            </a:r>
            <a:r>
              <a:rPr lang="nl-NL" sz="2000" baseline="30000">
                <a:solidFill>
                  <a:srgbClr val="FF0000"/>
                </a:solidFill>
                <a:latin typeface="Arial" pitchFamily="34" charset="0"/>
              </a:rPr>
              <a:t>176</a:t>
            </a: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Lu in het aangeleverde lutetiumnitraat.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EAA9EC-D499-4B9B-A139-5CD1A5FF0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325325-3335-4EF4-88F4-C8CF81F1429A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5779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Gegevens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336600"/>
                </a:solidFill>
              </a:rPr>
              <a:t>atoommassa van het verrijkte lutetium is 175,85 g</a:t>
            </a:r>
            <a:r>
              <a:rPr lang="en-US" sz="2000">
                <a:solidFill>
                  <a:srgbClr val="336600"/>
                </a:solidFill>
              </a:rPr>
              <a:t>∙</a:t>
            </a:r>
            <a:r>
              <a:rPr lang="nl-NL" sz="2000">
                <a:solidFill>
                  <a:srgbClr val="336600"/>
                </a:solidFill>
              </a:rPr>
              <a:t>mol</a:t>
            </a:r>
            <a:r>
              <a:rPr lang="nl-NL" sz="2000" baseline="30000">
                <a:solidFill>
                  <a:srgbClr val="336600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336600"/>
                </a:solidFill>
              </a:rPr>
              <a:t>molmassa van het (NO</a:t>
            </a:r>
            <a:r>
              <a:rPr lang="nl-NL" sz="2000" baseline="-25000">
                <a:solidFill>
                  <a:srgbClr val="336600"/>
                </a:solidFill>
              </a:rPr>
              <a:t>3</a:t>
            </a:r>
            <a:r>
              <a:rPr lang="nl-NL" sz="2000">
                <a:solidFill>
                  <a:srgbClr val="336600"/>
                </a:solidFill>
              </a:rPr>
              <a:t>)</a:t>
            </a:r>
            <a:r>
              <a:rPr lang="nl-NL" sz="2000" baseline="30000">
                <a:solidFill>
                  <a:srgbClr val="336600"/>
                </a:solidFill>
              </a:rPr>
              <a:t>-</a:t>
            </a:r>
            <a:r>
              <a:rPr lang="nl-NL" sz="2000">
                <a:solidFill>
                  <a:srgbClr val="336600"/>
                </a:solidFill>
              </a:rPr>
              <a:t>- ion is 62,03 g·mol</a:t>
            </a:r>
            <a:r>
              <a:rPr lang="nl-NL" sz="2000" baseline="30000">
                <a:solidFill>
                  <a:srgbClr val="336600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336600"/>
                </a:solidFill>
              </a:rPr>
              <a:t>getal van Avogadro is 6,022·10</a:t>
            </a:r>
            <a:r>
              <a:rPr lang="nl-NL" sz="2000" baseline="30000">
                <a:solidFill>
                  <a:srgbClr val="336600"/>
                </a:solidFill>
              </a:rPr>
              <a:t>23</a:t>
            </a:r>
            <a:r>
              <a:rPr lang="nl-NL" sz="2000">
                <a:solidFill>
                  <a:srgbClr val="336600"/>
                </a:solidFill>
              </a:rPr>
              <a:t> mol</a:t>
            </a:r>
            <a:r>
              <a:rPr lang="nl-NL" sz="2000" baseline="30000">
                <a:solidFill>
                  <a:srgbClr val="336600"/>
                </a:solidFill>
              </a:rPr>
              <a:t>-1</a:t>
            </a:r>
            <a:endParaRPr lang="nl-NL" sz="2000">
              <a:solidFill>
                <a:srgbClr val="336600"/>
              </a:solidFill>
            </a:endParaRP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folHlink"/>
              </a:buClr>
              <a:buSzPct val="120000"/>
              <a:buFont typeface="Arial" panose="020B0604020202020204" pitchFamily="34" charset="0"/>
              <a:buChar char="●"/>
              <a:defRPr/>
            </a:pPr>
            <a:endParaRPr lang="en-US" sz="2000" baseline="30000" dirty="0">
              <a:solidFill>
                <a:srgbClr val="3366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197C8D-8D5B-42E4-920A-F0E1052611E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7F87BE2-981E-4681-A48F-3963016FFE2E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8646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Antwoord 1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molmassa Lu(NO</a:t>
            </a:r>
            <a:r>
              <a:rPr lang="en-US" sz="2000" baseline="-25000">
                <a:solidFill>
                  <a:srgbClr val="336600"/>
                </a:solidFill>
              </a:rPr>
              <a:t>3</a:t>
            </a:r>
            <a:r>
              <a:rPr lang="en-US" sz="2000">
                <a:solidFill>
                  <a:srgbClr val="336600"/>
                </a:solidFill>
              </a:rPr>
              <a:t>)</a:t>
            </a:r>
            <a:r>
              <a:rPr lang="en-US" sz="2000" baseline="-25000">
                <a:solidFill>
                  <a:srgbClr val="336600"/>
                </a:solidFill>
              </a:rPr>
              <a:t>3</a:t>
            </a: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	175,85 + 3 × 62,03 = 361,94 g</a:t>
            </a:r>
            <a:r>
              <a:rPr lang="nl-NL" sz="2000">
                <a:solidFill>
                  <a:srgbClr val="336600"/>
                </a:solidFill>
              </a:rPr>
              <a:t>·mol</a:t>
            </a:r>
            <a:r>
              <a:rPr lang="nl-NL" sz="2000" baseline="30000">
                <a:solidFill>
                  <a:srgbClr val="336600"/>
                </a:solidFill>
              </a:rPr>
              <a:t>-1</a:t>
            </a: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aantal Lu-atomen in 2 mg</a:t>
            </a: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	(2</a:t>
            </a:r>
            <a:r>
              <a:rPr lang="nl-NL" sz="2000">
                <a:solidFill>
                  <a:srgbClr val="336600"/>
                </a:solidFill>
              </a:rPr>
              <a:t>·10</a:t>
            </a:r>
            <a:r>
              <a:rPr lang="nl-NL" sz="2000" baseline="30000">
                <a:solidFill>
                  <a:srgbClr val="336600"/>
                </a:solidFill>
              </a:rPr>
              <a:t>-3</a:t>
            </a:r>
            <a:r>
              <a:rPr lang="en-US" sz="2000">
                <a:solidFill>
                  <a:srgbClr val="336600"/>
                </a:solidFill>
              </a:rPr>
              <a:t> g / 361,94 g</a:t>
            </a:r>
            <a:r>
              <a:rPr lang="nl-NL" sz="2000">
                <a:solidFill>
                  <a:srgbClr val="336600"/>
                </a:solidFill>
              </a:rPr>
              <a:t>·mol</a:t>
            </a:r>
            <a:r>
              <a:rPr lang="nl-NL" sz="2000" baseline="30000">
                <a:solidFill>
                  <a:srgbClr val="336600"/>
                </a:solidFill>
              </a:rPr>
              <a:t>-1</a:t>
            </a:r>
            <a:r>
              <a:rPr lang="nl-NL" sz="2000">
                <a:solidFill>
                  <a:srgbClr val="336600"/>
                </a:solidFill>
              </a:rPr>
              <a:t>) </a:t>
            </a:r>
            <a:r>
              <a:rPr lang="en-US" sz="2000">
                <a:solidFill>
                  <a:srgbClr val="336600"/>
                </a:solidFill>
              </a:rPr>
              <a:t>× </a:t>
            </a:r>
            <a:r>
              <a:rPr lang="nl-NL" sz="2000">
                <a:solidFill>
                  <a:srgbClr val="336600"/>
                </a:solidFill>
              </a:rPr>
              <a:t>6,022·10</a:t>
            </a:r>
            <a:r>
              <a:rPr lang="nl-NL" sz="2000" baseline="30000">
                <a:solidFill>
                  <a:srgbClr val="336600"/>
                </a:solidFill>
              </a:rPr>
              <a:t>23</a:t>
            </a:r>
            <a:r>
              <a:rPr lang="nl-NL" sz="2000">
                <a:solidFill>
                  <a:srgbClr val="336600"/>
                </a:solidFill>
              </a:rPr>
              <a:t> mol</a:t>
            </a:r>
            <a:r>
              <a:rPr lang="nl-NL" sz="2000" baseline="30000">
                <a:solidFill>
                  <a:srgbClr val="336600"/>
                </a:solidFill>
              </a:rPr>
              <a:t>-1</a:t>
            </a:r>
            <a:endParaRPr lang="en-US" sz="2000" dirty="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	= 3,33</a:t>
            </a:r>
            <a:r>
              <a:rPr lang="nl-NL" sz="2000">
                <a:solidFill>
                  <a:srgbClr val="336600"/>
                </a:solidFill>
              </a:rPr>
              <a:t>·10</a:t>
            </a:r>
            <a:r>
              <a:rPr lang="nl-NL" sz="2000" baseline="30000">
                <a:solidFill>
                  <a:srgbClr val="336600"/>
                </a:solidFill>
              </a:rPr>
              <a:t>18</a:t>
            </a:r>
            <a:endParaRPr lang="nl-NL" sz="200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nl-NL" sz="2000">
              <a:solidFill>
                <a:srgbClr val="3366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336600"/>
                </a:solidFill>
              </a:rPr>
              <a:t>aantal </a:t>
            </a:r>
            <a:r>
              <a:rPr lang="en-US" sz="2000" baseline="30000">
                <a:solidFill>
                  <a:srgbClr val="336600"/>
                </a:solidFill>
              </a:rPr>
              <a:t>176</a:t>
            </a:r>
            <a:r>
              <a:rPr lang="en-US" sz="2000">
                <a:solidFill>
                  <a:srgbClr val="336600"/>
                </a:solidFill>
              </a:rPr>
              <a:t>Lu-atomen in 2 mg</a:t>
            </a: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r>
              <a:rPr lang="en-US" sz="2000">
                <a:solidFill>
                  <a:srgbClr val="FF0000"/>
                </a:solidFill>
              </a:rPr>
              <a:t>	</a:t>
            </a:r>
            <a:r>
              <a:rPr lang="nl-NL" sz="2000">
                <a:solidFill>
                  <a:schemeClr val="bg1"/>
                </a:solidFill>
              </a:rPr>
              <a:t> 85%</a:t>
            </a:r>
            <a:r>
              <a:rPr lang="en-US" sz="2000">
                <a:solidFill>
                  <a:srgbClr val="336600"/>
                </a:solidFill>
              </a:rPr>
              <a:t> × 3,33</a:t>
            </a:r>
            <a:r>
              <a:rPr lang="nl-NL" sz="2000">
                <a:solidFill>
                  <a:srgbClr val="336600"/>
                </a:solidFill>
              </a:rPr>
              <a:t>·10</a:t>
            </a:r>
            <a:r>
              <a:rPr lang="nl-NL" sz="2000" baseline="30000">
                <a:solidFill>
                  <a:srgbClr val="336600"/>
                </a:solidFill>
              </a:rPr>
              <a:t>18</a:t>
            </a:r>
            <a:r>
              <a:rPr lang="nl-NL" sz="2000">
                <a:solidFill>
                  <a:srgbClr val="336600"/>
                </a:solidFill>
              </a:rPr>
              <a:t> = </a:t>
            </a:r>
            <a:r>
              <a:rPr lang="en-US" sz="2000">
                <a:solidFill>
                  <a:srgbClr val="FF0000"/>
                </a:solidFill>
              </a:rPr>
              <a:t>2,83</a:t>
            </a:r>
            <a:r>
              <a:rPr lang="nl-NL" sz="2000">
                <a:solidFill>
                  <a:srgbClr val="FF0000"/>
                </a:solidFill>
              </a:rPr>
              <a:t>·10</a:t>
            </a:r>
            <a:r>
              <a:rPr lang="nl-NL" sz="2000" baseline="30000">
                <a:solidFill>
                  <a:srgbClr val="FF0000"/>
                </a:solidFill>
              </a:rPr>
              <a:t>18</a:t>
            </a:r>
            <a:endParaRPr lang="nl-NL" sz="2000">
              <a:solidFill>
                <a:srgbClr val="FF0000"/>
              </a:solidFill>
            </a:endParaRPr>
          </a:p>
          <a:p>
            <a:pPr marL="0" lvl="1" defTabSz="216000" eaLnBrk="0" hangingPunct="0">
              <a:spcBef>
                <a:spcPts val="400"/>
              </a:spcBef>
              <a:buClr>
                <a:schemeClr val="folHlink"/>
              </a:buClr>
              <a:defRPr/>
            </a:pP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C92D44-5400-4B9F-A151-CFA31E119C8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D8FBA58-9F0F-4944-A0AC-C07F8EDA94F2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274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/>
              <a:t>Vraag 2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80000" y="2880000"/>
            <a:ext cx="5760000" cy="3600000"/>
          </a:xfrm>
        </p:spPr>
        <p:txBody>
          <a:bodyPr/>
          <a:lstStyle/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r>
              <a:rPr lang="nl-NL" sz="2000">
                <a:solidFill>
                  <a:schemeClr val="bg1"/>
                </a:solidFill>
                <a:latin typeface="Arial" pitchFamily="34" charset="0"/>
              </a:rPr>
              <a:t>De tijd tussen productie en aflevering is 5 uur.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</a:endParaRP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rgbClr val="FF0000"/>
                </a:solidFill>
                <a:latin typeface="Arial" pitchFamily="34" charset="0"/>
              </a:rPr>
              <a:t>Bereken wat de bestralingsduur (in uren) moet zijn om aan de vraag van de klant te voldoen.</a:t>
            </a: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endParaRPr lang="nl-NL" sz="200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lvl="1" indent="0" defTabSz="216000">
              <a:spcBef>
                <a:spcPts val="400"/>
              </a:spcBef>
              <a:buClr>
                <a:schemeClr val="folHlink"/>
              </a:buClr>
              <a:buSzPct val="120000"/>
              <a:buNone/>
              <a:defRPr/>
            </a:pPr>
            <a:r>
              <a:rPr lang="nl-NL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Plan van aanpak: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rabicPeriod"/>
              <a:defRPr/>
            </a:pPr>
            <a:r>
              <a:rPr lang="nl-NL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bereken verval in 5 h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rabicPeriod"/>
              <a:defRPr/>
            </a:pPr>
            <a:r>
              <a:rPr lang="nl-NL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bereken te produceren activiteit</a:t>
            </a:r>
          </a:p>
          <a:p>
            <a:pPr marL="432000" lvl="1" indent="-432000" defTabSz="216000">
              <a:spcBef>
                <a:spcPts val="400"/>
              </a:spcBef>
              <a:buClr>
                <a:schemeClr val="bg1"/>
              </a:buClr>
              <a:buSzPct val="100000"/>
              <a:buFont typeface="+mj-lt"/>
              <a:buAutoNum type="arabicPeriod"/>
              <a:defRPr/>
            </a:pPr>
            <a:r>
              <a:rPr lang="nl-NL" sz="1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bereken bestralingsduur</a:t>
            </a:r>
            <a:endParaRPr lang="en-US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F93A9A-0F2B-4424-B7B6-C70A0633F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28CB2D-E755-4654-87C5-6E80F2F3B103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29672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8438" y="1244600"/>
            <a:ext cx="6324600" cy="1143000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Gegevens 2</a:t>
            </a:r>
          </a:p>
        </p:txBody>
      </p:sp>
      <p:sp>
        <p:nvSpPr>
          <p:cNvPr id="525320" name="Text Box 8"/>
          <p:cNvSpPr txBox="1">
            <a:spLocks noChangeArrowheads="1"/>
          </p:cNvSpPr>
          <p:nvPr/>
        </p:nvSpPr>
        <p:spPr bwMode="auto">
          <a:xfrm>
            <a:off x="2880000" y="2880000"/>
            <a:ext cx="5760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halveringstijd								T</a:t>
            </a:r>
            <a:r>
              <a:rPr lang="en-US" sz="2000" baseline="-25000">
                <a:solidFill>
                  <a:schemeClr val="bg1"/>
                </a:solidFill>
              </a:rPr>
              <a:t>½</a:t>
            </a:r>
            <a:r>
              <a:rPr lang="en-US" sz="2000">
                <a:solidFill>
                  <a:schemeClr val="bg1"/>
                </a:solidFill>
              </a:rPr>
              <a:t> = 6,71 d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nl-NL" sz="2000">
                <a:solidFill>
                  <a:schemeClr val="bg1"/>
                </a:solidFill>
              </a:rPr>
              <a:t>werkzame doorsnede			</a:t>
            </a:r>
            <a:r>
              <a:rPr lang="el-GR" sz="2000">
                <a:solidFill>
                  <a:schemeClr val="bg1"/>
                </a:solidFill>
              </a:rPr>
              <a:t>σ</a:t>
            </a:r>
            <a:r>
              <a:rPr lang="nl-NL" sz="2000">
                <a:solidFill>
                  <a:schemeClr val="bg1"/>
                </a:solidFill>
              </a:rPr>
              <a:t> = 2,1·10</a:t>
            </a:r>
            <a:r>
              <a:rPr lang="nl-NL" sz="2000" baseline="30000">
                <a:solidFill>
                  <a:schemeClr val="bg1"/>
                </a:solidFill>
              </a:rPr>
              <a:t>3</a:t>
            </a:r>
            <a:r>
              <a:rPr lang="nl-NL" sz="2000">
                <a:solidFill>
                  <a:schemeClr val="bg1"/>
                </a:solidFill>
              </a:rPr>
              <a:t> b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neutronenfluentietempo		</a:t>
            </a:r>
            <a:r>
              <a:rPr lang="el-GR" sz="2000">
                <a:solidFill>
                  <a:schemeClr val="bg1"/>
                </a:solidFill>
              </a:rPr>
              <a:t>φ</a:t>
            </a:r>
            <a:r>
              <a:rPr lang="en-US" sz="2000">
                <a:solidFill>
                  <a:schemeClr val="bg1"/>
                </a:solidFill>
              </a:rPr>
              <a:t> = 5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19</a:t>
            </a:r>
            <a:r>
              <a:rPr lang="nl-NL" sz="2000">
                <a:solidFill>
                  <a:schemeClr val="bg1"/>
                </a:solidFill>
              </a:rPr>
              <a:t> m</a:t>
            </a:r>
            <a:r>
              <a:rPr lang="nl-NL" sz="2000" baseline="30000">
                <a:solidFill>
                  <a:schemeClr val="bg1"/>
                </a:solidFill>
              </a:rPr>
              <a:t>-2</a:t>
            </a:r>
            <a:r>
              <a:rPr lang="nl-NL" sz="2000">
                <a:solidFill>
                  <a:schemeClr val="bg1"/>
                </a:solidFill>
              </a:rPr>
              <a:t>·s</a:t>
            </a:r>
            <a:r>
              <a:rPr lang="nl-NL" sz="2000" baseline="30000">
                <a:solidFill>
                  <a:schemeClr val="bg1"/>
                </a:solidFill>
              </a:rPr>
              <a:t>-1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activeringsformule					A = N </a:t>
            </a:r>
            <a:r>
              <a:rPr lang="el-GR" sz="2000">
                <a:solidFill>
                  <a:schemeClr val="bg1"/>
                </a:solidFill>
              </a:rPr>
              <a:t>φ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σ</a:t>
            </a:r>
            <a:r>
              <a:rPr lang="en-US" sz="2000">
                <a:solidFill>
                  <a:schemeClr val="bg1"/>
                </a:solidFill>
              </a:rPr>
              <a:t> (1 - 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r>
              <a:rPr lang="el-GR" sz="2000" baseline="30000">
                <a:solidFill>
                  <a:schemeClr val="bg1"/>
                </a:solidFill>
              </a:rPr>
              <a:t>λ</a:t>
            </a:r>
            <a:r>
              <a:rPr lang="en-US" sz="2000" baseline="30000">
                <a:solidFill>
                  <a:schemeClr val="bg1"/>
                </a:solidFill>
              </a:rPr>
              <a:t>t</a:t>
            </a:r>
            <a:r>
              <a:rPr lang="en-US" sz="2000">
                <a:solidFill>
                  <a:schemeClr val="bg1"/>
                </a:solidFill>
              </a:rPr>
              <a:t>)</a:t>
            </a:r>
          </a:p>
          <a:p>
            <a:pPr marL="432000" lvl="1" indent="-432000" defTabSz="216000" eaLnBrk="0" hangingPunct="0">
              <a:spcBef>
                <a:spcPts val="400"/>
              </a:spcBef>
              <a:buClr>
                <a:schemeClr val="bg1"/>
              </a:buClr>
              <a:buSzPct val="120000"/>
              <a:buFont typeface="Arial" panose="020B0604020202020204" pitchFamily="34" charset="0"/>
              <a:buChar char="●"/>
              <a:defRPr/>
            </a:pPr>
            <a:r>
              <a:rPr lang="en-US" sz="2000">
                <a:solidFill>
                  <a:schemeClr val="bg1"/>
                </a:solidFill>
              </a:rPr>
              <a:t>aantal </a:t>
            </a:r>
            <a:r>
              <a:rPr lang="en-US" sz="2000" baseline="30000">
                <a:solidFill>
                  <a:schemeClr val="bg1"/>
                </a:solidFill>
              </a:rPr>
              <a:t>176</a:t>
            </a:r>
            <a:r>
              <a:rPr lang="en-US" sz="2000">
                <a:solidFill>
                  <a:schemeClr val="bg1"/>
                </a:solidFill>
              </a:rPr>
              <a:t>Lu-atomen				N = 2,83</a:t>
            </a:r>
            <a:r>
              <a:rPr lang="nl-NL" sz="2000">
                <a:solidFill>
                  <a:schemeClr val="bg1"/>
                </a:solidFill>
              </a:rPr>
              <a:t>·10</a:t>
            </a:r>
            <a:r>
              <a:rPr lang="nl-NL" sz="2000" baseline="30000">
                <a:solidFill>
                  <a:schemeClr val="bg1"/>
                </a:solidFill>
              </a:rPr>
              <a:t>18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5" name="Picture 4" title="RUG-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00791"/>
            <a:ext cx="1714649" cy="171464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2E327B-264C-4CDC-AD9A-487D5B087F6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9341F3-1F1F-464D-9B58-206D00FC7642}" type="datetime8">
              <a:rPr lang="en-US" smtClean="0"/>
              <a:t>24-11-21 23:08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6420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00"/>
      </a:dk1>
      <a:lt1>
        <a:srgbClr val="FFFFFF"/>
      </a:lt1>
      <a:dk2>
        <a:srgbClr val="336600"/>
      </a:dk2>
      <a:lt2>
        <a:srgbClr val="FFCC66"/>
      </a:lt2>
      <a:accent1>
        <a:srgbClr val="996633"/>
      </a:accent1>
      <a:accent2>
        <a:srgbClr val="0099CC"/>
      </a:accent2>
      <a:accent3>
        <a:srgbClr val="ADB8AA"/>
      </a:accent3>
      <a:accent4>
        <a:srgbClr val="DADADA"/>
      </a:accent4>
      <a:accent5>
        <a:srgbClr val="CAB8AD"/>
      </a:accent5>
      <a:accent6>
        <a:srgbClr val="008AB9"/>
      </a:accent6>
      <a:hlink>
        <a:srgbClr val="FF9933"/>
      </a:hlink>
      <a:folHlink>
        <a:srgbClr val="0099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11035</TotalTime>
  <Words>2085</Words>
  <Application>Microsoft Office PowerPoint</Application>
  <PresentationFormat>On-screen Show (4:3)</PresentationFormat>
  <Paragraphs>379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Monotype Sorts</vt:lpstr>
      <vt:lpstr>Times New Roman</vt:lpstr>
      <vt:lpstr>Default Design</vt:lpstr>
      <vt:lpstr>177Lu voor de behandeling van kanker    (examen 14 december 2020)</vt:lpstr>
      <vt:lpstr>Wat is lutetium ?</vt:lpstr>
      <vt:lpstr>Wat is lutetium ?</vt:lpstr>
      <vt:lpstr>Waar gaat het over ?</vt:lpstr>
      <vt:lpstr>Vraag 1</vt:lpstr>
      <vt:lpstr>Gegevens 1</vt:lpstr>
      <vt:lpstr>Antwoord 1</vt:lpstr>
      <vt:lpstr>Vraag 2</vt:lpstr>
      <vt:lpstr>Gegevens 2</vt:lpstr>
      <vt:lpstr>Antwoord 2, stap 1 en 2:   bereken verval en activiteit</vt:lpstr>
      <vt:lpstr>Antwoord 2, stap 3:  bereken bestralingsduur</vt:lpstr>
      <vt:lpstr>Publieksvraag</vt:lpstr>
      <vt:lpstr>Gegevens</vt:lpstr>
      <vt:lpstr>Transport en etikettering</vt:lpstr>
      <vt:lpstr>Vraag 3</vt:lpstr>
      <vt:lpstr>Gegevens 3</vt:lpstr>
      <vt:lpstr>Antwoord 3 a</vt:lpstr>
      <vt:lpstr>Antwoord 3 a</vt:lpstr>
      <vt:lpstr>Antwoord 3 a</vt:lpstr>
      <vt:lpstr>Antwoord 3 a</vt:lpstr>
      <vt:lpstr>Transportindex</vt:lpstr>
      <vt:lpstr>Antwoord 3 b, stap 1:   converteer Klucht → H*(10)</vt:lpstr>
      <vt:lpstr>Antwoord 3 b, stap 2:  bereken H*(10) op 121 cm</vt:lpstr>
      <vt:lpstr>Antwoord 3 b, stap 3:  bereken transportindex</vt:lpstr>
      <vt:lpstr>Vraag 4</vt:lpstr>
      <vt:lpstr>Gegevens 4</vt:lpstr>
      <vt:lpstr>Antwoord 4 a  welk etiket ?</vt:lpstr>
      <vt:lpstr>Antwoord 4 b  welke gegevens ?</vt:lpstr>
      <vt:lpstr>Publieksvraag</vt:lpstr>
      <vt:lpstr>Gegevens</vt:lpstr>
      <vt:lpstr>Antwoord</vt:lpstr>
      <vt:lpstr>Dank voor uw aandacht</vt:lpstr>
    </vt:vector>
  </TitlesOfParts>
  <Company>Rijksuniversiteit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Lu-177</dc:title>
  <dc:creator>Frits Pleiter</dc:creator>
  <cp:lastModifiedBy>Frits Pleiter</cp:lastModifiedBy>
  <cp:revision>494</cp:revision>
  <dcterms:created xsi:type="dcterms:W3CDTF">2004-10-18T10:03:57Z</dcterms:created>
  <dcterms:modified xsi:type="dcterms:W3CDTF">2021-11-24T22:54:53Z</dcterms:modified>
</cp:coreProperties>
</file>