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02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9BF1D-7A19-448D-A107-EBD0DEB794F0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A7662-2B90-4879-890B-ABE58124CE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155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A7662-2B90-4879-890B-ABE58124CE18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396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1392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795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593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387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3777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6154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179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16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0026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8375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4311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81ABF-412B-4B1E-B0B0-B6ADA0CF1C8E}" type="datetimeFigureOut">
              <a:rPr lang="nl-NL" smtClean="0"/>
              <a:t>28-11-2018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65A23-0E11-45DD-ACEB-48A96D9E21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29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Stralingsbeschermingsaspecten van de toepassing van Y-90 en Ra-223 in de radionuclidentherapie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985664"/>
          </a:xfrm>
        </p:spPr>
        <p:txBody>
          <a:bodyPr/>
          <a:lstStyle/>
          <a:p>
            <a:r>
              <a:rPr lang="nl-NL" dirty="0" smtClean="0"/>
              <a:t>Dr. J.R. de Jong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3438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handeling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464496"/>
          </a:xfrm>
        </p:spPr>
        <p:txBody>
          <a:bodyPr>
            <a:normAutofit fontScale="47500" lnSpcReduction="20000"/>
          </a:bodyPr>
          <a:lstStyle/>
          <a:p>
            <a:r>
              <a:rPr lang="nl-NL" b="1" dirty="0"/>
              <a:t>Handeling H2c:</a:t>
            </a:r>
            <a:r>
              <a:rPr lang="nl-NL" dirty="0"/>
              <a:t> </a:t>
            </a:r>
            <a:r>
              <a:rPr lang="nl-NL" i="1" dirty="0"/>
              <a:t>Inbrengen </a:t>
            </a:r>
            <a:r>
              <a:rPr lang="nl-NL" i="1" dirty="0" err="1"/>
              <a:t>microspheren</a:t>
            </a:r>
            <a:r>
              <a:rPr lang="nl-NL" i="1" dirty="0"/>
              <a:t> in patiënt door de nucleair geneeskundige.</a:t>
            </a:r>
            <a:r>
              <a:rPr lang="nl-NL" dirty="0"/>
              <a:t> </a:t>
            </a:r>
          </a:p>
          <a:p>
            <a:r>
              <a:rPr lang="nl-NL" dirty="0"/>
              <a:t>Tijdens het toedienen worden de </a:t>
            </a:r>
            <a:r>
              <a:rPr lang="nl-NL" dirty="0" err="1"/>
              <a:t>microspheren</a:t>
            </a:r>
            <a:r>
              <a:rPr lang="nl-NL" dirty="0"/>
              <a:t> vanuit de afgeschermde </a:t>
            </a:r>
            <a:r>
              <a:rPr lang="nl-NL" dirty="0" err="1"/>
              <a:t>acrylen</a:t>
            </a:r>
            <a:r>
              <a:rPr lang="nl-NL" dirty="0"/>
              <a:t> </a:t>
            </a:r>
            <a:r>
              <a:rPr lang="nl-NL" dirty="0" err="1"/>
              <a:t>vial</a:t>
            </a:r>
            <a:r>
              <a:rPr lang="nl-NL" dirty="0"/>
              <a:t> met behulp van het toediensysteem via een arterielijn (</a:t>
            </a:r>
            <a:r>
              <a:rPr lang="nl-NL" dirty="0" err="1"/>
              <a:t>kathether</a:t>
            </a:r>
            <a:r>
              <a:rPr lang="nl-NL" dirty="0"/>
              <a:t>) in de </a:t>
            </a:r>
            <a:r>
              <a:rPr lang="nl-NL" dirty="0" err="1"/>
              <a:t>arteria</a:t>
            </a:r>
            <a:r>
              <a:rPr lang="nl-NL" dirty="0"/>
              <a:t> </a:t>
            </a:r>
            <a:r>
              <a:rPr lang="nl-NL" dirty="0" err="1"/>
              <a:t>hepatica</a:t>
            </a:r>
            <a:r>
              <a:rPr lang="nl-NL" dirty="0"/>
              <a:t> gebracht. De activiteit bevindt zich op dat moment buiten de acryl afscherming waardoor er geen remstraling wordt geproduceerd maar er wél blootstelling aan b</a:t>
            </a:r>
            <a:r>
              <a:rPr lang="nl-NL" baseline="30000" dirty="0"/>
              <a:t>-</a:t>
            </a:r>
            <a:r>
              <a:rPr lang="nl-NL" dirty="0"/>
              <a:t>-straling plaatsvindt. Aangenomen is dat het toedienen 5 minuten duurt en dat de NG zich gedurende die tijd op 1 m afstand van de arterielijn bevindt. Hierbij wordt de NG gedurende 5 minuten blootgesteld aan b</a:t>
            </a:r>
            <a:r>
              <a:rPr lang="nl-NL" baseline="30000" dirty="0"/>
              <a:t>-</a:t>
            </a:r>
            <a:r>
              <a:rPr lang="nl-NL" dirty="0"/>
              <a:t>-straling van max. 5% van de totaal toegediende activiteit (volume van de arterielijn</a:t>
            </a:r>
            <a:r>
              <a:rPr lang="nl-NL" dirty="0" smtClean="0"/>
              <a:t>).</a:t>
            </a:r>
            <a:endParaRPr lang="nl-NL" dirty="0"/>
          </a:p>
          <a:p>
            <a:r>
              <a:rPr lang="nl-NL" u="sng" dirty="0"/>
              <a:t>a) Extremiteitendosis </a:t>
            </a:r>
            <a:r>
              <a:rPr lang="nl-NL" u="sng" dirty="0" smtClean="0"/>
              <a:t>NG</a:t>
            </a:r>
            <a:r>
              <a:rPr lang="nl-NL" dirty="0" smtClean="0"/>
              <a:t>: Uitgaande </a:t>
            </a:r>
            <a:r>
              <a:rPr lang="nl-NL" dirty="0"/>
              <a:t>van een gemiddeld toegediende activiteit van 5 </a:t>
            </a:r>
            <a:r>
              <a:rPr lang="nl-NL" dirty="0" err="1"/>
              <a:t>GBq</a:t>
            </a:r>
            <a:r>
              <a:rPr lang="nl-NL" dirty="0"/>
              <a:t> en een afstand van de NG tot de arterielijn van 1 m (= 100 cm) tot de katheter bedraagt de extremiteiten dosis (handen) 5000 x 0,05 x 1000 x 5/60 x 10</a:t>
            </a:r>
            <a:r>
              <a:rPr lang="nl-NL" baseline="30000" dirty="0"/>
              <a:t>2</a:t>
            </a:r>
            <a:r>
              <a:rPr lang="nl-NL" dirty="0"/>
              <a:t>/100</a:t>
            </a:r>
            <a:r>
              <a:rPr lang="nl-NL" baseline="30000" dirty="0"/>
              <a:t>2  </a:t>
            </a:r>
            <a:r>
              <a:rPr lang="nl-NL" dirty="0"/>
              <a:t>= 208 µSv per toediening.</a:t>
            </a:r>
          </a:p>
          <a:p>
            <a:r>
              <a:rPr lang="nl-NL" dirty="0"/>
              <a:t>Er vanuit gaande dat alle toedieningen door dezelfde nucleair geneeskundige plaatsvinden bedraagt de extremiteitendosis (h(0,07)) op jaarbasis 15 procedures x  208 µSv = 3125 µSv per jaar. </a:t>
            </a:r>
          </a:p>
          <a:p>
            <a:r>
              <a:rPr lang="nl-NL" u="sng" dirty="0" smtClean="0"/>
              <a:t>B) </a:t>
            </a:r>
            <a:r>
              <a:rPr lang="nl-NL" u="sng" dirty="0"/>
              <a:t>Ooglensdosis NG </a:t>
            </a:r>
            <a:r>
              <a:rPr lang="nl-NL" dirty="0" smtClean="0"/>
              <a:t>: De </a:t>
            </a:r>
            <a:r>
              <a:rPr lang="nl-NL" dirty="0"/>
              <a:t>ooglensdosis (h(3)) bedraagt 5000 x 0,05 x 4 x 5/60 x 0,5</a:t>
            </a:r>
            <a:r>
              <a:rPr lang="nl-NL" baseline="30000" dirty="0"/>
              <a:t>2</a:t>
            </a:r>
            <a:r>
              <a:rPr lang="nl-NL" dirty="0"/>
              <a:t>/1</a:t>
            </a:r>
            <a:r>
              <a:rPr lang="nl-NL" baseline="30000" dirty="0"/>
              <a:t>2</a:t>
            </a:r>
            <a:r>
              <a:rPr lang="nl-NL" dirty="0"/>
              <a:t> = 20,8 µSv per toediening. Er vanuit gaande dat alle toedieningen door dezelfde nucleair geneeskundige plaatsvinden bedraagt de ooglensdosis (h(3)) op jaarbasis 15 procedures x 20,8 µSv = 312 µSv. Door het dragen van persoonlijke beschermingsmiddelen in de vorm van een perspex bril wordt de bèta-straling van </a:t>
            </a:r>
            <a:r>
              <a:rPr lang="nl-NL" baseline="30000" dirty="0"/>
              <a:t>90</a:t>
            </a:r>
            <a:r>
              <a:rPr lang="nl-NL" dirty="0"/>
              <a:t>Y met 40% verminderd waardoor de stralingsbelasting van de ooglens verminderd wordt tot 12,5 µSv per procedure of wel 187,5 µSv op jaarbasis.</a:t>
            </a:r>
          </a:p>
          <a:p>
            <a:r>
              <a:rPr lang="nl-NL" u="sng" dirty="0" smtClean="0"/>
              <a:t>C) </a:t>
            </a:r>
            <a:r>
              <a:rPr lang="nl-NL" u="sng" dirty="0"/>
              <a:t>Lichaamsdosis </a:t>
            </a:r>
            <a:r>
              <a:rPr lang="nl-NL" u="sng" dirty="0" smtClean="0"/>
              <a:t>NG</a:t>
            </a:r>
            <a:r>
              <a:rPr lang="nl-NL" dirty="0" smtClean="0"/>
              <a:t>: De </a:t>
            </a:r>
            <a:r>
              <a:rPr lang="nl-NL" dirty="0"/>
              <a:t>lichaamsdosis (effectieve dosis h(10)) ten gevolge van blootstelling aan hoog energetische elektronen is door het dragen van een loodschort en loodkraag verwaarloosbaar. 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8661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Voorziene ongewenste gebeurtenissen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nl-NL" dirty="0" smtClean="0"/>
              <a:t>Opruimen van lekkage (verschillende </a:t>
            </a:r>
            <a:r>
              <a:rPr lang="nl-NL" dirty="0" err="1" smtClean="0"/>
              <a:t>scenarios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Geen bril dragen tijdens toedienen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3377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VOG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nl-NL" b="1" dirty="0"/>
              <a:t>Gebeurtenis </a:t>
            </a:r>
            <a:r>
              <a:rPr lang="nl-NL" dirty="0" smtClean="0"/>
              <a:t>: </a:t>
            </a:r>
            <a:r>
              <a:rPr lang="nl-NL" i="1" dirty="0"/>
              <a:t>Lekkage </a:t>
            </a:r>
            <a:r>
              <a:rPr lang="nl-NL" i="1" dirty="0" err="1"/>
              <a:t>microspheren</a:t>
            </a:r>
            <a:r>
              <a:rPr lang="nl-NL" i="1" dirty="0"/>
              <a:t> buiten de toedienkit door falende aan sluiting (opruimen met afstandsgereedschap en duur 5 min)</a:t>
            </a:r>
            <a:endParaRPr lang="nl-NL" dirty="0"/>
          </a:p>
          <a:p>
            <a:r>
              <a:rPr lang="nl-NL" dirty="0"/>
              <a:t>Een verbinding </a:t>
            </a:r>
            <a:r>
              <a:rPr lang="nl-NL" dirty="0" smtClean="0"/>
              <a:t>faalt, </a:t>
            </a:r>
            <a:r>
              <a:rPr lang="nl-NL" dirty="0" err="1" smtClean="0"/>
              <a:t>microspheren</a:t>
            </a:r>
            <a:r>
              <a:rPr lang="nl-NL" dirty="0" smtClean="0"/>
              <a:t> </a:t>
            </a:r>
            <a:r>
              <a:rPr lang="nl-NL" dirty="0"/>
              <a:t>buiten de afscherming en op de </a:t>
            </a:r>
            <a:r>
              <a:rPr lang="nl-NL" dirty="0" smtClean="0"/>
              <a:t>vloer. </a:t>
            </a:r>
            <a:r>
              <a:rPr lang="nl-NL" dirty="0"/>
              <a:t>De kans </a:t>
            </a:r>
            <a:r>
              <a:rPr lang="nl-NL" dirty="0" smtClean="0"/>
              <a:t>is </a:t>
            </a:r>
            <a:r>
              <a:rPr lang="nl-NL" dirty="0"/>
              <a:t>ongewoon (1 keer op 100 keer). Aangenomen </a:t>
            </a:r>
            <a:r>
              <a:rPr lang="nl-NL" dirty="0" smtClean="0"/>
              <a:t>25</a:t>
            </a:r>
            <a:r>
              <a:rPr lang="nl-NL" dirty="0"/>
              <a:t>% van de </a:t>
            </a:r>
            <a:r>
              <a:rPr lang="nl-NL" dirty="0" err="1"/>
              <a:t>microspheren</a:t>
            </a:r>
            <a:r>
              <a:rPr lang="nl-NL" dirty="0"/>
              <a:t> vrijkomt en zich over de  vloer verspreiden. Het opruimen vindt plaats met een </a:t>
            </a:r>
            <a:r>
              <a:rPr lang="nl-NL" dirty="0" err="1" smtClean="0"/>
              <a:t>Swiffer</a:t>
            </a:r>
            <a:r>
              <a:rPr lang="nl-NL" dirty="0" smtClean="0"/>
              <a:t>. Aangenomen 5 </a:t>
            </a:r>
            <a:r>
              <a:rPr lang="nl-NL" dirty="0"/>
              <a:t>min duurt (inclusief het wegbergen van de besmette </a:t>
            </a:r>
            <a:r>
              <a:rPr lang="nl-NL" dirty="0" err="1"/>
              <a:t>Swiffer</a:t>
            </a:r>
            <a:r>
              <a:rPr lang="nl-NL" dirty="0"/>
              <a:t>). V</a:t>
            </a:r>
            <a:r>
              <a:rPr lang="nl-NL" dirty="0" smtClean="0"/>
              <a:t>oeten 30 </a:t>
            </a:r>
            <a:r>
              <a:rPr lang="nl-NL" dirty="0"/>
              <a:t>cm afstand </a:t>
            </a:r>
            <a:r>
              <a:rPr lang="nl-NL" dirty="0" smtClean="0"/>
              <a:t>activiteit</a:t>
            </a:r>
            <a:r>
              <a:rPr lang="nl-NL" dirty="0"/>
              <a:t>, de handen 4,5 min op 1 m en 0,5 min op 10 cm afstand van de activiteit en de ooglens gedurende 4,5 min op 1,5 m afstand en 0,5 min op 0,5 m afstand. Aangenomen is dat zowel schoenen als een perspex/loodbril de bèta-straling van Y-90 met 40% verminderen</a:t>
            </a:r>
            <a:r>
              <a:rPr lang="nl-NL" dirty="0" smtClean="0"/>
              <a:t>.</a:t>
            </a:r>
            <a:endParaRPr lang="nl-NL" dirty="0"/>
          </a:p>
          <a:p>
            <a:r>
              <a:rPr lang="nl-NL" dirty="0"/>
              <a:t>De extremiteiten dosis (voeten) bedraagt 5000 x 0,25 x 1000 µSv/</a:t>
            </a:r>
            <a:r>
              <a:rPr lang="nl-NL" dirty="0" err="1"/>
              <a:t>hr</a:t>
            </a:r>
            <a:r>
              <a:rPr lang="nl-NL" dirty="0"/>
              <a:t> x 5/60 * 0,1</a:t>
            </a:r>
            <a:r>
              <a:rPr lang="nl-NL" baseline="30000" dirty="0"/>
              <a:t>2</a:t>
            </a:r>
            <a:r>
              <a:rPr lang="nl-NL" dirty="0"/>
              <a:t>/0,3</a:t>
            </a:r>
            <a:r>
              <a:rPr lang="nl-NL" baseline="30000" dirty="0"/>
              <a:t>2 </a:t>
            </a:r>
            <a:r>
              <a:rPr lang="nl-NL" dirty="0"/>
              <a:t>x 0,6 = 6,9 </a:t>
            </a:r>
            <a:r>
              <a:rPr lang="nl-NL" dirty="0" err="1"/>
              <a:t>mSv</a:t>
            </a:r>
            <a:r>
              <a:rPr lang="nl-NL" dirty="0"/>
              <a:t>.</a:t>
            </a:r>
          </a:p>
          <a:p>
            <a:r>
              <a:rPr lang="nl-NL" dirty="0"/>
              <a:t>De extremiteiten dosis (handen) bedraagt 5000 x 0,25 x 1000 µSv/</a:t>
            </a:r>
            <a:r>
              <a:rPr lang="nl-NL" dirty="0" err="1"/>
              <a:t>hr</a:t>
            </a:r>
            <a:r>
              <a:rPr lang="nl-NL" dirty="0"/>
              <a:t> x 4,5/60 x 0,1</a:t>
            </a:r>
            <a:r>
              <a:rPr lang="nl-NL" baseline="30000" dirty="0"/>
              <a:t>2</a:t>
            </a:r>
            <a:r>
              <a:rPr lang="nl-NL" dirty="0"/>
              <a:t>/1</a:t>
            </a:r>
            <a:r>
              <a:rPr lang="nl-NL" baseline="30000" dirty="0"/>
              <a:t>2</a:t>
            </a:r>
            <a:r>
              <a:rPr lang="nl-NL" dirty="0"/>
              <a:t> + 5000 x 0,25 x 1000 µSv/</a:t>
            </a:r>
            <a:r>
              <a:rPr lang="nl-NL" dirty="0" err="1"/>
              <a:t>hr</a:t>
            </a:r>
            <a:r>
              <a:rPr lang="nl-NL" dirty="0"/>
              <a:t> x 0,5/60 * 0,1</a:t>
            </a:r>
            <a:r>
              <a:rPr lang="nl-NL" baseline="30000" dirty="0"/>
              <a:t>2</a:t>
            </a:r>
            <a:r>
              <a:rPr lang="nl-NL" dirty="0"/>
              <a:t>/0,1</a:t>
            </a:r>
            <a:r>
              <a:rPr lang="nl-NL" baseline="30000" dirty="0"/>
              <a:t>2</a:t>
            </a:r>
            <a:r>
              <a:rPr lang="nl-NL" dirty="0"/>
              <a:t> = 0,9 + 10,4 = 11,3 </a:t>
            </a:r>
            <a:r>
              <a:rPr lang="nl-NL" dirty="0" err="1"/>
              <a:t>mSv</a:t>
            </a:r>
            <a:r>
              <a:rPr lang="nl-NL" dirty="0"/>
              <a:t>.</a:t>
            </a:r>
          </a:p>
          <a:p>
            <a:r>
              <a:rPr lang="nl-NL" dirty="0"/>
              <a:t>De ooglensdosis bedraagt 5000 x 0,25 x 4 µSv/</a:t>
            </a:r>
            <a:r>
              <a:rPr lang="nl-NL" dirty="0" err="1"/>
              <a:t>hr</a:t>
            </a:r>
            <a:r>
              <a:rPr lang="nl-NL" dirty="0"/>
              <a:t> x 4,5/60 x 0,5</a:t>
            </a:r>
            <a:r>
              <a:rPr lang="nl-NL" baseline="30000" dirty="0"/>
              <a:t>2</a:t>
            </a:r>
            <a:r>
              <a:rPr lang="nl-NL" dirty="0"/>
              <a:t>/1,5</a:t>
            </a:r>
            <a:r>
              <a:rPr lang="nl-NL" baseline="30000" dirty="0"/>
              <a:t>2</a:t>
            </a:r>
            <a:r>
              <a:rPr lang="nl-NL" dirty="0"/>
              <a:t> + 5000 x 0,25 x 4 µSv/</a:t>
            </a:r>
            <a:r>
              <a:rPr lang="nl-NL" dirty="0" err="1"/>
              <a:t>hr</a:t>
            </a:r>
            <a:r>
              <a:rPr lang="nl-NL" dirty="0"/>
              <a:t> x 0,5/60 * 0,5</a:t>
            </a:r>
            <a:r>
              <a:rPr lang="nl-NL" baseline="30000" dirty="0"/>
              <a:t>2</a:t>
            </a:r>
            <a:r>
              <a:rPr lang="nl-NL" dirty="0"/>
              <a:t>/0,5</a:t>
            </a:r>
            <a:r>
              <a:rPr lang="nl-NL" baseline="30000" dirty="0"/>
              <a:t>2</a:t>
            </a:r>
            <a:r>
              <a:rPr lang="nl-NL" dirty="0"/>
              <a:t>  = 41,7 + 41,7 = 83,4 µSv zonder en 83,4 µSv x 0,6 = 50 µSv met perspex/loodbril.</a:t>
            </a:r>
          </a:p>
          <a:p>
            <a:r>
              <a:rPr lang="nl-NL" dirty="0"/>
              <a:t>Indien bij de schoonmaakwerkzaamheden geen mondkapje wordt gedragen kunnen de </a:t>
            </a:r>
            <a:r>
              <a:rPr lang="nl-NL" dirty="0" err="1"/>
              <a:t>microspheren</a:t>
            </a:r>
            <a:r>
              <a:rPr lang="nl-NL" dirty="0"/>
              <a:t> onbedoeld worden geïnhaleerd of opgenomen worden via de mond. Aangenomen is dat maximaal 0,1% van de gelekte activiteit 5000 x 0,25 x 0,001 = 1,25 </a:t>
            </a:r>
            <a:r>
              <a:rPr lang="nl-NL" dirty="0" err="1"/>
              <a:t>MBq</a:t>
            </a:r>
            <a:r>
              <a:rPr lang="nl-NL" dirty="0"/>
              <a:t> opgenomen kan worden. </a:t>
            </a:r>
          </a:p>
          <a:p>
            <a:r>
              <a:rPr lang="nl-NL" dirty="0"/>
              <a:t>Dit leidt tot een effectieve volgdosis ten gevolge van inhalatie van 1,25 x 10</a:t>
            </a:r>
            <a:r>
              <a:rPr lang="nl-NL" baseline="30000" dirty="0"/>
              <a:t>6 </a:t>
            </a:r>
            <a:r>
              <a:rPr lang="nl-NL" dirty="0"/>
              <a:t>Bq x 1,6 x 10</a:t>
            </a:r>
            <a:r>
              <a:rPr lang="nl-NL" baseline="30000" dirty="0"/>
              <a:t>-9</a:t>
            </a:r>
            <a:r>
              <a:rPr lang="nl-NL" dirty="0"/>
              <a:t> Sv/Bq (e(50)</a:t>
            </a:r>
            <a:r>
              <a:rPr lang="nl-NL" baseline="-25000" dirty="0" err="1"/>
              <a:t>inh</a:t>
            </a:r>
            <a:r>
              <a:rPr lang="nl-NL" dirty="0"/>
              <a:t>(w)) = 2,0 </a:t>
            </a:r>
            <a:r>
              <a:rPr lang="nl-NL" dirty="0" err="1"/>
              <a:t>mSv</a:t>
            </a:r>
            <a:r>
              <a:rPr lang="nl-NL" dirty="0"/>
              <a:t> of 1,25 x 10</a:t>
            </a:r>
            <a:r>
              <a:rPr lang="nl-NL" baseline="30000" dirty="0"/>
              <a:t>6</a:t>
            </a:r>
            <a:r>
              <a:rPr lang="nl-NL" dirty="0"/>
              <a:t> Bq x 2,7 x 10</a:t>
            </a:r>
            <a:r>
              <a:rPr lang="nl-NL" baseline="30000" dirty="0"/>
              <a:t>-9</a:t>
            </a:r>
            <a:r>
              <a:rPr lang="nl-NL" dirty="0"/>
              <a:t> Sv/Bq (e(50)</a:t>
            </a:r>
            <a:r>
              <a:rPr lang="nl-NL" baseline="-25000" dirty="0" err="1"/>
              <a:t>ing</a:t>
            </a:r>
            <a:r>
              <a:rPr lang="nl-NL" dirty="0"/>
              <a:t>(w)) = 3,4 </a:t>
            </a:r>
            <a:r>
              <a:rPr lang="nl-NL" dirty="0" err="1"/>
              <a:t>mSv</a:t>
            </a:r>
            <a:r>
              <a:rPr lang="nl-NL" dirty="0"/>
              <a:t> ten gevolge van ingestie.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6256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VOG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b="1" dirty="0" smtClean="0"/>
              <a:t>Gebeurtenis</a:t>
            </a:r>
            <a:r>
              <a:rPr lang="nl-NL" dirty="0" smtClean="0"/>
              <a:t>: </a:t>
            </a:r>
            <a:r>
              <a:rPr lang="nl-NL" i="1" dirty="0"/>
              <a:t>Geen bril dragen of achter loodglas staan  tijdens het toedienen van de </a:t>
            </a:r>
            <a:r>
              <a:rPr lang="nl-NL" i="1" dirty="0" err="1"/>
              <a:t>microspheren</a:t>
            </a:r>
            <a:r>
              <a:rPr lang="nl-NL" i="1" dirty="0"/>
              <a:t>.</a:t>
            </a:r>
            <a:r>
              <a:rPr lang="nl-NL" dirty="0"/>
              <a:t> </a:t>
            </a:r>
          </a:p>
          <a:p>
            <a:r>
              <a:rPr lang="nl-NL" dirty="0"/>
              <a:t>De kans </a:t>
            </a:r>
            <a:r>
              <a:rPr lang="nl-NL" dirty="0" smtClean="0"/>
              <a:t>is </a:t>
            </a:r>
            <a:r>
              <a:rPr lang="nl-NL" dirty="0"/>
              <a:t>zeer wel mogelijk (1 op de 2 tot 1 op de 10 keer). De extra stralingsbelasting voor de ooglens van de nucleair geneeskundige bedraagt 20,8 µSv – 12,5 µSv = 8,3 µSv per procedure en 125 µSv per jaar (15 procedures).</a:t>
            </a:r>
          </a:p>
          <a:p>
            <a:r>
              <a:rPr lang="nl-NL" dirty="0"/>
              <a:t>De extra stralingsbelasting voor de ooglens van de radioloog bedraagt 9,3 µSv – 5,6 µSv = 3,7 µSv per procedure en 56 µSv per jaar (15 procedures).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266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Samenvatting resultaten 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Effectieve jaardosis: 80 </a:t>
            </a:r>
            <a:r>
              <a:rPr lang="nl-NL" dirty="0" err="1" smtClean="0"/>
              <a:t>uSv</a:t>
            </a:r>
            <a:r>
              <a:rPr lang="nl-NL" dirty="0" smtClean="0"/>
              <a:t>/jaar</a:t>
            </a:r>
          </a:p>
          <a:p>
            <a:r>
              <a:rPr lang="nl-NL" dirty="0" smtClean="0"/>
              <a:t>Huiddosis: 1010 </a:t>
            </a:r>
            <a:r>
              <a:rPr lang="nl-NL" dirty="0" err="1" smtClean="0"/>
              <a:t>uSv</a:t>
            </a:r>
            <a:r>
              <a:rPr lang="nl-NL" dirty="0" smtClean="0"/>
              <a:t>/jaar</a:t>
            </a:r>
          </a:p>
          <a:p>
            <a:r>
              <a:rPr lang="nl-NL" dirty="0" smtClean="0"/>
              <a:t>Ooglens: 49 </a:t>
            </a:r>
            <a:r>
              <a:rPr lang="nl-NL" dirty="0" err="1" smtClean="0"/>
              <a:t>uSv</a:t>
            </a:r>
            <a:r>
              <a:rPr lang="nl-NL" dirty="0" smtClean="0"/>
              <a:t>/jaar</a:t>
            </a:r>
          </a:p>
          <a:p>
            <a:r>
              <a:rPr lang="nl-NL" dirty="0" smtClean="0"/>
              <a:t>Effectieve jaardosis besmettingen: 3.4 </a:t>
            </a:r>
            <a:r>
              <a:rPr lang="nl-NL" dirty="0" err="1" smtClean="0"/>
              <a:t>mSv</a:t>
            </a:r>
            <a:r>
              <a:rPr lang="nl-NL" dirty="0" smtClean="0"/>
              <a:t>/jaar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1482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Take home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Risico zit in </a:t>
            </a:r>
            <a:r>
              <a:rPr lang="nl-NL" dirty="0" err="1" smtClean="0"/>
              <a:t>VOG’s</a:t>
            </a:r>
            <a:r>
              <a:rPr lang="nl-NL" dirty="0" smtClean="0"/>
              <a:t>, nominaal heel laag voor een NG handeling</a:t>
            </a:r>
          </a:p>
          <a:p>
            <a:r>
              <a:rPr lang="nl-NL" dirty="0" smtClean="0"/>
              <a:t>Goede afspraken en procedures nodig bij besmettingen (ook overig personeel!)</a:t>
            </a:r>
          </a:p>
          <a:p>
            <a:r>
              <a:rPr lang="nl-NL" dirty="0" smtClean="0"/>
              <a:t>Opruimen besmettingen risicovol en mogelijk niet altijd wenselijk (op tijd LSD waarschuwen en situatie stabiliseren!)</a:t>
            </a:r>
          </a:p>
          <a:p>
            <a:r>
              <a:rPr lang="nl-NL" dirty="0" smtClean="0"/>
              <a:t>Besmettingscontrole (COMO) van groot belang.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2635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Eigenschappen Ra-223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28753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737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204864"/>
            <a:ext cx="8229600" cy="345638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Waar liggen de risico’s voor dit nuclide?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pt-BR" sz="2000" dirty="0" err="1"/>
              <a:t>Bronconstante</a:t>
            </a:r>
            <a:r>
              <a:rPr lang="pt-BR" sz="2000" dirty="0"/>
              <a:t>: h (</a:t>
            </a:r>
            <a:r>
              <a:rPr lang="pt-BR" sz="2000" dirty="0" err="1"/>
              <a:t>puntbron</a:t>
            </a:r>
            <a:r>
              <a:rPr lang="pt-BR" sz="2000" dirty="0"/>
              <a:t>) = 0,047 </a:t>
            </a:r>
            <a:r>
              <a:rPr lang="pt-BR" sz="2000" dirty="0" err="1"/>
              <a:t>μSv</a:t>
            </a:r>
            <a:r>
              <a:rPr lang="pt-BR" sz="2000" dirty="0"/>
              <a:t>/h per </a:t>
            </a:r>
            <a:r>
              <a:rPr lang="pt-BR" sz="2000" dirty="0" err="1"/>
              <a:t>MBq</a:t>
            </a:r>
            <a:r>
              <a:rPr lang="pt-BR" sz="2000" dirty="0"/>
              <a:t>/m2</a:t>
            </a:r>
            <a:br>
              <a:rPr lang="pt-BR" sz="2000" dirty="0"/>
            </a:br>
            <a:r>
              <a:rPr lang="pt-BR" sz="2000" dirty="0" err="1"/>
              <a:t>Bronconstante</a:t>
            </a:r>
            <a:r>
              <a:rPr lang="pt-BR" sz="2000" dirty="0"/>
              <a:t>: h (</a:t>
            </a:r>
            <a:r>
              <a:rPr lang="pt-BR" sz="2000" dirty="0" err="1"/>
              <a:t>patiënt</a:t>
            </a:r>
            <a:r>
              <a:rPr lang="pt-BR" sz="2000" dirty="0"/>
              <a:t>) = 0,049 </a:t>
            </a:r>
            <a:r>
              <a:rPr lang="pt-BR" sz="2000" dirty="0" err="1"/>
              <a:t>μSv</a:t>
            </a:r>
            <a:r>
              <a:rPr lang="pt-BR" sz="2000" dirty="0"/>
              <a:t>/h per </a:t>
            </a:r>
            <a:r>
              <a:rPr lang="pt-BR" sz="2000" dirty="0" err="1"/>
              <a:t>MBq</a:t>
            </a:r>
            <a:r>
              <a:rPr lang="pt-BR" sz="2000" dirty="0"/>
              <a:t>/m2</a:t>
            </a:r>
            <a:br>
              <a:rPr lang="pt-BR" sz="2000" dirty="0"/>
            </a:br>
            <a:r>
              <a:rPr lang="nl-NL" sz="2000" dirty="0" err="1"/>
              <a:t>DCCinh</a:t>
            </a:r>
            <a:r>
              <a:rPr lang="nl-NL" sz="2000" dirty="0"/>
              <a:t> = 5,7 10-6 </a:t>
            </a:r>
            <a:r>
              <a:rPr lang="nl-NL" sz="2000" dirty="0" smtClean="0"/>
              <a:t>Sv/Bq </a:t>
            </a:r>
            <a:br>
              <a:rPr lang="nl-NL" sz="2000" dirty="0" smtClean="0"/>
            </a:br>
            <a:r>
              <a:rPr lang="nl-NL" sz="2000" dirty="0" err="1" smtClean="0"/>
              <a:t>DCCing</a:t>
            </a:r>
            <a:r>
              <a:rPr lang="nl-NL" sz="2000" dirty="0" smtClean="0"/>
              <a:t> </a:t>
            </a:r>
            <a:r>
              <a:rPr lang="nl-NL" sz="2000" dirty="0"/>
              <a:t>= 1,0 10-7 </a:t>
            </a:r>
            <a:r>
              <a:rPr lang="nl-NL" sz="2000" dirty="0" smtClean="0"/>
              <a:t>Sv/Bq </a:t>
            </a:r>
            <a:br>
              <a:rPr lang="nl-NL" sz="2000" dirty="0" smtClean="0"/>
            </a:br>
            <a:r>
              <a:rPr lang="nl-NL" sz="2000" dirty="0" err="1" smtClean="0"/>
              <a:t>hs</a:t>
            </a:r>
            <a:r>
              <a:rPr lang="nl-NL" sz="2000" dirty="0" smtClean="0"/>
              <a:t> </a:t>
            </a:r>
            <a:r>
              <a:rPr lang="nl-NL" sz="2000" dirty="0"/>
              <a:t>= 2 10-10 Sv/s per Bq/cm2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114587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Eigenschappen product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Kant en klare oplossing in </a:t>
            </a:r>
            <a:r>
              <a:rPr lang="nl-NL" dirty="0" err="1" smtClean="0"/>
              <a:t>vial</a:t>
            </a:r>
            <a:r>
              <a:rPr lang="nl-NL" dirty="0"/>
              <a:t> </a:t>
            </a:r>
            <a:r>
              <a:rPr lang="nl-NL" dirty="0" smtClean="0"/>
              <a:t>(</a:t>
            </a:r>
            <a:r>
              <a:rPr lang="nl-NL" dirty="0" err="1" smtClean="0"/>
              <a:t>dichloride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6 ml oplossing, 6 </a:t>
            </a:r>
            <a:r>
              <a:rPr lang="nl-NL" dirty="0" err="1" smtClean="0"/>
              <a:t>MBq</a:t>
            </a:r>
            <a:endParaRPr lang="nl-NL" dirty="0" smtClean="0"/>
          </a:p>
          <a:p>
            <a:r>
              <a:rPr lang="nl-NL" dirty="0" smtClean="0"/>
              <a:t>4-5 </a:t>
            </a:r>
            <a:r>
              <a:rPr lang="nl-NL" dirty="0" err="1" smtClean="0"/>
              <a:t>MBq</a:t>
            </a:r>
            <a:r>
              <a:rPr lang="nl-NL" dirty="0" smtClean="0"/>
              <a:t> per toediening (factor 1000 minder dan bij </a:t>
            </a:r>
            <a:r>
              <a:rPr lang="nl-NL" dirty="0" err="1" smtClean="0"/>
              <a:t>betas</a:t>
            </a:r>
            <a:r>
              <a:rPr lang="nl-NL" dirty="0" smtClean="0"/>
              <a:t>)</a:t>
            </a:r>
          </a:p>
          <a:p>
            <a:r>
              <a:rPr lang="nl-NL" dirty="0" smtClean="0"/>
              <a:t>Toediening: door lab geleverde opgetrokken spuit via infuus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65104"/>
            <a:ext cx="206692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595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Handelingen, regulier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Bereiden dosis in LAF kast in B lab</a:t>
            </a:r>
          </a:p>
          <a:p>
            <a:pPr lvl="1"/>
            <a:r>
              <a:rPr lang="nl-NL" dirty="0" smtClean="0"/>
              <a:t>Nominaal komt 0.01% vrij</a:t>
            </a:r>
          </a:p>
          <a:p>
            <a:pPr lvl="1"/>
            <a:r>
              <a:rPr lang="nl-NL" dirty="0" smtClean="0"/>
              <a:t>Afstand 0.5 meter voor 5 minuten</a:t>
            </a:r>
          </a:p>
          <a:p>
            <a:pPr lvl="1"/>
            <a:r>
              <a:rPr lang="nl-NL" dirty="0" smtClean="0"/>
              <a:t>10 patiënten/jaar, 6 doseringen/patiënt</a:t>
            </a:r>
          </a:p>
          <a:p>
            <a:pPr lvl="1"/>
            <a:r>
              <a:rPr lang="nl-NL" dirty="0" smtClean="0"/>
              <a:t> Effectieve dosis 0.7 </a:t>
            </a:r>
            <a:r>
              <a:rPr lang="nl-NL" dirty="0" err="1" smtClean="0"/>
              <a:t>uSv</a:t>
            </a:r>
            <a:r>
              <a:rPr lang="nl-NL" dirty="0" smtClean="0"/>
              <a:t>/j, huid 21 </a:t>
            </a:r>
            <a:r>
              <a:rPr lang="nl-NL" dirty="0" err="1" smtClean="0"/>
              <a:t>uSv</a:t>
            </a:r>
            <a:r>
              <a:rPr lang="nl-NL" dirty="0" smtClean="0"/>
              <a:t>/j</a:t>
            </a:r>
          </a:p>
          <a:p>
            <a:r>
              <a:rPr lang="nl-NL" dirty="0" smtClean="0"/>
              <a:t>Toedienen aan </a:t>
            </a:r>
            <a:r>
              <a:rPr lang="nl-NL" dirty="0" err="1" smtClean="0"/>
              <a:t>patient</a:t>
            </a:r>
            <a:endParaRPr lang="nl-NL" dirty="0" smtClean="0"/>
          </a:p>
          <a:p>
            <a:pPr lvl="1"/>
            <a:r>
              <a:rPr lang="nl-NL" dirty="0" smtClean="0"/>
              <a:t>Nominaal komt 0.01% vrij</a:t>
            </a:r>
          </a:p>
          <a:p>
            <a:pPr lvl="1"/>
            <a:r>
              <a:rPr lang="nl-NL" dirty="0" smtClean="0"/>
              <a:t>Afstand 0.5 meter van spuit, 2 minuten</a:t>
            </a:r>
          </a:p>
          <a:p>
            <a:pPr lvl="1"/>
            <a:r>
              <a:rPr lang="nl-NL" dirty="0" smtClean="0"/>
              <a:t>Afstand 0.5 meter van </a:t>
            </a:r>
            <a:r>
              <a:rPr lang="nl-NL" dirty="0" err="1" smtClean="0"/>
              <a:t>patient</a:t>
            </a:r>
            <a:r>
              <a:rPr lang="nl-NL" dirty="0" smtClean="0"/>
              <a:t>, 3 minuten</a:t>
            </a:r>
          </a:p>
          <a:p>
            <a:pPr lvl="1"/>
            <a:r>
              <a:rPr lang="nl-NL" dirty="0" smtClean="0"/>
              <a:t>Effectieve dosis 3.1 </a:t>
            </a:r>
            <a:r>
              <a:rPr lang="nl-NL" dirty="0" err="1" smtClean="0"/>
              <a:t>uSv</a:t>
            </a:r>
            <a:r>
              <a:rPr lang="nl-NL" dirty="0" smtClean="0"/>
              <a:t>/j, huid 8 </a:t>
            </a:r>
            <a:r>
              <a:rPr lang="nl-NL" dirty="0" err="1" smtClean="0"/>
              <a:t>uSv</a:t>
            </a:r>
            <a:r>
              <a:rPr lang="nl-NL" dirty="0" smtClean="0"/>
              <a:t>/j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0752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Y-90 therapie</a:t>
            </a:r>
          </a:p>
          <a:p>
            <a:pPr lvl="1"/>
            <a:r>
              <a:rPr lang="nl-NL" dirty="0" smtClean="0"/>
              <a:t>Eigenschappen</a:t>
            </a:r>
            <a:r>
              <a:rPr lang="nl-NL" dirty="0"/>
              <a:t> </a:t>
            </a:r>
            <a:r>
              <a:rPr lang="nl-NL" dirty="0" smtClean="0"/>
              <a:t>nuclide</a:t>
            </a:r>
          </a:p>
          <a:p>
            <a:pPr lvl="1"/>
            <a:r>
              <a:rPr lang="nl-NL" dirty="0" smtClean="0"/>
              <a:t>Product</a:t>
            </a:r>
          </a:p>
          <a:p>
            <a:pPr lvl="1"/>
            <a:r>
              <a:rPr lang="nl-NL" dirty="0" smtClean="0"/>
              <a:t>Uitgangspunten</a:t>
            </a:r>
          </a:p>
          <a:p>
            <a:pPr lvl="1"/>
            <a:r>
              <a:rPr lang="nl-NL" dirty="0" smtClean="0"/>
              <a:t>Handelingen / voorbeelden</a:t>
            </a:r>
          </a:p>
          <a:p>
            <a:r>
              <a:rPr lang="nl-NL" dirty="0" smtClean="0"/>
              <a:t>Ra-223 therapie </a:t>
            </a:r>
          </a:p>
          <a:p>
            <a:pPr lvl="1"/>
            <a:r>
              <a:rPr lang="nl-NL" dirty="0" smtClean="0"/>
              <a:t>….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730414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VOGs</a:t>
            </a:r>
            <a:endParaRPr lang="nl-N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56" y="1351309"/>
            <a:ext cx="7462860" cy="517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al 3"/>
          <p:cNvSpPr/>
          <p:nvPr/>
        </p:nvSpPr>
        <p:spPr>
          <a:xfrm>
            <a:off x="5868144" y="2492896"/>
            <a:ext cx="57606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/>
          <p:cNvSpPr/>
          <p:nvPr/>
        </p:nvSpPr>
        <p:spPr>
          <a:xfrm>
            <a:off x="4860032" y="3933056"/>
            <a:ext cx="57606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/>
          <p:cNvSpPr/>
          <p:nvPr/>
        </p:nvSpPr>
        <p:spPr>
          <a:xfrm>
            <a:off x="7740352" y="2708920"/>
            <a:ext cx="57606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7740352" y="4365104"/>
            <a:ext cx="57606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0314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Take home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Risico zit in </a:t>
            </a:r>
            <a:r>
              <a:rPr lang="nl-NL" dirty="0" err="1" smtClean="0"/>
              <a:t>VOG’s</a:t>
            </a:r>
            <a:r>
              <a:rPr lang="nl-NL" dirty="0" smtClean="0"/>
              <a:t>, nominaal heel laag voor een NG handeling</a:t>
            </a:r>
          </a:p>
          <a:p>
            <a:r>
              <a:rPr lang="nl-NL" dirty="0" smtClean="0"/>
              <a:t>Goede afspraken en procedures nodig bij besmettingen (ook overig personeel!)</a:t>
            </a:r>
          </a:p>
          <a:p>
            <a:r>
              <a:rPr lang="nl-NL" dirty="0" smtClean="0"/>
              <a:t>Opruimen besmettingen risicovol en mogelijk niet altijd wenselijk (op tijd LSD waarschuwen en situatie stabiliseren!)</a:t>
            </a:r>
          </a:p>
          <a:p>
            <a:r>
              <a:rPr lang="nl-NL" dirty="0" smtClean="0"/>
              <a:t>Besmettingscontrole (COMO) van groot belang.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37392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Welke aspecten kunnen nog meer aan de orde zijn?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291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Eigenschappen Y-90</a:t>
            </a:r>
            <a:endParaRPr lang="nl-NL" dirty="0"/>
          </a:p>
        </p:txBody>
      </p:sp>
      <p:pic>
        <p:nvPicPr>
          <p:cNvPr id="1026" name="Afbeelding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3661716" cy="5035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301685"/>
            <a:ext cx="4300645" cy="528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1106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3096344"/>
          </a:xfrm>
        </p:spPr>
        <p:txBody>
          <a:bodyPr>
            <a:normAutofit/>
          </a:bodyPr>
          <a:lstStyle/>
          <a:p>
            <a:r>
              <a:rPr lang="nl-NL" dirty="0" smtClean="0"/>
              <a:t>Waar liggen de risico’s voor dit nuclide?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sz="2400" dirty="0" smtClean="0"/>
              <a:t>NB: activiteit zit vast op </a:t>
            </a:r>
            <a:r>
              <a:rPr lang="nl-NL" sz="2400" dirty="0" err="1" smtClean="0"/>
              <a:t>microspheren</a:t>
            </a:r>
            <a:r>
              <a:rPr lang="nl-NL" sz="2400" dirty="0" smtClean="0"/>
              <a:t>, bolletjes beschouwd als ingekapselde bronnen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954471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product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Afbeelding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59404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708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Eigenschappen product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Bèta straling volledig afgeschermd</a:t>
            </a:r>
          </a:p>
          <a:p>
            <a:r>
              <a:rPr lang="nl-NL" dirty="0" smtClean="0"/>
              <a:t>Remstraling op 0.5 m bij 5 </a:t>
            </a:r>
            <a:r>
              <a:rPr lang="nl-NL" dirty="0" err="1" smtClean="0"/>
              <a:t>GBq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/>
              <a:t>4.5 </a:t>
            </a:r>
            <a:r>
              <a:rPr lang="nl-NL" dirty="0" err="1" smtClean="0"/>
              <a:t>uSv</a:t>
            </a:r>
            <a:r>
              <a:rPr lang="nl-NL" dirty="0" smtClean="0"/>
              <a:t>/h zonder </a:t>
            </a:r>
            <a:r>
              <a:rPr lang="nl-NL" dirty="0" err="1" smtClean="0"/>
              <a:t>loodpot</a:t>
            </a:r>
            <a:endParaRPr lang="nl-NL" dirty="0" smtClean="0"/>
          </a:p>
          <a:p>
            <a:pPr lvl="1"/>
            <a:r>
              <a:rPr lang="nl-NL" dirty="0" smtClean="0"/>
              <a:t>0.6 </a:t>
            </a:r>
            <a:r>
              <a:rPr lang="nl-NL" dirty="0" err="1" smtClean="0"/>
              <a:t>uSv</a:t>
            </a:r>
            <a:r>
              <a:rPr lang="nl-NL" dirty="0" smtClean="0"/>
              <a:t>/h met </a:t>
            </a:r>
            <a:r>
              <a:rPr lang="nl-NL" dirty="0" err="1" smtClean="0"/>
              <a:t>loodpot</a:t>
            </a:r>
            <a:endParaRPr lang="nl-NL" dirty="0" smtClean="0"/>
          </a:p>
          <a:p>
            <a:r>
              <a:rPr lang="nl-NL" dirty="0" smtClean="0"/>
              <a:t>Kits verkrijgbaar 3-20 </a:t>
            </a:r>
            <a:r>
              <a:rPr lang="nl-NL" dirty="0" err="1" smtClean="0"/>
              <a:t>GBq</a:t>
            </a:r>
            <a:r>
              <a:rPr lang="nl-NL" dirty="0" smtClean="0"/>
              <a:t>. Gemiddeld 5 </a:t>
            </a:r>
            <a:r>
              <a:rPr lang="nl-NL" dirty="0" err="1" smtClean="0"/>
              <a:t>GBq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2536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Bronconstanten / afscherming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h(0.07) = 1000 </a:t>
            </a:r>
            <a:r>
              <a:rPr lang="nl-NL" dirty="0" err="1" smtClean="0"/>
              <a:t>uSv</a:t>
            </a:r>
            <a:r>
              <a:rPr lang="nl-NL" dirty="0" smtClean="0"/>
              <a:t>/h op 10 cm (Bos)</a:t>
            </a:r>
          </a:p>
          <a:p>
            <a:r>
              <a:rPr lang="nl-NL" dirty="0"/>
              <a:t>h</a:t>
            </a:r>
            <a:r>
              <a:rPr lang="nl-NL" dirty="0" smtClean="0"/>
              <a:t>(10) = 0.007 </a:t>
            </a:r>
            <a:r>
              <a:rPr lang="nl-NL" dirty="0" err="1" smtClean="0"/>
              <a:t>uSv</a:t>
            </a:r>
            <a:r>
              <a:rPr lang="nl-NL" dirty="0" smtClean="0"/>
              <a:t>/h op 1 m (Bos, </a:t>
            </a:r>
            <a:r>
              <a:rPr lang="nl-NL" dirty="0" err="1" smtClean="0"/>
              <a:t>remstr</a:t>
            </a:r>
            <a:r>
              <a:rPr lang="nl-NL" dirty="0" smtClean="0"/>
              <a:t>.)</a:t>
            </a:r>
          </a:p>
          <a:p>
            <a:r>
              <a:rPr lang="nl-NL" dirty="0" smtClean="0"/>
              <a:t>H(3) = 4 </a:t>
            </a:r>
            <a:r>
              <a:rPr lang="nl-NL" dirty="0" err="1" smtClean="0"/>
              <a:t>uSv</a:t>
            </a:r>
            <a:r>
              <a:rPr lang="nl-NL" dirty="0" smtClean="0"/>
              <a:t>/h op 50 cm (transmissie </a:t>
            </a:r>
            <a:r>
              <a:rPr lang="nl-NL" dirty="0" err="1" smtClean="0"/>
              <a:t>corr</a:t>
            </a:r>
            <a:r>
              <a:rPr lang="nl-NL" dirty="0" smtClean="0"/>
              <a:t>.)</a:t>
            </a:r>
          </a:p>
          <a:p>
            <a:r>
              <a:rPr lang="nl-NL" dirty="0" smtClean="0"/>
              <a:t>Dracht weefsel: 11 mm (max) 2.5 mm (gem.)</a:t>
            </a:r>
          </a:p>
          <a:p>
            <a:r>
              <a:rPr lang="nl-NL" dirty="0" smtClean="0"/>
              <a:t>Dracht perspex: 9.2 mm (max)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NB: eenmaal in de patiënt is de activiteit ingekapseld en afgeschermd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4619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Handelingen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Transport van product van </a:t>
            </a:r>
            <a:r>
              <a:rPr lang="nl-NL" dirty="0" err="1" smtClean="0"/>
              <a:t>berplaats</a:t>
            </a:r>
            <a:r>
              <a:rPr lang="nl-NL" dirty="0" smtClean="0"/>
              <a:t> naar interventiekamer</a:t>
            </a:r>
          </a:p>
          <a:p>
            <a:r>
              <a:rPr lang="nl-NL" dirty="0" smtClean="0"/>
              <a:t>Prepareren</a:t>
            </a:r>
          </a:p>
          <a:p>
            <a:pPr lvl="1"/>
            <a:r>
              <a:rPr lang="nl-NL" dirty="0" smtClean="0"/>
              <a:t>Prepareren toedienkit</a:t>
            </a:r>
          </a:p>
          <a:p>
            <a:pPr lvl="1"/>
            <a:r>
              <a:rPr lang="nl-NL" dirty="0" smtClean="0"/>
              <a:t>Meten activiteit </a:t>
            </a:r>
            <a:r>
              <a:rPr lang="nl-NL" dirty="0" err="1" smtClean="0"/>
              <a:t>microspheren</a:t>
            </a:r>
            <a:endParaRPr lang="nl-NL" dirty="0" smtClean="0"/>
          </a:p>
          <a:p>
            <a:pPr lvl="1"/>
            <a:r>
              <a:rPr lang="nl-NL" dirty="0" smtClean="0"/>
              <a:t>Plaatsen naald op </a:t>
            </a:r>
            <a:r>
              <a:rPr lang="nl-NL" dirty="0" err="1" smtClean="0"/>
              <a:t>dosevial</a:t>
            </a:r>
            <a:endParaRPr lang="nl-NL" dirty="0" smtClean="0"/>
          </a:p>
          <a:p>
            <a:r>
              <a:rPr lang="nl-NL" dirty="0" smtClean="0"/>
              <a:t>Toedienen</a:t>
            </a:r>
          </a:p>
          <a:p>
            <a:r>
              <a:rPr lang="nl-NL" dirty="0" smtClean="0"/>
              <a:t>Afvoeren van afval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2214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handeling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70000" lnSpcReduction="20000"/>
          </a:bodyPr>
          <a:lstStyle/>
          <a:p>
            <a:r>
              <a:rPr lang="nl-NL" b="1" dirty="0" smtClean="0"/>
              <a:t>Handeling:</a:t>
            </a:r>
            <a:r>
              <a:rPr lang="nl-NL" dirty="0" smtClean="0"/>
              <a:t> </a:t>
            </a:r>
            <a:r>
              <a:rPr lang="nl-NL" i="1" dirty="0"/>
              <a:t>Transport </a:t>
            </a:r>
            <a:r>
              <a:rPr lang="nl-NL" i="1" dirty="0" err="1"/>
              <a:t>vial</a:t>
            </a:r>
            <a:r>
              <a:rPr lang="nl-NL" i="1" dirty="0"/>
              <a:t> met </a:t>
            </a:r>
            <a:r>
              <a:rPr lang="nl-NL" i="1" baseline="30000" dirty="0"/>
              <a:t>90</a:t>
            </a:r>
            <a:r>
              <a:rPr lang="nl-NL" i="1" dirty="0"/>
              <a:t>Y-microspheren vanaf kluis NGMB naar interventiekamer radiologie.</a:t>
            </a:r>
            <a:endParaRPr lang="nl-NL" dirty="0"/>
          </a:p>
          <a:p>
            <a:r>
              <a:rPr lang="nl-NL" dirty="0"/>
              <a:t>Aangenomen is dat dezelfde nucleair geneeskundige (NG) alle transporten uitvoert, dat één transport 10 min duurt en dat de NG zich tijdens het transport op een 0,5 m afstand van de met acryl en lood afgeschermde </a:t>
            </a:r>
            <a:r>
              <a:rPr lang="nl-NL" dirty="0" err="1"/>
              <a:t>dose-vial</a:t>
            </a:r>
            <a:r>
              <a:rPr lang="nl-NL" dirty="0"/>
              <a:t> bevindt.</a:t>
            </a:r>
          </a:p>
          <a:p>
            <a:r>
              <a:rPr lang="nl-NL" dirty="0"/>
              <a:t>De gemiddelde activiteit van de </a:t>
            </a:r>
            <a:r>
              <a:rPr lang="nl-NL" dirty="0" err="1"/>
              <a:t>microspheren</a:t>
            </a:r>
            <a:r>
              <a:rPr lang="nl-NL" dirty="0"/>
              <a:t> bedraagt 5 </a:t>
            </a:r>
            <a:r>
              <a:rPr lang="nl-NL" dirty="0" err="1"/>
              <a:t>GBq</a:t>
            </a:r>
            <a:r>
              <a:rPr lang="nl-NL" dirty="0"/>
              <a:t>. </a:t>
            </a:r>
          </a:p>
          <a:p>
            <a:r>
              <a:rPr lang="nl-NL" dirty="0"/>
              <a:t>De stralingsbelasting tijdens het transport bedraagt </a:t>
            </a:r>
          </a:p>
          <a:p>
            <a:r>
              <a:rPr lang="de-DE" dirty="0" err="1"/>
              <a:t>Remstraling</a:t>
            </a:r>
            <a:r>
              <a:rPr lang="de-DE" dirty="0"/>
              <a:t> :             0,6 µ</a:t>
            </a:r>
            <a:r>
              <a:rPr lang="de-DE" dirty="0" err="1"/>
              <a:t>Sv</a:t>
            </a:r>
            <a:r>
              <a:rPr lang="de-DE" dirty="0"/>
              <a:t>/</a:t>
            </a:r>
            <a:r>
              <a:rPr lang="de-DE" dirty="0" err="1"/>
              <a:t>hr</a:t>
            </a:r>
            <a:r>
              <a:rPr lang="de-DE" dirty="0"/>
              <a:t> x 10/60 </a:t>
            </a:r>
            <a:r>
              <a:rPr lang="de-DE" dirty="0" err="1"/>
              <a:t>hr</a:t>
            </a:r>
            <a:r>
              <a:rPr lang="de-DE" dirty="0"/>
              <a:t> x 15 </a:t>
            </a:r>
            <a:r>
              <a:rPr lang="de-DE" dirty="0" err="1"/>
              <a:t>transporten</a:t>
            </a:r>
            <a:r>
              <a:rPr lang="de-DE" dirty="0"/>
              <a:t> = 1,5 µ</a:t>
            </a:r>
            <a:r>
              <a:rPr lang="de-DE" dirty="0" err="1"/>
              <a:t>Sv</a:t>
            </a:r>
            <a:r>
              <a:rPr lang="de-DE" dirty="0"/>
              <a:t>.</a:t>
            </a:r>
            <a:endParaRPr lang="nl-NL" dirty="0"/>
          </a:p>
          <a:p>
            <a:r>
              <a:rPr lang="nl-NL" dirty="0"/>
              <a:t>De totale stralingsbelasting tijdens transport bedraagt 1,5 µSv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337420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1301</Words>
  <Application>Microsoft Office PowerPoint</Application>
  <PresentationFormat>Diavoorstelling (4:3)</PresentationFormat>
  <Paragraphs>103</Paragraphs>
  <Slides>22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Kantoorthema</vt:lpstr>
      <vt:lpstr>Stralingsbeschermingsaspecten van de toepassing van Y-90 en Ra-223 in de radionuclidentherapie</vt:lpstr>
      <vt:lpstr>Inhoud</vt:lpstr>
      <vt:lpstr>Eigenschappen Y-90</vt:lpstr>
      <vt:lpstr>Waar liggen de risico’s voor dit nuclide?  NB: activiteit zit vast op microspheren, bolletjes beschouwd als ingekapselde bronnen</vt:lpstr>
      <vt:lpstr>Het product</vt:lpstr>
      <vt:lpstr>Eigenschappen product</vt:lpstr>
      <vt:lpstr>Bronconstanten / afscherming</vt:lpstr>
      <vt:lpstr>Handelingen</vt:lpstr>
      <vt:lpstr>Voorbeeld handeling (1)</vt:lpstr>
      <vt:lpstr>Voorbeeld handeling (2)</vt:lpstr>
      <vt:lpstr>Voorziene ongewenste gebeurtenissen</vt:lpstr>
      <vt:lpstr>Voorbeeld VOG (1)</vt:lpstr>
      <vt:lpstr>Voorbeeld VOG (2)</vt:lpstr>
      <vt:lpstr>Samenvatting resultaten NG</vt:lpstr>
      <vt:lpstr>Take home</vt:lpstr>
      <vt:lpstr>Eigenschappen Ra-223</vt:lpstr>
      <vt:lpstr>Waar liggen de risico’s voor dit nuclide?  Bronconstante: h (puntbron) = 0,047 μSv/h per MBq/m2 Bronconstante: h (patiënt) = 0,049 μSv/h per MBq/m2 DCCinh = 5,7 10-6 Sv/Bq  DCCing = 1,0 10-7 Sv/Bq  hs = 2 10-10 Sv/s per Bq/cm2 </vt:lpstr>
      <vt:lpstr>Eigenschappen product</vt:lpstr>
      <vt:lpstr>Handelingen, regulier</vt:lpstr>
      <vt:lpstr>VOGs</vt:lpstr>
      <vt:lpstr>Take home</vt:lpstr>
      <vt:lpstr>Welke aspecten kunnen nog meer aan de orde zijn?</vt:lpstr>
    </vt:vector>
  </TitlesOfParts>
  <Company>Universitair Medisch Centrum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Stralingsbeschermingsaspecten van de toepassing van Y-90 en Ra-223 in de radionuclidentherapie</dc:title>
  <dc:creator>Jong, JR de</dc:creator>
  <cp:lastModifiedBy>Jong, JR de</cp:lastModifiedBy>
  <cp:revision>15</cp:revision>
  <dcterms:created xsi:type="dcterms:W3CDTF">2018-11-28T10:34:03Z</dcterms:created>
  <dcterms:modified xsi:type="dcterms:W3CDTF">2018-11-29T08:49:17Z</dcterms:modified>
</cp:coreProperties>
</file>