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555" r:id="rId3"/>
    <p:sldId id="556" r:id="rId4"/>
    <p:sldId id="491" r:id="rId5"/>
    <p:sldId id="519" r:id="rId6"/>
    <p:sldId id="489" r:id="rId7"/>
    <p:sldId id="490" r:id="rId8"/>
    <p:sldId id="557" r:id="rId9"/>
    <p:sldId id="570" r:id="rId10"/>
    <p:sldId id="574" r:id="rId11"/>
    <p:sldId id="577" r:id="rId12"/>
    <p:sldId id="573" r:id="rId13"/>
    <p:sldId id="572" r:id="rId14"/>
    <p:sldId id="534" r:id="rId15"/>
    <p:sldId id="494" r:id="rId16"/>
    <p:sldId id="560" r:id="rId17"/>
    <p:sldId id="561" r:id="rId18"/>
    <p:sldId id="564" r:id="rId19"/>
    <p:sldId id="559" r:id="rId20"/>
    <p:sldId id="469" r:id="rId21"/>
    <p:sldId id="568" r:id="rId22"/>
    <p:sldId id="558" r:id="rId23"/>
    <p:sldId id="565" r:id="rId24"/>
    <p:sldId id="575" r:id="rId25"/>
    <p:sldId id="567" r:id="rId26"/>
    <p:sldId id="566" r:id="rId27"/>
    <p:sldId id="576" r:id="rId28"/>
    <p:sldId id="563" r:id="rId29"/>
    <p:sldId id="569" r:id="rId3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8A00"/>
    <a:srgbClr val="FF5050"/>
    <a:srgbClr val="FFFFCC"/>
    <a:srgbClr val="336600"/>
    <a:srgbClr val="000000"/>
    <a:srgbClr val="CC0000"/>
    <a:srgbClr val="00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6" autoAdjust="0"/>
    <p:restoredTop sz="94643" autoAdjust="0"/>
  </p:normalViewPr>
  <p:slideViewPr>
    <p:cSldViewPr>
      <p:cViewPr varScale="1">
        <p:scale>
          <a:sx n="109" d="100"/>
          <a:sy n="109" d="100"/>
        </p:scale>
        <p:origin x="1590" y="10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15" y="-6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Frits Pleiter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Bestaat toeval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BA81B5D-626E-42EF-9E66-BC53E590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07/16/96</a:t>
            </a:r>
            <a:endParaRPr lang="en-US" sz="1300" i="0"/>
          </a:p>
        </p:txBody>
      </p:sp>
      <p:sp>
        <p:nvSpPr>
          <p:cNvPr id="2560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##</a:t>
            </a:r>
            <a:endParaRPr lang="en-US" sz="1300" i="0"/>
          </a:p>
        </p:txBody>
      </p:sp>
    </p:spTree>
    <p:extLst>
      <p:ext uri="{BB962C8B-B14F-4D97-AF65-F5344CB8AC3E}">
        <p14:creationId xmlns:p14="http://schemas.microsoft.com/office/powerpoint/2010/main" val="38222237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merk</a:t>
            </a:r>
            <a:r>
              <a:rPr lang="en-US" baseline="0" smtClean="0"/>
              <a:t>  op: de piek zit rond 20 jaar, wat vroeg is voor solide tumoren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merk</a:t>
            </a:r>
            <a:r>
              <a:rPr lang="en-US" baseline="0" smtClean="0"/>
              <a:t>  op: de piek zit rond 20 jaar, wat vroeg is voor solide tumoren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merk</a:t>
            </a:r>
            <a:r>
              <a:rPr lang="en-US" baseline="0" smtClean="0"/>
              <a:t> op: er is een drempelwaarde van 10 Gy, wat je niet verwacht voor tumorinductie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voor 104 weken ingestie is E(50) = 104 </a:t>
            </a:r>
            <a:r>
              <a:rPr lang="en-US" smtClean="0">
                <a:sym typeface="Symbol"/>
              </a:rPr>
              <a:t> 0,06 = 6 Sv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merk op: massa </a:t>
            </a:r>
            <a:r>
              <a:rPr lang="en-US" i="1" smtClean="0"/>
              <a:t>reference man</a:t>
            </a:r>
            <a:r>
              <a:rPr lang="en-US" smtClean="0"/>
              <a:t> = 70 kg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merk op: e(50)</a:t>
            </a:r>
            <a:r>
              <a:rPr lang="en-US" baseline="-25000" smtClean="0"/>
              <a:t>ingestie</a:t>
            </a:r>
            <a:r>
              <a:rPr lang="en-US" baseline="0" smtClean="0"/>
              <a:t> = 2,8</a:t>
            </a:r>
            <a:r>
              <a:rPr lang="en-US" baseline="0" smtClean="0">
                <a:sym typeface="Symbol"/>
              </a:rPr>
              <a:t>10</a:t>
            </a:r>
            <a:r>
              <a:rPr lang="en-US" baseline="30000" smtClean="0">
                <a:sym typeface="Symbol"/>
              </a:rPr>
              <a:t>-7</a:t>
            </a:r>
            <a:r>
              <a:rPr lang="en-US" baseline="0" smtClean="0">
                <a:sym typeface="Symbol"/>
              </a:rPr>
              <a:t> voor </a:t>
            </a:r>
            <a:r>
              <a:rPr lang="en-US" baseline="30000" smtClean="0">
                <a:sym typeface="Symbol"/>
              </a:rPr>
              <a:t>226</a:t>
            </a:r>
            <a:r>
              <a:rPr lang="en-US" baseline="0" smtClean="0">
                <a:sym typeface="Symbol"/>
              </a:rPr>
              <a:t>Ra &lt; </a:t>
            </a:r>
            <a:r>
              <a:rPr lang="en-US" smtClean="0"/>
              <a:t>e(50)</a:t>
            </a:r>
            <a:r>
              <a:rPr lang="en-US" baseline="-25000" smtClean="0"/>
              <a:t>ingestie</a:t>
            </a:r>
            <a:r>
              <a:rPr lang="en-US" baseline="0" smtClean="0"/>
              <a:t> = 6,8</a:t>
            </a:r>
            <a:r>
              <a:rPr lang="en-US" baseline="0" smtClean="0">
                <a:sym typeface="Symbol"/>
              </a:rPr>
              <a:t>10</a:t>
            </a:r>
            <a:r>
              <a:rPr lang="en-US" baseline="30000" smtClean="0">
                <a:sym typeface="Symbol"/>
              </a:rPr>
              <a:t>-7</a:t>
            </a:r>
            <a:r>
              <a:rPr lang="en-US" baseline="0" smtClean="0">
                <a:sym typeface="Symbol"/>
              </a:rPr>
              <a:t> voor dochter </a:t>
            </a:r>
            <a:r>
              <a:rPr lang="en-US" baseline="30000" smtClean="0">
                <a:sym typeface="Symbol"/>
              </a:rPr>
              <a:t>210</a:t>
            </a:r>
            <a:r>
              <a:rPr lang="en-US" baseline="0" smtClean="0">
                <a:sym typeface="Symbol"/>
              </a:rPr>
              <a:t>Pb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voor zuiver </a:t>
            </a:r>
            <a:r>
              <a:rPr lang="en-US" baseline="30000" smtClean="0"/>
              <a:t>226</a:t>
            </a:r>
            <a:r>
              <a:rPr lang="en-US" smtClean="0"/>
              <a:t>Ra is de energie ongeveer 4 </a:t>
            </a:r>
            <a:r>
              <a:rPr lang="en-US" smtClean="0">
                <a:sym typeface="Symbol"/>
              </a:rPr>
              <a:t> 6 = 24 MeV</a:t>
            </a: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alleen nieuw gevormd </a:t>
            </a:r>
            <a:r>
              <a:rPr lang="en-US" baseline="30000" smtClean="0"/>
              <a:t>222</a:t>
            </a:r>
            <a:r>
              <a:rPr lang="en-US" smtClean="0"/>
              <a:t>Rn + dochters ontsnappen, niet het </a:t>
            </a:r>
            <a:r>
              <a:rPr lang="en-US" baseline="30000" smtClean="0"/>
              <a:t>210</a:t>
            </a:r>
            <a:r>
              <a:rPr lang="en-US" smtClean="0"/>
              <a:t>Pb dat bij inname al aanwezig</a:t>
            </a:r>
            <a:r>
              <a:rPr lang="en-US" baseline="0" smtClean="0"/>
              <a:t> was</a:t>
            </a: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f</a:t>
            </a:r>
            <a:r>
              <a:rPr lang="en-US" baseline="-25000" smtClean="0"/>
              <a:t>1 </a:t>
            </a:r>
            <a:r>
              <a:rPr lang="en-US" smtClean="0">
                <a:sym typeface="Symbol"/>
              </a:rPr>
              <a:t> C</a:t>
            </a:r>
            <a:r>
              <a:rPr lang="en-US" baseline="-25000" smtClean="0">
                <a:sym typeface="Symbol"/>
              </a:rPr>
              <a:t>bot </a:t>
            </a:r>
            <a:r>
              <a:rPr lang="en-US" smtClean="0">
                <a:sym typeface="Symbol"/>
              </a:rPr>
              <a:t> (m</a:t>
            </a:r>
            <a:r>
              <a:rPr lang="en-US" baseline="-25000" smtClean="0">
                <a:sym typeface="Symbol"/>
              </a:rPr>
              <a:t>water</a:t>
            </a:r>
            <a:r>
              <a:rPr lang="en-US" smtClean="0">
                <a:sym typeface="Symbol"/>
              </a:rPr>
              <a:t>/m</a:t>
            </a:r>
            <a:r>
              <a:rPr lang="en-US" baseline="-25000" smtClean="0">
                <a:sym typeface="Symbol"/>
              </a:rPr>
              <a:t>botoppervlak</a:t>
            </a:r>
            <a:r>
              <a:rPr lang="en-US" smtClean="0">
                <a:sym typeface="Symbol"/>
              </a:rPr>
              <a:t>)  w</a:t>
            </a:r>
            <a:r>
              <a:rPr lang="en-US" baseline="-25000" smtClean="0">
                <a:sym typeface="Symbol"/>
              </a:rPr>
              <a:t>bot </a:t>
            </a:r>
            <a:r>
              <a:rPr lang="en-US" smtClean="0">
                <a:sym typeface="Symbol"/>
              </a:rPr>
              <a:t> w</a:t>
            </a:r>
            <a:r>
              <a:rPr lang="el-GR" baseline="-25000" smtClean="0">
                <a:sym typeface="Symbol"/>
              </a:rPr>
              <a:t>α</a:t>
            </a:r>
            <a:r>
              <a:rPr lang="en-US" baseline="-25000" smtClean="0">
                <a:sym typeface="Symbol"/>
              </a:rPr>
              <a:t> </a:t>
            </a:r>
            <a:r>
              <a:rPr lang="en-US" smtClean="0">
                <a:sym typeface="Symbol"/>
              </a:rPr>
              <a:t>= 0,2  0,03  580  0,01  20 = 0,7      0,7 Sv/Gy  12 Gy = 8 Sv</a:t>
            </a:r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986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81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81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81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447800" y="1219200"/>
            <a:ext cx="63246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95600" y="2895600"/>
            <a:ext cx="4953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00800"/>
            <a:ext cx="1676400" cy="455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A429C-68EB-44AD-84E0-68AB5746BF03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5105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399213"/>
            <a:ext cx="30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1B7B-58F5-47C4-8F56-EDCD3A90D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40675"/>
      </p:ext>
    </p:extLst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34CD5-5C4B-4793-B36A-EFB864584160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DE27A-F2F9-427F-B4C8-D1762569C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9841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1257300"/>
            <a:ext cx="1866900" cy="4686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57300"/>
            <a:ext cx="5448300" cy="4686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F3B5-6790-45BD-8F1A-9731EAD96682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0242-FACA-4152-ABB8-B2149F57B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00943"/>
      </p:ext>
    </p:extLst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57300"/>
            <a:ext cx="6324600" cy="11049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8506-5EA4-4E4C-AA53-C4A2B5E740B3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ADB85-F7E6-4C31-8D40-542AF2553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79930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20986-528A-4E36-85A6-CE84D690CCED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5D152-79C2-4905-B034-02182CB20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62631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84D0D-1C47-4033-BF80-EC65AA5C0258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B2BB-6E16-4038-9307-A10B7EF2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94658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212F-0DE7-4C80-BB98-B8127EDAEF7A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61069-4B94-49F3-BBCF-2B2CAE0D5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9181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075F7-EA2C-4F51-AAC1-DAAC6A3A3705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986DD-06C8-4778-A320-7914975F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07937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E02B-3292-4119-8B86-17A682420A7E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B3047-85DD-4FFB-B450-9D644B7BD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96933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5FC23-EED9-44E8-A8C4-1B83E4EB14BD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8E6B-B783-41F9-9E9D-229C0D406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45878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389A7-8200-4236-A12E-3D10C169928C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FD95-CF56-438E-A39E-C384A60C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09581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DC7A9-D5E3-49E0-864D-868B342F9C28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AA97-D9A8-4733-9144-5F1483A6F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12277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2590800"/>
            <a:ext cx="6172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86962FA-6E0D-4855-95AA-8CD4431A950A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5400" y="6400800"/>
            <a:ext cx="2895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04800" cy="4572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A05924B-6BB2-4B0B-A7F2-AF859759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  <p:bldP spid="1030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/>
        <a:buChar char="&lt;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pVMkE6tBS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bd70e5b1deccd45048a5cf4fa4606dbf/161442ee87af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bd70e5b1deccd45048a5cf4fa4606dbf/13687477f036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ations.anl.gov/anlpubs/1994/11/16311.pdf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r4eV1F6VPHg" TargetMode="External"/><Relationship Id="rId5" Type="http://schemas.openxmlformats.org/officeDocument/2006/relationships/hyperlink" Target="https://youtu.be/KpVMkE6tBSM" TargetMode="External"/><Relationship Id="rId4" Type="http://schemas.openxmlformats.org/officeDocument/2006/relationships/hyperlink" Target="https://www.mn.uio.no/fysikk/english/services/knowledge/radiation-and-health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3B16879-B088-419B-979A-99D77944ACE4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76375" y="1268413"/>
            <a:ext cx="6219825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 smtClean="0"/>
              <a:t>Radium girls</a:t>
            </a:r>
            <a:r>
              <a:rPr lang="en-US" sz="3200"/>
              <a:t/>
            </a:r>
            <a:br>
              <a:rPr lang="en-US" sz="3200"/>
            </a:b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/>
              <a:t>		</a:t>
            </a:r>
            <a:r>
              <a:rPr lang="en-US" sz="1800"/>
              <a:t>	</a:t>
            </a:r>
            <a:r>
              <a:rPr lang="en-US" sz="1800" smtClean="0"/>
              <a:t>(</a:t>
            </a:r>
            <a:r>
              <a:rPr lang="en-US" sz="1800"/>
              <a:t>examen </a:t>
            </a:r>
            <a:r>
              <a:rPr lang="en-US" sz="1800" smtClean="0"/>
              <a:t>11 december 2017)</a:t>
            </a:r>
            <a:endParaRPr lang="en-US" sz="1800">
              <a:cs typeface="Arial" pitchFamily="34" charset="0"/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2564904"/>
            <a:ext cx="5708848" cy="3888432"/>
          </a:xfrm>
        </p:spPr>
        <p:txBody>
          <a:bodyPr/>
          <a:lstStyle/>
          <a:p>
            <a:pPr defTabSz="216000">
              <a:spcBef>
                <a:spcPts val="0"/>
              </a:spcBef>
            </a:pPr>
            <a:endParaRPr lang="en-US" sz="2000" dirty="0" smtClean="0">
              <a:solidFill>
                <a:srgbClr val="336600"/>
              </a:solidFill>
            </a:endParaRPr>
          </a:p>
          <a:p>
            <a:pPr defTabSz="216000">
              <a:spcBef>
                <a:spcPts val="0"/>
              </a:spcBef>
            </a:pPr>
            <a:endParaRPr lang="en-US" sz="2000" dirty="0">
              <a:solidFill>
                <a:srgbClr val="336600"/>
              </a:solidFill>
            </a:endParaRPr>
          </a:p>
          <a:p>
            <a:pPr defTabSz="216000">
              <a:spcBef>
                <a:spcPts val="0"/>
              </a:spcBef>
            </a:pPr>
            <a:r>
              <a:rPr lang="en-US" dirty="0" smtClean="0">
                <a:solidFill>
                  <a:srgbClr val="336600"/>
                </a:solidFill>
              </a:rPr>
              <a:t>Frits </a:t>
            </a:r>
            <a:r>
              <a:rPr lang="en-US" dirty="0" err="1">
                <a:solidFill>
                  <a:srgbClr val="336600"/>
                </a:solidFill>
              </a:rPr>
              <a:t>Pleiter</a:t>
            </a:r>
            <a:endParaRPr lang="en-US" dirty="0">
              <a:solidFill>
                <a:srgbClr val="336600"/>
              </a:solidFill>
            </a:endParaRPr>
          </a:p>
          <a:p>
            <a:pPr defTabSz="216000">
              <a:spcBef>
                <a:spcPts val="0"/>
              </a:spcBef>
            </a:pPr>
            <a:r>
              <a:rPr lang="en-US" dirty="0" smtClean="0">
                <a:solidFill>
                  <a:srgbClr val="336600"/>
                </a:solidFill>
              </a:rPr>
              <a:t>RUG </a:t>
            </a:r>
            <a:r>
              <a:rPr lang="en-US" dirty="0">
                <a:solidFill>
                  <a:srgbClr val="336600"/>
                </a:solidFill>
              </a:rPr>
              <a:t>/ </a:t>
            </a:r>
            <a:r>
              <a:rPr lang="en-US" dirty="0" smtClean="0">
                <a:solidFill>
                  <a:srgbClr val="336600"/>
                </a:solidFill>
              </a:rPr>
              <a:t>GARP</a:t>
            </a:r>
          </a:p>
          <a:p>
            <a:pPr defTabSz="216000">
              <a:spcBef>
                <a:spcPts val="0"/>
              </a:spcBef>
            </a:pPr>
            <a:endParaRPr lang="en-US" sz="2000" smtClean="0">
              <a:solidFill>
                <a:srgbClr val="336600"/>
              </a:solidFill>
            </a:endParaRPr>
          </a:p>
          <a:p>
            <a:pPr defTabSz="216000">
              <a:spcBef>
                <a:spcPts val="0"/>
              </a:spcBef>
            </a:pPr>
            <a:endParaRPr lang="en-US" sz="2000">
              <a:solidFill>
                <a:srgbClr val="336600"/>
              </a:solidFill>
            </a:endParaRPr>
          </a:p>
          <a:p>
            <a:pPr defTabSz="216000">
              <a:spcBef>
                <a:spcPts val="0"/>
              </a:spcBef>
            </a:pPr>
            <a:endParaRPr lang="en-US" sz="2000" smtClean="0">
              <a:solidFill>
                <a:srgbClr val="336600"/>
              </a:solidFill>
            </a:endParaRPr>
          </a:p>
          <a:p>
            <a:pPr defTabSz="216000">
              <a:spcBef>
                <a:spcPts val="0"/>
              </a:spcBef>
            </a:pPr>
            <a:endParaRPr lang="en-US" sz="2000">
              <a:solidFill>
                <a:srgbClr val="336600"/>
              </a:solidFill>
            </a:endParaRPr>
          </a:p>
          <a:p>
            <a:pPr defTabSz="216000">
              <a:spcBef>
                <a:spcPts val="0"/>
              </a:spcBef>
            </a:pPr>
            <a:endParaRPr lang="en-US" sz="2000" smtClean="0">
              <a:solidFill>
                <a:srgbClr val="336600"/>
              </a:solidFill>
            </a:endParaRPr>
          </a:p>
          <a:p>
            <a:pPr defTabSz="216000">
              <a:spcBef>
                <a:spcPts val="0"/>
              </a:spcBef>
            </a:pPr>
            <a:endParaRPr lang="en-US" sz="2000" smtClean="0">
              <a:solidFill>
                <a:srgbClr val="336600"/>
              </a:solidFill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r>
              <a:rPr lang="en-US" sz="1600" i="1" smtClean="0">
                <a:solidFill>
                  <a:schemeClr val="bg1"/>
                </a:solidFill>
                <a:hlinkClick r:id="rId3"/>
              </a:rPr>
              <a:t>Radium girls (4 min)</a:t>
            </a:r>
            <a:endParaRPr lang="en-US" sz="1600" i="1" dirty="0">
              <a:solidFill>
                <a:schemeClr val="bg1"/>
              </a:solidFill>
            </a:endParaRPr>
          </a:p>
        </p:txBody>
      </p:sp>
      <p:pic>
        <p:nvPicPr>
          <p:cNvPr id="4" name="Picture 3" title="RUG-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853336"/>
            <a:ext cx="2582801" cy="3600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mtClean="0"/>
              <a:t>Dial painters</a:t>
            </a:r>
            <a:br>
              <a:rPr lang="en-US" smtClean="0"/>
            </a:br>
            <a:r>
              <a:rPr lang="nl-NL" sz="1600">
                <a:latin typeface="Arial" pitchFamily="34" charset="0"/>
              </a:rPr>
              <a:t>R.E. Rowland, </a:t>
            </a:r>
            <a:r>
              <a:rPr lang="nl-NL" sz="1600" smtClean="0">
                <a:latin typeface="Arial" pitchFamily="34" charset="0"/>
              </a:rPr>
              <a:t>Argonne, </a:t>
            </a:r>
            <a:r>
              <a:rPr lang="nl-NL" sz="1600">
                <a:latin typeface="Arial" pitchFamily="34" charset="0"/>
              </a:rPr>
              <a:t>1994</a:t>
            </a:r>
            <a:endParaRPr lang="en-US"/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39" y="2636912"/>
            <a:ext cx="522352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3083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mtClean="0"/>
              <a:t>Dial painters</a:t>
            </a:r>
            <a:br>
              <a:rPr lang="en-US" smtClean="0"/>
            </a:br>
            <a:r>
              <a:rPr lang="nl-NL" sz="1600">
                <a:latin typeface="Arial" pitchFamily="34" charset="0"/>
              </a:rPr>
              <a:t>R.E. Rowland, </a:t>
            </a:r>
            <a:r>
              <a:rPr lang="nl-NL" sz="1600" smtClean="0">
                <a:latin typeface="Arial" pitchFamily="34" charset="0"/>
              </a:rPr>
              <a:t>Argonne, </a:t>
            </a:r>
            <a:r>
              <a:rPr lang="nl-NL" sz="1600">
                <a:latin typeface="Arial" pitchFamily="34" charset="0"/>
              </a:rPr>
              <a:t>1994</a:t>
            </a:r>
            <a:endParaRPr lang="en-US"/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66799"/>
            <a:ext cx="5334463" cy="38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77761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mtClean="0"/>
              <a:t>Dial painters</a:t>
            </a:r>
            <a:br>
              <a:rPr lang="en-US" smtClean="0"/>
            </a:br>
            <a:r>
              <a:rPr lang="en-US" sz="1600">
                <a:latin typeface="Arial" pitchFamily="34" charset="0"/>
                <a:cs typeface="Arial" pitchFamily="34" charset="0"/>
              </a:rPr>
              <a:t>Th. </a:t>
            </a:r>
            <a:r>
              <a:rPr lang="en-US" sz="1600" smtClean="0">
                <a:latin typeface="Arial" pitchFamily="34" charset="0"/>
                <a:cs typeface="Arial" pitchFamily="34" charset="0"/>
              </a:rPr>
              <a:t>Henriksen, Oslo</a:t>
            </a:r>
            <a:r>
              <a:rPr lang="en-US" sz="1600">
                <a:latin typeface="Arial" pitchFamily="34" charset="0"/>
                <a:cs typeface="Arial" pitchFamily="34" charset="0"/>
              </a:rPr>
              <a:t>, </a:t>
            </a:r>
            <a:r>
              <a:rPr lang="en-US" sz="1600" smtClean="0">
                <a:latin typeface="Arial" pitchFamily="34" charset="0"/>
                <a:cs typeface="Arial" pitchFamily="34" charset="0"/>
              </a:rPr>
              <a:t>2014</a:t>
            </a:r>
            <a:endParaRPr lang="en-US"/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36912"/>
            <a:ext cx="5026415" cy="36000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707904" y="2924945"/>
            <a:ext cx="360040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/>
              <a:buChar char="&lt;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</a:rPr>
              <a:t>gegevens van 2383 personen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</a:rPr>
              <a:t>voor 264 personen is D &gt; 10 Gy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</a:rPr>
              <a:t>van wie 96 een sarcoom krijgen</a:t>
            </a:r>
            <a:endParaRPr lang="en-US" sz="180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25412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mtClean="0"/>
              <a:t>UNDARK</a:t>
            </a:r>
            <a:br>
              <a:rPr lang="en-US" smtClean="0"/>
            </a:br>
            <a:r>
              <a:rPr lang="nl-NL" sz="1800"/>
              <a:t>advertentie van de U.S. Radium </a:t>
            </a:r>
            <a:r>
              <a:rPr lang="nl-NL" sz="1800" smtClean="0"/>
              <a:t>Corporation</a:t>
            </a:r>
            <a:endParaRPr lang="en-US" sz="1600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9792" y="2564904"/>
            <a:ext cx="5976664" cy="3888432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en-US" sz="2000" b="1" dirty="0" smtClean="0">
              <a:solidFill>
                <a:schemeClr val="bg1"/>
              </a:solidFill>
              <a:latin typeface="Arial" pitchFamily="34" charset="0"/>
            </a:endParaRPr>
          </a:p>
          <a:p>
            <a:pPr marL="72000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You </a:t>
            </a:r>
            <a:r>
              <a:rPr lang="en-US" sz="1800" b="1" dirty="0">
                <a:solidFill>
                  <a:schemeClr val="bg1"/>
                </a:solidFill>
                <a:latin typeface="Arial" pitchFamily="34" charset="0"/>
              </a:rPr>
              <a:t>Can Apply UNDARK 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Yourself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en-US" sz="1800" dirty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dirty="0">
                <a:solidFill>
                  <a:schemeClr val="bg1"/>
                </a:solidFill>
                <a:latin typeface="Arial" pitchFamily="34" charset="0"/>
              </a:rPr>
              <a:t>For those who desire to experiment with </a:t>
            </a: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</a:rPr>
              <a:t>UNDARK </a:t>
            </a:r>
            <a:r>
              <a:rPr lang="en-US" sz="1800" dirty="0">
                <a:solidFill>
                  <a:schemeClr val="bg1"/>
                </a:solidFill>
                <a:latin typeface="Arial" pitchFamily="34" charset="0"/>
              </a:rPr>
              <a:t>or who wish to illuminate articles in the home, we manufacture the UNDARK Radium Illuminating Set. It contains a small quantity of UNDARK radium luminous material of medium luminosity, a grade adaptable for most application requirements, </a:t>
            </a:r>
            <a:r>
              <a:rPr lang="en-US" sz="1800" dirty="0">
                <a:solidFill>
                  <a:srgbClr val="FF0000"/>
                </a:solidFill>
                <a:latin typeface="Arial" pitchFamily="34" charset="0"/>
              </a:rPr>
              <a:t>one vial of practice material</a:t>
            </a:r>
            <a:r>
              <a:rPr lang="en-US" sz="1800" dirty="0">
                <a:solidFill>
                  <a:schemeClr val="bg1"/>
                </a:solidFill>
                <a:latin typeface="Arial" pitchFamily="34" charset="0"/>
              </a:rPr>
              <a:t> (for experimental purposes before UNDARK is used), one vial of adhesive, one vial of thinner, a mixing cup, glass mixing rod and a camel’s hair brush</a:t>
            </a: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</a:rPr>
              <a:t>.</a:t>
            </a:r>
            <a:endParaRPr lang="en-US" sz="18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56031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/>
              <a:t>Vraag </a:t>
            </a:r>
            <a:r>
              <a:rPr lang="en-US" smtClean="0"/>
              <a:t>2</a:t>
            </a:r>
            <a:br>
              <a:rPr lang="en-US" smtClean="0"/>
            </a:br>
            <a:r>
              <a:rPr lang="nl-NL" sz="1800">
                <a:latin typeface="Arial" pitchFamily="34" charset="0"/>
              </a:rPr>
              <a:t>R.E. Rowland, </a:t>
            </a:r>
            <a:r>
              <a:rPr lang="nl-NL" sz="1800" smtClean="0">
                <a:latin typeface="Arial" pitchFamily="34" charset="0"/>
              </a:rPr>
              <a:t>Argonne, </a:t>
            </a:r>
            <a:r>
              <a:rPr lang="nl-NL" sz="1800">
                <a:latin typeface="Arial" pitchFamily="34" charset="0"/>
              </a:rPr>
              <a:t>1994 - case 00-003</a:t>
            </a:r>
            <a:endParaRPr lang="en-US" sz="1800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9792" y="2564904"/>
            <a:ext cx="6120680" cy="3744416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Casie werd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geboren in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1894.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Vanaf 1917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werkte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zij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104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weken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 als </a:t>
            </a:r>
            <a:r>
              <a:rPr lang="nl-NL" sz="2000" i="1">
                <a:solidFill>
                  <a:schemeClr val="bg1"/>
                </a:solidFill>
                <a:latin typeface="Arial" pitchFamily="34" charset="0"/>
              </a:rPr>
              <a:t>dial </a:t>
            </a:r>
            <a:r>
              <a:rPr lang="nl-NL" sz="2000" i="1" smtClean="0">
                <a:solidFill>
                  <a:schemeClr val="bg1"/>
                </a:solidFill>
                <a:latin typeface="Arial" pitchFamily="34" charset="0"/>
              </a:rPr>
              <a:t>painter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, waarbij ze 603,7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µCi </a:t>
            </a:r>
            <a:r>
              <a:rPr lang="nl-NL" sz="2000" baseline="30000">
                <a:solidFill>
                  <a:schemeClr val="bg1"/>
                </a:solidFill>
                <a:latin typeface="Arial" pitchFamily="34" charset="0"/>
              </a:rPr>
              <a:t>226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Ra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binnenkreeg en een geabsorbeerde (skelet)dosis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van 3404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cGy opliep.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Zij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is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in 1927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gestorven aan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bottumoren.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  <a:p>
            <a:pPr marL="432000" indent="-432000" defTabSz="216000">
              <a:spcBef>
                <a:spcPts val="0"/>
              </a:spcBef>
              <a:buClr>
                <a:schemeClr val="folHlink"/>
              </a:buClr>
              <a:buSzPct val="100000"/>
              <a:buFont typeface="Monotype Sorts" pitchFamily="2" charset="2"/>
              <a:buChar char="l"/>
              <a:defRPr/>
            </a:pPr>
            <a:r>
              <a:rPr lang="nl-NL" sz="2000" smtClean="0">
                <a:solidFill>
                  <a:srgbClr val="FF0000"/>
                </a:solidFill>
                <a:latin typeface="Arial" pitchFamily="34" charset="0"/>
              </a:rPr>
              <a:t>Bereken de </a:t>
            </a: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effectieve volgdosis </a:t>
            </a:r>
            <a:r>
              <a:rPr lang="nl-NL" sz="2000" smtClean="0">
                <a:solidFill>
                  <a:srgbClr val="FF0000"/>
                </a:solidFill>
                <a:latin typeface="Arial" pitchFamily="34" charset="0"/>
              </a:rPr>
              <a:t>die</a:t>
            </a: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nl-NL" sz="2000" smtClean="0">
                <a:solidFill>
                  <a:srgbClr val="FF0000"/>
                </a:solidFill>
                <a:latin typeface="Arial" pitchFamily="34" charset="0"/>
              </a:rPr>
              <a:t>Casie in een </a:t>
            </a: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werkweek </a:t>
            </a:r>
            <a:r>
              <a:rPr lang="nl-NL" sz="2000" smtClean="0">
                <a:solidFill>
                  <a:srgbClr val="FF0000"/>
                </a:solidFill>
                <a:latin typeface="Arial" pitchFamily="34" charset="0"/>
              </a:rPr>
              <a:t>opliep.</a:t>
            </a: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9672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/>
              <a:t>Gegevens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602647"/>
            <a:ext cx="6216525" cy="386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</a:endParaRP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A</a:t>
            </a:r>
            <a:r>
              <a:rPr lang="en-US" sz="2000" baseline="-25000" smtClean="0">
                <a:solidFill>
                  <a:srgbClr val="336600"/>
                </a:solidFill>
              </a:rPr>
              <a:t>ingestie</a:t>
            </a:r>
            <a:r>
              <a:rPr lang="en-US" sz="2000" smtClean="0">
                <a:solidFill>
                  <a:srgbClr val="336600"/>
                </a:solidFill>
              </a:rPr>
              <a:t> </a:t>
            </a:r>
            <a:r>
              <a:rPr lang="en-US" sz="2000">
                <a:solidFill>
                  <a:srgbClr val="336600"/>
                </a:solidFill>
              </a:rPr>
              <a:t>= </a:t>
            </a:r>
            <a:r>
              <a:rPr lang="nl-NL" sz="2000">
                <a:solidFill>
                  <a:schemeClr val="bg1"/>
                </a:solidFill>
              </a:rPr>
              <a:t>603,7 </a:t>
            </a:r>
            <a:r>
              <a:rPr lang="nl-NL" sz="2000" smtClean="0">
                <a:solidFill>
                  <a:schemeClr val="bg1"/>
                </a:solidFill>
              </a:rPr>
              <a:t>µCi</a:t>
            </a:r>
            <a:r>
              <a:rPr lang="en-US" sz="2000">
                <a:solidFill>
                  <a:srgbClr val="336600"/>
                </a:solidFill>
              </a:rPr>
              <a:t> in 104 </a:t>
            </a:r>
            <a:r>
              <a:rPr lang="en-US" sz="2000" smtClean="0">
                <a:solidFill>
                  <a:srgbClr val="336600"/>
                </a:solidFill>
              </a:rPr>
              <a:t>weken</a:t>
            </a: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e(50)</a:t>
            </a:r>
            <a:r>
              <a:rPr lang="en-US" sz="2000" baseline="-25000" smtClean="0">
                <a:solidFill>
                  <a:srgbClr val="336600"/>
                </a:solidFill>
              </a:rPr>
              <a:t>ingestie</a:t>
            </a:r>
            <a:r>
              <a:rPr lang="en-US" sz="2000" smtClean="0">
                <a:solidFill>
                  <a:srgbClr val="336600"/>
                </a:solidFill>
              </a:rPr>
              <a:t> = 2,8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10</a:t>
            </a:r>
            <a:r>
              <a:rPr lang="en-US" sz="2000" baseline="30000" smtClean="0">
                <a:solidFill>
                  <a:srgbClr val="336600"/>
                </a:solidFill>
                <a:sym typeface="Symbol"/>
              </a:rPr>
              <a:t>-7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 Sv/Bq</a:t>
            </a:r>
            <a:endParaRPr lang="en-US" sz="2000" dirty="0">
              <a:solidFill>
                <a:srgbClr val="336600"/>
              </a:solidFill>
            </a:endParaRP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inname </a:t>
            </a:r>
            <a:r>
              <a:rPr lang="en-US" sz="2000">
                <a:solidFill>
                  <a:srgbClr val="336600"/>
                </a:solidFill>
              </a:rPr>
              <a:t>is gelijkmatig verdeeld over de werkperiode </a:t>
            </a: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baseline="30000" smtClean="0">
                <a:solidFill>
                  <a:srgbClr val="336600"/>
                </a:solidFill>
              </a:rPr>
              <a:t>226</a:t>
            </a:r>
            <a:r>
              <a:rPr lang="en-US" sz="2000" smtClean="0">
                <a:solidFill>
                  <a:srgbClr val="336600"/>
                </a:solidFill>
              </a:rPr>
              <a:t>Ra is de enige inname</a:t>
            </a:r>
          </a:p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</a:rPr>
              <a:t>P.S.	A</a:t>
            </a:r>
            <a:r>
              <a:rPr lang="en-US" sz="2000" baseline="-25000" smtClean="0">
                <a:solidFill>
                  <a:srgbClr val="336600"/>
                </a:solidFill>
              </a:rPr>
              <a:t>skelet</a:t>
            </a:r>
            <a:r>
              <a:rPr lang="en-US" sz="2000" smtClean="0">
                <a:solidFill>
                  <a:srgbClr val="336600"/>
                </a:solidFill>
              </a:rPr>
              <a:t> = 7 </a:t>
            </a:r>
            <a:r>
              <a:rPr lang="nl-NL" sz="2000" smtClean="0">
                <a:solidFill>
                  <a:schemeClr val="bg1"/>
                </a:solidFill>
              </a:rPr>
              <a:t>µCi </a:t>
            </a:r>
            <a:r>
              <a:rPr lang="en-US" sz="2000" smtClean="0">
                <a:solidFill>
                  <a:srgbClr val="336600"/>
                </a:solidFill>
              </a:rPr>
              <a:t>gemeten 40 jaar na overlijden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779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/>
              <a:t>Antwoord </a:t>
            </a:r>
            <a:r>
              <a:rPr lang="en-US" sz="3200" smtClean="0"/>
              <a:t>2</a:t>
            </a:r>
            <a:endParaRPr lang="en-US" sz="3200"/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2402" y="2562733"/>
            <a:ext cx="6150078" cy="374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A</a:t>
            </a:r>
            <a:r>
              <a:rPr lang="en-US" sz="2000" baseline="-25000" smtClean="0">
                <a:solidFill>
                  <a:schemeClr val="bg1"/>
                </a:solidFill>
              </a:rPr>
              <a:t>week</a:t>
            </a:r>
            <a:r>
              <a:rPr lang="en-US" sz="2000" smtClean="0">
                <a:solidFill>
                  <a:schemeClr val="bg1"/>
                </a:solidFill>
              </a:rPr>
              <a:t> = 603,7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-6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Ci  3710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9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Bq/Ci / 104 wk</a:t>
            </a:r>
            <a:endParaRPr lang="en-US" sz="2000" smtClean="0">
              <a:solidFill>
                <a:schemeClr val="bg1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			= </a:t>
            </a:r>
            <a:r>
              <a:rPr lang="en-US" sz="2000" smtClean="0">
                <a:solidFill>
                  <a:schemeClr val="bg1"/>
                </a:solidFill>
                <a:latin typeface="Arial"/>
                <a:cs typeface="Arial"/>
                <a:sym typeface="Symbol"/>
              </a:rPr>
              <a:t>2,15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5</a:t>
            </a:r>
            <a:r>
              <a:rPr lang="en-US" sz="2000" smtClean="0">
                <a:solidFill>
                  <a:schemeClr val="bg1"/>
                </a:solidFill>
                <a:latin typeface="Arial"/>
                <a:cs typeface="Arial"/>
                <a:sym typeface="Symbol"/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Bq/wk</a:t>
            </a:r>
            <a:endParaRPr lang="en-US" sz="2000">
              <a:solidFill>
                <a:schemeClr val="bg1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</a:rPr>
              <a:t>E(50)</a:t>
            </a:r>
            <a:r>
              <a:rPr lang="en-US" sz="2000" baseline="-25000" smtClean="0">
                <a:solidFill>
                  <a:srgbClr val="336600"/>
                </a:solidFill>
              </a:rPr>
              <a:t>week</a:t>
            </a:r>
            <a:r>
              <a:rPr lang="en-US" sz="2000" smtClean="0">
                <a:solidFill>
                  <a:srgbClr val="336600"/>
                </a:solidFill>
              </a:rPr>
              <a:t> =</a:t>
            </a:r>
            <a:r>
              <a:rPr lang="en-US" sz="2000">
                <a:solidFill>
                  <a:srgbClr val="336600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e(50)</a:t>
            </a:r>
            <a:r>
              <a:rPr lang="en-US" sz="2000" baseline="-25000" smtClean="0">
                <a:solidFill>
                  <a:schemeClr val="bg1"/>
                </a:solidFill>
                <a:sym typeface="Symbol"/>
              </a:rPr>
              <a:t>ingestie</a:t>
            </a:r>
            <a:r>
              <a:rPr lang="en-US" sz="2000" smtClean="0">
                <a:solidFill>
                  <a:srgbClr val="336600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 </a:t>
            </a:r>
            <a:r>
              <a:rPr lang="en-US" sz="2000" smtClean="0">
                <a:solidFill>
                  <a:srgbClr val="336600"/>
                </a:solidFill>
              </a:rPr>
              <a:t>A</a:t>
            </a:r>
            <a:r>
              <a:rPr lang="en-US" sz="2000" baseline="-25000" smtClean="0">
                <a:solidFill>
                  <a:srgbClr val="336600"/>
                </a:solidFill>
              </a:rPr>
              <a:t>week</a:t>
            </a:r>
            <a:endParaRPr lang="en-US" sz="2000" baseline="-25000">
              <a:solidFill>
                <a:srgbClr val="336600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					= </a:t>
            </a:r>
            <a:r>
              <a:rPr lang="en-US" sz="2000">
                <a:solidFill>
                  <a:srgbClr val="336600"/>
                </a:solidFill>
              </a:rPr>
              <a:t>2,8</a:t>
            </a:r>
            <a:r>
              <a:rPr lang="en-US" sz="2000">
                <a:solidFill>
                  <a:srgbClr val="336600"/>
                </a:solidFill>
                <a:sym typeface="Symbol"/>
              </a:rPr>
              <a:t>10</a:t>
            </a:r>
            <a:r>
              <a:rPr lang="en-US" sz="2000" baseline="30000">
                <a:solidFill>
                  <a:srgbClr val="336600"/>
                </a:solidFill>
                <a:sym typeface="Symbol"/>
              </a:rPr>
              <a:t>-7</a:t>
            </a:r>
            <a:r>
              <a:rPr lang="en-US" sz="2000">
                <a:solidFill>
                  <a:srgbClr val="336600"/>
                </a:solidFill>
                <a:sym typeface="Symbol"/>
              </a:rPr>
              <a:t> Sv/Bq</a:t>
            </a:r>
            <a:r>
              <a:rPr lang="en-US" sz="2000" smtClean="0">
                <a:solidFill>
                  <a:srgbClr val="336600"/>
                </a:solidFill>
              </a:rPr>
              <a:t> </a:t>
            </a:r>
            <a:r>
              <a:rPr lang="en-US" sz="2000">
                <a:solidFill>
                  <a:srgbClr val="336600"/>
                </a:solidFill>
                <a:sym typeface="Symbol"/>
              </a:rPr>
              <a:t> </a:t>
            </a:r>
            <a:r>
              <a:rPr lang="en-US" sz="2000">
                <a:solidFill>
                  <a:schemeClr val="bg1"/>
                </a:solidFill>
                <a:latin typeface="Arial"/>
                <a:cs typeface="Arial"/>
                <a:sym typeface="Symbol"/>
              </a:rPr>
              <a:t>2,15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10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5</a:t>
            </a:r>
            <a:r>
              <a:rPr lang="en-US" sz="2000">
                <a:solidFill>
                  <a:schemeClr val="bg1"/>
                </a:solidFill>
                <a:latin typeface="Arial"/>
                <a:cs typeface="Arial"/>
                <a:sym typeface="Symbol"/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Bq/wk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					= </a:t>
            </a:r>
            <a:r>
              <a:rPr lang="en-US" sz="2000" smtClean="0">
                <a:solidFill>
                  <a:srgbClr val="FF0000"/>
                </a:solidFill>
              </a:rPr>
              <a:t>0,060 Sv per week ingestie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15142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mtClean="0"/>
              <a:t>Gedankenexperiment</a:t>
            </a:r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9792" y="2564904"/>
            <a:ext cx="5832648" cy="3888432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De stralingsdeskundige probeert een globale schatting te maken van de energieoverdracht van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in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het lichaam.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In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een </a:t>
            </a:r>
            <a:r>
              <a:rPr lang="nl-NL" sz="2000" i="1">
                <a:solidFill>
                  <a:schemeClr val="bg1"/>
                </a:solidFill>
                <a:latin typeface="Arial" pitchFamily="34" charset="0"/>
              </a:rPr>
              <a:t>gedankenexperiment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lost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hij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daartoe 603,7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µCi </a:t>
            </a:r>
            <a:r>
              <a:rPr lang="nl-NL" sz="2000" baseline="30000">
                <a:solidFill>
                  <a:schemeClr val="bg1"/>
                </a:solidFill>
                <a:latin typeface="Arial" pitchFamily="34" charset="0"/>
              </a:rPr>
              <a:t>226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Ra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op in een goed gesloten bak met 70 liter water.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823" y="4653336"/>
            <a:ext cx="1907369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3511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/>
              <a:t>Vraag </a:t>
            </a:r>
            <a:r>
              <a:rPr lang="en-US" smtClean="0"/>
              <a:t>3</a:t>
            </a:r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9792" y="2564904"/>
            <a:ext cx="6120680" cy="3744416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432000" indent="-432000" defTabSz="216000">
              <a:spcBef>
                <a:spcPts val="0"/>
              </a:spcBef>
              <a:buClr>
                <a:schemeClr val="folHlink"/>
              </a:buClr>
              <a:buSzPct val="100000"/>
              <a:buFont typeface="Monotype Sorts" pitchFamily="2" charset="2"/>
              <a:buChar char="l"/>
              <a:defRPr/>
            </a:pP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Bepaal voor deze bak water de geabsorbeerde dosis in Gy voor één jaar</a:t>
            </a:r>
            <a:r>
              <a:rPr lang="nl-NL" sz="2000" smtClean="0">
                <a:solidFill>
                  <a:srgbClr val="FF0000"/>
                </a:solidFill>
                <a:latin typeface="Arial" pitchFamily="34" charset="0"/>
              </a:rPr>
              <a:t>.</a:t>
            </a: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97685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 smtClean="0"/>
              <a:t>Gegevens 3</a:t>
            </a:r>
            <a:endParaRPr lang="en-US" sz="3200"/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602647"/>
            <a:ext cx="6216525" cy="386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 smtClean="0">
              <a:solidFill>
                <a:srgbClr val="336600"/>
              </a:solidFill>
            </a:endParaRP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smtClean="0">
                <a:solidFill>
                  <a:srgbClr val="336600"/>
                </a:solidFill>
              </a:rPr>
              <a:t>A </a:t>
            </a:r>
            <a:r>
              <a:rPr lang="en-US" sz="2000" dirty="0">
                <a:solidFill>
                  <a:srgbClr val="336600"/>
                </a:solidFill>
              </a:rPr>
              <a:t>= </a:t>
            </a:r>
            <a:r>
              <a:rPr lang="nl-NL" sz="2000" dirty="0">
                <a:solidFill>
                  <a:schemeClr val="bg1"/>
                </a:solidFill>
              </a:rPr>
              <a:t>603,7 </a:t>
            </a:r>
            <a:r>
              <a:rPr lang="nl-NL" sz="2000" dirty="0" smtClean="0">
                <a:solidFill>
                  <a:schemeClr val="bg1"/>
                </a:solidFill>
              </a:rPr>
              <a:t>µ</a:t>
            </a:r>
            <a:r>
              <a:rPr lang="nl-NL" sz="2000" dirty="0" err="1" smtClean="0">
                <a:solidFill>
                  <a:schemeClr val="bg1"/>
                </a:solidFill>
              </a:rPr>
              <a:t>Ci</a:t>
            </a:r>
            <a:r>
              <a:rPr lang="en-US" sz="2000" dirty="0">
                <a:solidFill>
                  <a:srgbClr val="336600"/>
                </a:solidFill>
              </a:rPr>
              <a:t> </a:t>
            </a:r>
            <a:r>
              <a:rPr lang="en-US" sz="2000" baseline="30000" dirty="0" smtClean="0">
                <a:solidFill>
                  <a:srgbClr val="336600"/>
                </a:solidFill>
              </a:rPr>
              <a:t>226</a:t>
            </a:r>
            <a:r>
              <a:rPr lang="en-US" sz="2000" dirty="0" smtClean="0">
                <a:solidFill>
                  <a:srgbClr val="336600"/>
                </a:solidFill>
              </a:rPr>
              <a:t>Ra</a:t>
            </a: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l-GR" sz="2000" dirty="0" smtClean="0">
                <a:solidFill>
                  <a:srgbClr val="336600"/>
                </a:solidFill>
              </a:rPr>
              <a:t>λ</a:t>
            </a:r>
            <a:r>
              <a:rPr lang="en-US" sz="2000" dirty="0" smtClean="0">
                <a:solidFill>
                  <a:srgbClr val="336600"/>
                </a:solidFill>
              </a:rPr>
              <a:t> </a:t>
            </a:r>
            <a:r>
              <a:rPr lang="en-US" sz="2000" dirty="0">
                <a:solidFill>
                  <a:srgbClr val="336600"/>
                </a:solidFill>
              </a:rPr>
              <a:t>= 1,37</a:t>
            </a:r>
            <a:r>
              <a:rPr lang="en-US" sz="2000" dirty="0">
                <a:solidFill>
                  <a:srgbClr val="336600"/>
                </a:solidFill>
                <a:sym typeface="Symbol"/>
              </a:rPr>
              <a:t></a:t>
            </a:r>
            <a:r>
              <a:rPr lang="en-US" sz="2000" dirty="0">
                <a:solidFill>
                  <a:srgbClr val="336600"/>
                </a:solidFill>
              </a:rPr>
              <a:t>10</a:t>
            </a:r>
            <a:r>
              <a:rPr lang="en-US" sz="2000" baseline="30000" dirty="0">
                <a:solidFill>
                  <a:srgbClr val="336600"/>
                </a:solidFill>
              </a:rPr>
              <a:t>-11</a:t>
            </a:r>
            <a:r>
              <a:rPr lang="en-US" sz="2000" dirty="0">
                <a:solidFill>
                  <a:srgbClr val="336600"/>
                </a:solidFill>
              </a:rPr>
              <a:t> s</a:t>
            </a:r>
            <a:r>
              <a:rPr lang="en-US" sz="2000" baseline="30000" dirty="0">
                <a:solidFill>
                  <a:srgbClr val="336600"/>
                </a:solidFill>
              </a:rPr>
              <a:t>-1</a:t>
            </a: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baseline="30000" dirty="0" smtClean="0">
                <a:solidFill>
                  <a:srgbClr val="336600"/>
                </a:solidFill>
              </a:rPr>
              <a:t>226</a:t>
            </a:r>
            <a:r>
              <a:rPr lang="en-US" sz="2000" dirty="0" smtClean="0">
                <a:solidFill>
                  <a:srgbClr val="336600"/>
                </a:solidFill>
              </a:rPr>
              <a:t>Ra in </a:t>
            </a:r>
            <a:r>
              <a:rPr lang="en-US" sz="2000" dirty="0" err="1" smtClean="0">
                <a:solidFill>
                  <a:srgbClr val="336600"/>
                </a:solidFill>
              </a:rPr>
              <a:t>evenwicht</a:t>
            </a:r>
            <a:r>
              <a:rPr lang="en-US" sz="2000" dirty="0" smtClean="0">
                <a:solidFill>
                  <a:srgbClr val="336600"/>
                </a:solidFill>
              </a:rPr>
              <a:t> met </a:t>
            </a:r>
            <a:r>
              <a:rPr lang="en-US" sz="2000" dirty="0" err="1" smtClean="0">
                <a:solidFill>
                  <a:srgbClr val="336600"/>
                </a:solidFill>
              </a:rPr>
              <a:t>alle</a:t>
            </a:r>
            <a:r>
              <a:rPr lang="en-US" sz="2000" dirty="0" smtClean="0">
                <a:solidFill>
                  <a:srgbClr val="336600"/>
                </a:solidFill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</a:rPr>
              <a:t>dochters</a:t>
            </a:r>
            <a:r>
              <a:rPr lang="en-US" sz="2000" dirty="0" smtClean="0">
                <a:solidFill>
                  <a:srgbClr val="336600"/>
                </a:solidFill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</a:rPr>
              <a:t>bij</a:t>
            </a:r>
            <a:r>
              <a:rPr lang="en-US" sz="2000" dirty="0" smtClean="0">
                <a:solidFill>
                  <a:srgbClr val="336600"/>
                </a:solidFill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</a:rPr>
              <a:t>inname</a:t>
            </a:r>
            <a:endParaRPr lang="en-US" sz="2000" dirty="0">
              <a:solidFill>
                <a:srgbClr val="336600"/>
              </a:solidFill>
            </a:endParaRP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smtClean="0">
                <a:solidFill>
                  <a:srgbClr val="336600"/>
                </a:solidFill>
              </a:rPr>
              <a:t>neem </a:t>
            </a:r>
            <a:r>
              <a:rPr lang="en-US" sz="2000" err="1" smtClean="0">
                <a:solidFill>
                  <a:srgbClr val="336600"/>
                </a:solidFill>
              </a:rPr>
              <a:t>alleen</a:t>
            </a:r>
            <a:r>
              <a:rPr lang="en-US" sz="2000" smtClean="0">
                <a:solidFill>
                  <a:srgbClr val="336600"/>
                </a:solidFill>
              </a:rPr>
              <a:t> E</a:t>
            </a:r>
            <a:r>
              <a:rPr lang="el-GR" sz="2000" baseline="-25000" dirty="0" smtClean="0">
                <a:solidFill>
                  <a:srgbClr val="336600"/>
                </a:solidFill>
              </a:rPr>
              <a:t>α</a:t>
            </a:r>
            <a:r>
              <a:rPr lang="en-US" sz="2000" dirty="0" smtClean="0">
                <a:solidFill>
                  <a:srgbClr val="336600"/>
                </a:solidFill>
              </a:rPr>
              <a:t> in de </a:t>
            </a:r>
            <a:r>
              <a:rPr lang="en-US" sz="2000" dirty="0" err="1" smtClean="0">
                <a:solidFill>
                  <a:srgbClr val="336600"/>
                </a:solidFill>
              </a:rPr>
              <a:t>berekening</a:t>
            </a:r>
            <a:r>
              <a:rPr lang="en-US" sz="2000" dirty="0" smtClean="0">
                <a:solidFill>
                  <a:srgbClr val="336600"/>
                </a:solidFill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</a:rPr>
              <a:t>mee</a:t>
            </a:r>
            <a:endParaRPr lang="en-US" sz="2000" dirty="0" smtClean="0">
              <a:solidFill>
                <a:srgbClr val="336600"/>
              </a:solidFill>
            </a:endParaRP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smtClean="0">
                <a:solidFill>
                  <a:srgbClr val="336600"/>
                </a:solidFill>
              </a:rPr>
              <a:t>f</a:t>
            </a:r>
            <a:r>
              <a:rPr lang="el-GR" sz="2000" baseline="-25000" dirty="0" smtClean="0">
                <a:solidFill>
                  <a:srgbClr val="336600"/>
                </a:solidFill>
              </a:rPr>
              <a:t>α</a:t>
            </a:r>
            <a:r>
              <a:rPr lang="en-US" sz="2000" dirty="0" smtClean="0">
                <a:solidFill>
                  <a:srgbClr val="336600"/>
                </a:solidFill>
              </a:rPr>
              <a:t> = 1 </a:t>
            </a:r>
            <a:r>
              <a:rPr lang="en-US" sz="2000" dirty="0" err="1" smtClean="0">
                <a:solidFill>
                  <a:srgbClr val="336600"/>
                </a:solidFill>
              </a:rPr>
              <a:t>voor</a:t>
            </a:r>
            <a:r>
              <a:rPr lang="en-US" sz="2000" dirty="0" smtClean="0">
                <a:solidFill>
                  <a:srgbClr val="336600"/>
                </a:solidFill>
              </a:rPr>
              <a:t> elk </a:t>
            </a:r>
            <a:r>
              <a:rPr lang="en-US" sz="2000" dirty="0" err="1" smtClean="0">
                <a:solidFill>
                  <a:srgbClr val="336600"/>
                </a:solidFill>
              </a:rPr>
              <a:t>verval</a:t>
            </a:r>
            <a:endParaRPr lang="en-US" sz="2000" dirty="0" smtClean="0">
              <a:solidFill>
                <a:srgbClr val="336600"/>
              </a:solidFill>
            </a:endParaRPr>
          </a:p>
          <a:p>
            <a:pPr marL="432000" lvl="1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rgbClr val="336600"/>
                </a:solidFill>
              </a:rPr>
              <a:t>vervalschema</a:t>
            </a:r>
            <a:r>
              <a:rPr lang="en-US" sz="2000" dirty="0" smtClean="0">
                <a:solidFill>
                  <a:srgbClr val="336600"/>
                </a:solidFill>
              </a:rPr>
              <a:t> van </a:t>
            </a:r>
            <a:r>
              <a:rPr lang="en-US" sz="2000" baseline="30000" dirty="0" smtClean="0">
                <a:solidFill>
                  <a:srgbClr val="336600"/>
                </a:solidFill>
              </a:rPr>
              <a:t>226</a:t>
            </a:r>
            <a:r>
              <a:rPr lang="en-US" sz="2000" dirty="0" smtClean="0">
                <a:solidFill>
                  <a:srgbClr val="336600"/>
                </a:solidFill>
              </a:rPr>
              <a:t>Ra</a:t>
            </a:r>
          </a:p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rgbClr val="3366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82968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mtClean="0"/>
              <a:t>Maria Skłodowska</a:t>
            </a:r>
            <a:br>
              <a:rPr lang="en-US" smtClean="0"/>
            </a:br>
            <a:r>
              <a:rPr lang="en-US" sz="1800" smtClean="0"/>
              <a:t>radium girl avant la lettre</a:t>
            </a:r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9792" y="2564904"/>
            <a:ext cx="3888432" cy="4032448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en-US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</a:rPr>
              <a:t>1867		wordt geboren in Warschau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1891		verhuist naar Parijs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1895		trouwt met Pierre Curie</a:t>
            </a:r>
          </a:p>
          <a:p>
            <a:pPr marL="864000" indent="-86400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1898	</a:t>
            </a:r>
            <a:r>
              <a:rPr lang="en-US" sz="1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ontdekt polonium en radium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1903		doctoraat aan Sorbonne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1903		nobelprijs natuurkunde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1906		hoogleraar aan Sorbonne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1911		nobelprijs scheikunde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1914		mobiel röntgentoestel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1934		</a:t>
            </a:r>
            <a:r>
              <a:rPr lang="en-US" sz="1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sterft aan leukemie</a:t>
            </a:r>
            <a:endParaRPr 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72" y="2996952"/>
            <a:ext cx="2160000" cy="203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50183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468800" y="1245600"/>
            <a:ext cx="6324600" cy="11049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/>
              <a:t>Gegevens </a:t>
            </a:r>
            <a:r>
              <a:rPr lang="en-US" smtClean="0"/>
              <a:t>3</a:t>
            </a:r>
            <a:endParaRPr lang="en-US"/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861248" cy="3646488"/>
          </a:xfrm>
        </p:spPr>
        <p:txBody>
          <a:bodyPr/>
          <a:lstStyle/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="1" smtClean="0">
                <a:solidFill>
                  <a:srgbClr val="336600"/>
                </a:solidFill>
                <a:cs typeface="Arial" pitchFamily="34" charset="0"/>
              </a:rPr>
              <a:t>nuclide			T</a:t>
            </a:r>
            <a:r>
              <a:rPr lang="en-US" sz="2000" b="1" baseline="-25000" smtClean="0">
                <a:solidFill>
                  <a:srgbClr val="336600"/>
                </a:solidFill>
                <a:cs typeface="Arial" pitchFamily="34" charset="0"/>
              </a:rPr>
              <a:t>½</a:t>
            </a:r>
            <a:r>
              <a:rPr lang="en-US" sz="2000" b="1" smtClean="0">
                <a:solidFill>
                  <a:srgbClr val="336600"/>
                </a:solidFill>
                <a:cs typeface="Arial" pitchFamily="34" charset="0"/>
              </a:rPr>
              <a:t>					E</a:t>
            </a:r>
            <a:r>
              <a:rPr lang="el-GR" sz="2000" b="1" baseline="-25000" smtClean="0">
                <a:solidFill>
                  <a:srgbClr val="336600"/>
                </a:solidFill>
                <a:cs typeface="Arial" pitchFamily="34" charset="0"/>
              </a:rPr>
              <a:t>α</a:t>
            </a:r>
            <a:r>
              <a:rPr lang="en-US" sz="2000" b="1" smtClean="0">
                <a:solidFill>
                  <a:srgbClr val="336600"/>
                </a:solidFill>
                <a:cs typeface="Arial" pitchFamily="34" charset="0"/>
              </a:rPr>
              <a:t> </a:t>
            </a:r>
            <a:r>
              <a:rPr lang="en-US" sz="2000" b="1">
                <a:solidFill>
                  <a:schemeClr val="bg1"/>
                </a:solidFill>
                <a:cs typeface="Arial" pitchFamily="34" charset="0"/>
              </a:rPr>
              <a:t>(MeV</a:t>
            </a:r>
            <a:r>
              <a:rPr lang="en-US" sz="2000" b="1" smtClean="0">
                <a:solidFill>
                  <a:schemeClr val="bg1"/>
                </a:solidFill>
                <a:cs typeface="Arial" pitchFamily="34" charset="0"/>
              </a:rPr>
              <a:t>)</a:t>
            </a: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endParaRPr lang="en-US" sz="2000" b="1" smtClean="0">
              <a:solidFill>
                <a:schemeClr val="bg1"/>
              </a:solidFill>
              <a:cs typeface="Arial" pitchFamily="34" charset="0"/>
            </a:endParaRP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226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Ra				1600 j			4,8</a:t>
            </a: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222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Rn				4 d					5,5</a:t>
            </a: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218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Po				3 min				6.0</a:t>
            </a: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214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Pb				27 min</a:t>
            </a: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214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Bi				20 min</a:t>
            </a: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214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Po				0,2 ms			7,7</a:t>
            </a: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210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Pb				22 j</a:t>
            </a: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210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Bi</a:t>
            </a:r>
            <a:r>
              <a:rPr lang="en-US" sz="2000">
                <a:solidFill>
                  <a:schemeClr val="bg1"/>
                </a:solidFill>
                <a:cs typeface="Arial" pitchFamily="34" charset="0"/>
              </a:rPr>
              <a:t>		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		5 d</a:t>
            </a: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210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Po				138 d				5,3</a:t>
            </a:r>
          </a:p>
          <a:p>
            <a:pPr marL="360000" lvl="1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sz="2000" baseline="30000" smtClean="0">
                <a:solidFill>
                  <a:schemeClr val="bg1"/>
                </a:solidFill>
                <a:cs typeface="Arial" pitchFamily="34" charset="0"/>
              </a:rPr>
              <a:t>206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Pb				stabiel</a:t>
            </a:r>
            <a:endParaRPr 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/>
              <a:t>Antwoord </a:t>
            </a:r>
            <a:r>
              <a:rPr lang="en-US" sz="3200" smtClean="0"/>
              <a:t>3</a:t>
            </a:r>
            <a:endParaRPr lang="en-US" sz="3200"/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2402" y="2562733"/>
            <a:ext cx="6078070" cy="374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FF0000"/>
                </a:solidFill>
                <a:sym typeface="Symbol"/>
              </a:rPr>
              <a:t>D = 1,610</a:t>
            </a:r>
            <a:r>
              <a:rPr lang="en-US" sz="2000" baseline="30000">
                <a:solidFill>
                  <a:srgbClr val="FF0000"/>
                </a:solidFill>
                <a:sym typeface="Symbol"/>
              </a:rPr>
              <a:t>-10</a:t>
            </a:r>
            <a:r>
              <a:rPr lang="en-US" sz="2000">
                <a:solidFill>
                  <a:srgbClr val="FF0000"/>
                </a:solidFill>
                <a:sym typeface="Symbol"/>
              </a:rPr>
              <a:t>  </a:t>
            </a:r>
            <a:r>
              <a:rPr lang="en-US" sz="2000">
                <a:solidFill>
                  <a:srgbClr val="FF0000"/>
                </a:solidFill>
              </a:rPr>
              <a:t>U</a:t>
            </a:r>
            <a:r>
              <a:rPr lang="en-US" sz="2000" baseline="-25000">
                <a:solidFill>
                  <a:srgbClr val="FF0000"/>
                </a:solidFill>
              </a:rPr>
              <a:t>S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FF0000"/>
                </a:solidFill>
                <a:sym typeface="Symbol"/>
              </a:rPr>
              <a:t> SEE</a:t>
            </a:r>
            <a:endParaRPr lang="en-US" sz="2000">
              <a:solidFill>
                <a:srgbClr val="FF0000"/>
              </a:solidFill>
            </a:endParaRPr>
          </a:p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rgbClr val="336600"/>
              </a:solidFill>
            </a:endParaRPr>
          </a:p>
          <a:p>
            <a:pPr marL="0" lvl="1" indent="-97200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aantal desintegraties</a:t>
            </a:r>
          </a:p>
          <a:p>
            <a:pPr marL="360000" lvl="2" indent="-97200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1 j = 365 d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 24 h/d  3600 s/h = 3,210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7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s</a:t>
            </a:r>
            <a:endParaRPr lang="en-US" sz="2000" smtClean="0">
              <a:solidFill>
                <a:schemeClr val="bg1"/>
              </a:solidFill>
            </a:endParaRPr>
          </a:p>
          <a:p>
            <a:pPr marL="360000" lvl="1" indent="-97200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U</a:t>
            </a:r>
            <a:r>
              <a:rPr lang="en-US" sz="2000" baseline="-25000" smtClean="0">
                <a:solidFill>
                  <a:schemeClr val="bg1"/>
                </a:solidFill>
              </a:rPr>
              <a:t>S</a:t>
            </a:r>
            <a:r>
              <a:rPr lang="en-US" sz="2000" smtClean="0">
                <a:solidFill>
                  <a:schemeClr val="bg1"/>
                </a:solidFill>
              </a:rPr>
              <a:t> = </a:t>
            </a:r>
            <a:r>
              <a:rPr lang="en-US" sz="2000" smtClean="0">
                <a:solidFill>
                  <a:schemeClr val="bg1"/>
                </a:solidFill>
                <a:latin typeface="Arial"/>
                <a:cs typeface="Arial"/>
                <a:sym typeface="Symbol"/>
              </a:rPr>
              <a:t>603,7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-6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Ci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</a:t>
            </a:r>
            <a:r>
              <a:rPr lang="en-US" sz="2000" smtClean="0">
                <a:solidFill>
                  <a:schemeClr val="bg1"/>
                </a:solidFill>
                <a:latin typeface="Arial"/>
                <a:cs typeface="Arial"/>
                <a:sym typeface="Symbol"/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37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</a:t>
            </a:r>
            <a:r>
              <a:rPr lang="en-US" sz="2000" smtClean="0">
                <a:solidFill>
                  <a:schemeClr val="bg1"/>
                </a:solidFill>
              </a:rPr>
              <a:t>10</a:t>
            </a:r>
            <a:r>
              <a:rPr lang="en-US" sz="2000" baseline="30000" smtClean="0">
                <a:solidFill>
                  <a:schemeClr val="bg1"/>
                </a:solidFill>
              </a:rPr>
              <a:t>9</a:t>
            </a:r>
            <a:r>
              <a:rPr lang="en-US" sz="2000" smtClean="0">
                <a:solidFill>
                  <a:schemeClr val="bg1"/>
                </a:solidFill>
              </a:rPr>
              <a:t> Bq/Ci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3,2</a:t>
            </a:r>
            <a:r>
              <a:rPr lang="en-US" sz="2000">
                <a:solidFill>
                  <a:schemeClr val="bg1"/>
                </a:solidFill>
                <a:sym typeface="Symbol"/>
              </a:rPr>
              <a:t>10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7</a:t>
            </a:r>
            <a:r>
              <a:rPr lang="en-US" sz="200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s</a:t>
            </a:r>
            <a:r>
              <a:rPr lang="en-US" sz="2000" smtClean="0">
                <a:solidFill>
                  <a:schemeClr val="bg1"/>
                </a:solidFill>
              </a:rPr>
              <a:t>	</a:t>
            </a:r>
          </a:p>
          <a:p>
            <a:pPr marL="360000" lvl="1" indent="-97200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			= 7,1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14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Bq s</a:t>
            </a:r>
            <a:endParaRPr lang="en-US" sz="2000">
              <a:solidFill>
                <a:schemeClr val="bg1"/>
              </a:solidFill>
            </a:endParaRPr>
          </a:p>
          <a:p>
            <a:pPr indent="-97200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rgbClr val="336600"/>
              </a:solidFill>
            </a:endParaRPr>
          </a:p>
          <a:p>
            <a:pPr indent="-97200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</a:rPr>
              <a:t>energie per desintegratie</a:t>
            </a:r>
          </a:p>
          <a:p>
            <a:pPr lvl="1" indent="-97200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baseline="30000" smtClean="0">
                <a:solidFill>
                  <a:srgbClr val="336600"/>
                </a:solidFill>
              </a:rPr>
              <a:t>226</a:t>
            </a:r>
            <a:r>
              <a:rPr lang="en-US" sz="2000" smtClean="0">
                <a:solidFill>
                  <a:srgbClr val="336600"/>
                </a:solidFill>
              </a:rPr>
              <a:t>Ra, </a:t>
            </a:r>
            <a:r>
              <a:rPr lang="en-US" sz="2000" baseline="30000" smtClean="0">
                <a:solidFill>
                  <a:srgbClr val="336600"/>
                </a:solidFill>
              </a:rPr>
              <a:t>222</a:t>
            </a:r>
            <a:r>
              <a:rPr lang="en-US" sz="2000" smtClean="0">
                <a:solidFill>
                  <a:srgbClr val="336600"/>
                </a:solidFill>
              </a:rPr>
              <a:t>Rn, </a:t>
            </a:r>
            <a:r>
              <a:rPr lang="en-US" sz="2000" baseline="30000" smtClean="0">
                <a:solidFill>
                  <a:srgbClr val="336600"/>
                </a:solidFill>
              </a:rPr>
              <a:t>218</a:t>
            </a:r>
            <a:r>
              <a:rPr lang="en-US" sz="2000" smtClean="0">
                <a:solidFill>
                  <a:srgbClr val="336600"/>
                </a:solidFill>
              </a:rPr>
              <a:t>Po, </a:t>
            </a:r>
            <a:r>
              <a:rPr lang="en-US" sz="2000" baseline="30000" smtClean="0">
                <a:solidFill>
                  <a:srgbClr val="336600"/>
                </a:solidFill>
              </a:rPr>
              <a:t>214</a:t>
            </a:r>
            <a:r>
              <a:rPr lang="en-US" sz="2000" smtClean="0">
                <a:solidFill>
                  <a:srgbClr val="336600"/>
                </a:solidFill>
              </a:rPr>
              <a:t>Po en </a:t>
            </a:r>
            <a:r>
              <a:rPr lang="en-US" sz="2000" baseline="30000" smtClean="0">
                <a:solidFill>
                  <a:srgbClr val="336600"/>
                </a:solidFill>
              </a:rPr>
              <a:t>210</a:t>
            </a:r>
            <a:r>
              <a:rPr lang="en-US" sz="2000" smtClean="0">
                <a:solidFill>
                  <a:srgbClr val="336600"/>
                </a:solidFill>
              </a:rPr>
              <a:t>Po </a:t>
            </a:r>
          </a:p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</a:rPr>
              <a:t>E</a:t>
            </a:r>
            <a:r>
              <a:rPr lang="el-GR" sz="2000" baseline="-25000" smtClean="0">
                <a:solidFill>
                  <a:srgbClr val="336600"/>
                </a:solidFill>
              </a:rPr>
              <a:t>α</a:t>
            </a:r>
            <a:r>
              <a:rPr lang="en-US" sz="2000" smtClean="0">
                <a:solidFill>
                  <a:srgbClr val="336600"/>
                </a:solidFill>
              </a:rPr>
              <a:t> = 4,784 + 5.490 + 6,008 + 7,687 + 5,297</a:t>
            </a:r>
          </a:p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</a:rPr>
              <a:t>	 	 = 29,3 MeV per Bq s</a:t>
            </a:r>
            <a:endParaRPr lang="en-US" sz="2000" smtClean="0">
              <a:solidFill>
                <a:srgbClr val="FF00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73947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/>
              <a:t>Antwoord </a:t>
            </a:r>
            <a:r>
              <a:rPr lang="en-US" sz="3200" smtClean="0"/>
              <a:t>3</a:t>
            </a:r>
            <a:endParaRPr lang="en-US" sz="3200"/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2402" y="2562733"/>
            <a:ext cx="6078070" cy="374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</a:rPr>
              <a:t>specifieke effectieve energie per desintegratie</a:t>
            </a:r>
          </a:p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E</a:t>
            </a:r>
            <a:r>
              <a:rPr lang="el-GR" sz="2000" baseline="-25000">
                <a:solidFill>
                  <a:srgbClr val="336600"/>
                </a:solidFill>
              </a:rPr>
              <a:t>α</a:t>
            </a:r>
            <a:r>
              <a:rPr lang="en-US" sz="2000">
                <a:solidFill>
                  <a:srgbClr val="336600"/>
                </a:solidFill>
              </a:rPr>
              <a:t> = </a:t>
            </a:r>
            <a:r>
              <a:rPr lang="en-US" sz="2000" smtClean="0">
                <a:solidFill>
                  <a:srgbClr val="336600"/>
                </a:solidFill>
              </a:rPr>
              <a:t>29,3 MeV per Bq s</a:t>
            </a:r>
          </a:p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</a:rPr>
              <a:t>AF(water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</a:t>
            </a:r>
            <a:r>
              <a:rPr lang="en-US" sz="2000" smtClean="0">
                <a:solidFill>
                  <a:srgbClr val="336600"/>
                </a:solidFill>
              </a:rPr>
              <a:t>water) = 1</a:t>
            </a:r>
          </a:p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rgbClr val="336600"/>
                </a:solidFill>
              </a:rPr>
              <a:t>m</a:t>
            </a:r>
            <a:r>
              <a:rPr lang="en-US" sz="2000" baseline="-25000" smtClean="0">
                <a:solidFill>
                  <a:srgbClr val="336600"/>
                </a:solidFill>
              </a:rPr>
              <a:t>water</a:t>
            </a:r>
            <a:r>
              <a:rPr lang="en-US" sz="2000" smtClean="0">
                <a:solidFill>
                  <a:srgbClr val="336600"/>
                </a:solidFill>
              </a:rPr>
              <a:t> = 70 000 g</a:t>
            </a:r>
          </a:p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SEE = E</a:t>
            </a:r>
            <a:r>
              <a:rPr lang="el-GR" sz="2000" baseline="-25000">
                <a:solidFill>
                  <a:srgbClr val="336600"/>
                </a:solidFill>
              </a:rPr>
              <a:t>α</a:t>
            </a:r>
            <a:r>
              <a:rPr lang="en-US" sz="2000">
                <a:solidFill>
                  <a:srgbClr val="336600"/>
                </a:solidFill>
              </a:rPr>
              <a:t> 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 </a:t>
            </a:r>
            <a:r>
              <a:rPr lang="en-US" sz="2000">
                <a:solidFill>
                  <a:srgbClr val="336600"/>
                </a:solidFill>
              </a:rPr>
              <a:t>AF(water</a:t>
            </a:r>
            <a:r>
              <a:rPr lang="en-US" sz="2000">
                <a:solidFill>
                  <a:srgbClr val="336600"/>
                </a:solidFill>
                <a:sym typeface="Symbol"/>
              </a:rPr>
              <a:t></a:t>
            </a:r>
            <a:r>
              <a:rPr lang="en-US" sz="2000">
                <a:solidFill>
                  <a:srgbClr val="336600"/>
                </a:solidFill>
              </a:rPr>
              <a:t>water</a:t>
            </a:r>
            <a:r>
              <a:rPr lang="en-US" sz="2000" smtClean="0">
                <a:solidFill>
                  <a:srgbClr val="336600"/>
                </a:solidFill>
              </a:rPr>
              <a:t>) / </a:t>
            </a:r>
            <a:r>
              <a:rPr lang="en-US" sz="2000">
                <a:solidFill>
                  <a:srgbClr val="336600"/>
                </a:solidFill>
              </a:rPr>
              <a:t>m</a:t>
            </a:r>
            <a:r>
              <a:rPr lang="en-US" sz="2000" baseline="-25000">
                <a:solidFill>
                  <a:srgbClr val="336600"/>
                </a:solidFill>
              </a:rPr>
              <a:t>water</a:t>
            </a:r>
            <a:endParaRPr lang="en-US" sz="2000">
              <a:solidFill>
                <a:srgbClr val="336600"/>
              </a:solidFill>
            </a:endParaRPr>
          </a:p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	</a:t>
            </a:r>
            <a:r>
              <a:rPr lang="en-US" sz="2000" smtClean="0">
                <a:solidFill>
                  <a:srgbClr val="336600"/>
                </a:solidFill>
              </a:rPr>
              <a:t>		 = 29,3 MeV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 1 / 70 000 g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				 = 4,210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-4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MeV/g per Bq s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chemeClr val="bg1"/>
              </a:solidFill>
              <a:sym typeface="Symbol"/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geabsorbeerde dosis</a:t>
            </a:r>
          </a:p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D = 1,610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-10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 </a:t>
            </a:r>
            <a:r>
              <a:rPr lang="en-US" sz="2000" smtClean="0">
                <a:solidFill>
                  <a:schemeClr val="bg1"/>
                </a:solidFill>
              </a:rPr>
              <a:t>U</a:t>
            </a:r>
            <a:r>
              <a:rPr lang="en-US" sz="2000" baseline="-25000" smtClean="0">
                <a:solidFill>
                  <a:schemeClr val="bg1"/>
                </a:solidFill>
              </a:rPr>
              <a:t>S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 SEE</a:t>
            </a:r>
            <a:endParaRPr lang="en-US" sz="2000" smtClean="0">
              <a:solidFill>
                <a:srgbClr val="336600"/>
              </a:solidFill>
            </a:endParaRPr>
          </a:p>
          <a:p>
            <a:pPr marL="36000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		= </a:t>
            </a:r>
            <a:r>
              <a:rPr lang="en-US" sz="2000">
                <a:solidFill>
                  <a:schemeClr val="bg1"/>
                </a:solidFill>
                <a:sym typeface="Symbol"/>
              </a:rPr>
              <a:t>1,610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-10</a:t>
            </a:r>
            <a:r>
              <a:rPr lang="en-US" sz="2000">
                <a:solidFill>
                  <a:schemeClr val="bg1"/>
                </a:solidFill>
                <a:sym typeface="Symbol"/>
              </a:rPr>
              <a:t>  </a:t>
            </a:r>
            <a:r>
              <a:rPr lang="en-US" sz="2000">
                <a:solidFill>
                  <a:schemeClr val="bg1"/>
                </a:solidFill>
              </a:rPr>
              <a:t>7,1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10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14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 4,2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-4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smtClean="0">
                <a:solidFill>
                  <a:srgbClr val="336600"/>
                </a:solidFill>
              </a:rPr>
              <a:t>= </a:t>
            </a:r>
            <a:r>
              <a:rPr lang="en-US" sz="2000" smtClean="0">
                <a:solidFill>
                  <a:srgbClr val="FF0000"/>
                </a:solidFill>
              </a:rPr>
              <a:t>48 Gy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68984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/>
              <a:t>Vraag </a:t>
            </a:r>
            <a:r>
              <a:rPr lang="en-US" smtClean="0"/>
              <a:t>4</a:t>
            </a:r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9792" y="2564904"/>
            <a:ext cx="5904656" cy="3744416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Voor een mens wordt aangenomen dat, na inname van </a:t>
            </a:r>
            <a:r>
              <a:rPr lang="nl-NL" sz="2000" baseline="30000">
                <a:solidFill>
                  <a:schemeClr val="bg1"/>
                </a:solidFill>
                <a:latin typeface="Arial" pitchFamily="34" charset="0"/>
              </a:rPr>
              <a:t>226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Ra, 2/3e deel van het gevormde radon het lichaam verlaat door uitscheiding via de longen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.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  <a:p>
            <a:pPr marL="432000" indent="-432000" defTabSz="216000">
              <a:spcBef>
                <a:spcPts val="0"/>
              </a:spcBef>
              <a:buClr>
                <a:schemeClr val="folHlink"/>
              </a:buClr>
              <a:buSzPct val="100000"/>
              <a:buFont typeface="Monotype Sorts" pitchFamily="2" charset="2"/>
              <a:buChar char="l"/>
              <a:defRPr/>
            </a:pPr>
            <a:r>
              <a:rPr lang="nl-NL" sz="2000" smtClean="0">
                <a:solidFill>
                  <a:srgbClr val="FF0000"/>
                </a:solidFill>
                <a:latin typeface="Arial" pitchFamily="34" charset="0"/>
              </a:rPr>
              <a:t>Veronderstel dat de bak met water niet goed gesloten is en herhaal de vorige berekening.</a:t>
            </a: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369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7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213176" cy="3933825"/>
          </a:xfrm>
        </p:spPr>
        <p:txBody>
          <a:bodyPr/>
          <a:lstStyle/>
          <a:p>
            <a:pPr marL="0" lvl="1" indent="0" defTabSz="216000">
              <a:spcBef>
                <a:spcPts val="6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>
              <a:solidFill>
                <a:srgbClr val="336600"/>
              </a:solidFill>
              <a:cs typeface="Arial" pitchFamily="34" charset="0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Bij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vraag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3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bleek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dat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gedeponeerde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energie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ongeveer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5 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 6 MeV = 30 MeV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bedroeg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.</a:t>
            </a: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>
              <a:solidFill>
                <a:srgbClr val="3366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Bij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vraag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4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wordt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gesteld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dat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voor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verval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2/3e van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dochter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aseline="30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222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Rn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uit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het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lichaam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ontsnapt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.</a:t>
            </a: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Wat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zal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nu de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gedeponeerde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energie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zijn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?</a:t>
            </a: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kern="0" dirty="0" err="1" smtClean="0"/>
              <a:t>Publieksvraag</a:t>
            </a:r>
            <a:r>
              <a:rPr lang="en-US" kern="0" dirty="0" smtClean="0"/>
              <a:t> 1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048066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468800" y="1245600"/>
            <a:ext cx="6324600" cy="11049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/>
              <a:t>Gegevens </a:t>
            </a:r>
            <a:r>
              <a:rPr lang="en-US" smtClean="0"/>
              <a:t>4</a:t>
            </a:r>
            <a:endParaRPr lang="en-US"/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861248" cy="3646488"/>
          </a:xfrm>
        </p:spPr>
        <p:txBody>
          <a:bodyPr/>
          <a:lstStyle/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="1" smtClean="0">
                <a:solidFill>
                  <a:srgbClr val="336600"/>
                </a:solidFill>
                <a:cs typeface="Arial" pitchFamily="34" charset="0"/>
              </a:rPr>
              <a:t>nuclide		T</a:t>
            </a:r>
            <a:r>
              <a:rPr lang="en-US" b="1" baseline="-25000" smtClean="0">
                <a:solidFill>
                  <a:srgbClr val="336600"/>
                </a:solidFill>
                <a:cs typeface="Arial" pitchFamily="34" charset="0"/>
              </a:rPr>
              <a:t>½</a:t>
            </a:r>
            <a:r>
              <a:rPr lang="en-US" b="1" smtClean="0">
                <a:solidFill>
                  <a:srgbClr val="336600"/>
                </a:solidFill>
                <a:cs typeface="Arial" pitchFamily="34" charset="0"/>
              </a:rPr>
              <a:t>					E</a:t>
            </a:r>
            <a:r>
              <a:rPr lang="el-GR" b="1" baseline="-25000" smtClean="0">
                <a:solidFill>
                  <a:srgbClr val="336600"/>
                </a:solidFill>
                <a:cs typeface="Arial" pitchFamily="34" charset="0"/>
              </a:rPr>
              <a:t>α</a:t>
            </a:r>
            <a:r>
              <a:rPr lang="en-US" b="1" smtClean="0">
                <a:solidFill>
                  <a:srgbClr val="336600"/>
                </a:solidFill>
                <a:cs typeface="Arial" pitchFamily="34" charset="0"/>
              </a:rPr>
              <a:t> </a:t>
            </a:r>
            <a:r>
              <a:rPr lang="en-US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(MeV</a:t>
            </a:r>
            <a:r>
              <a:rPr lang="en-US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endParaRPr lang="en-US" smtClean="0">
              <a:solidFill>
                <a:srgbClr val="336600"/>
              </a:solidFill>
              <a:cs typeface="Arial" pitchFamily="34" charset="0"/>
            </a:endParaRP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226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			1600 j			4,8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222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Rn			4 d					5,5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218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			3 min				6.0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214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Pb			27 min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214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			20 min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214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			0,2 ms			7,7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210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Pb			22 j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210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</a:t>
            </a: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5 d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210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			138 d				5,3</a:t>
            </a:r>
          </a:p>
          <a:p>
            <a:pPr marL="360000" lvl="2" indent="0" defTabSz="216000">
              <a:spcBef>
                <a:spcPts val="0"/>
              </a:spcBef>
              <a:buClr>
                <a:schemeClr val="folHlink"/>
              </a:buClr>
              <a:buNone/>
            </a:pP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206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Pb			stabiel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0682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/>
              <a:t>Antwoord </a:t>
            </a:r>
            <a:r>
              <a:rPr lang="en-US" sz="3200" smtClean="0"/>
              <a:t>4</a:t>
            </a:r>
            <a:endParaRPr lang="en-US" sz="3200"/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2402" y="2562733"/>
            <a:ext cx="6078070" cy="374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rgbClr val="336600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U</a:t>
            </a:r>
            <a:r>
              <a:rPr lang="en-US" sz="2000" baseline="-25000" dirty="0" smtClean="0">
                <a:solidFill>
                  <a:schemeClr val="bg1"/>
                </a:solidFill>
              </a:rPr>
              <a:t>S</a:t>
            </a:r>
            <a:r>
              <a:rPr lang="en-US" sz="2000" dirty="0" smtClean="0">
                <a:solidFill>
                  <a:schemeClr val="bg1"/>
                </a:solidFill>
              </a:rPr>
              <a:t> = 7,1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10</a:t>
            </a:r>
            <a:r>
              <a:rPr lang="en-US" sz="2000" baseline="30000" dirty="0" smtClean="0">
                <a:solidFill>
                  <a:schemeClr val="bg1"/>
                </a:solidFill>
                <a:sym typeface="Symbol"/>
              </a:rPr>
              <a:t>14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														</a:t>
            </a:r>
            <a:r>
              <a:rPr lang="en-US" sz="2000" dirty="0" err="1" smtClean="0">
                <a:solidFill>
                  <a:schemeClr val="bg1"/>
                </a:solidFill>
                <a:sym typeface="Symbol"/>
              </a:rPr>
              <a:t>zie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sym typeface="Symbol"/>
              </a:rPr>
              <a:t>vraag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3</a:t>
            </a:r>
            <a:endParaRPr lang="en-US" sz="2000" dirty="0">
              <a:solidFill>
                <a:schemeClr val="bg1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dirty="0" smtClean="0">
                <a:solidFill>
                  <a:srgbClr val="336600"/>
                </a:solidFill>
              </a:rPr>
              <a:t>E</a:t>
            </a:r>
            <a:r>
              <a:rPr lang="el-GR" sz="2000" baseline="-25000" dirty="0" smtClean="0">
                <a:solidFill>
                  <a:srgbClr val="336600"/>
                </a:solidFill>
              </a:rPr>
              <a:t>α</a:t>
            </a:r>
            <a:r>
              <a:rPr lang="en-US" sz="2000" dirty="0" smtClean="0">
                <a:solidFill>
                  <a:srgbClr val="336600"/>
                </a:solidFill>
              </a:rPr>
              <a:t> = 4,784 + (5,490 + 6,008 </a:t>
            </a:r>
            <a:r>
              <a:rPr lang="en-US" sz="2000" smtClean="0">
                <a:solidFill>
                  <a:srgbClr val="336600"/>
                </a:solidFill>
              </a:rPr>
              <a:t>+ </a:t>
            </a:r>
            <a:r>
              <a:rPr lang="en-US" sz="2000">
                <a:solidFill>
                  <a:srgbClr val="336600"/>
                </a:solidFill>
              </a:rPr>
              <a:t>7,687 + 5,297) </a:t>
            </a:r>
            <a:r>
              <a:rPr lang="en-US" sz="2000" smtClean="0">
                <a:solidFill>
                  <a:srgbClr val="336600"/>
                </a:solidFill>
              </a:rPr>
              <a:t>/ 3</a:t>
            </a:r>
            <a:endParaRPr lang="en-US" sz="2000" dirty="0" smtClean="0">
              <a:solidFill>
                <a:srgbClr val="336600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dirty="0" smtClean="0">
                <a:solidFill>
                  <a:srgbClr val="336600"/>
                </a:solidFill>
              </a:rPr>
              <a:t>	  </a:t>
            </a:r>
            <a:r>
              <a:rPr lang="en-US" sz="2000" smtClean="0">
                <a:solidFill>
                  <a:srgbClr val="336600"/>
                </a:solidFill>
              </a:rPr>
              <a:t>= </a:t>
            </a:r>
            <a:r>
              <a:rPr lang="en-US" sz="2000">
                <a:solidFill>
                  <a:srgbClr val="336600"/>
                </a:solidFill>
              </a:rPr>
              <a:t>4,784 </a:t>
            </a:r>
            <a:r>
              <a:rPr lang="en-US" sz="2000" smtClean="0">
                <a:solidFill>
                  <a:srgbClr val="336600"/>
                </a:solidFill>
              </a:rPr>
              <a:t>+ 8,161 = 12,9 </a:t>
            </a:r>
            <a:r>
              <a:rPr lang="en-US" sz="2000" dirty="0" smtClean="0">
                <a:solidFill>
                  <a:srgbClr val="336600"/>
                </a:solidFill>
              </a:rPr>
              <a:t>MeV per </a:t>
            </a:r>
            <a:r>
              <a:rPr lang="en-US" sz="2000" dirty="0" err="1" smtClean="0">
                <a:solidFill>
                  <a:srgbClr val="336600"/>
                </a:solidFill>
              </a:rPr>
              <a:t>Bq</a:t>
            </a:r>
            <a:r>
              <a:rPr lang="en-US" sz="2000" dirty="0" smtClean="0">
                <a:solidFill>
                  <a:srgbClr val="336600"/>
                </a:solidFill>
              </a:rPr>
              <a:t> s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 smtClean="0">
              <a:solidFill>
                <a:srgbClr val="336600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dirty="0" smtClean="0">
                <a:solidFill>
                  <a:srgbClr val="336600"/>
                </a:solidFill>
              </a:rPr>
              <a:t>AF(</a:t>
            </a:r>
            <a:r>
              <a:rPr lang="en-US" sz="2000" dirty="0" err="1" smtClean="0">
                <a:solidFill>
                  <a:srgbClr val="336600"/>
                </a:solidFill>
              </a:rPr>
              <a:t>water</a:t>
            </a:r>
            <a:r>
              <a:rPr lang="en-US" sz="2000" dirty="0" err="1" smtClean="0">
                <a:solidFill>
                  <a:srgbClr val="336600"/>
                </a:solidFill>
                <a:sym typeface="Symbol"/>
              </a:rPr>
              <a:t></a:t>
            </a:r>
            <a:r>
              <a:rPr lang="en-US" sz="2000" dirty="0" err="1" smtClean="0">
                <a:solidFill>
                  <a:srgbClr val="336600"/>
                </a:solidFill>
              </a:rPr>
              <a:t>water</a:t>
            </a:r>
            <a:r>
              <a:rPr lang="en-US" sz="2000" dirty="0" smtClean="0">
                <a:solidFill>
                  <a:srgbClr val="336600"/>
                </a:solidFill>
              </a:rPr>
              <a:t>) = 1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										</a:t>
            </a:r>
            <a:r>
              <a:rPr lang="en-US" sz="2000" dirty="0" err="1">
                <a:solidFill>
                  <a:schemeClr val="bg1"/>
                </a:solidFill>
                <a:sym typeface="Symbol"/>
              </a:rPr>
              <a:t>zie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dirty="0" err="1">
                <a:solidFill>
                  <a:schemeClr val="bg1"/>
                </a:solidFill>
                <a:sym typeface="Symbol"/>
              </a:rPr>
              <a:t>vraag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 3</a:t>
            </a:r>
            <a:endParaRPr lang="en-US" sz="2000" dirty="0" smtClean="0">
              <a:solidFill>
                <a:srgbClr val="336600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dirty="0" err="1" smtClean="0">
                <a:solidFill>
                  <a:srgbClr val="336600"/>
                </a:solidFill>
              </a:rPr>
              <a:t>m</a:t>
            </a:r>
            <a:r>
              <a:rPr lang="en-US" sz="2000" baseline="-25000" dirty="0" err="1" smtClean="0">
                <a:solidFill>
                  <a:srgbClr val="336600"/>
                </a:solidFill>
              </a:rPr>
              <a:t>water</a:t>
            </a:r>
            <a:r>
              <a:rPr lang="en-US" sz="2000" dirty="0" smtClean="0">
                <a:solidFill>
                  <a:srgbClr val="336600"/>
                </a:solidFill>
              </a:rPr>
              <a:t> = 70 000 g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								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			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		</a:t>
            </a:r>
            <a:r>
              <a:rPr lang="en-US" sz="2000" dirty="0" err="1">
                <a:solidFill>
                  <a:schemeClr val="bg1"/>
                </a:solidFill>
                <a:sym typeface="Symbol"/>
              </a:rPr>
              <a:t>zie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dirty="0" err="1">
                <a:solidFill>
                  <a:schemeClr val="bg1"/>
                </a:solidFill>
                <a:sym typeface="Symbol"/>
              </a:rPr>
              <a:t>vraag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 3</a:t>
            </a:r>
            <a:endParaRPr lang="en-US" sz="2000" dirty="0" smtClean="0">
              <a:solidFill>
                <a:srgbClr val="336600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dirty="0" smtClean="0">
                <a:solidFill>
                  <a:srgbClr val="336600"/>
                </a:solidFill>
              </a:rPr>
              <a:t>SEE </a:t>
            </a:r>
            <a:r>
              <a:rPr lang="en-US" sz="2000" smtClean="0">
                <a:solidFill>
                  <a:srgbClr val="336600"/>
                </a:solidFill>
              </a:rPr>
              <a:t>= 12,9 </a:t>
            </a:r>
            <a:r>
              <a:rPr lang="en-US" sz="2000" dirty="0" smtClean="0">
                <a:solidFill>
                  <a:srgbClr val="336600"/>
                </a:solidFill>
              </a:rPr>
              <a:t>MeV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 1 / 70 000 g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dirty="0" smtClean="0">
                <a:solidFill>
                  <a:schemeClr val="bg1"/>
                </a:solidFill>
                <a:sym typeface="Symbol"/>
              </a:rPr>
              <a:t>			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= 1,84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10</a:t>
            </a:r>
            <a:r>
              <a:rPr lang="en-US" sz="2000" baseline="30000" dirty="0" smtClean="0">
                <a:solidFill>
                  <a:schemeClr val="bg1"/>
                </a:solidFill>
                <a:sym typeface="Symbol"/>
              </a:rPr>
              <a:t>-4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MeV/g per </a:t>
            </a:r>
            <a:r>
              <a:rPr lang="en-US" sz="2000" dirty="0" err="1" smtClean="0">
                <a:solidFill>
                  <a:schemeClr val="bg1"/>
                </a:solidFill>
                <a:sym typeface="Symbol"/>
              </a:rPr>
              <a:t>Bq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s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 smtClean="0">
              <a:solidFill>
                <a:schemeClr val="bg1"/>
              </a:solidFill>
              <a:sym typeface="Symbol"/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dirty="0" smtClean="0">
                <a:solidFill>
                  <a:schemeClr val="bg1"/>
                </a:solidFill>
                <a:sym typeface="Symbol"/>
              </a:rPr>
              <a:t>D 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= 1,610</a:t>
            </a:r>
            <a:r>
              <a:rPr lang="en-US" sz="2000" baseline="30000" dirty="0">
                <a:solidFill>
                  <a:schemeClr val="bg1"/>
                </a:solidFill>
                <a:sym typeface="Symbol"/>
              </a:rPr>
              <a:t>-10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  </a:t>
            </a:r>
            <a:r>
              <a:rPr lang="en-US" sz="2000" dirty="0">
                <a:solidFill>
                  <a:schemeClr val="bg1"/>
                </a:solidFill>
              </a:rPr>
              <a:t>U</a:t>
            </a:r>
            <a:r>
              <a:rPr lang="en-US" sz="2000" baseline="-25000" dirty="0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 SEE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dirty="0">
                <a:solidFill>
                  <a:schemeClr val="bg1"/>
                </a:solidFill>
                <a:sym typeface="Symbol"/>
              </a:rPr>
              <a:t>	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= 1,610</a:t>
            </a:r>
            <a:r>
              <a:rPr lang="en-US" sz="2000" baseline="30000" dirty="0" smtClean="0">
                <a:solidFill>
                  <a:schemeClr val="bg1"/>
                </a:solidFill>
                <a:sym typeface="Symbol"/>
              </a:rPr>
              <a:t>-10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 </a:t>
            </a:r>
            <a:r>
              <a:rPr lang="en-US" sz="2000" dirty="0" smtClean="0">
                <a:solidFill>
                  <a:schemeClr val="bg1"/>
                </a:solidFill>
              </a:rPr>
              <a:t>7,1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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10</a:t>
            </a:r>
            <a:r>
              <a:rPr lang="en-US" sz="2000" baseline="30000" dirty="0">
                <a:solidFill>
                  <a:schemeClr val="bg1"/>
                </a:solidFill>
                <a:sym typeface="Symbol"/>
              </a:rPr>
              <a:t>14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 1,84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10</a:t>
            </a:r>
            <a:r>
              <a:rPr lang="en-US" sz="2000" baseline="30000" dirty="0" smtClean="0">
                <a:solidFill>
                  <a:schemeClr val="bg1"/>
                </a:solidFill>
                <a:sym typeface="Symbol"/>
              </a:rPr>
              <a:t>-4</a:t>
            </a:r>
            <a:r>
              <a:rPr lang="en-US" sz="2000" dirty="0" smtClean="0">
                <a:solidFill>
                  <a:srgbClr val="336600"/>
                </a:solidFill>
              </a:rPr>
              <a:t> </a:t>
            </a:r>
            <a:r>
              <a:rPr lang="en-US" sz="2000" smtClean="0">
                <a:solidFill>
                  <a:srgbClr val="336600"/>
                </a:solidFill>
              </a:rPr>
              <a:t>= </a:t>
            </a:r>
            <a:r>
              <a:rPr lang="en-US" sz="2000" smtClean="0">
                <a:solidFill>
                  <a:srgbClr val="FF0000"/>
                </a:solidFill>
              </a:rPr>
              <a:t>21 </a:t>
            </a:r>
            <a:r>
              <a:rPr lang="en-US" sz="2000" dirty="0" err="1" smtClean="0">
                <a:solidFill>
                  <a:srgbClr val="FF0000"/>
                </a:solidFill>
              </a:rPr>
              <a:t>Gy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0459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149280" cy="3933825"/>
          </a:xfrm>
        </p:spPr>
        <p:txBody>
          <a:bodyPr/>
          <a:lstStyle/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Welke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van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onderstaande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gegevens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is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niet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realistisch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en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wat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zijn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gevolgen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voor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antwoorden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op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vraag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3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en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4</a:t>
            </a:r>
            <a:endParaRPr lang="en-US" sz="2000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0" lvl="1" indent="-432000" defTabSz="21600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A = </a:t>
            </a:r>
            <a:r>
              <a:rPr lang="nl-NL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3"/>
              </a:rPr>
              <a:t>603,7 µ</a:t>
            </a:r>
            <a:r>
              <a:rPr lang="nl-NL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3"/>
              </a:rPr>
              <a:t>Ci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sz="2000" baseline="30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226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Ra</a:t>
            </a:r>
          </a:p>
          <a:p>
            <a:pPr marL="0" lvl="1" indent="-432000" defTabSz="21600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l-GR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λ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= 1,37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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10</a:t>
            </a:r>
            <a:r>
              <a:rPr lang="en-US" sz="2000" baseline="30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-11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s</a:t>
            </a:r>
            <a:r>
              <a:rPr lang="en-US" sz="2000" baseline="30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-1</a:t>
            </a:r>
          </a:p>
          <a:p>
            <a:pPr marL="0" lvl="1" indent="-432000" defTabSz="21600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baseline="30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226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Ra in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evenwicht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met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alle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dochters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bij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inname</a:t>
            </a:r>
            <a:endParaRPr lang="en-US" sz="2000" dirty="0">
              <a:solidFill>
                <a:srgbClr val="336600"/>
              </a:solidFill>
              <a:latin typeface="Arial" pitchFamily="34" charset="0"/>
              <a:cs typeface="Arial" pitchFamily="34" charset="0"/>
              <a:hlinkClick r:id="rId3"/>
            </a:endParaRPr>
          </a:p>
          <a:p>
            <a:pPr marL="0" lvl="1" indent="-432000" defTabSz="21600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neem </a:t>
            </a:r>
            <a:r>
              <a:rPr lang="en-US" sz="2000" err="1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alleen</a:t>
            </a:r>
            <a:r>
              <a:rPr lang="en-US" sz="200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E</a:t>
            </a:r>
            <a:r>
              <a:rPr lang="el-GR" sz="2000" baseline="-25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α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in de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berekening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mee</a:t>
            </a:r>
            <a:endParaRPr lang="en-US" sz="2000" dirty="0">
              <a:solidFill>
                <a:srgbClr val="336600"/>
              </a:solidFill>
              <a:latin typeface="Arial" pitchFamily="34" charset="0"/>
              <a:cs typeface="Arial" pitchFamily="34" charset="0"/>
              <a:hlinkClick r:id="rId3"/>
            </a:endParaRPr>
          </a:p>
          <a:p>
            <a:pPr marL="0" lvl="1" indent="-432000" defTabSz="21600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f</a:t>
            </a:r>
            <a:r>
              <a:rPr lang="el-GR" sz="2000" baseline="-25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α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= 1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voor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sz="200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elk 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hlinkClick r:id="rId3"/>
              </a:rPr>
              <a:t>verval</a:t>
            </a:r>
            <a:endParaRPr lang="en-US" sz="2000" dirty="0">
              <a:solidFill>
                <a:srgbClr val="336600"/>
              </a:solidFill>
              <a:latin typeface="Arial" pitchFamily="34" charset="0"/>
              <a:cs typeface="Arial" pitchFamily="34" charset="0"/>
              <a:hlinkClick r:id="rId3"/>
            </a:endParaRPr>
          </a:p>
          <a:p>
            <a:pPr marL="0" lvl="1" indent="-432000" defTabSz="21600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2/3e 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van </a:t>
            </a:r>
            <a:r>
              <a:rPr lang="en-US" sz="2000" dirty="0" err="1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dochter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 </a:t>
            </a:r>
            <a:r>
              <a:rPr lang="en-US" sz="2000" baseline="30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222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Rn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ontsnapt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uit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 </a:t>
            </a:r>
            <a:r>
              <a:rPr lang="en-US" sz="2000" dirty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het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  <a:hlinkClick r:id="rId3"/>
              </a:rPr>
              <a:t>lichaam</a:t>
            </a: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kern="0" err="1" smtClean="0"/>
              <a:t>Publieksvraag</a:t>
            </a:r>
            <a:r>
              <a:rPr lang="en-US" kern="0" smtClean="0"/>
              <a:t> 2</a:t>
            </a:r>
          </a:p>
          <a:p>
            <a:r>
              <a:rPr lang="en-US" sz="1800">
                <a:cs typeface="Arial" pitchFamily="34" charset="0"/>
              </a:rPr>
              <a:t>overleg met uw </a:t>
            </a:r>
            <a:r>
              <a:rPr lang="en-US" sz="1800" smtClean="0">
                <a:cs typeface="Arial" pitchFamily="34" charset="0"/>
              </a:rPr>
              <a:t>buur </a:t>
            </a:r>
            <a:r>
              <a:rPr lang="en-US" sz="1800">
                <a:cs typeface="Arial" pitchFamily="34" charset="0"/>
              </a:rPr>
              <a:t>over de volgende vraag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267618371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933256" cy="3933825"/>
          </a:xfrm>
        </p:spPr>
        <p:txBody>
          <a:bodyPr/>
          <a:lstStyle/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rgbClr val="3366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Waarschijnlijk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bestond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de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ingestie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niet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uit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natuurlijk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radium, maar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uit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radiochemisch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zuiver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aseline="30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226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Ra.</a:t>
            </a: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	</a:t>
            </a:r>
            <a:r>
              <a:rPr lang="en-US" sz="2000" baseline="30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210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Pb 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is nog </a:t>
            </a:r>
            <a:r>
              <a:rPr lang="en-US" sz="200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niet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ingegroeid, 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want T</a:t>
            </a:r>
            <a:r>
              <a:rPr lang="en-US" sz="2000" baseline="-25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1/2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= 22 j</a:t>
            </a: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n-US" sz="2000" err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gedeponeerde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energiëen zijn daarom anders.</a:t>
            </a: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</a:t>
            </a:r>
            <a:r>
              <a:rPr lang="en-US" sz="200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	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bij 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vraag 3:		4 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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6 MeV = 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24 MeV</a:t>
            </a: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		bij vraag 4:		6 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+ (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en-US" sz="2000">
                <a:solidFill>
                  <a:srgbClr val="336600"/>
                </a:solidFill>
                <a:latin typeface="Arial" pitchFamily="34" charset="0"/>
                <a:cs typeface="Arial" pitchFamily="34" charset="0"/>
                <a:sym typeface="Symbol"/>
              </a:rPr>
              <a:t></a:t>
            </a:r>
            <a:r>
              <a:rPr lang="en-US" sz="200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6) / 3 = 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 MeV</a:t>
            </a:r>
            <a:endParaRPr lang="en-US" sz="2000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kern="0" dirty="0" err="1" smtClean="0"/>
              <a:t>Publieksvraag</a:t>
            </a:r>
            <a:r>
              <a:rPr lang="en-US" kern="0" dirty="0" smtClean="0"/>
              <a:t> 2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97969508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90C7DE81-79DD-4FE0-84C4-F690C0ED46E0}" type="datetime1">
              <a:rPr lang="en-US" sz="1400" smtClean="0"/>
              <a:pPr>
                <a:defRPr/>
              </a:pPr>
              <a:t>11/28/2018</a:t>
            </a:fld>
            <a:endParaRPr lang="en-US" sz="140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Wie heeft de opgave gemaakt ? </a:t>
            </a:r>
            <a:br>
              <a:rPr lang="en-US" smtClean="0"/>
            </a:br>
            <a:r>
              <a:rPr lang="en-US" smtClean="0"/>
              <a:t>En wie had het goed 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172200" cy="3934544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Monotype Sorts"/>
              <a:buNone/>
            </a:pPr>
            <a:endParaRPr lang="en-US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r>
              <a:rPr lang="en-US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Radium in humans</a:t>
            </a: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R.E. Rowland (ANL, Argonne, USA, 1994)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r>
              <a: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3"/>
              </a:rPr>
              <a:t>https://</a:t>
            </a: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3"/>
              </a:rPr>
              <a:t>publications.anl.gov/anlpubs/1994/11/16311.pdf</a:t>
            </a:r>
            <a:endParaRPr lang="en-U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endParaRPr lang="en-US" sz="16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r>
              <a:rPr lang="en-US" sz="1600" i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Radiation and health</a:t>
            </a:r>
            <a:r>
              <a:rPr lang="en-US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Th. Henriksen (University of Oslo, 2014)</a:t>
            </a:r>
          </a:p>
          <a:p>
            <a:pPr marL="0" lvl="1" indent="0">
              <a:spcBef>
                <a:spcPts val="0"/>
              </a:spcBef>
              <a:buFontTx/>
              <a:buNone/>
            </a:pPr>
            <a:r>
              <a:rPr lang="en-US" sz="160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4"/>
              </a:rPr>
              <a:t>https://www.mn.uio.no/fysikk/english/services/knowledge/radiation-and-health/</a:t>
            </a:r>
            <a:endParaRPr lang="en-US" sz="16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endParaRPr lang="en-US" sz="16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r>
              <a:rPr lang="en-US" sz="1600" i="1">
                <a:solidFill>
                  <a:schemeClr val="bg1"/>
                </a:solidFill>
              </a:rPr>
              <a:t>Radium girls (4 min)</a:t>
            </a:r>
          </a:p>
          <a:p>
            <a:pPr marL="0" lvl="1" indent="0">
              <a:spcBef>
                <a:spcPts val="0"/>
              </a:spcBef>
              <a:buFontTx/>
              <a:buNone/>
            </a:pPr>
            <a:r>
              <a:rPr lang="en-US" sz="1600">
                <a:solidFill>
                  <a:schemeClr val="bg1"/>
                </a:solidFill>
                <a:hlinkClick r:id="rId5"/>
              </a:rPr>
              <a:t>https://youtu.be/KpVMkE6tBSM</a:t>
            </a:r>
            <a:endParaRPr lang="en-US" sz="1600">
              <a:solidFill>
                <a:schemeClr val="bg1"/>
              </a:solidFill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r>
              <a:rPr lang="en-US" sz="16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Radium </a:t>
            </a:r>
            <a:r>
              <a:rPr lang="en-US" sz="1600" i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City </a:t>
            </a:r>
            <a:r>
              <a:rPr lang="en-US" sz="1600" i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Ottawa (34 min)</a:t>
            </a:r>
            <a:endParaRPr lang="en-US" sz="16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6"/>
              </a:rPr>
              <a:t>https</a:t>
            </a:r>
            <a:r>
              <a:rPr lang="en-US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6"/>
              </a:rPr>
              <a:t>://youtu.be/r4eV1F6VPHg</a:t>
            </a:r>
            <a:endParaRPr lang="en-U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88400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mtClean="0"/>
              <a:t>Razend snelle </a:t>
            </a:r>
            <a:r>
              <a:rPr lang="en-US"/>
              <a:t>ontwikkeling</a:t>
            </a:r>
            <a:br>
              <a:rPr lang="en-US"/>
            </a:br>
            <a:r>
              <a:rPr lang="en-US" sz="1800" smtClean="0"/>
              <a:t>ontdekking ioniserende straling   </a:t>
            </a:r>
            <a:r>
              <a:rPr lang="en-US" sz="1800" smtClean="0">
                <a:sym typeface="Symbol"/>
              </a:rPr>
              <a:t>   ICRU en ICRP</a:t>
            </a:r>
            <a:endParaRPr lang="en-US" sz="1800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9792" y="2564904"/>
            <a:ext cx="5976664" cy="3888432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dirty="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1895		Wilhelm Röntgen ontdekt röntgenstraling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1996		Henri </a:t>
            </a: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Becquerel </a:t>
            </a: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ontdekt radioactiviteit</a:t>
            </a:r>
          </a:p>
          <a:p>
            <a:pPr marL="864000" indent="-86400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1898	Marie en Pierre </a:t>
            </a: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Curie </a:t>
            </a: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ontdekken polonium en radium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1913		radium is </a:t>
            </a:r>
            <a:r>
              <a:rPr lang="nl-NL" sz="1800" dirty="0" err="1" smtClean="0">
                <a:solidFill>
                  <a:schemeClr val="bg1"/>
                </a:solidFill>
                <a:latin typeface="Arial" pitchFamily="34" charset="0"/>
              </a:rPr>
              <a:t>booming</a:t>
            </a: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business</a:t>
            </a:r>
            <a:endParaRPr lang="nl-NL" sz="1800" dirty="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dirty="0">
                <a:solidFill>
                  <a:schemeClr val="bg1"/>
                </a:solidFill>
                <a:latin typeface="Arial" pitchFamily="34" charset="0"/>
              </a:rPr>
              <a:t>1925		</a:t>
            </a: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verbod op likken aan penseel met radiumverf</a:t>
            </a:r>
            <a:endParaRPr lang="nl-NL" sz="1800" dirty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1925		oprichting ICRU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600" dirty="0">
                <a:solidFill>
                  <a:schemeClr val="bg1"/>
                </a:solidFill>
                <a:latin typeface="Arial" pitchFamily="34" charset="0"/>
              </a:rPr>
              <a:t>				</a:t>
            </a:r>
            <a:r>
              <a:rPr lang="nl-NL" sz="1600" dirty="0" err="1" smtClean="0">
                <a:solidFill>
                  <a:schemeClr val="bg1"/>
                </a:solidFill>
                <a:latin typeface="Arial" pitchFamily="34" charset="0"/>
              </a:rPr>
              <a:t>international</a:t>
            </a:r>
            <a:r>
              <a:rPr lang="nl-NL" sz="16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  <a:latin typeface="Arial" pitchFamily="34" charset="0"/>
              </a:rPr>
              <a:t>commission</a:t>
            </a:r>
            <a:r>
              <a:rPr lang="nl-NL" sz="1600" dirty="0" smtClean="0">
                <a:solidFill>
                  <a:schemeClr val="bg1"/>
                </a:solidFill>
                <a:latin typeface="Arial" pitchFamily="34" charset="0"/>
              </a:rPr>
              <a:t> on </a:t>
            </a:r>
            <a:r>
              <a:rPr lang="nl-NL" sz="1600" dirty="0" err="1" smtClean="0">
                <a:solidFill>
                  <a:schemeClr val="bg1"/>
                </a:solidFill>
                <a:latin typeface="Arial" pitchFamily="34" charset="0"/>
              </a:rPr>
              <a:t>radiological</a:t>
            </a:r>
            <a:r>
              <a:rPr lang="nl-NL" sz="1600" dirty="0" smtClean="0">
                <a:solidFill>
                  <a:schemeClr val="bg1"/>
                </a:solidFill>
                <a:latin typeface="Arial" pitchFamily="34" charset="0"/>
              </a:rPr>
              <a:t> units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1928		oprichting IXRPC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				</a:t>
            </a:r>
            <a:r>
              <a:rPr lang="nl-NL" sz="1600" dirty="0" err="1" smtClean="0">
                <a:solidFill>
                  <a:schemeClr val="bg1"/>
                </a:solidFill>
                <a:latin typeface="Arial" pitchFamily="34" charset="0"/>
              </a:rPr>
              <a:t>international</a:t>
            </a:r>
            <a:r>
              <a:rPr lang="nl-NL" sz="1600" dirty="0" smtClean="0">
                <a:solidFill>
                  <a:schemeClr val="bg1"/>
                </a:solidFill>
                <a:latin typeface="Arial" pitchFamily="34" charset="0"/>
              </a:rPr>
              <a:t> x-</a:t>
            </a:r>
            <a:r>
              <a:rPr lang="nl-NL" sz="1600" dirty="0" err="1" smtClean="0">
                <a:solidFill>
                  <a:schemeClr val="bg1"/>
                </a:solidFill>
                <a:latin typeface="Arial" pitchFamily="34" charset="0"/>
              </a:rPr>
              <a:t>ray</a:t>
            </a:r>
            <a:r>
              <a:rPr lang="nl-NL" sz="16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  <a:latin typeface="Arial" pitchFamily="34" charset="0"/>
              </a:rPr>
              <a:t>and</a:t>
            </a:r>
            <a:r>
              <a:rPr lang="nl-NL" sz="1600" dirty="0" smtClean="0">
                <a:solidFill>
                  <a:schemeClr val="bg1"/>
                </a:solidFill>
                <a:latin typeface="Arial" pitchFamily="34" charset="0"/>
              </a:rPr>
              <a:t> radium </a:t>
            </a:r>
            <a:r>
              <a:rPr lang="nl-NL" sz="1600" dirty="0" err="1" smtClean="0">
                <a:solidFill>
                  <a:schemeClr val="bg1"/>
                </a:solidFill>
                <a:latin typeface="Arial" pitchFamily="34" charset="0"/>
              </a:rPr>
              <a:t>protection</a:t>
            </a:r>
            <a:r>
              <a:rPr lang="nl-NL" sz="16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  <a:latin typeface="Arial" pitchFamily="34" charset="0"/>
              </a:rPr>
              <a:t>commission</a:t>
            </a:r>
            <a:endParaRPr lang="nl-NL" sz="1800" dirty="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</a:rPr>
              <a:t>1950		IXRPC wordt ICRP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8437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011862" y="2708920"/>
            <a:ext cx="2880617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216000"/>
            <a:endParaRPr lang="en-US" sz="1800" dirty="0" smtClean="0">
              <a:solidFill>
                <a:schemeClr val="bg1"/>
              </a:solidFill>
            </a:endParaRPr>
          </a:p>
          <a:p>
            <a:pPr defTabSz="216000"/>
            <a:endParaRPr lang="en-US" sz="1800" dirty="0">
              <a:solidFill>
                <a:schemeClr val="bg1"/>
              </a:solidFill>
            </a:endParaRPr>
          </a:p>
          <a:p>
            <a:pPr defTabSz="216000"/>
            <a:endParaRPr lang="en-US" sz="1800" dirty="0" smtClean="0">
              <a:solidFill>
                <a:schemeClr val="bg1"/>
              </a:solidFill>
            </a:endParaRPr>
          </a:p>
          <a:p>
            <a:pPr defTabSz="216000"/>
            <a:endParaRPr lang="en-US" sz="1800" dirty="0">
              <a:solidFill>
                <a:schemeClr val="bg1"/>
              </a:solidFill>
            </a:endParaRPr>
          </a:p>
          <a:p>
            <a:pPr defTabSz="216000"/>
            <a:endParaRPr lang="en-US" sz="1800" dirty="0" smtClean="0">
              <a:solidFill>
                <a:schemeClr val="bg1"/>
              </a:solidFill>
            </a:endParaRPr>
          </a:p>
          <a:p>
            <a:pPr defTabSz="216000"/>
            <a:endParaRPr lang="en-US" sz="1800" dirty="0" smtClean="0">
              <a:solidFill>
                <a:schemeClr val="bg1"/>
              </a:solidFill>
            </a:endParaRPr>
          </a:p>
          <a:p>
            <a:pPr defTabSz="216000"/>
            <a:r>
              <a:rPr lang="en-US" sz="1800" dirty="0" smtClean="0">
                <a:solidFill>
                  <a:schemeClr val="bg1"/>
                </a:solidFill>
              </a:rPr>
              <a:t>1898	</a:t>
            </a:r>
            <a:r>
              <a:rPr lang="en-US" sz="1800" dirty="0" err="1" smtClean="0">
                <a:solidFill>
                  <a:schemeClr val="bg1"/>
                </a:solidFill>
              </a:rPr>
              <a:t>ontdekking</a:t>
            </a:r>
            <a:r>
              <a:rPr lang="en-US" sz="1800" dirty="0" smtClean="0">
                <a:solidFill>
                  <a:schemeClr val="bg1"/>
                </a:solidFill>
              </a:rPr>
              <a:t> radium</a:t>
            </a:r>
          </a:p>
          <a:p>
            <a:pPr defTabSz="216000"/>
            <a:r>
              <a:rPr lang="en-US" sz="1800" smtClean="0">
                <a:solidFill>
                  <a:schemeClr val="bg1"/>
                </a:solidFill>
              </a:rPr>
              <a:t>1913	radium trust</a:t>
            </a:r>
          </a:p>
          <a:p>
            <a:pPr defTabSz="216000"/>
            <a:endParaRPr lang="en-US" sz="1800" dirty="0">
              <a:solidFill>
                <a:schemeClr val="bg1"/>
              </a:solidFill>
            </a:endParaRPr>
          </a:p>
          <a:p>
            <a:pPr defTabSz="216000"/>
            <a:endParaRPr lang="en-US" sz="1800" dirty="0" smtClean="0">
              <a:solidFill>
                <a:schemeClr val="bg1"/>
              </a:solidFill>
            </a:endParaRPr>
          </a:p>
          <a:p>
            <a:pPr defTabSz="216000"/>
            <a:r>
              <a:rPr lang="en-US" sz="1800" dirty="0" smtClean="0">
                <a:solidFill>
                  <a:schemeClr val="bg1"/>
                </a:solidFill>
              </a:rPr>
              <a:t>in </a:t>
            </a:r>
            <a:r>
              <a:rPr lang="en-US" sz="1800" dirty="0">
                <a:solidFill>
                  <a:schemeClr val="bg1"/>
                </a:solidFill>
              </a:rPr>
              <a:t>Sankt </a:t>
            </a:r>
            <a:r>
              <a:rPr lang="en-US" sz="1800" dirty="0" err="1">
                <a:solidFill>
                  <a:schemeClr val="bg1"/>
                </a:solidFill>
              </a:rPr>
              <a:t>Joachimstal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haalde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Mme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Curie </a:t>
            </a:r>
            <a:r>
              <a:rPr lang="en-US" sz="1800" dirty="0" err="1" smtClean="0">
                <a:solidFill>
                  <a:schemeClr val="bg1"/>
                </a:solidFill>
              </a:rPr>
              <a:t>vele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tonnen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pekblende</a:t>
            </a:r>
            <a:endParaRPr lang="en-US" sz="1800" dirty="0" smtClean="0">
              <a:solidFill>
                <a:schemeClr val="bg1"/>
              </a:solidFill>
            </a:endParaRPr>
          </a:p>
        </p:txBody>
      </p:sp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/>
              <a:t>Tilburgsche Courant</a:t>
            </a:r>
            <a:br>
              <a:rPr lang="en-US"/>
            </a:br>
            <a:r>
              <a:rPr lang="en-US" sz="1800"/>
              <a:t>Zaterdag 25 October 1913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7" name="Picture 6" descr="radium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36838"/>
            <a:ext cx="3098800" cy="40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6084888" y="494116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0099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449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/>
              <a:t>Vraag 1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9792" y="2564904"/>
            <a:ext cx="5832648" cy="3816424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														</a:t>
            </a:r>
            <a:r>
              <a:rPr lang="nl-NL" sz="1800" smtClean="0">
                <a:solidFill>
                  <a:schemeClr val="bg1"/>
                </a:solidFill>
                <a:latin typeface="Arial" pitchFamily="34" charset="0"/>
              </a:rPr>
              <a:t>Westclox</a:t>
            </a:r>
            <a:endParaRPr lang="nl-NL" sz="180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 smtClean="0">
                <a:solidFill>
                  <a:schemeClr val="bg1"/>
                </a:solidFill>
                <a:latin typeface="Arial" pitchFamily="34" charset="0"/>
              </a:rPr>
              <a:t>														model SPUR (1940)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In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een laboratorium staat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een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oude Westclox wekker met lichtgevende wijzeruiteinden.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rgbClr val="FF0000"/>
              </a:solidFill>
              <a:latin typeface="Arial" pitchFamily="34" charset="0"/>
            </a:endParaRPr>
          </a:p>
          <a:p>
            <a:pPr marL="432000" indent="-432000" defTabSz="216000">
              <a:spcBef>
                <a:spcPts val="0"/>
              </a:spcBef>
              <a:buClr>
                <a:schemeClr val="folHlink"/>
              </a:buClr>
              <a:buSzPct val="100000"/>
              <a:buFont typeface="Monotype Sorts" pitchFamily="2" charset="2"/>
              <a:buChar char="l"/>
              <a:defRPr/>
            </a:pP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Maak een schatting van de activiteit </a:t>
            </a:r>
            <a:r>
              <a:rPr lang="nl-NL" sz="2000" baseline="30000">
                <a:solidFill>
                  <a:srgbClr val="FF0000"/>
                </a:solidFill>
                <a:latin typeface="Arial" pitchFamily="34" charset="0"/>
              </a:rPr>
              <a:t>226</a:t>
            </a: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Ra die nu nog op de wijzers </a:t>
            </a:r>
            <a:r>
              <a:rPr lang="nl-NL" sz="2000" smtClean="0">
                <a:solidFill>
                  <a:srgbClr val="FF0000"/>
                </a:solidFill>
                <a:latin typeface="Arial" pitchFamily="34" charset="0"/>
              </a:rPr>
              <a:t>aanwezig </a:t>
            </a: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is.</a:t>
            </a: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128" y="2637112"/>
            <a:ext cx="27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15779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/>
              <a:t>Gegevens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33178" y="2636912"/>
            <a:ext cx="601528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rgbClr val="336600"/>
              </a:solidFill>
            </a:endParaRPr>
          </a:p>
          <a:p>
            <a:pPr marL="432000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netto gemeten H</a:t>
            </a:r>
            <a:r>
              <a:rPr lang="en-US" sz="2000">
                <a:solidFill>
                  <a:srgbClr val="336600"/>
                </a:solidFill>
              </a:rPr>
              <a:t>* = </a:t>
            </a:r>
            <a:r>
              <a:rPr lang="en-US" sz="2000" smtClean="0">
                <a:solidFill>
                  <a:srgbClr val="336600"/>
                </a:solidFill>
              </a:rPr>
              <a:t>0,4 </a:t>
            </a:r>
            <a:r>
              <a:rPr lang="el-GR" sz="2000" smtClean="0">
                <a:solidFill>
                  <a:srgbClr val="336600"/>
                </a:solidFill>
              </a:rPr>
              <a:t>μ</a:t>
            </a:r>
            <a:r>
              <a:rPr lang="en-US" sz="2000" smtClean="0">
                <a:solidFill>
                  <a:srgbClr val="336600"/>
                </a:solidFill>
              </a:rPr>
              <a:t>Sv/h</a:t>
            </a:r>
          </a:p>
          <a:p>
            <a:pPr marL="432000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rgbClr val="336600"/>
                </a:solidFill>
              </a:rPr>
              <a:t>afstand wijzers - meter = 5 </a:t>
            </a:r>
            <a:r>
              <a:rPr lang="en-US" sz="2000" smtClean="0">
                <a:solidFill>
                  <a:srgbClr val="336600"/>
                </a:solidFill>
              </a:rPr>
              <a:t>cm</a:t>
            </a:r>
          </a:p>
          <a:p>
            <a:pPr marL="432000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</a:rPr>
              <a:t>puntbron-benadering mag worden toegepast</a:t>
            </a:r>
            <a:endParaRPr lang="en-US" sz="2000" dirty="0">
              <a:solidFill>
                <a:srgbClr val="336600"/>
              </a:solidFill>
            </a:endParaRPr>
          </a:p>
          <a:p>
            <a:pPr marL="432000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nl-NL" sz="2000">
                <a:solidFill>
                  <a:srgbClr val="336600"/>
                </a:solidFill>
              </a:rPr>
              <a:t>alleen </a:t>
            </a:r>
            <a:r>
              <a:rPr lang="nl-NL" sz="2000" baseline="30000">
                <a:solidFill>
                  <a:srgbClr val="336600"/>
                </a:solidFill>
              </a:rPr>
              <a:t>226</a:t>
            </a:r>
            <a:r>
              <a:rPr lang="nl-NL" sz="2000">
                <a:solidFill>
                  <a:srgbClr val="336600"/>
                </a:solidFill>
              </a:rPr>
              <a:t>Ra + dochters draagt bij aan H*</a:t>
            </a:r>
            <a:endParaRPr lang="en-US" sz="2000">
              <a:solidFill>
                <a:srgbClr val="336600"/>
              </a:solidFill>
            </a:endParaRPr>
          </a:p>
          <a:p>
            <a:pPr marL="432000" indent="-432000" defTabSz="216000" eaLnBrk="0" hangingPunct="0">
              <a:spcBef>
                <a:spcPts val="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336600"/>
                </a:solidFill>
                <a:latin typeface="Arial"/>
                <a:cs typeface="Arial"/>
                <a:sym typeface="Symbol"/>
              </a:rPr>
              <a:t>bronconstante h = 0,26 </a:t>
            </a:r>
            <a:r>
              <a:rPr lang="el-GR" sz="2000">
                <a:solidFill>
                  <a:srgbClr val="336600"/>
                </a:solidFill>
              </a:rPr>
              <a:t>μ</a:t>
            </a:r>
            <a:r>
              <a:rPr lang="en-US" sz="2000" smtClean="0">
                <a:solidFill>
                  <a:srgbClr val="336600"/>
                </a:solidFill>
              </a:rPr>
              <a:t>Sv h</a:t>
            </a:r>
            <a:r>
              <a:rPr lang="en-US" sz="2000" baseline="30000" smtClean="0">
                <a:solidFill>
                  <a:srgbClr val="336600"/>
                </a:solidFill>
              </a:rPr>
              <a:t>-1</a:t>
            </a:r>
            <a:r>
              <a:rPr lang="en-US" sz="2000" smtClean="0">
                <a:solidFill>
                  <a:srgbClr val="336600"/>
                </a:solidFill>
              </a:rPr>
              <a:t> MBq</a:t>
            </a:r>
            <a:r>
              <a:rPr lang="en-US" sz="2000" baseline="30000" smtClean="0">
                <a:solidFill>
                  <a:srgbClr val="336600"/>
                </a:solidFill>
              </a:rPr>
              <a:t>-1</a:t>
            </a:r>
            <a:r>
              <a:rPr lang="en-US" sz="2000" smtClean="0">
                <a:solidFill>
                  <a:srgbClr val="336600"/>
                </a:solidFill>
              </a:rPr>
              <a:t> m</a:t>
            </a:r>
            <a:r>
              <a:rPr lang="en-US" sz="2000" baseline="30000" smtClean="0">
                <a:solidFill>
                  <a:srgbClr val="336600"/>
                </a:solidFill>
              </a:rPr>
              <a:t>2</a:t>
            </a:r>
            <a:endParaRPr lang="en-US" sz="2000" dirty="0">
              <a:solidFill>
                <a:srgbClr val="3366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7864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/>
              <a:t>Antwoord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2402" y="2562733"/>
            <a:ext cx="6150078" cy="374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kwadratenwet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	</a:t>
            </a:r>
            <a:r>
              <a:rPr lang="en-US" sz="2000" smtClean="0">
                <a:solidFill>
                  <a:srgbClr val="FF0000"/>
                </a:solidFill>
              </a:rPr>
              <a:t>H* = h A / r</a:t>
            </a:r>
            <a:r>
              <a:rPr lang="en-US" sz="2000" baseline="30000" smtClean="0">
                <a:solidFill>
                  <a:srgbClr val="FF0000"/>
                </a:solidFill>
              </a:rPr>
              <a:t>2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			  = </a:t>
            </a:r>
            <a:r>
              <a:rPr lang="en-US" sz="2000">
                <a:solidFill>
                  <a:schemeClr val="bg1"/>
                </a:solidFill>
                <a:latin typeface="Arial"/>
                <a:cs typeface="Arial"/>
                <a:sym typeface="Symbol"/>
              </a:rPr>
              <a:t>0,26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Sv 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  <a:r>
              <a:rPr lang="en-US" sz="2000">
                <a:solidFill>
                  <a:schemeClr val="bg1"/>
                </a:solidFill>
              </a:rPr>
              <a:t> MBq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m</a:t>
            </a:r>
            <a:r>
              <a:rPr lang="en-US" sz="2000" baseline="30000" smtClean="0">
                <a:solidFill>
                  <a:schemeClr val="bg1"/>
                </a:solidFill>
              </a:rPr>
              <a:t>2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 A / (0,05 m)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2</a:t>
            </a:r>
            <a:endParaRPr lang="en-US" sz="2000" baseline="30000">
              <a:solidFill>
                <a:schemeClr val="bg1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			  = 0,4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Sv/h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endParaRPr lang="en-US" sz="2000">
              <a:solidFill>
                <a:srgbClr val="336600"/>
              </a:solidFill>
            </a:endParaRP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	</a:t>
            </a:r>
            <a:r>
              <a:rPr lang="en-US" sz="2000" smtClean="0">
                <a:solidFill>
                  <a:schemeClr val="bg1"/>
                </a:solidFill>
              </a:rPr>
              <a:t>A = </a:t>
            </a:r>
            <a:r>
              <a:rPr lang="en-US" sz="2000">
                <a:solidFill>
                  <a:srgbClr val="336600"/>
                </a:solidFill>
              </a:rPr>
              <a:t>0,4 </a:t>
            </a:r>
            <a:r>
              <a:rPr lang="el-GR" sz="2000">
                <a:solidFill>
                  <a:srgbClr val="336600"/>
                </a:solidFill>
              </a:rPr>
              <a:t>μ</a:t>
            </a:r>
            <a:r>
              <a:rPr lang="en-US" sz="2000" smtClean="0">
                <a:solidFill>
                  <a:srgbClr val="336600"/>
                </a:solidFill>
              </a:rPr>
              <a:t>Sv/h</a:t>
            </a:r>
            <a:r>
              <a:rPr lang="en-US" sz="2000">
                <a:solidFill>
                  <a:srgbClr val="336600"/>
                </a:solidFill>
              </a:rPr>
              <a:t> </a:t>
            </a:r>
            <a:r>
              <a:rPr lang="en-US" sz="2000">
                <a:solidFill>
                  <a:srgbClr val="336600"/>
                </a:solidFill>
                <a:sym typeface="Symbol"/>
              </a:rPr>
              <a:t> (0,05 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m)</a:t>
            </a:r>
            <a:r>
              <a:rPr lang="en-US" sz="2000" baseline="30000" smtClean="0">
                <a:solidFill>
                  <a:srgbClr val="336600"/>
                </a:solidFill>
                <a:sym typeface="Symbol"/>
              </a:rPr>
              <a:t>2</a:t>
            </a:r>
            <a:r>
              <a:rPr lang="en-US" sz="2000" smtClean="0">
                <a:solidFill>
                  <a:srgbClr val="336600"/>
                </a:solidFill>
                <a:sym typeface="Symbol"/>
              </a:rPr>
              <a:t> / </a:t>
            </a:r>
            <a:r>
              <a:rPr lang="en-US" sz="2000">
                <a:solidFill>
                  <a:srgbClr val="336600"/>
                </a:solidFill>
                <a:latin typeface="Arial"/>
                <a:cs typeface="Arial"/>
                <a:sym typeface="Symbol"/>
              </a:rPr>
              <a:t>0,26 </a:t>
            </a:r>
            <a:r>
              <a:rPr lang="el-GR" sz="2000">
                <a:solidFill>
                  <a:srgbClr val="336600"/>
                </a:solidFill>
              </a:rPr>
              <a:t>μ</a:t>
            </a:r>
            <a:r>
              <a:rPr lang="en-US" sz="2000">
                <a:solidFill>
                  <a:srgbClr val="336600"/>
                </a:solidFill>
              </a:rPr>
              <a:t>Sv h</a:t>
            </a:r>
            <a:r>
              <a:rPr lang="en-US" sz="2000" baseline="30000">
                <a:solidFill>
                  <a:srgbClr val="336600"/>
                </a:solidFill>
              </a:rPr>
              <a:t>-1</a:t>
            </a:r>
            <a:r>
              <a:rPr lang="en-US" sz="2000">
                <a:solidFill>
                  <a:srgbClr val="336600"/>
                </a:solidFill>
              </a:rPr>
              <a:t> MBq</a:t>
            </a:r>
            <a:r>
              <a:rPr lang="en-US" sz="2000" baseline="30000">
                <a:solidFill>
                  <a:srgbClr val="336600"/>
                </a:solidFill>
              </a:rPr>
              <a:t>-1</a:t>
            </a:r>
            <a:r>
              <a:rPr lang="en-US" sz="2000">
                <a:solidFill>
                  <a:srgbClr val="336600"/>
                </a:solidFill>
              </a:rPr>
              <a:t> m</a:t>
            </a:r>
            <a:r>
              <a:rPr lang="en-US" sz="2000" baseline="30000">
                <a:solidFill>
                  <a:srgbClr val="336600"/>
                </a:solidFill>
              </a:rPr>
              <a:t>2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			= 0,004 MBq </a:t>
            </a:r>
          </a:p>
          <a:p>
            <a:pPr defTabSz="216000" eaLnBrk="0" hangingPunct="0">
              <a:spcBef>
                <a:spcPts val="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		</a:t>
            </a:r>
            <a:r>
              <a:rPr lang="en-US" sz="200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= </a:t>
            </a:r>
            <a:r>
              <a:rPr lang="en-US" sz="2000" smtClean="0">
                <a:solidFill>
                  <a:srgbClr val="FF0000"/>
                </a:solidFill>
              </a:rPr>
              <a:t>4 kBq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12743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mtClean="0"/>
              <a:t>Dial painters</a:t>
            </a:r>
            <a:br>
              <a:rPr lang="en-US" smtClean="0"/>
            </a:br>
            <a:r>
              <a:rPr lang="en-US" smtClean="0"/>
              <a:t>of:  het tragische lot van Casie</a:t>
            </a:r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9792" y="2564904"/>
            <a:ext cx="5976664" cy="3888432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 i="1" smtClean="0">
                <a:solidFill>
                  <a:schemeClr val="bg1"/>
                </a:solidFill>
                <a:latin typeface="Arial" pitchFamily="34" charset="0"/>
              </a:rPr>
              <a:t>Dial painters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waren vrouwen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die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 werkten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in de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wijzerplaatindustrie. Langzaam werden de gevaren van dit werk duidelijk. Sinds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1925 is het verboden om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een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puntje aan het penseel te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likken.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Ernstige botsarcomen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zijn alleen gevonden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bij personen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die vóór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1925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werkten.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Inname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via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ingestie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wordt daarom gezien als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de voornaamste 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route van </a:t>
            </a: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besmetting. </a:t>
            </a: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2000" smtClean="0">
                <a:solidFill>
                  <a:schemeClr val="bg1"/>
                </a:solidFill>
                <a:latin typeface="Arial" pitchFamily="34" charset="0"/>
              </a:rPr>
              <a:t>Gegevens van 2383 slachtoffers zijn bestudeerd.</a:t>
            </a:r>
            <a:endParaRPr lang="nl-NL" sz="200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65470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11/28/2018</a:t>
            </a:fld>
            <a:endParaRPr 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mtClean="0"/>
              <a:t>Dial painters</a:t>
            </a:r>
            <a:br>
              <a:rPr lang="en-US" smtClean="0"/>
            </a:br>
            <a:r>
              <a:rPr lang="nl-NL" sz="1600">
                <a:latin typeface="Arial" pitchFamily="34" charset="0"/>
              </a:rPr>
              <a:t>R.E. Rowland, </a:t>
            </a:r>
            <a:r>
              <a:rPr lang="nl-NL" sz="1600" smtClean="0">
                <a:latin typeface="Arial" pitchFamily="34" charset="0"/>
              </a:rPr>
              <a:t>Argonne, </a:t>
            </a:r>
            <a:r>
              <a:rPr lang="nl-NL" sz="1600">
                <a:latin typeface="Arial" pitchFamily="34" charset="0"/>
              </a:rPr>
              <a:t>1994</a:t>
            </a:r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832" y="5661248"/>
            <a:ext cx="4824536" cy="288032"/>
          </a:xfrm>
        </p:spPr>
        <p:txBody>
          <a:bodyPr/>
          <a:lstStyle/>
          <a:p>
            <a:pPr marL="0" indent="0" defTabSz="216000">
              <a:spcBef>
                <a:spcPts val="0"/>
              </a:spcBef>
              <a:buClr>
                <a:schemeClr val="folHlink"/>
              </a:buClr>
              <a:buNone/>
              <a:defRPr/>
            </a:pPr>
            <a:r>
              <a:rPr lang="nl-NL" sz="1800">
                <a:solidFill>
                  <a:schemeClr val="bg1"/>
                </a:solidFill>
                <a:latin typeface="Arial" pitchFamily="34" charset="0"/>
              </a:rPr>
              <a:t>dial painters in a studio in Peru, Illinois (1925)</a:t>
            </a:r>
            <a:endParaRPr lang="nl-NL" sz="180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400" y="2665639"/>
            <a:ext cx="5400000" cy="285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4871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00"/>
      </a:dk1>
      <a:lt1>
        <a:srgbClr val="FFFFFF"/>
      </a:lt1>
      <a:dk2>
        <a:srgbClr val="336600"/>
      </a:dk2>
      <a:lt2>
        <a:srgbClr val="FFCC66"/>
      </a:lt2>
      <a:accent1>
        <a:srgbClr val="996633"/>
      </a:accent1>
      <a:accent2>
        <a:srgbClr val="0099CC"/>
      </a:accent2>
      <a:accent3>
        <a:srgbClr val="ADB8AA"/>
      </a:accent3>
      <a:accent4>
        <a:srgbClr val="DADADA"/>
      </a:accent4>
      <a:accent5>
        <a:srgbClr val="CAB8AD"/>
      </a:accent5>
      <a:accent6>
        <a:srgbClr val="008AB9"/>
      </a:accent6>
      <a:hlink>
        <a:srgbClr val="FF9933"/>
      </a:hlink>
      <a:folHlink>
        <a:srgbClr val="0099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12067</TotalTime>
  <Words>1090</Words>
  <Application>Microsoft Office PowerPoint</Application>
  <PresentationFormat>On-screen Show (4:3)</PresentationFormat>
  <Paragraphs>400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Monotype Sorts</vt:lpstr>
      <vt:lpstr>Symbol</vt:lpstr>
      <vt:lpstr>Times New Roman</vt:lpstr>
      <vt:lpstr>Wingdings</vt:lpstr>
      <vt:lpstr>Default Design</vt:lpstr>
      <vt:lpstr>Radium girls     (examen 11 december 2017)</vt:lpstr>
      <vt:lpstr>Maria Skłodowska radium girl avant la lettre</vt:lpstr>
      <vt:lpstr>Razend snelle ontwikkeling ontdekking ioniserende straling      ICRU en ICRP</vt:lpstr>
      <vt:lpstr>Tilburgsche Courant Zaterdag 25 October 1913</vt:lpstr>
      <vt:lpstr>Vraag 1</vt:lpstr>
      <vt:lpstr>Gegevens 1</vt:lpstr>
      <vt:lpstr>Antwoord 1</vt:lpstr>
      <vt:lpstr>Dial painters of:  het tragische lot van Casie</vt:lpstr>
      <vt:lpstr>Dial painters R.E. Rowland, Argonne, 1994</vt:lpstr>
      <vt:lpstr>Dial painters R.E. Rowland, Argonne, 1994</vt:lpstr>
      <vt:lpstr>Dial painters R.E. Rowland, Argonne, 1994</vt:lpstr>
      <vt:lpstr>Dial painters Th. Henriksen, Oslo, 2014</vt:lpstr>
      <vt:lpstr>UNDARK advertentie van de U.S. Radium Corporation</vt:lpstr>
      <vt:lpstr>Vraag 2 R.E. Rowland, Argonne, 1994 - case 00-003</vt:lpstr>
      <vt:lpstr>Gegevens 2</vt:lpstr>
      <vt:lpstr>Antwoord 2</vt:lpstr>
      <vt:lpstr>Gedankenexperiment</vt:lpstr>
      <vt:lpstr>Vraag 3</vt:lpstr>
      <vt:lpstr>Gegevens 3</vt:lpstr>
      <vt:lpstr>Gegevens 3</vt:lpstr>
      <vt:lpstr>Antwoord 3</vt:lpstr>
      <vt:lpstr>Antwoord 3</vt:lpstr>
      <vt:lpstr>Vraag 4</vt:lpstr>
      <vt:lpstr>PowerPoint Presentation</vt:lpstr>
      <vt:lpstr>Gegevens 4</vt:lpstr>
      <vt:lpstr>Antwoord 4</vt:lpstr>
      <vt:lpstr>PowerPoint Presentation</vt:lpstr>
      <vt:lpstr>PowerPoint Presentation</vt:lpstr>
      <vt:lpstr>Wie heeft de opgave gemaakt ?  En wie had het goed ?</vt:lpstr>
    </vt:vector>
  </TitlesOfParts>
  <Company>Rijksuniversiteit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Radium girls</dc:title>
  <dc:creator>Frits Pleiter</dc:creator>
  <cp:lastModifiedBy>H.F. Boersma</cp:lastModifiedBy>
  <cp:revision>592</cp:revision>
  <dcterms:created xsi:type="dcterms:W3CDTF">2004-10-18T10:03:57Z</dcterms:created>
  <dcterms:modified xsi:type="dcterms:W3CDTF">2018-11-28T15:29:08Z</dcterms:modified>
</cp:coreProperties>
</file>