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2"/>
  </p:notesMasterIdLst>
  <p:handoutMasterIdLst>
    <p:handoutMasterId r:id="rId43"/>
  </p:handoutMasterIdLst>
  <p:sldIdLst>
    <p:sldId id="264" r:id="rId2"/>
    <p:sldId id="314" r:id="rId3"/>
    <p:sldId id="307" r:id="rId4"/>
    <p:sldId id="308" r:id="rId5"/>
    <p:sldId id="306" r:id="rId6"/>
    <p:sldId id="265" r:id="rId7"/>
    <p:sldId id="266" r:id="rId8"/>
    <p:sldId id="311" r:id="rId9"/>
    <p:sldId id="267" r:id="rId10"/>
    <p:sldId id="268" r:id="rId11"/>
    <p:sldId id="269" r:id="rId12"/>
    <p:sldId id="285" r:id="rId13"/>
    <p:sldId id="292" r:id="rId14"/>
    <p:sldId id="289" r:id="rId15"/>
    <p:sldId id="286" r:id="rId16"/>
    <p:sldId id="293" r:id="rId17"/>
    <p:sldId id="270" r:id="rId18"/>
    <p:sldId id="288" r:id="rId19"/>
    <p:sldId id="272" r:id="rId20"/>
    <p:sldId id="273" r:id="rId21"/>
    <p:sldId id="274" r:id="rId22"/>
    <p:sldId id="312" r:id="rId23"/>
    <p:sldId id="275" r:id="rId24"/>
    <p:sldId id="276" r:id="rId25"/>
    <p:sldId id="277" r:id="rId26"/>
    <p:sldId id="278" r:id="rId27"/>
    <p:sldId id="279" r:id="rId28"/>
    <p:sldId id="290" r:id="rId29"/>
    <p:sldId id="280" r:id="rId30"/>
    <p:sldId id="298" r:id="rId31"/>
    <p:sldId id="299" r:id="rId32"/>
    <p:sldId id="300" r:id="rId33"/>
    <p:sldId id="313" r:id="rId34"/>
    <p:sldId id="309" r:id="rId35"/>
    <p:sldId id="310" r:id="rId36"/>
    <p:sldId id="303" r:id="rId37"/>
    <p:sldId id="304" r:id="rId38"/>
    <p:sldId id="281" r:id="rId39"/>
    <p:sldId id="282" r:id="rId40"/>
    <p:sldId id="283" r:id="rId4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48"/>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AF09B8E-0935-0942-AB54-FA4285233781}" type="datetime1">
              <a:rPr lang="nl-NL" smtClean="0"/>
              <a:t>1-12-2016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9AFC0B0-6C11-9041-BBBA-5EB26EA74968}" type="slidenum">
              <a:rPr lang="en-US" smtClean="0"/>
              <a:t>‹#›</a:t>
            </a:fld>
            <a:endParaRPr lang="en-US"/>
          </a:p>
        </p:txBody>
      </p:sp>
    </p:spTree>
    <p:extLst>
      <p:ext uri="{BB962C8B-B14F-4D97-AF65-F5344CB8AC3E}">
        <p14:creationId xmlns:p14="http://schemas.microsoft.com/office/powerpoint/2010/main" val="100825659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07FA51-9C96-F44F-8224-A440734CE492}" type="datetime1">
              <a:rPr lang="nl-NL" smtClean="0"/>
              <a:t>1-12-2016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274144-1D42-AE45-A9E4-A6CA77E35041}" type="slidenum">
              <a:rPr lang="en-US" smtClean="0"/>
              <a:t>‹#›</a:t>
            </a:fld>
            <a:endParaRPr lang="en-US"/>
          </a:p>
        </p:txBody>
      </p:sp>
    </p:spTree>
    <p:extLst>
      <p:ext uri="{BB962C8B-B14F-4D97-AF65-F5344CB8AC3E}">
        <p14:creationId xmlns:p14="http://schemas.microsoft.com/office/powerpoint/2010/main" val="6951848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E274144-1D42-AE45-A9E4-A6CA77E35041}" type="slidenum">
              <a:rPr lang="en-US" smtClean="0"/>
              <a:t>5</a:t>
            </a:fld>
            <a:endParaRPr lang="en-US"/>
          </a:p>
        </p:txBody>
      </p:sp>
    </p:spTree>
    <p:extLst>
      <p:ext uri="{BB962C8B-B14F-4D97-AF65-F5344CB8AC3E}">
        <p14:creationId xmlns:p14="http://schemas.microsoft.com/office/powerpoint/2010/main" val="963426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2DD8EF6-20B2-42A4-9CF7-FF52BFCDFC9C}" type="slidenum">
              <a:rPr lang="nl-NL" altLang="nl-NL" sz="1200">
                <a:solidFill>
                  <a:srgbClr val="000000"/>
                </a:solidFill>
                <a:latin typeface="Arial" charset="0"/>
                <a:ea typeface="ＭＳ Ｐゴシック" pitchFamily="34" charset="-128"/>
              </a:rPr>
              <a:pPr algn="r"/>
              <a:t>9</a:t>
            </a:fld>
            <a:endParaRPr lang="nl-NL" altLang="nl-NL" sz="1200">
              <a:solidFill>
                <a:srgbClr val="000000"/>
              </a:solidFill>
              <a:latin typeface="Arial" charset="0"/>
              <a:ea typeface="ＭＳ Ｐゴシック" pitchFamily="34" charset="-128"/>
            </a:endParaRPr>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p:spPr>
        <p:txBody>
          <a:bodyPr/>
          <a:lstStyle/>
          <a:p>
            <a:pPr eaLnBrk="1" hangingPunct="1"/>
            <a:endParaRPr lang="en-GB" alt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ChangeArrowheads="1" noTextEdit="1"/>
          </p:cNvSpPr>
          <p:nvPr>
            <p:ph type="sldImg"/>
          </p:nvPr>
        </p:nvSpPr>
        <p:spPr>
          <a:ln/>
        </p:spPr>
      </p:sp>
      <p:sp>
        <p:nvSpPr>
          <p:cNvPr id="18434" name="Rectangle 3"/>
          <p:cNvSpPr>
            <a:spLocks noGrp="1" noChangeArrowheads="1"/>
          </p:cNvSpPr>
          <p:nvPr>
            <p:ph type="body" idx="1"/>
          </p:nvPr>
        </p:nvSpPr>
        <p:spPr>
          <a:noFill/>
        </p:spPr>
        <p:txBody>
          <a:bodyPr/>
          <a:lstStyle/>
          <a:p>
            <a:pPr eaLnBrk="1" hangingPunct="1"/>
            <a:endParaRPr lang="nl-NL" altLang="nl-NL">
              <a:latin typeface="Arial"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1 Schaal: 1= helemaal niet; 2= nauwelijks, 3 = een beetje, 4 = behoorlijk, 5 = veel</a:t>
            </a:r>
            <a:r>
              <a:rPr lang="nl-NL" baseline="0" dirty="0"/>
              <a:t> </a:t>
            </a:r>
            <a:endParaRPr lang="nl-NL" dirty="0"/>
          </a:p>
        </p:txBody>
      </p:sp>
      <p:sp>
        <p:nvSpPr>
          <p:cNvPr id="4" name="Tijdelijke aanduiding voor dianummer 3"/>
          <p:cNvSpPr>
            <a:spLocks noGrp="1"/>
          </p:cNvSpPr>
          <p:nvPr>
            <p:ph type="sldNum" sz="quarter" idx="10"/>
          </p:nvPr>
        </p:nvSpPr>
        <p:spPr/>
        <p:txBody>
          <a:bodyPr/>
          <a:lstStyle/>
          <a:p>
            <a:pPr>
              <a:defRPr/>
            </a:pPr>
            <a:fld id="{A2E992E5-FD39-497D-9CB9-9A6517168BD2}" type="slidenum">
              <a:rPr lang="nl-NL" smtClean="0"/>
              <a:pPr>
                <a:defRPr/>
              </a:pPr>
              <a:t>21</a:t>
            </a:fld>
            <a:endParaRPr lang="nl-NL"/>
          </a:p>
        </p:txBody>
      </p:sp>
    </p:spTree>
    <p:extLst>
      <p:ext uri="{BB962C8B-B14F-4D97-AF65-F5344CB8AC3E}">
        <p14:creationId xmlns:p14="http://schemas.microsoft.com/office/powerpoint/2010/main" val="16917864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1 Schaal: 1= helemaal niet; 2= nauwelijks, 3 = een beetje, 4 = behoorlijk, 5 = veel</a:t>
            </a:r>
            <a:r>
              <a:rPr lang="nl-NL" baseline="0" dirty="0"/>
              <a:t> </a:t>
            </a:r>
            <a:endParaRPr lang="nl-NL" dirty="0"/>
          </a:p>
        </p:txBody>
      </p:sp>
      <p:sp>
        <p:nvSpPr>
          <p:cNvPr id="4" name="Tijdelijke aanduiding voor dianummer 3"/>
          <p:cNvSpPr>
            <a:spLocks noGrp="1"/>
          </p:cNvSpPr>
          <p:nvPr>
            <p:ph type="sldNum" sz="quarter" idx="10"/>
          </p:nvPr>
        </p:nvSpPr>
        <p:spPr/>
        <p:txBody>
          <a:bodyPr/>
          <a:lstStyle/>
          <a:p>
            <a:pPr>
              <a:defRPr/>
            </a:pPr>
            <a:fld id="{A2E992E5-FD39-497D-9CB9-9A6517168BD2}" type="slidenum">
              <a:rPr lang="nl-NL" smtClean="0"/>
              <a:pPr>
                <a:defRPr/>
              </a:pPr>
              <a:t>22</a:t>
            </a:fld>
            <a:endParaRPr lang="nl-NL"/>
          </a:p>
        </p:txBody>
      </p:sp>
    </p:spTree>
    <p:extLst>
      <p:ext uri="{BB962C8B-B14F-4D97-AF65-F5344CB8AC3E}">
        <p14:creationId xmlns:p14="http://schemas.microsoft.com/office/powerpoint/2010/main" val="1691786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jdelijke aanduiding voor dia-afbeelding 1"/>
          <p:cNvSpPr>
            <a:spLocks noGrp="1" noRot="1" noChangeAspect="1" noTextEdit="1"/>
          </p:cNvSpPr>
          <p:nvPr>
            <p:ph type="sldImg"/>
          </p:nvPr>
        </p:nvSpPr>
        <p:spPr>
          <a:ln/>
        </p:spPr>
      </p:sp>
      <p:sp>
        <p:nvSpPr>
          <p:cNvPr id="23554" name="Tijdelijke aanduiding voor notities 2"/>
          <p:cNvSpPr>
            <a:spLocks noGrp="1"/>
          </p:cNvSpPr>
          <p:nvPr>
            <p:ph type="body" idx="1"/>
          </p:nvPr>
        </p:nvSpPr>
        <p:spPr>
          <a:noFill/>
        </p:spPr>
        <p:txBody>
          <a:bodyPr lIns="91432" tIns="45716" rIns="91432" bIns="45716"/>
          <a:lstStyle/>
          <a:p>
            <a:pPr eaLnBrk="1" hangingPunct="1"/>
            <a:endParaRPr lang="nl-NL" altLang="nl-NL"/>
          </a:p>
        </p:txBody>
      </p:sp>
      <p:sp>
        <p:nvSpPr>
          <p:cNvPr id="23555" name="Tijdelijke aanduiding voor voettekst 3"/>
          <p:cNvSpPr txBox="1">
            <a:spLocks noGrp="1"/>
          </p:cNvSpPr>
          <p:nvPr/>
        </p:nvSpPr>
        <p:spPr bwMode="auto">
          <a:xfrm>
            <a:off x="0" y="8686800"/>
            <a:ext cx="2971800" cy="457200"/>
          </a:xfrm>
          <a:prstGeom prst="rect">
            <a:avLst/>
          </a:prstGeom>
          <a:noFill/>
          <a:ln w="9525">
            <a:noFill/>
            <a:miter lim="800000"/>
            <a:headEnd/>
            <a:tailEnd/>
          </a:ln>
        </p:spPr>
        <p:txBody>
          <a:bodyPr lIns="88287" tIns="44145" rIns="88287" bIns="44145" anchor="b"/>
          <a:lstStyle/>
          <a:p>
            <a:r>
              <a:rPr lang="en-US" altLang="nl-NL" sz="900">
                <a:latin typeface="Arial" charset="0"/>
                <a:ea typeface="ＭＳ Ｐゴシック" pitchFamily="34" charset="-128"/>
              </a:rPr>
              <a:t>EMGO Instituut - Care and Prevention</a:t>
            </a:r>
          </a:p>
        </p:txBody>
      </p:sp>
      <p:sp>
        <p:nvSpPr>
          <p:cNvPr id="23556" name="Tijdelijke aanduiding voor dianummer 4"/>
          <p:cNvSpPr txBox="1">
            <a:spLocks noGrp="1"/>
          </p:cNvSpPr>
          <p:nvPr/>
        </p:nvSpPr>
        <p:spPr bwMode="auto">
          <a:xfrm>
            <a:off x="3886200" y="8686800"/>
            <a:ext cx="2971800" cy="457200"/>
          </a:xfrm>
          <a:prstGeom prst="rect">
            <a:avLst/>
          </a:prstGeom>
          <a:noFill/>
          <a:ln w="9525">
            <a:noFill/>
            <a:miter lim="800000"/>
            <a:headEnd/>
            <a:tailEnd/>
          </a:ln>
        </p:spPr>
        <p:txBody>
          <a:bodyPr lIns="88287" tIns="44145" rIns="88287" bIns="44145" anchor="b"/>
          <a:lstStyle/>
          <a:p>
            <a:pPr algn="r"/>
            <a:fld id="{0C4FAAC8-E71D-4E3F-B1D0-A4EFED8A1872}" type="slidenum">
              <a:rPr lang="en-US" altLang="nl-NL" sz="1100">
                <a:latin typeface="Arial" charset="0"/>
                <a:ea typeface="ＭＳ Ｐゴシック" pitchFamily="34" charset="-128"/>
              </a:rPr>
              <a:pPr algn="r"/>
              <a:t>24</a:t>
            </a:fld>
            <a:endParaRPr lang="en-US" altLang="nl-NL" sz="1100">
              <a:latin typeface="Arial"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a:noFill/>
        </p:spPr>
        <p:txBody>
          <a:bodyPr/>
          <a:lstStyle/>
          <a:p>
            <a:endParaRPr lang="nl-NL"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nl-NL"/>
              <a:t>Click to edit Master title style</a:t>
            </a:r>
            <a:endParaRPr lang="nl-NL" dirty="0"/>
          </a:p>
        </p:txBody>
      </p:sp>
      <p:sp>
        <p:nvSpPr>
          <p:cNvPr id="3" name="Ond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Click to edit Master subtitle style</a:t>
            </a:r>
          </a:p>
        </p:txBody>
      </p:sp>
      <p:sp>
        <p:nvSpPr>
          <p:cNvPr id="4" name="Tijdelijke aanduiding voor datum 3"/>
          <p:cNvSpPr>
            <a:spLocks noGrp="1"/>
          </p:cNvSpPr>
          <p:nvPr>
            <p:ph type="dt" sz="half" idx="10"/>
          </p:nvPr>
        </p:nvSpPr>
        <p:spPr>
          <a:xfrm>
            <a:off x="467544" y="6237312"/>
            <a:ext cx="2133600" cy="365125"/>
          </a:xfrm>
          <a:prstGeom prst="rect">
            <a:avLst/>
          </a:prstGeom>
        </p:spPr>
        <p:txBody>
          <a:bodyPr/>
          <a:lstStyle/>
          <a:p>
            <a:r>
              <a:rPr lang="nl-NL"/>
              <a:t>1 december 2016</a:t>
            </a:r>
          </a:p>
        </p:txBody>
      </p:sp>
      <p:sp>
        <p:nvSpPr>
          <p:cNvPr id="5" name="Tijdelijke aanduiding voor voettekst 4"/>
          <p:cNvSpPr>
            <a:spLocks noGrp="1"/>
          </p:cNvSpPr>
          <p:nvPr>
            <p:ph type="ftr" sz="quarter" idx="11"/>
          </p:nvPr>
        </p:nvSpPr>
        <p:spPr>
          <a:xfrm>
            <a:off x="3124200" y="6237312"/>
            <a:ext cx="2895600" cy="365125"/>
          </a:xfrm>
          <a:prstGeom prst="rect">
            <a:avLst/>
          </a:prstGeom>
        </p:spPr>
        <p:txBody>
          <a:bodyPr/>
          <a:lstStyle/>
          <a:p>
            <a:r>
              <a:rPr lang="nl-NL"/>
              <a:t>SBE RUG i.s.m. UMCG</a:t>
            </a:r>
          </a:p>
        </p:txBody>
      </p:sp>
      <p:sp>
        <p:nvSpPr>
          <p:cNvPr id="6" name="Tijdelijke aanduiding voor dianummer 5"/>
          <p:cNvSpPr>
            <a:spLocks noGrp="1"/>
          </p:cNvSpPr>
          <p:nvPr>
            <p:ph type="sldNum" sz="quarter" idx="12"/>
          </p:nvPr>
        </p:nvSpPr>
        <p:spPr>
          <a:xfrm>
            <a:off x="6516216" y="6237312"/>
            <a:ext cx="2133600" cy="365125"/>
          </a:xfrm>
          <a:prstGeom prst="rect">
            <a:avLst/>
          </a:prstGeom>
        </p:spPr>
        <p:txBody>
          <a:bodyPr/>
          <a:lstStyle/>
          <a:p>
            <a:fld id="{11ACE459-8A3D-4F20-81A7-5DB140428D4B}" type="slidenum">
              <a:rPr lang="nl-NL" smtClean="0"/>
              <a:t>‹#›</a:t>
            </a:fld>
            <a:endParaRPr lang="nl-NL"/>
          </a:p>
        </p:txBody>
      </p:sp>
    </p:spTree>
    <p:extLst>
      <p:ext uri="{BB962C8B-B14F-4D97-AF65-F5344CB8AC3E}">
        <p14:creationId xmlns:p14="http://schemas.microsoft.com/office/powerpoint/2010/main" val="273738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908720"/>
            <a:ext cx="8229600" cy="864096"/>
          </a:xfrm>
          <a:prstGeom prst="rect">
            <a:avLst/>
          </a:prstGeom>
        </p:spPr>
        <p:txBody>
          <a:bodyPr/>
          <a:lstStyle/>
          <a:p>
            <a:r>
              <a:rPr lang="nl-NL"/>
              <a:t>Click to edit Master title style</a:t>
            </a:r>
          </a:p>
        </p:txBody>
      </p:sp>
      <p:sp>
        <p:nvSpPr>
          <p:cNvPr id="3" name="Tijdelijke aanduiding voor verticale tekst 2"/>
          <p:cNvSpPr>
            <a:spLocks noGrp="1"/>
          </p:cNvSpPr>
          <p:nvPr>
            <p:ph type="body" orient="vert" idx="1"/>
          </p:nvPr>
        </p:nvSpPr>
        <p:spPr>
          <a:xfrm>
            <a:off x="457200" y="2132856"/>
            <a:ext cx="8229600" cy="3993307"/>
          </a:xfrm>
          <a:prstGeom prst="rect">
            <a:avLst/>
          </a:prstGeom>
        </p:spPr>
        <p:txBody>
          <a:bodyPr vert="eaVert"/>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4" name="Tijdelijke aanduiding voor datum 3"/>
          <p:cNvSpPr>
            <a:spLocks noGrp="1"/>
          </p:cNvSpPr>
          <p:nvPr>
            <p:ph type="dt" sz="half" idx="10"/>
          </p:nvPr>
        </p:nvSpPr>
        <p:spPr>
          <a:xfrm>
            <a:off x="467544" y="6237312"/>
            <a:ext cx="2133600" cy="365125"/>
          </a:xfrm>
          <a:prstGeom prst="rect">
            <a:avLst/>
          </a:prstGeom>
        </p:spPr>
        <p:txBody>
          <a:bodyPr/>
          <a:lstStyle/>
          <a:p>
            <a:r>
              <a:rPr lang="nl-NL"/>
              <a:t>1 december 2016</a:t>
            </a:r>
          </a:p>
        </p:txBody>
      </p:sp>
      <p:sp>
        <p:nvSpPr>
          <p:cNvPr id="5" name="Tijdelijke aanduiding voor voettekst 4"/>
          <p:cNvSpPr>
            <a:spLocks noGrp="1"/>
          </p:cNvSpPr>
          <p:nvPr>
            <p:ph type="ftr" sz="quarter" idx="11"/>
          </p:nvPr>
        </p:nvSpPr>
        <p:spPr>
          <a:xfrm>
            <a:off x="3124200" y="6237312"/>
            <a:ext cx="2895600" cy="365125"/>
          </a:xfrm>
          <a:prstGeom prst="rect">
            <a:avLst/>
          </a:prstGeom>
        </p:spPr>
        <p:txBody>
          <a:bodyPr/>
          <a:lstStyle/>
          <a:p>
            <a:r>
              <a:rPr lang="nl-NL"/>
              <a:t>SBE RUG i.s.m. UMCG</a:t>
            </a:r>
          </a:p>
        </p:txBody>
      </p:sp>
      <p:sp>
        <p:nvSpPr>
          <p:cNvPr id="6" name="Tijdelijke aanduiding voor dianummer 5"/>
          <p:cNvSpPr>
            <a:spLocks noGrp="1"/>
          </p:cNvSpPr>
          <p:nvPr>
            <p:ph type="sldNum" sz="quarter" idx="12"/>
          </p:nvPr>
        </p:nvSpPr>
        <p:spPr>
          <a:xfrm>
            <a:off x="6516216" y="6237312"/>
            <a:ext cx="2133600" cy="365125"/>
          </a:xfrm>
          <a:prstGeom prst="rect">
            <a:avLst/>
          </a:prstGeom>
        </p:spPr>
        <p:txBody>
          <a:bodyPr/>
          <a:lstStyle/>
          <a:p>
            <a:fld id="{11ACE459-8A3D-4F20-81A7-5DB140428D4B}" type="slidenum">
              <a:rPr lang="nl-NL" smtClean="0"/>
              <a:t>‹#›</a:t>
            </a:fld>
            <a:endParaRPr lang="nl-NL"/>
          </a:p>
        </p:txBody>
      </p:sp>
    </p:spTree>
    <p:extLst>
      <p:ext uri="{BB962C8B-B14F-4D97-AF65-F5344CB8AC3E}">
        <p14:creationId xmlns:p14="http://schemas.microsoft.com/office/powerpoint/2010/main" val="2240675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a:prstGeom prst="rect">
            <a:avLst/>
          </a:prstGeom>
        </p:spPr>
        <p:txBody>
          <a:bodyPr vert="eaVert"/>
          <a:lstStyle/>
          <a:p>
            <a:r>
              <a:rPr lang="nl-NL"/>
              <a:t>Click to edit Master title style</a:t>
            </a:r>
          </a:p>
        </p:txBody>
      </p:sp>
      <p:sp>
        <p:nvSpPr>
          <p:cNvPr id="3" name="Tijdelijke aanduiding voor verticale tekst 2"/>
          <p:cNvSpPr>
            <a:spLocks noGrp="1"/>
          </p:cNvSpPr>
          <p:nvPr>
            <p:ph type="body" orient="vert" idx="1"/>
          </p:nvPr>
        </p:nvSpPr>
        <p:spPr>
          <a:xfrm>
            <a:off x="457200" y="274638"/>
            <a:ext cx="6019800" cy="5851525"/>
          </a:xfrm>
          <a:prstGeom prst="rect">
            <a:avLst/>
          </a:prstGeom>
        </p:spPr>
        <p:txBody>
          <a:bodyPr vert="eaVert"/>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4" name="Tijdelijke aanduiding voor datum 3"/>
          <p:cNvSpPr>
            <a:spLocks noGrp="1"/>
          </p:cNvSpPr>
          <p:nvPr>
            <p:ph type="dt" sz="half" idx="10"/>
          </p:nvPr>
        </p:nvSpPr>
        <p:spPr>
          <a:xfrm>
            <a:off x="467544" y="6237312"/>
            <a:ext cx="2133600" cy="365125"/>
          </a:xfrm>
          <a:prstGeom prst="rect">
            <a:avLst/>
          </a:prstGeom>
        </p:spPr>
        <p:txBody>
          <a:bodyPr/>
          <a:lstStyle/>
          <a:p>
            <a:r>
              <a:rPr lang="nl-NL"/>
              <a:t>1 december 2016</a:t>
            </a:r>
          </a:p>
        </p:txBody>
      </p:sp>
      <p:sp>
        <p:nvSpPr>
          <p:cNvPr id="5" name="Tijdelijke aanduiding voor voettekst 4"/>
          <p:cNvSpPr>
            <a:spLocks noGrp="1"/>
          </p:cNvSpPr>
          <p:nvPr>
            <p:ph type="ftr" sz="quarter" idx="11"/>
          </p:nvPr>
        </p:nvSpPr>
        <p:spPr>
          <a:xfrm>
            <a:off x="3124200" y="6237312"/>
            <a:ext cx="2895600" cy="365125"/>
          </a:xfrm>
          <a:prstGeom prst="rect">
            <a:avLst/>
          </a:prstGeom>
        </p:spPr>
        <p:txBody>
          <a:bodyPr/>
          <a:lstStyle/>
          <a:p>
            <a:r>
              <a:rPr lang="nl-NL"/>
              <a:t>SBE RUG i.s.m. UMCG</a:t>
            </a:r>
          </a:p>
        </p:txBody>
      </p:sp>
      <p:sp>
        <p:nvSpPr>
          <p:cNvPr id="6" name="Tijdelijke aanduiding voor dianummer 5"/>
          <p:cNvSpPr>
            <a:spLocks noGrp="1"/>
          </p:cNvSpPr>
          <p:nvPr>
            <p:ph type="sldNum" sz="quarter" idx="12"/>
          </p:nvPr>
        </p:nvSpPr>
        <p:spPr>
          <a:xfrm>
            <a:off x="6516216" y="6237312"/>
            <a:ext cx="2133600" cy="365125"/>
          </a:xfrm>
          <a:prstGeom prst="rect">
            <a:avLst/>
          </a:prstGeom>
        </p:spPr>
        <p:txBody>
          <a:bodyPr/>
          <a:lstStyle/>
          <a:p>
            <a:fld id="{11ACE459-8A3D-4F20-81A7-5DB140428D4B}" type="slidenum">
              <a:rPr lang="nl-NL" smtClean="0"/>
              <a:t>‹#›</a:t>
            </a:fld>
            <a:endParaRPr lang="nl-NL"/>
          </a:p>
        </p:txBody>
      </p:sp>
    </p:spTree>
    <p:extLst>
      <p:ext uri="{BB962C8B-B14F-4D97-AF65-F5344CB8AC3E}">
        <p14:creationId xmlns:p14="http://schemas.microsoft.com/office/powerpoint/2010/main" val="4150313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457200" y="908720"/>
            <a:ext cx="8229600" cy="864096"/>
          </a:xfrm>
          <a:prstGeom prst="rect">
            <a:avLst/>
          </a:prstGeom>
        </p:spPr>
        <p:txBody>
          <a:bodyPr/>
          <a:lstStyle/>
          <a:p>
            <a:r>
              <a:rPr lang="nl-NL"/>
              <a:t>Click to edit Master title style</a:t>
            </a:r>
            <a:endParaRPr lang="nl-NL" dirty="0"/>
          </a:p>
        </p:txBody>
      </p:sp>
      <p:sp>
        <p:nvSpPr>
          <p:cNvPr id="3" name="Tijdelijke aanduiding voor inhoud 2"/>
          <p:cNvSpPr>
            <a:spLocks noGrp="1"/>
          </p:cNvSpPr>
          <p:nvPr>
            <p:ph idx="1"/>
          </p:nvPr>
        </p:nvSpPr>
        <p:spPr>
          <a:xfrm>
            <a:off x="457200" y="2132856"/>
            <a:ext cx="8229600" cy="3993307"/>
          </a:xfrm>
          <a:prstGeom prst="rect">
            <a:avLst/>
          </a:prstGeom>
        </p:spPr>
        <p:txBody>
          <a:body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endParaRPr lang="nl-NL" dirty="0"/>
          </a:p>
        </p:txBody>
      </p:sp>
      <p:sp>
        <p:nvSpPr>
          <p:cNvPr id="4" name="Tijdelijke aanduiding voor datum 3"/>
          <p:cNvSpPr>
            <a:spLocks noGrp="1"/>
          </p:cNvSpPr>
          <p:nvPr>
            <p:ph type="dt" sz="half" idx="10"/>
          </p:nvPr>
        </p:nvSpPr>
        <p:spPr>
          <a:xfrm>
            <a:off x="467544" y="6237312"/>
            <a:ext cx="2133600" cy="365125"/>
          </a:xfrm>
          <a:prstGeom prst="rect">
            <a:avLst/>
          </a:prstGeom>
        </p:spPr>
        <p:txBody>
          <a:bodyPr/>
          <a:lstStyle/>
          <a:p>
            <a:r>
              <a:rPr lang="nl-NL"/>
              <a:t>1 december 2016</a:t>
            </a:r>
          </a:p>
        </p:txBody>
      </p:sp>
      <p:sp>
        <p:nvSpPr>
          <p:cNvPr id="5" name="Tijdelijke aanduiding voor voettekst 4"/>
          <p:cNvSpPr>
            <a:spLocks noGrp="1"/>
          </p:cNvSpPr>
          <p:nvPr>
            <p:ph type="ftr" sz="quarter" idx="11"/>
          </p:nvPr>
        </p:nvSpPr>
        <p:spPr>
          <a:xfrm>
            <a:off x="3124200" y="6237312"/>
            <a:ext cx="2895600" cy="365125"/>
          </a:xfrm>
          <a:prstGeom prst="rect">
            <a:avLst/>
          </a:prstGeom>
        </p:spPr>
        <p:txBody>
          <a:bodyPr/>
          <a:lstStyle/>
          <a:p>
            <a:r>
              <a:rPr lang="nl-NL"/>
              <a:t>SBE RUG i.s.m. UMCG</a:t>
            </a:r>
          </a:p>
        </p:txBody>
      </p:sp>
      <p:sp>
        <p:nvSpPr>
          <p:cNvPr id="6" name="Tijdelijke aanduiding voor dianummer 5"/>
          <p:cNvSpPr>
            <a:spLocks noGrp="1"/>
          </p:cNvSpPr>
          <p:nvPr>
            <p:ph type="sldNum" sz="quarter" idx="12"/>
          </p:nvPr>
        </p:nvSpPr>
        <p:spPr>
          <a:xfrm>
            <a:off x="6516216" y="6237312"/>
            <a:ext cx="2133600" cy="365125"/>
          </a:xfrm>
          <a:prstGeom prst="rect">
            <a:avLst/>
          </a:prstGeom>
        </p:spPr>
        <p:txBody>
          <a:bodyPr/>
          <a:lstStyle/>
          <a:p>
            <a:fld id="{11ACE459-8A3D-4F20-81A7-5DB140428D4B}" type="slidenum">
              <a:rPr lang="nl-NL" smtClean="0"/>
              <a:t>‹#›</a:t>
            </a:fld>
            <a:endParaRPr lang="nl-NL"/>
          </a:p>
        </p:txBody>
      </p:sp>
    </p:spTree>
    <p:extLst>
      <p:ext uri="{BB962C8B-B14F-4D97-AF65-F5344CB8AC3E}">
        <p14:creationId xmlns:p14="http://schemas.microsoft.com/office/powerpoint/2010/main" val="71690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nl-NL"/>
              <a:t>Click to edit Master title style</a:t>
            </a:r>
          </a:p>
        </p:txBody>
      </p:sp>
      <p:sp>
        <p:nvSpPr>
          <p:cNvPr id="3" name="Tijdelijke aanduiding voor tekst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Click to edit Master text styles</a:t>
            </a:r>
          </a:p>
        </p:txBody>
      </p:sp>
      <p:sp>
        <p:nvSpPr>
          <p:cNvPr id="4" name="Tijdelijke aanduiding voor datum 3"/>
          <p:cNvSpPr>
            <a:spLocks noGrp="1"/>
          </p:cNvSpPr>
          <p:nvPr>
            <p:ph type="dt" sz="half" idx="10"/>
          </p:nvPr>
        </p:nvSpPr>
        <p:spPr>
          <a:xfrm>
            <a:off x="467544" y="6237312"/>
            <a:ext cx="2133600" cy="365125"/>
          </a:xfrm>
          <a:prstGeom prst="rect">
            <a:avLst/>
          </a:prstGeom>
        </p:spPr>
        <p:txBody>
          <a:bodyPr/>
          <a:lstStyle/>
          <a:p>
            <a:r>
              <a:rPr lang="nl-NL"/>
              <a:t>1 december 2016</a:t>
            </a:r>
          </a:p>
        </p:txBody>
      </p:sp>
      <p:sp>
        <p:nvSpPr>
          <p:cNvPr id="5" name="Tijdelijke aanduiding voor voettekst 4"/>
          <p:cNvSpPr>
            <a:spLocks noGrp="1"/>
          </p:cNvSpPr>
          <p:nvPr>
            <p:ph type="ftr" sz="quarter" idx="11"/>
          </p:nvPr>
        </p:nvSpPr>
        <p:spPr>
          <a:xfrm>
            <a:off x="3124200" y="6237312"/>
            <a:ext cx="2895600" cy="365125"/>
          </a:xfrm>
          <a:prstGeom prst="rect">
            <a:avLst/>
          </a:prstGeom>
        </p:spPr>
        <p:txBody>
          <a:bodyPr/>
          <a:lstStyle/>
          <a:p>
            <a:r>
              <a:rPr lang="nl-NL"/>
              <a:t>SBE RUG i.s.m. UMCG</a:t>
            </a:r>
          </a:p>
        </p:txBody>
      </p:sp>
      <p:sp>
        <p:nvSpPr>
          <p:cNvPr id="6" name="Tijdelijke aanduiding voor dianummer 5"/>
          <p:cNvSpPr>
            <a:spLocks noGrp="1"/>
          </p:cNvSpPr>
          <p:nvPr>
            <p:ph type="sldNum" sz="quarter" idx="12"/>
          </p:nvPr>
        </p:nvSpPr>
        <p:spPr>
          <a:xfrm>
            <a:off x="6516216" y="6237312"/>
            <a:ext cx="2133600" cy="365125"/>
          </a:xfrm>
          <a:prstGeom prst="rect">
            <a:avLst/>
          </a:prstGeom>
        </p:spPr>
        <p:txBody>
          <a:bodyPr/>
          <a:lstStyle/>
          <a:p>
            <a:fld id="{11ACE459-8A3D-4F20-81A7-5DB140428D4B}" type="slidenum">
              <a:rPr lang="nl-NL" smtClean="0"/>
              <a:t>‹#›</a:t>
            </a:fld>
            <a:endParaRPr lang="nl-NL"/>
          </a:p>
        </p:txBody>
      </p:sp>
    </p:spTree>
    <p:extLst>
      <p:ext uri="{BB962C8B-B14F-4D97-AF65-F5344CB8AC3E}">
        <p14:creationId xmlns:p14="http://schemas.microsoft.com/office/powerpoint/2010/main" val="213718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457200" y="908720"/>
            <a:ext cx="8229600" cy="864096"/>
          </a:xfrm>
          <a:prstGeom prst="rect">
            <a:avLst/>
          </a:prstGeom>
        </p:spPr>
        <p:txBody>
          <a:bodyPr/>
          <a:lstStyle/>
          <a:p>
            <a:r>
              <a:rPr lang="nl-NL"/>
              <a:t>Click to edit Master title style</a:t>
            </a:r>
          </a:p>
        </p:txBody>
      </p:sp>
      <p:sp>
        <p:nvSpPr>
          <p:cNvPr id="3" name="Tijdelijke aanduiding voor inhoud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4" name="Tijdelijke aanduiding voor inhoud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5" name="Tijdelijke aanduiding voor datum 4"/>
          <p:cNvSpPr>
            <a:spLocks noGrp="1"/>
          </p:cNvSpPr>
          <p:nvPr>
            <p:ph type="dt" sz="half" idx="10"/>
          </p:nvPr>
        </p:nvSpPr>
        <p:spPr>
          <a:xfrm>
            <a:off x="467544" y="6237312"/>
            <a:ext cx="2133600" cy="365125"/>
          </a:xfrm>
          <a:prstGeom prst="rect">
            <a:avLst/>
          </a:prstGeom>
        </p:spPr>
        <p:txBody>
          <a:bodyPr/>
          <a:lstStyle/>
          <a:p>
            <a:r>
              <a:rPr lang="nl-NL"/>
              <a:t>1 december 2016</a:t>
            </a:r>
          </a:p>
        </p:txBody>
      </p:sp>
      <p:sp>
        <p:nvSpPr>
          <p:cNvPr id="6" name="Tijdelijke aanduiding voor voettekst 5"/>
          <p:cNvSpPr>
            <a:spLocks noGrp="1"/>
          </p:cNvSpPr>
          <p:nvPr>
            <p:ph type="ftr" sz="quarter" idx="11"/>
          </p:nvPr>
        </p:nvSpPr>
        <p:spPr>
          <a:xfrm>
            <a:off x="3124200" y="6237312"/>
            <a:ext cx="2895600" cy="365125"/>
          </a:xfrm>
          <a:prstGeom prst="rect">
            <a:avLst/>
          </a:prstGeom>
        </p:spPr>
        <p:txBody>
          <a:bodyPr/>
          <a:lstStyle/>
          <a:p>
            <a:r>
              <a:rPr lang="nl-NL"/>
              <a:t>SBE RUG i.s.m. UMCG</a:t>
            </a:r>
          </a:p>
        </p:txBody>
      </p:sp>
      <p:sp>
        <p:nvSpPr>
          <p:cNvPr id="7" name="Tijdelijke aanduiding voor dianummer 6"/>
          <p:cNvSpPr>
            <a:spLocks noGrp="1"/>
          </p:cNvSpPr>
          <p:nvPr>
            <p:ph type="sldNum" sz="quarter" idx="12"/>
          </p:nvPr>
        </p:nvSpPr>
        <p:spPr>
          <a:xfrm>
            <a:off x="6516216" y="6237312"/>
            <a:ext cx="2133600" cy="365125"/>
          </a:xfrm>
          <a:prstGeom prst="rect">
            <a:avLst/>
          </a:prstGeom>
        </p:spPr>
        <p:txBody>
          <a:bodyPr/>
          <a:lstStyle/>
          <a:p>
            <a:fld id="{11ACE459-8A3D-4F20-81A7-5DB140428D4B}" type="slidenum">
              <a:rPr lang="nl-NL" smtClean="0"/>
              <a:t>‹#›</a:t>
            </a:fld>
            <a:endParaRPr lang="nl-NL"/>
          </a:p>
        </p:txBody>
      </p:sp>
    </p:spTree>
    <p:extLst>
      <p:ext uri="{BB962C8B-B14F-4D97-AF65-F5344CB8AC3E}">
        <p14:creationId xmlns:p14="http://schemas.microsoft.com/office/powerpoint/2010/main" val="3147195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908720"/>
            <a:ext cx="8229600" cy="864096"/>
          </a:xfrm>
          <a:prstGeom prst="rect">
            <a:avLst/>
          </a:prstGeom>
        </p:spPr>
        <p:txBody>
          <a:bodyPr/>
          <a:lstStyle>
            <a:lvl1pPr>
              <a:defRPr/>
            </a:lvl1pPr>
          </a:lstStyle>
          <a:p>
            <a:r>
              <a:rPr lang="nl-NL"/>
              <a:t>Click to edit Master title style</a:t>
            </a:r>
          </a:p>
        </p:txBody>
      </p:sp>
      <p:sp>
        <p:nvSpPr>
          <p:cNvPr id="3" name="Tijdelijke aanduiding voor tekst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Click to edit Master text styles</a:t>
            </a:r>
          </a:p>
        </p:txBody>
      </p:sp>
      <p:sp>
        <p:nvSpPr>
          <p:cNvPr id="4" name="Tijdelijke aanduiding voor inhoud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5" name="Tijdelijke aanduiding voor tekst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Click to edit Master text styles</a:t>
            </a:r>
          </a:p>
        </p:txBody>
      </p:sp>
      <p:sp>
        <p:nvSpPr>
          <p:cNvPr id="6" name="Tijdelijke aanduiding voor inhoud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7" name="Tijdelijke aanduiding voor datum 6"/>
          <p:cNvSpPr>
            <a:spLocks noGrp="1"/>
          </p:cNvSpPr>
          <p:nvPr>
            <p:ph type="dt" sz="half" idx="10"/>
          </p:nvPr>
        </p:nvSpPr>
        <p:spPr>
          <a:xfrm>
            <a:off x="467544" y="6237312"/>
            <a:ext cx="2133600" cy="365125"/>
          </a:xfrm>
          <a:prstGeom prst="rect">
            <a:avLst/>
          </a:prstGeom>
        </p:spPr>
        <p:txBody>
          <a:bodyPr/>
          <a:lstStyle/>
          <a:p>
            <a:r>
              <a:rPr lang="nl-NL"/>
              <a:t>1 december 2016</a:t>
            </a:r>
          </a:p>
        </p:txBody>
      </p:sp>
      <p:sp>
        <p:nvSpPr>
          <p:cNvPr id="8" name="Tijdelijke aanduiding voor voettekst 7"/>
          <p:cNvSpPr>
            <a:spLocks noGrp="1"/>
          </p:cNvSpPr>
          <p:nvPr>
            <p:ph type="ftr" sz="quarter" idx="11"/>
          </p:nvPr>
        </p:nvSpPr>
        <p:spPr>
          <a:xfrm>
            <a:off x="3124200" y="6237312"/>
            <a:ext cx="2895600" cy="365125"/>
          </a:xfrm>
          <a:prstGeom prst="rect">
            <a:avLst/>
          </a:prstGeom>
        </p:spPr>
        <p:txBody>
          <a:bodyPr/>
          <a:lstStyle/>
          <a:p>
            <a:r>
              <a:rPr lang="nl-NL"/>
              <a:t>SBE RUG i.s.m. UMCG</a:t>
            </a:r>
          </a:p>
        </p:txBody>
      </p:sp>
      <p:sp>
        <p:nvSpPr>
          <p:cNvPr id="9" name="Tijdelijke aanduiding voor dianummer 8"/>
          <p:cNvSpPr>
            <a:spLocks noGrp="1"/>
          </p:cNvSpPr>
          <p:nvPr>
            <p:ph type="sldNum" sz="quarter" idx="12"/>
          </p:nvPr>
        </p:nvSpPr>
        <p:spPr>
          <a:xfrm>
            <a:off x="6516216" y="6237312"/>
            <a:ext cx="2133600" cy="365125"/>
          </a:xfrm>
          <a:prstGeom prst="rect">
            <a:avLst/>
          </a:prstGeom>
        </p:spPr>
        <p:txBody>
          <a:bodyPr/>
          <a:lstStyle/>
          <a:p>
            <a:fld id="{11ACE459-8A3D-4F20-81A7-5DB140428D4B}" type="slidenum">
              <a:rPr lang="nl-NL" smtClean="0"/>
              <a:t>‹#›</a:t>
            </a:fld>
            <a:endParaRPr lang="nl-NL"/>
          </a:p>
        </p:txBody>
      </p:sp>
    </p:spTree>
    <p:extLst>
      <p:ext uri="{BB962C8B-B14F-4D97-AF65-F5344CB8AC3E}">
        <p14:creationId xmlns:p14="http://schemas.microsoft.com/office/powerpoint/2010/main" val="3033239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908720"/>
            <a:ext cx="8229600" cy="864096"/>
          </a:xfrm>
          <a:prstGeom prst="rect">
            <a:avLst/>
          </a:prstGeom>
        </p:spPr>
        <p:txBody>
          <a:bodyPr/>
          <a:lstStyle/>
          <a:p>
            <a:r>
              <a:rPr lang="nl-NL"/>
              <a:t>Click to edit Master title style</a:t>
            </a:r>
          </a:p>
        </p:txBody>
      </p:sp>
      <p:sp>
        <p:nvSpPr>
          <p:cNvPr id="3" name="Tijdelijke aanduiding voor datum 2"/>
          <p:cNvSpPr>
            <a:spLocks noGrp="1"/>
          </p:cNvSpPr>
          <p:nvPr>
            <p:ph type="dt" sz="half" idx="10"/>
          </p:nvPr>
        </p:nvSpPr>
        <p:spPr>
          <a:xfrm>
            <a:off x="467544" y="6237312"/>
            <a:ext cx="2133600" cy="365125"/>
          </a:xfrm>
          <a:prstGeom prst="rect">
            <a:avLst/>
          </a:prstGeom>
        </p:spPr>
        <p:txBody>
          <a:bodyPr/>
          <a:lstStyle/>
          <a:p>
            <a:r>
              <a:rPr lang="nl-NL"/>
              <a:t>1 december 2016</a:t>
            </a:r>
          </a:p>
        </p:txBody>
      </p:sp>
      <p:sp>
        <p:nvSpPr>
          <p:cNvPr id="4" name="Tijdelijke aanduiding voor voettekst 3"/>
          <p:cNvSpPr>
            <a:spLocks noGrp="1"/>
          </p:cNvSpPr>
          <p:nvPr>
            <p:ph type="ftr" sz="quarter" idx="11"/>
          </p:nvPr>
        </p:nvSpPr>
        <p:spPr>
          <a:xfrm>
            <a:off x="3124200" y="6237312"/>
            <a:ext cx="2895600" cy="365125"/>
          </a:xfrm>
          <a:prstGeom prst="rect">
            <a:avLst/>
          </a:prstGeom>
        </p:spPr>
        <p:txBody>
          <a:bodyPr/>
          <a:lstStyle/>
          <a:p>
            <a:r>
              <a:rPr lang="nl-NL"/>
              <a:t>SBE RUG i.s.m. UMCG</a:t>
            </a:r>
          </a:p>
        </p:txBody>
      </p:sp>
      <p:sp>
        <p:nvSpPr>
          <p:cNvPr id="5" name="Tijdelijke aanduiding voor dianummer 4"/>
          <p:cNvSpPr>
            <a:spLocks noGrp="1"/>
          </p:cNvSpPr>
          <p:nvPr>
            <p:ph type="sldNum" sz="quarter" idx="12"/>
          </p:nvPr>
        </p:nvSpPr>
        <p:spPr>
          <a:xfrm>
            <a:off x="6516216" y="6237312"/>
            <a:ext cx="2133600" cy="365125"/>
          </a:xfrm>
          <a:prstGeom prst="rect">
            <a:avLst/>
          </a:prstGeom>
        </p:spPr>
        <p:txBody>
          <a:bodyPr/>
          <a:lstStyle/>
          <a:p>
            <a:fld id="{11ACE459-8A3D-4F20-81A7-5DB140428D4B}" type="slidenum">
              <a:rPr lang="nl-NL" smtClean="0"/>
              <a:t>‹#›</a:t>
            </a:fld>
            <a:endParaRPr lang="nl-NL"/>
          </a:p>
        </p:txBody>
      </p:sp>
    </p:spTree>
    <p:extLst>
      <p:ext uri="{BB962C8B-B14F-4D97-AF65-F5344CB8AC3E}">
        <p14:creationId xmlns:p14="http://schemas.microsoft.com/office/powerpoint/2010/main" val="2933959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a:xfrm>
            <a:off x="467544" y="6237312"/>
            <a:ext cx="2133600" cy="365125"/>
          </a:xfrm>
          <a:prstGeom prst="rect">
            <a:avLst/>
          </a:prstGeom>
        </p:spPr>
        <p:txBody>
          <a:bodyPr/>
          <a:lstStyle/>
          <a:p>
            <a:r>
              <a:rPr lang="nl-NL"/>
              <a:t>1 december 2016</a:t>
            </a:r>
          </a:p>
        </p:txBody>
      </p:sp>
      <p:sp>
        <p:nvSpPr>
          <p:cNvPr id="3" name="Tijdelijke aanduiding voor voettekst 2"/>
          <p:cNvSpPr>
            <a:spLocks noGrp="1"/>
          </p:cNvSpPr>
          <p:nvPr>
            <p:ph type="ftr" sz="quarter" idx="11"/>
          </p:nvPr>
        </p:nvSpPr>
        <p:spPr>
          <a:xfrm>
            <a:off x="3124200" y="6237312"/>
            <a:ext cx="2895600" cy="365125"/>
          </a:xfrm>
          <a:prstGeom prst="rect">
            <a:avLst/>
          </a:prstGeom>
        </p:spPr>
        <p:txBody>
          <a:bodyPr/>
          <a:lstStyle/>
          <a:p>
            <a:r>
              <a:rPr lang="nl-NL"/>
              <a:t>SBE RUG i.s.m. UMCG</a:t>
            </a:r>
          </a:p>
        </p:txBody>
      </p:sp>
      <p:sp>
        <p:nvSpPr>
          <p:cNvPr id="4" name="Tijdelijke aanduiding voor dianummer 3"/>
          <p:cNvSpPr>
            <a:spLocks noGrp="1"/>
          </p:cNvSpPr>
          <p:nvPr>
            <p:ph type="sldNum" sz="quarter" idx="12"/>
          </p:nvPr>
        </p:nvSpPr>
        <p:spPr>
          <a:xfrm>
            <a:off x="6516216" y="6237312"/>
            <a:ext cx="2133600" cy="365125"/>
          </a:xfrm>
          <a:prstGeom prst="rect">
            <a:avLst/>
          </a:prstGeom>
        </p:spPr>
        <p:txBody>
          <a:bodyPr/>
          <a:lstStyle/>
          <a:p>
            <a:fld id="{11ACE459-8A3D-4F20-81A7-5DB140428D4B}" type="slidenum">
              <a:rPr lang="nl-NL" smtClean="0"/>
              <a:t>‹#›</a:t>
            </a:fld>
            <a:endParaRPr lang="nl-NL"/>
          </a:p>
        </p:txBody>
      </p:sp>
    </p:spTree>
    <p:extLst>
      <p:ext uri="{BB962C8B-B14F-4D97-AF65-F5344CB8AC3E}">
        <p14:creationId xmlns:p14="http://schemas.microsoft.com/office/powerpoint/2010/main" val="2735421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a:prstGeom prst="rect">
            <a:avLst/>
          </a:prstGeom>
        </p:spPr>
        <p:txBody>
          <a:bodyPr anchor="b"/>
          <a:lstStyle>
            <a:lvl1pPr algn="l">
              <a:defRPr sz="2000" b="1"/>
            </a:lvl1pPr>
          </a:lstStyle>
          <a:p>
            <a:r>
              <a:rPr lang="nl-NL"/>
              <a:t>Click to edit Master title style</a:t>
            </a:r>
          </a:p>
        </p:txBody>
      </p:sp>
      <p:sp>
        <p:nvSpPr>
          <p:cNvPr id="3" name="Tijdelijke aanduiding voor inhoud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Click to edit Master text styles</a:t>
            </a:r>
          </a:p>
          <a:p>
            <a:pPr lvl="1"/>
            <a:r>
              <a:rPr lang="nl-NL"/>
              <a:t>Second level</a:t>
            </a:r>
          </a:p>
          <a:p>
            <a:pPr lvl="2"/>
            <a:r>
              <a:rPr lang="nl-NL"/>
              <a:t>Third level</a:t>
            </a:r>
          </a:p>
          <a:p>
            <a:pPr lvl="3"/>
            <a:r>
              <a:rPr lang="nl-NL"/>
              <a:t>Fourth level</a:t>
            </a:r>
          </a:p>
          <a:p>
            <a:pPr lvl="4"/>
            <a:r>
              <a:rPr lang="nl-NL"/>
              <a:t>Fifth level</a:t>
            </a:r>
          </a:p>
        </p:txBody>
      </p:sp>
      <p:sp>
        <p:nvSpPr>
          <p:cNvPr id="4" name="Tijdelijke aanduiding voor tekst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Click to edit Master text styles</a:t>
            </a:r>
          </a:p>
        </p:txBody>
      </p:sp>
      <p:sp>
        <p:nvSpPr>
          <p:cNvPr id="5" name="Tijdelijke aanduiding voor datum 4"/>
          <p:cNvSpPr>
            <a:spLocks noGrp="1"/>
          </p:cNvSpPr>
          <p:nvPr>
            <p:ph type="dt" sz="half" idx="10"/>
          </p:nvPr>
        </p:nvSpPr>
        <p:spPr>
          <a:xfrm>
            <a:off x="467544" y="6237312"/>
            <a:ext cx="2133600" cy="365125"/>
          </a:xfrm>
          <a:prstGeom prst="rect">
            <a:avLst/>
          </a:prstGeom>
        </p:spPr>
        <p:txBody>
          <a:bodyPr/>
          <a:lstStyle/>
          <a:p>
            <a:r>
              <a:rPr lang="nl-NL"/>
              <a:t>1 december 2016</a:t>
            </a:r>
          </a:p>
        </p:txBody>
      </p:sp>
      <p:sp>
        <p:nvSpPr>
          <p:cNvPr id="6" name="Tijdelijke aanduiding voor voettekst 5"/>
          <p:cNvSpPr>
            <a:spLocks noGrp="1"/>
          </p:cNvSpPr>
          <p:nvPr>
            <p:ph type="ftr" sz="quarter" idx="11"/>
          </p:nvPr>
        </p:nvSpPr>
        <p:spPr>
          <a:xfrm>
            <a:off x="3124200" y="6237312"/>
            <a:ext cx="2895600" cy="365125"/>
          </a:xfrm>
          <a:prstGeom prst="rect">
            <a:avLst/>
          </a:prstGeom>
        </p:spPr>
        <p:txBody>
          <a:bodyPr/>
          <a:lstStyle/>
          <a:p>
            <a:r>
              <a:rPr lang="nl-NL"/>
              <a:t>SBE RUG i.s.m. UMCG</a:t>
            </a:r>
          </a:p>
        </p:txBody>
      </p:sp>
      <p:sp>
        <p:nvSpPr>
          <p:cNvPr id="7" name="Tijdelijke aanduiding voor dianummer 6"/>
          <p:cNvSpPr>
            <a:spLocks noGrp="1"/>
          </p:cNvSpPr>
          <p:nvPr>
            <p:ph type="sldNum" sz="quarter" idx="12"/>
          </p:nvPr>
        </p:nvSpPr>
        <p:spPr>
          <a:xfrm>
            <a:off x="6516216" y="6237312"/>
            <a:ext cx="2133600" cy="365125"/>
          </a:xfrm>
          <a:prstGeom prst="rect">
            <a:avLst/>
          </a:prstGeom>
        </p:spPr>
        <p:txBody>
          <a:bodyPr/>
          <a:lstStyle/>
          <a:p>
            <a:fld id="{11ACE459-8A3D-4F20-81A7-5DB140428D4B}" type="slidenum">
              <a:rPr lang="nl-NL" smtClean="0"/>
              <a:t>‹#›</a:t>
            </a:fld>
            <a:endParaRPr lang="nl-NL"/>
          </a:p>
        </p:txBody>
      </p:sp>
    </p:spTree>
    <p:extLst>
      <p:ext uri="{BB962C8B-B14F-4D97-AF65-F5344CB8AC3E}">
        <p14:creationId xmlns:p14="http://schemas.microsoft.com/office/powerpoint/2010/main" val="4046423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a:prstGeom prst="rect">
            <a:avLst/>
          </a:prstGeom>
        </p:spPr>
        <p:txBody>
          <a:bodyPr anchor="b"/>
          <a:lstStyle>
            <a:lvl1pPr algn="l">
              <a:defRPr sz="2000" b="1"/>
            </a:lvl1pPr>
          </a:lstStyle>
          <a:p>
            <a:r>
              <a:rPr lang="nl-NL"/>
              <a:t>Click to edit Master title style</a:t>
            </a:r>
          </a:p>
        </p:txBody>
      </p:sp>
      <p:sp>
        <p:nvSpPr>
          <p:cNvPr id="3" name="Tijdelijke aanduiding voor afbeelding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Drag picture to placeholder or click icon to add</a:t>
            </a:r>
          </a:p>
        </p:txBody>
      </p:sp>
      <p:sp>
        <p:nvSpPr>
          <p:cNvPr id="4" name="Tijdelijke aanduiding voor tekst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Click to edit Master text styles</a:t>
            </a:r>
          </a:p>
        </p:txBody>
      </p:sp>
      <p:sp>
        <p:nvSpPr>
          <p:cNvPr id="5" name="Tijdelijke aanduiding voor datum 4"/>
          <p:cNvSpPr>
            <a:spLocks noGrp="1"/>
          </p:cNvSpPr>
          <p:nvPr>
            <p:ph type="dt" sz="half" idx="10"/>
          </p:nvPr>
        </p:nvSpPr>
        <p:spPr>
          <a:xfrm>
            <a:off x="467544" y="6237312"/>
            <a:ext cx="2133600" cy="365125"/>
          </a:xfrm>
          <a:prstGeom prst="rect">
            <a:avLst/>
          </a:prstGeom>
        </p:spPr>
        <p:txBody>
          <a:bodyPr/>
          <a:lstStyle/>
          <a:p>
            <a:r>
              <a:rPr lang="nl-NL"/>
              <a:t>1 december 2016</a:t>
            </a:r>
          </a:p>
        </p:txBody>
      </p:sp>
      <p:sp>
        <p:nvSpPr>
          <p:cNvPr id="6" name="Tijdelijke aanduiding voor voettekst 5"/>
          <p:cNvSpPr>
            <a:spLocks noGrp="1"/>
          </p:cNvSpPr>
          <p:nvPr>
            <p:ph type="ftr" sz="quarter" idx="11"/>
          </p:nvPr>
        </p:nvSpPr>
        <p:spPr>
          <a:xfrm>
            <a:off x="3124200" y="6237312"/>
            <a:ext cx="2895600" cy="365125"/>
          </a:xfrm>
          <a:prstGeom prst="rect">
            <a:avLst/>
          </a:prstGeom>
        </p:spPr>
        <p:txBody>
          <a:bodyPr/>
          <a:lstStyle/>
          <a:p>
            <a:r>
              <a:rPr lang="nl-NL"/>
              <a:t>SBE RUG i.s.m. UMCG</a:t>
            </a:r>
          </a:p>
        </p:txBody>
      </p:sp>
      <p:sp>
        <p:nvSpPr>
          <p:cNvPr id="7" name="Tijdelijke aanduiding voor dianummer 6"/>
          <p:cNvSpPr>
            <a:spLocks noGrp="1"/>
          </p:cNvSpPr>
          <p:nvPr>
            <p:ph type="sldNum" sz="quarter" idx="12"/>
          </p:nvPr>
        </p:nvSpPr>
        <p:spPr>
          <a:xfrm>
            <a:off x="6516216" y="6237312"/>
            <a:ext cx="2133600" cy="365125"/>
          </a:xfrm>
          <a:prstGeom prst="rect">
            <a:avLst/>
          </a:prstGeom>
        </p:spPr>
        <p:txBody>
          <a:bodyPr/>
          <a:lstStyle/>
          <a:p>
            <a:fld id="{11ACE459-8A3D-4F20-81A7-5DB140428D4B}" type="slidenum">
              <a:rPr lang="nl-NL" smtClean="0"/>
              <a:t>‹#›</a:t>
            </a:fld>
            <a:endParaRPr lang="nl-NL"/>
          </a:p>
        </p:txBody>
      </p:sp>
    </p:spTree>
    <p:extLst>
      <p:ext uri="{BB962C8B-B14F-4D97-AF65-F5344CB8AC3E}">
        <p14:creationId xmlns:p14="http://schemas.microsoft.com/office/powerpoint/2010/main" val="2145624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Afbeelding 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12576" y="0"/>
            <a:ext cx="9765058" cy="7323793"/>
          </a:xfrm>
          <a:prstGeom prst="rect">
            <a:avLst/>
          </a:prstGeom>
        </p:spPr>
      </p:pic>
    </p:spTree>
    <p:extLst>
      <p:ext uri="{BB962C8B-B14F-4D97-AF65-F5344CB8AC3E}">
        <p14:creationId xmlns:p14="http://schemas.microsoft.com/office/powerpoint/2010/main" val="13654316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www.swissinfo.ch/eng/radiation-protection_pills-to-take-in-a-nuclear-accident/41097404"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png"/><Relationship Id="rId7"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jpeg"/><Relationship Id="rId9" Type="http://schemas.openxmlformats.org/officeDocument/2006/relationships/image" Target="../media/image20.jpeg"/></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mailto:Liesbeth.claassen@rivm.nl" TargetMode="External"/><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5"/>
          <p:cNvSpPr>
            <a:spLocks noGrp="1"/>
          </p:cNvSpPr>
          <p:nvPr>
            <p:ph type="ctrTitle"/>
          </p:nvPr>
        </p:nvSpPr>
        <p:spPr>
          <a:xfrm>
            <a:off x="-108520" y="2132856"/>
            <a:ext cx="8947249" cy="936104"/>
          </a:xfrm>
        </p:spPr>
        <p:txBody>
          <a:bodyPr/>
          <a:lstStyle/>
          <a:p>
            <a:pPr eaLnBrk="1" hangingPunct="1"/>
            <a:r>
              <a:rPr lang="nl-NL" sz="3600" b="1" dirty="0"/>
              <a:t>Hoe communiceer je over stralingsrisico's?</a:t>
            </a:r>
            <a:endParaRPr lang="en-US" sz="3600" b="1" dirty="0"/>
          </a:p>
        </p:txBody>
      </p:sp>
      <p:sp>
        <p:nvSpPr>
          <p:cNvPr id="11266" name="Subtitle 6"/>
          <p:cNvSpPr>
            <a:spLocks noGrp="1"/>
          </p:cNvSpPr>
          <p:nvPr>
            <p:ph type="subTitle" idx="1"/>
          </p:nvPr>
        </p:nvSpPr>
        <p:spPr>
          <a:xfrm>
            <a:off x="4788024" y="5157192"/>
            <a:ext cx="4248026" cy="1155700"/>
          </a:xfrm>
        </p:spPr>
        <p:txBody>
          <a:bodyPr/>
          <a:lstStyle/>
          <a:p>
            <a:pPr eaLnBrk="1" hangingPunct="1"/>
            <a:endParaRPr lang="nl-NL" b="1" i="1" dirty="0"/>
          </a:p>
          <a:p>
            <a:pPr eaLnBrk="1" hangingPunct="1"/>
            <a:r>
              <a:rPr lang="nl-NL" sz="2600" b="1" i="1" dirty="0"/>
              <a:t>Frans Greven</a:t>
            </a:r>
          </a:p>
          <a:p>
            <a:pPr eaLnBrk="1" hangingPunct="1"/>
            <a:r>
              <a:rPr lang="nl-NL" sz="2600" b="1" i="1" dirty="0"/>
              <a:t>Liesbeth </a:t>
            </a:r>
            <a:r>
              <a:rPr lang="nl-NL" sz="2600" b="1" i="1" dirty="0" err="1"/>
              <a:t>Claassen</a:t>
            </a:r>
            <a:r>
              <a:rPr lang="nl-NL" sz="2600" b="1" i="1" dirty="0"/>
              <a:t> (RIVM)</a:t>
            </a:r>
            <a:endParaRPr lang="en-US" sz="2600" b="1" i="1" dirty="0"/>
          </a:p>
        </p:txBody>
      </p:sp>
      <p:sp>
        <p:nvSpPr>
          <p:cNvPr id="6" name="Title 5"/>
          <p:cNvSpPr txBox="1">
            <a:spLocks/>
          </p:cNvSpPr>
          <p:nvPr/>
        </p:nvSpPr>
        <p:spPr>
          <a:xfrm>
            <a:off x="0" y="4365104"/>
            <a:ext cx="8947249" cy="1296144"/>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sz="3600" dirty="0"/>
              <a:t>Communicatie </a:t>
            </a:r>
            <a:r>
              <a:rPr lang="nl-NL" sz="3600" dirty="0" err="1"/>
              <a:t>predistributie</a:t>
            </a:r>
            <a:r>
              <a:rPr lang="nl-NL" sz="3600" dirty="0"/>
              <a:t> jodiumtabletten</a:t>
            </a:r>
          </a:p>
          <a:p>
            <a:r>
              <a:rPr lang="nl-NL" sz="2400" dirty="0"/>
              <a:t>ANVS &amp; Min. VWS</a:t>
            </a:r>
            <a:endParaRPr lang="en-US" sz="2400" dirty="0"/>
          </a:p>
        </p:txBody>
      </p:sp>
      <p:pic>
        <p:nvPicPr>
          <p:cNvPr id="7" name="Picture 6" descr="Schermafbeelding 2016-10-04 om 13.43.1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60" y="5229200"/>
            <a:ext cx="3276854" cy="166497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3"/>
          <p:cNvSpPr>
            <a:spLocks noGrp="1" noChangeArrowheads="1"/>
          </p:cNvSpPr>
          <p:nvPr>
            <p:ph type="title"/>
          </p:nvPr>
        </p:nvSpPr>
        <p:spPr>
          <a:xfrm>
            <a:off x="179512" y="1124744"/>
            <a:ext cx="8172450" cy="1224136"/>
          </a:xfrm>
        </p:spPr>
        <p:txBody>
          <a:bodyPr/>
          <a:lstStyle/>
          <a:p>
            <a:r>
              <a:rPr lang="en-GB" altLang="nl-NL" sz="3200" b="1" dirty="0" err="1"/>
              <a:t>Wat</a:t>
            </a:r>
            <a:r>
              <a:rPr lang="en-GB" altLang="nl-NL" sz="3200" b="1" dirty="0"/>
              <a:t> </a:t>
            </a:r>
            <a:r>
              <a:rPr lang="en-GB" altLang="nl-NL" sz="3200" b="1" dirty="0" err="1"/>
              <a:t>mensen</a:t>
            </a:r>
            <a:r>
              <a:rPr lang="en-GB" altLang="nl-NL" sz="3200" b="1" dirty="0"/>
              <a:t> </a:t>
            </a:r>
            <a:r>
              <a:rPr lang="en-GB" altLang="nl-NL" sz="3200" b="1" dirty="0" err="1"/>
              <a:t>denken</a:t>
            </a:r>
            <a:r>
              <a:rPr lang="en-GB" altLang="nl-NL" sz="3200" b="1" dirty="0"/>
              <a:t>, </a:t>
            </a:r>
            <a:r>
              <a:rPr lang="en-GB" altLang="nl-NL" sz="3200" b="1" dirty="0" err="1"/>
              <a:t>weten</a:t>
            </a:r>
            <a:r>
              <a:rPr lang="en-GB" altLang="nl-NL" sz="3200" b="1" dirty="0"/>
              <a:t>, </a:t>
            </a:r>
            <a:r>
              <a:rPr lang="en-GB" altLang="nl-NL" sz="3200" b="1" dirty="0" err="1"/>
              <a:t>willen</a:t>
            </a:r>
            <a:r>
              <a:rPr lang="en-GB" altLang="nl-NL" sz="3200" b="1" dirty="0"/>
              <a:t> </a:t>
            </a:r>
            <a:r>
              <a:rPr lang="en-GB" altLang="nl-NL" sz="3200" b="1" dirty="0" err="1"/>
              <a:t>én</a:t>
            </a:r>
            <a:r>
              <a:rPr lang="en-GB" altLang="nl-NL" sz="3200" b="1" dirty="0"/>
              <a:t> </a:t>
            </a:r>
            <a:br>
              <a:rPr lang="en-GB" altLang="nl-NL" sz="3200" b="1" dirty="0"/>
            </a:br>
            <a:r>
              <a:rPr lang="en-GB" altLang="nl-NL" sz="3200" b="1" dirty="0" err="1"/>
              <a:t>moeten</a:t>
            </a:r>
            <a:r>
              <a:rPr lang="en-GB" altLang="nl-NL" sz="3200" b="1" dirty="0"/>
              <a:t> </a:t>
            </a:r>
            <a:r>
              <a:rPr lang="en-GB" altLang="nl-NL" sz="3200" b="1" dirty="0" err="1"/>
              <a:t>weten</a:t>
            </a:r>
            <a:r>
              <a:rPr lang="en-GB" altLang="nl-NL" sz="3200" b="1" dirty="0"/>
              <a:t>: </a:t>
            </a:r>
            <a:r>
              <a:rPr lang="en-GB" altLang="nl-NL" sz="3200" b="1" i="1" dirty="0" err="1"/>
              <a:t>Mentale</a:t>
            </a:r>
            <a:r>
              <a:rPr lang="en-GB" altLang="nl-NL" sz="3200" b="1" i="1" dirty="0"/>
              <a:t> </a:t>
            </a:r>
            <a:r>
              <a:rPr lang="en-GB" altLang="nl-NL" sz="3200" b="1" i="1" dirty="0" err="1"/>
              <a:t>modellen</a:t>
            </a:r>
            <a:r>
              <a:rPr lang="en-GB" altLang="nl-NL" sz="3200" b="1" i="1" dirty="0"/>
              <a:t> </a:t>
            </a:r>
            <a:r>
              <a:rPr lang="en-GB" altLang="nl-NL" sz="3200" b="1" i="1" dirty="0" err="1"/>
              <a:t>aanpak</a:t>
            </a:r>
            <a:r>
              <a:rPr lang="en-GB" altLang="nl-NL" sz="3200" b="1" i="1" dirty="0"/>
              <a:t/>
            </a:r>
            <a:br>
              <a:rPr lang="en-GB" altLang="nl-NL" sz="3200" b="1" i="1" dirty="0"/>
            </a:br>
            <a:r>
              <a:rPr lang="en-GB" altLang="nl-NL" sz="3200" b="1" dirty="0"/>
              <a:t/>
            </a:r>
            <a:br>
              <a:rPr lang="en-GB" altLang="nl-NL" sz="3200" b="1" dirty="0"/>
            </a:br>
            <a:endParaRPr lang="en-GB" altLang="nl-NL" sz="3200" b="1" i="1" dirty="0"/>
          </a:p>
        </p:txBody>
      </p:sp>
      <p:sp>
        <p:nvSpPr>
          <p:cNvPr id="17410" name="Rectangle 4"/>
          <p:cNvSpPr>
            <a:spLocks noGrp="1" noChangeArrowheads="1"/>
          </p:cNvSpPr>
          <p:nvPr>
            <p:ph type="body" idx="1"/>
          </p:nvPr>
        </p:nvSpPr>
        <p:spPr>
          <a:xfrm>
            <a:off x="0" y="2276872"/>
            <a:ext cx="8137525" cy="4537125"/>
          </a:xfrm>
        </p:spPr>
        <p:txBody>
          <a:bodyPr/>
          <a:lstStyle/>
          <a:p>
            <a:pPr eaLnBrk="1" hangingPunct="1">
              <a:defRPr/>
            </a:pPr>
            <a:r>
              <a:rPr lang="nl-NL" altLang="nl-NL" sz="2000" b="1" dirty="0">
                <a:solidFill>
                  <a:srgbClr val="002060"/>
                </a:solidFill>
              </a:rPr>
              <a:t>Vergelijking kennis en inzichten</a:t>
            </a:r>
            <a:endParaRPr lang="nl-NL" altLang="nl-NL" sz="2000" dirty="0">
              <a:solidFill>
                <a:srgbClr val="002060"/>
              </a:solidFill>
            </a:endParaRPr>
          </a:p>
          <a:p>
            <a:pPr marL="1257300" lvl="2" indent="-342900" eaLnBrk="1" hangingPunct="1">
              <a:buFontTx/>
              <a:buChar char="•"/>
              <a:defRPr/>
            </a:pPr>
            <a:r>
              <a:rPr lang="nl-NL" altLang="nl-NL" sz="2000" dirty="0">
                <a:solidFill>
                  <a:srgbClr val="002060"/>
                </a:solidFill>
              </a:rPr>
              <a:t>Verschillen tussen deskundigen</a:t>
            </a:r>
          </a:p>
          <a:p>
            <a:pPr marL="1257300" lvl="2" indent="-342900" eaLnBrk="1" hangingPunct="1">
              <a:buFontTx/>
              <a:buChar char="•"/>
              <a:defRPr/>
            </a:pPr>
            <a:r>
              <a:rPr lang="nl-NL" altLang="nl-NL" sz="2000" dirty="0">
                <a:solidFill>
                  <a:srgbClr val="002060"/>
                </a:solidFill>
              </a:rPr>
              <a:t>Verschillen tussen deskundigen en doelgroep</a:t>
            </a:r>
          </a:p>
          <a:p>
            <a:pPr marL="1257300" lvl="2" indent="-342900" eaLnBrk="1" hangingPunct="1">
              <a:buFontTx/>
              <a:buChar char="•"/>
              <a:defRPr/>
            </a:pPr>
            <a:r>
              <a:rPr lang="nl-NL" altLang="nl-NL" sz="2000" dirty="0">
                <a:solidFill>
                  <a:srgbClr val="002060"/>
                </a:solidFill>
              </a:rPr>
              <a:t>Variaties tussen individuen </a:t>
            </a:r>
          </a:p>
          <a:p>
            <a:pPr marL="914400" lvl="2" indent="0" eaLnBrk="1" hangingPunct="1">
              <a:buFont typeface="Verdana" pitchFamily="34" charset="0"/>
              <a:buNone/>
              <a:defRPr/>
            </a:pPr>
            <a:endParaRPr lang="nl-NL" altLang="nl-NL" sz="2000" dirty="0">
              <a:solidFill>
                <a:srgbClr val="002060"/>
              </a:solidFill>
            </a:endParaRPr>
          </a:p>
          <a:p>
            <a:pPr eaLnBrk="1" hangingPunct="1">
              <a:defRPr/>
            </a:pPr>
            <a:r>
              <a:rPr lang="nl-NL" altLang="nl-NL" sz="2000" b="1" dirty="0">
                <a:solidFill>
                  <a:srgbClr val="002060"/>
                </a:solidFill>
              </a:rPr>
              <a:t>Identificatie van informatiebehoeften</a:t>
            </a:r>
            <a:r>
              <a:rPr lang="nl-NL" altLang="nl-NL" sz="2000" dirty="0">
                <a:solidFill>
                  <a:srgbClr val="002060"/>
                </a:solidFill>
              </a:rPr>
              <a:t>:</a:t>
            </a:r>
          </a:p>
          <a:p>
            <a:pPr marL="1257300" lvl="2" indent="-342900" eaLnBrk="1" hangingPunct="1">
              <a:buFontTx/>
              <a:buChar char="•"/>
              <a:defRPr/>
            </a:pPr>
            <a:r>
              <a:rPr lang="nl-NL" altLang="nl-NL" sz="2000" dirty="0">
                <a:solidFill>
                  <a:srgbClr val="002060"/>
                </a:solidFill>
              </a:rPr>
              <a:t>Vragen en zorgen</a:t>
            </a:r>
          </a:p>
          <a:p>
            <a:pPr marL="1257300" lvl="2" indent="-342900" eaLnBrk="1" hangingPunct="1">
              <a:buFontTx/>
              <a:buChar char="•"/>
              <a:defRPr/>
            </a:pPr>
            <a:r>
              <a:rPr lang="nl-NL" altLang="nl-NL" sz="2000" dirty="0">
                <a:solidFill>
                  <a:srgbClr val="002060"/>
                </a:solidFill>
              </a:rPr>
              <a:t>Leemtes in relevante kennis/begrip </a:t>
            </a:r>
          </a:p>
          <a:p>
            <a:pPr marL="1257300" lvl="2" indent="-342900" eaLnBrk="1" hangingPunct="1">
              <a:buFontTx/>
              <a:buChar char="•"/>
              <a:defRPr/>
            </a:pPr>
            <a:r>
              <a:rPr lang="nl-NL" altLang="nl-NL" sz="2000" dirty="0">
                <a:solidFill>
                  <a:srgbClr val="002060"/>
                </a:solidFill>
              </a:rPr>
              <a:t> </a:t>
            </a:r>
            <a:r>
              <a:rPr lang="nl-NL" altLang="nl-NL" sz="2000" i="1" dirty="0">
                <a:solidFill>
                  <a:srgbClr val="002060"/>
                </a:solidFill>
              </a:rPr>
              <a:t>“mismatches en misconcepties”</a:t>
            </a:r>
          </a:p>
          <a:p>
            <a:pPr marL="1257300" lvl="2" indent="-342900" eaLnBrk="1" hangingPunct="1">
              <a:buFontTx/>
              <a:buChar char="•"/>
              <a:defRPr/>
            </a:pPr>
            <a:r>
              <a:rPr lang="nl-NL" altLang="nl-NL" sz="2000" dirty="0">
                <a:solidFill>
                  <a:srgbClr val="002060"/>
                </a:solidFill>
              </a:rPr>
              <a:t> Typische leken ideeën </a:t>
            </a:r>
          </a:p>
          <a:p>
            <a:pPr marL="342900" indent="-342900" eaLnBrk="1" hangingPunct="1">
              <a:buFontTx/>
              <a:buNone/>
              <a:defRPr/>
            </a:pPr>
            <a:r>
              <a:rPr lang="nl-NL" altLang="nl-NL" sz="2000" i="1" dirty="0">
                <a:solidFill>
                  <a:srgbClr val="003E63"/>
                </a:solidFill>
              </a:rPr>
              <a:t>Morgan et al, 2002</a:t>
            </a:r>
          </a:p>
          <a:p>
            <a:pPr marL="609600" lvl="1" indent="-342900" eaLnBrk="1" hangingPunct="1">
              <a:buFontTx/>
              <a:buChar char="•"/>
              <a:defRPr/>
            </a:pPr>
            <a:endParaRPr lang="nl-NL" altLang="nl-NL" sz="2000" dirty="0">
              <a:solidFill>
                <a:srgbClr val="003E63"/>
              </a:solidFill>
            </a:endParaRPr>
          </a:p>
          <a:p>
            <a:pPr marL="609600" lvl="1" indent="-342900" eaLnBrk="1" hangingPunct="1">
              <a:buFont typeface="Verdana" pitchFamily="34" charset="0"/>
              <a:buNone/>
              <a:defRPr/>
            </a:pPr>
            <a:endParaRPr lang="nl-NL" altLang="nl-NL" sz="2000" dirty="0">
              <a:solidFill>
                <a:srgbClr val="003E63"/>
              </a:solidFill>
            </a:endParaRPr>
          </a:p>
          <a:p>
            <a:pPr marL="342900" indent="-342900" eaLnBrk="1" hangingPunct="1">
              <a:buFontTx/>
              <a:buNone/>
              <a:defRPr/>
            </a:pPr>
            <a:endParaRPr lang="nl-NL" altLang="nl-NL" sz="2000" dirty="0"/>
          </a:p>
        </p:txBody>
      </p:sp>
      <p:pic>
        <p:nvPicPr>
          <p:cNvPr id="17411" name="Picture 2"/>
          <p:cNvPicPr>
            <a:picLocks noChangeAspect="1" noChangeArrowheads="1"/>
          </p:cNvPicPr>
          <p:nvPr/>
        </p:nvPicPr>
        <p:blipFill>
          <a:blip r:embed="rId3"/>
          <a:srcRect/>
          <a:stretch>
            <a:fillRect/>
          </a:stretch>
        </p:blipFill>
        <p:spPr bwMode="auto">
          <a:xfrm rot="588445">
            <a:off x="6875148" y="3005486"/>
            <a:ext cx="2038350" cy="2881312"/>
          </a:xfrm>
          <a:prstGeom prst="rect">
            <a:avLst/>
          </a:prstGeom>
          <a:noFill/>
          <a:ln w="9525">
            <a:noFill/>
            <a:miter lim="800000"/>
            <a:headEnd/>
            <a:tailEnd/>
          </a:ln>
        </p:spPr>
      </p:pic>
      <p:sp>
        <p:nvSpPr>
          <p:cNvPr id="17412" name="Date Placeholder 1"/>
          <p:cNvSpPr>
            <a:spLocks noGrp="1"/>
          </p:cNvSpPr>
          <p:nvPr>
            <p:ph type="dt" sz="quarter" idx="10"/>
          </p:nvPr>
        </p:nvSpPr>
        <p:spPr>
          <a:noFill/>
          <a:ln>
            <a:miter lim="800000"/>
            <a:headEnd/>
            <a:tailEnd/>
          </a:ln>
        </p:spPr>
        <p:txBody>
          <a:bodyPr/>
          <a:lstStyle/>
          <a:p>
            <a:r>
              <a:rPr lang="nl-NL"/>
              <a:t>1 december 2016</a:t>
            </a:r>
          </a:p>
        </p:txBody>
      </p:sp>
      <p:sp>
        <p:nvSpPr>
          <p:cNvPr id="2" name="Footer Placeholder 1"/>
          <p:cNvSpPr>
            <a:spLocks noGrp="1"/>
          </p:cNvSpPr>
          <p:nvPr>
            <p:ph type="ftr" sz="quarter" idx="11"/>
          </p:nvPr>
        </p:nvSpPr>
        <p:spPr/>
        <p:txBody>
          <a:bodyPr/>
          <a:lstStyle/>
          <a:p>
            <a:r>
              <a:rPr lang="nl-NL"/>
              <a:t>SBE RUG i.s.m. UMCG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nl-NL" sz="3200" b="1" dirty="0"/>
              <a:t>Verschillende bronnen van straling </a:t>
            </a:r>
          </a:p>
        </p:txBody>
      </p:sp>
      <p:sp>
        <p:nvSpPr>
          <p:cNvPr id="2" name="Tijdelijke aanduiding voor inhoud 1"/>
          <p:cNvSpPr>
            <a:spLocks noGrp="1"/>
          </p:cNvSpPr>
          <p:nvPr>
            <p:ph sz="half" idx="1"/>
          </p:nvPr>
        </p:nvSpPr>
        <p:spPr/>
        <p:txBody>
          <a:bodyPr/>
          <a:lstStyle/>
          <a:p>
            <a:endParaRPr lang="nl-NL"/>
          </a:p>
        </p:txBody>
      </p:sp>
      <p:sp>
        <p:nvSpPr>
          <p:cNvPr id="3" name="Tijdelijke aanduiding voor inhoud 2"/>
          <p:cNvSpPr>
            <a:spLocks noGrp="1"/>
          </p:cNvSpPr>
          <p:nvPr>
            <p:ph sz="half" idx="2"/>
          </p:nvPr>
        </p:nvSpPr>
        <p:spPr/>
        <p:txBody>
          <a:bodyPr/>
          <a:lstStyle/>
          <a:p>
            <a:endParaRPr lang="nl-NL"/>
          </a:p>
        </p:txBody>
      </p:sp>
      <p:sp>
        <p:nvSpPr>
          <p:cNvPr id="12291" name="Date Placeholder 3"/>
          <p:cNvSpPr>
            <a:spLocks noGrp="1"/>
          </p:cNvSpPr>
          <p:nvPr>
            <p:ph type="dt" sz="half" idx="10"/>
          </p:nvPr>
        </p:nvSpPr>
        <p:spPr>
          <a:noFill/>
          <a:ln>
            <a:miter lim="800000"/>
            <a:headEnd/>
            <a:tailEnd/>
          </a:ln>
        </p:spPr>
        <p:txBody>
          <a:bodyPr/>
          <a:lstStyle/>
          <a:p>
            <a:r>
              <a:rPr lang="nl-NL"/>
              <a:t>1 december 2016</a:t>
            </a:r>
            <a:endParaRPr lang="nl-NL" dirty="0"/>
          </a:p>
        </p:txBody>
      </p:sp>
      <p:sp>
        <p:nvSpPr>
          <p:cNvPr id="12292" name="TextBox 6"/>
          <p:cNvSpPr txBox="1">
            <a:spLocks noChangeArrowheads="1"/>
          </p:cNvSpPr>
          <p:nvPr/>
        </p:nvSpPr>
        <p:spPr bwMode="auto">
          <a:xfrm>
            <a:off x="6488113" y="3892550"/>
            <a:ext cx="2463800" cy="369888"/>
          </a:xfrm>
          <a:prstGeom prst="rect">
            <a:avLst/>
          </a:prstGeom>
          <a:noFill/>
          <a:ln w="9525">
            <a:noFill/>
            <a:miter lim="800000"/>
            <a:headEnd/>
            <a:tailEnd/>
          </a:ln>
        </p:spPr>
        <p:txBody>
          <a:bodyPr wrap="none">
            <a:spAutoFit/>
          </a:bodyPr>
          <a:lstStyle/>
          <a:p>
            <a:r>
              <a:rPr lang="nl-NL">
                <a:solidFill>
                  <a:schemeClr val="bg1"/>
                </a:solidFill>
              </a:rPr>
              <a:t>Zembla 2 juni 2012</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765309"/>
            <a:ext cx="8208912" cy="451682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4" name="Footer Placeholder 3"/>
          <p:cNvSpPr>
            <a:spLocks noGrp="1"/>
          </p:cNvSpPr>
          <p:nvPr>
            <p:ph type="ftr" sz="quarter" idx="11"/>
          </p:nvPr>
        </p:nvSpPr>
        <p:spPr/>
        <p:txBody>
          <a:bodyPr/>
          <a:lstStyle/>
          <a:p>
            <a:r>
              <a:rPr lang="nl-NL"/>
              <a:t>SBE RUG i.s.m. UMCG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864096"/>
          </a:xfrm>
        </p:spPr>
        <p:txBody>
          <a:bodyPr/>
          <a:lstStyle/>
          <a:p>
            <a:r>
              <a:rPr lang="en-US" dirty="0" err="1"/>
              <a:t>Risico’s</a:t>
            </a:r>
            <a:r>
              <a:rPr lang="en-US" dirty="0"/>
              <a:t> van </a:t>
            </a:r>
            <a:r>
              <a:rPr lang="en-US" dirty="0" err="1"/>
              <a:t>straling</a:t>
            </a:r>
            <a:endParaRPr lang="en-US" dirty="0"/>
          </a:p>
        </p:txBody>
      </p:sp>
      <p:sp>
        <p:nvSpPr>
          <p:cNvPr id="3" name="Content Placeholder 2"/>
          <p:cNvSpPr>
            <a:spLocks noGrp="1"/>
          </p:cNvSpPr>
          <p:nvPr>
            <p:ph idx="1"/>
          </p:nvPr>
        </p:nvSpPr>
        <p:spPr>
          <a:xfrm>
            <a:off x="467544" y="1484784"/>
            <a:ext cx="8229600" cy="5085184"/>
          </a:xfrm>
        </p:spPr>
        <p:txBody>
          <a:bodyPr/>
          <a:lstStyle/>
          <a:p>
            <a:r>
              <a:rPr lang="nl-NL" sz="2400" dirty="0"/>
              <a:t>Grootste risico van straling is het ontstaan van kanker.</a:t>
            </a:r>
          </a:p>
          <a:p>
            <a:r>
              <a:rPr lang="nl-NL" sz="2400" dirty="0"/>
              <a:t>Veel bekend over effecten acute hoge doses</a:t>
            </a:r>
          </a:p>
          <a:p>
            <a:pPr lvl="1"/>
            <a:r>
              <a:rPr lang="nl-NL" sz="2000" dirty="0"/>
              <a:t>kanker, rode huid, haaruitval etc.</a:t>
            </a:r>
          </a:p>
          <a:p>
            <a:pPr lvl="1"/>
            <a:r>
              <a:rPr lang="nl-NL" sz="1800" dirty="0"/>
              <a:t>Met name door onderzoeken atoombomexplosies Hiroshima &amp; Nagasaki.</a:t>
            </a:r>
          </a:p>
          <a:p>
            <a:r>
              <a:rPr lang="nl-NL" sz="2400" dirty="0"/>
              <a:t>Veel onduidelijk over lange termijn risico’s lage dosis straling.</a:t>
            </a:r>
          </a:p>
          <a:p>
            <a:pPr lvl="1"/>
            <a:r>
              <a:rPr lang="en-US" sz="2000" dirty="0"/>
              <a:t>O</a:t>
            </a:r>
            <a:r>
              <a:rPr lang="nl-NL" sz="2000" dirty="0" err="1"/>
              <a:t>mgevingsfactoren</a:t>
            </a:r>
            <a:endParaRPr lang="nl-NL" sz="2000" dirty="0"/>
          </a:p>
          <a:p>
            <a:pPr lvl="1"/>
            <a:r>
              <a:rPr lang="nl-NL" sz="2000" dirty="0"/>
              <a:t>lange incubatietijd </a:t>
            </a:r>
          </a:p>
          <a:p>
            <a:pPr lvl="1"/>
            <a:r>
              <a:rPr lang="nl-NL" sz="1800" dirty="0"/>
              <a:t>IRCP: kans op door straling geïnduceerde kanker 0,0055% per </a:t>
            </a:r>
            <a:r>
              <a:rPr lang="nl-NL" sz="1800" dirty="0" err="1"/>
              <a:t>mSv</a:t>
            </a:r>
            <a:endParaRPr lang="nl-NL" sz="1800" dirty="0"/>
          </a:p>
          <a:p>
            <a:pPr marL="0" indent="0">
              <a:buNone/>
            </a:pPr>
            <a:r>
              <a:rPr lang="nl-NL" sz="2400" dirty="0"/>
              <a:t>Ter referentie:</a:t>
            </a:r>
          </a:p>
          <a:p>
            <a:pPr lvl="1"/>
            <a:r>
              <a:rPr lang="nl-NL" sz="2000" dirty="0"/>
              <a:t>de gemiddelde dosis voor CT onderzoeken: 2 – 20 </a:t>
            </a:r>
            <a:r>
              <a:rPr lang="nl-NL" sz="2000" dirty="0" err="1"/>
              <a:t>mSv</a:t>
            </a:r>
            <a:endParaRPr lang="nl-NL" sz="2000" dirty="0"/>
          </a:p>
          <a:p>
            <a:pPr lvl="1"/>
            <a:r>
              <a:rPr lang="nl-NL" sz="2000" dirty="0"/>
              <a:t>16,7% ‘basis risico’ op borstkanker (bij vrouwen).</a:t>
            </a:r>
          </a:p>
          <a:p>
            <a:pPr lvl="1"/>
            <a:r>
              <a:rPr lang="nl-NL" sz="2000" dirty="0"/>
              <a:t>risico van 1 sigaret </a:t>
            </a:r>
            <a:r>
              <a:rPr lang="nl-NL" sz="2000" dirty="0">
                <a:latin typeface="ＭＳ ゴシック"/>
                <a:ea typeface="ＭＳ ゴシック"/>
                <a:cs typeface="ＭＳ ゴシック"/>
              </a:rPr>
              <a:t>≅</a:t>
            </a:r>
            <a:r>
              <a:rPr lang="nl-NL" sz="2000" dirty="0"/>
              <a:t>0,01 </a:t>
            </a:r>
            <a:r>
              <a:rPr lang="nl-NL" sz="2000" dirty="0" err="1"/>
              <a:t>mSv</a:t>
            </a:r>
            <a:endParaRPr lang="nl-NL" sz="2000" dirty="0"/>
          </a:p>
        </p:txBody>
      </p:sp>
      <p:sp>
        <p:nvSpPr>
          <p:cNvPr id="4" name="Date Placeholder 3"/>
          <p:cNvSpPr>
            <a:spLocks noGrp="1"/>
          </p:cNvSpPr>
          <p:nvPr>
            <p:ph type="dt" sz="half" idx="10"/>
          </p:nvPr>
        </p:nvSpPr>
        <p:spPr/>
        <p:txBody>
          <a:bodyPr/>
          <a:lstStyle/>
          <a:p>
            <a:r>
              <a:rPr lang="nl-NL"/>
              <a:t>1 december 2016</a:t>
            </a:r>
          </a:p>
        </p:txBody>
      </p:sp>
      <p:sp>
        <p:nvSpPr>
          <p:cNvPr id="5" name="Footer Placeholder 4"/>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3905482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692696"/>
            <a:ext cx="8229600" cy="864096"/>
          </a:xfrm>
        </p:spPr>
        <p:txBody>
          <a:bodyPr>
            <a:normAutofit/>
          </a:bodyPr>
          <a:lstStyle/>
          <a:p>
            <a:pPr algn="l"/>
            <a:r>
              <a:rPr lang="nl-NL" dirty="0"/>
              <a:t>Probleemschets onderzoek</a:t>
            </a:r>
          </a:p>
        </p:txBody>
      </p:sp>
      <p:sp>
        <p:nvSpPr>
          <p:cNvPr id="3" name="Tijdelijke aanduiding voor inhoud 2"/>
          <p:cNvSpPr>
            <a:spLocks noGrp="1"/>
          </p:cNvSpPr>
          <p:nvPr>
            <p:ph idx="1"/>
          </p:nvPr>
        </p:nvSpPr>
        <p:spPr>
          <a:xfrm>
            <a:off x="457200" y="1340768"/>
            <a:ext cx="8229600" cy="5832648"/>
          </a:xfrm>
        </p:spPr>
        <p:txBody>
          <a:bodyPr>
            <a:noAutofit/>
          </a:bodyPr>
          <a:lstStyle/>
          <a:p>
            <a:r>
              <a:rPr lang="nl-NL" sz="2800" dirty="0"/>
              <a:t>Kernongeval:</a:t>
            </a:r>
          </a:p>
          <a:p>
            <a:pPr lvl="1"/>
            <a:r>
              <a:rPr lang="nl-NL" sz="2200" dirty="0"/>
              <a:t>Zeer kleine kans </a:t>
            </a:r>
          </a:p>
          <a:p>
            <a:pPr lvl="1"/>
            <a:r>
              <a:rPr lang="nl-NL" sz="2200" dirty="0"/>
              <a:t>Ernstige gevolgen</a:t>
            </a:r>
          </a:p>
          <a:p>
            <a:pPr lvl="2"/>
            <a:r>
              <a:rPr lang="nl-NL" sz="2000" dirty="0"/>
              <a:t>Gezondheids- en milieuschade</a:t>
            </a:r>
          </a:p>
          <a:p>
            <a:pPr lvl="2"/>
            <a:r>
              <a:rPr lang="nl-NL" sz="2000" dirty="0"/>
              <a:t>Zorgen, onrust (onduidelijkheid over gevolgen en wat te doen)</a:t>
            </a:r>
          </a:p>
          <a:p>
            <a:r>
              <a:rPr lang="nl-NL" sz="2800" dirty="0"/>
              <a:t>Nieuw beleid (Europese harmonisatie)</a:t>
            </a:r>
          </a:p>
          <a:p>
            <a:pPr lvl="1"/>
            <a:r>
              <a:rPr lang="nl-NL" sz="2200" dirty="0"/>
              <a:t>groot deel van Nederland voorzien van jodiumtabletten</a:t>
            </a:r>
          </a:p>
          <a:p>
            <a:pPr lvl="1"/>
            <a:r>
              <a:rPr lang="nl-NL" sz="2200" dirty="0"/>
              <a:t>Hoe te communiceren?</a:t>
            </a:r>
          </a:p>
          <a:p>
            <a:pPr lvl="2"/>
            <a:r>
              <a:rPr lang="nl-NL" sz="2000" dirty="0"/>
              <a:t>Vooraf </a:t>
            </a:r>
          </a:p>
          <a:p>
            <a:pPr lvl="2"/>
            <a:r>
              <a:rPr lang="nl-NL" sz="2000" dirty="0"/>
              <a:t>Tijdens dreiging</a:t>
            </a:r>
          </a:p>
          <a:p>
            <a:pPr lvl="2"/>
            <a:r>
              <a:rPr lang="nl-NL" sz="2000" dirty="0"/>
              <a:t>Over de risico’s en maatregelen (van overheid, en mensen zelf)</a:t>
            </a:r>
          </a:p>
          <a:p>
            <a:endParaRPr lang="nl-NL" sz="2800" dirty="0"/>
          </a:p>
        </p:txBody>
      </p:sp>
      <p:sp>
        <p:nvSpPr>
          <p:cNvPr id="4" name="Tijdelijke aanduiding voor datum 3"/>
          <p:cNvSpPr>
            <a:spLocks noGrp="1"/>
          </p:cNvSpPr>
          <p:nvPr>
            <p:ph type="dt" sz="half" idx="10"/>
          </p:nvPr>
        </p:nvSpPr>
        <p:spPr/>
        <p:txBody>
          <a:bodyPr/>
          <a:lstStyle/>
          <a:p>
            <a:r>
              <a:rPr lang="nl-NL"/>
              <a:t>1 december 2016</a:t>
            </a:r>
            <a:endParaRPr lang="nl-NL" dirty="0"/>
          </a:p>
        </p:txBody>
      </p:sp>
      <p:sp>
        <p:nvSpPr>
          <p:cNvPr id="5" name="Tijdelijke aanduiding voor voettekst 4"/>
          <p:cNvSpPr>
            <a:spLocks noGrp="1"/>
          </p:cNvSpPr>
          <p:nvPr>
            <p:ph type="ftr" sz="quarter" idx="11"/>
          </p:nvPr>
        </p:nvSpPr>
        <p:spPr/>
        <p:txBody>
          <a:bodyPr/>
          <a:lstStyle/>
          <a:p>
            <a:r>
              <a:rPr lang="nl-NL"/>
              <a:t>SBE RUG i.s.m. UMCG</a:t>
            </a:r>
            <a:endParaRPr lang="nl-NL" dirty="0"/>
          </a:p>
        </p:txBody>
      </p:sp>
    </p:spTree>
    <p:extLst>
      <p:ext uri="{BB962C8B-B14F-4D97-AF65-F5344CB8AC3E}">
        <p14:creationId xmlns:p14="http://schemas.microsoft.com/office/powerpoint/2010/main" val="1351874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hermafbeelding 2016-10-02 om 13.07.0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4100" y="0"/>
            <a:ext cx="7034709" cy="6858000"/>
          </a:xfrm>
          <a:prstGeom prst="rect">
            <a:avLst/>
          </a:prstGeom>
        </p:spPr>
      </p:pic>
      <p:sp>
        <p:nvSpPr>
          <p:cNvPr id="3" name="Date Placeholder 2"/>
          <p:cNvSpPr>
            <a:spLocks noGrp="1"/>
          </p:cNvSpPr>
          <p:nvPr>
            <p:ph type="dt" sz="half" idx="10"/>
          </p:nvPr>
        </p:nvSpPr>
        <p:spPr/>
        <p:txBody>
          <a:bodyPr/>
          <a:lstStyle/>
          <a:p>
            <a:r>
              <a:rPr lang="nl-NL"/>
              <a:t>1 december 2016</a:t>
            </a:r>
          </a:p>
        </p:txBody>
      </p:sp>
      <p:sp>
        <p:nvSpPr>
          <p:cNvPr id="4" name="Footer Placeholder 3"/>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22048876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a:t>1 december 2016</a:t>
            </a:r>
          </a:p>
        </p:txBody>
      </p:sp>
      <p:sp>
        <p:nvSpPr>
          <p:cNvPr id="3" name="Footer Placeholder 2"/>
          <p:cNvSpPr>
            <a:spLocks noGrp="1"/>
          </p:cNvSpPr>
          <p:nvPr>
            <p:ph type="ftr" sz="quarter" idx="11"/>
          </p:nvPr>
        </p:nvSpPr>
        <p:spPr/>
        <p:txBody>
          <a:bodyPr/>
          <a:lstStyle/>
          <a:p>
            <a:r>
              <a:rPr lang="nl-NL"/>
              <a:t>SBE RUG i.s.m. UMCG</a:t>
            </a:r>
          </a:p>
        </p:txBody>
      </p:sp>
      <p:sp>
        <p:nvSpPr>
          <p:cNvPr id="5" name="Title 4"/>
          <p:cNvSpPr>
            <a:spLocks noGrp="1"/>
          </p:cNvSpPr>
          <p:nvPr>
            <p:ph type="title" idx="4294967295"/>
          </p:nvPr>
        </p:nvSpPr>
        <p:spPr>
          <a:xfrm>
            <a:off x="0" y="908050"/>
            <a:ext cx="8229600" cy="865188"/>
          </a:xfrm>
          <a:prstGeom prst="rect">
            <a:avLst/>
          </a:prstGeom>
        </p:spPr>
        <p:txBody>
          <a:bodyPr/>
          <a:lstStyle/>
          <a:p>
            <a:r>
              <a:rPr lang="en-US" dirty="0" err="1"/>
              <a:t>Werking</a:t>
            </a:r>
            <a:r>
              <a:rPr lang="en-US" dirty="0"/>
              <a:t> </a:t>
            </a:r>
            <a:r>
              <a:rPr lang="en-US" dirty="0" err="1"/>
              <a:t>jodiumtabletten</a:t>
            </a:r>
            <a:endParaRPr lang="en-US" dirty="0"/>
          </a:p>
        </p:txBody>
      </p:sp>
      <p:sp>
        <p:nvSpPr>
          <p:cNvPr id="7" name="Rectangle 6"/>
          <p:cNvSpPr/>
          <p:nvPr/>
        </p:nvSpPr>
        <p:spPr>
          <a:xfrm>
            <a:off x="107504" y="2967335"/>
            <a:ext cx="8208912" cy="615553"/>
          </a:xfrm>
          <a:prstGeom prst="rect">
            <a:avLst/>
          </a:prstGeom>
        </p:spPr>
        <p:txBody>
          <a:bodyPr wrap="square">
            <a:spAutoFit/>
          </a:bodyPr>
          <a:lstStyle/>
          <a:p>
            <a:r>
              <a:rPr lang="en-US" sz="1600" dirty="0">
                <a:hlinkClick r:id="rId2"/>
              </a:rPr>
              <a:t>http://www.swissinfo.ch/eng/radiation-protection_pills-to-take-in-a-nuclear-accident/41097404</a:t>
            </a:r>
            <a:endParaRPr lang="en-US" sz="1600" dirty="0"/>
          </a:p>
          <a:p>
            <a:endParaRPr lang="en-US" dirty="0"/>
          </a:p>
        </p:txBody>
      </p:sp>
    </p:spTree>
    <p:extLst>
      <p:ext uri="{BB962C8B-B14F-4D97-AF65-F5344CB8AC3E}">
        <p14:creationId xmlns:p14="http://schemas.microsoft.com/office/powerpoint/2010/main" val="18301645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err="1"/>
              <a:t>Onderzoeksaanpak</a:t>
            </a:r>
            <a:endParaRPr lang="nl-NL" dirty="0"/>
          </a:p>
        </p:txBody>
      </p:sp>
      <p:sp>
        <p:nvSpPr>
          <p:cNvPr id="3" name="Tijdelijke aanduiding voor inhoud 2"/>
          <p:cNvSpPr>
            <a:spLocks noGrp="1"/>
          </p:cNvSpPr>
          <p:nvPr>
            <p:ph idx="1"/>
          </p:nvPr>
        </p:nvSpPr>
        <p:spPr>
          <a:xfrm>
            <a:off x="179512" y="2132856"/>
            <a:ext cx="8507288" cy="3993307"/>
          </a:xfrm>
        </p:spPr>
        <p:txBody>
          <a:bodyPr>
            <a:normAutofit fontScale="47500" lnSpcReduction="20000"/>
          </a:bodyPr>
          <a:lstStyle/>
          <a:p>
            <a:pPr marL="0" indent="0">
              <a:buNone/>
            </a:pPr>
            <a:r>
              <a:rPr lang="nl-NL" sz="4400" dirty="0"/>
              <a:t>1.Constructie expert model</a:t>
            </a:r>
          </a:p>
          <a:p>
            <a:r>
              <a:rPr lang="nl-NL" dirty="0"/>
              <a:t>Opstellen basismodel op basis van literatuur </a:t>
            </a:r>
          </a:p>
          <a:p>
            <a:r>
              <a:rPr lang="nl-NL" dirty="0"/>
              <a:t>Interviews deskundigen uit verschillende disciplines</a:t>
            </a:r>
          </a:p>
          <a:p>
            <a:endParaRPr lang="nl-NL" dirty="0"/>
          </a:p>
          <a:p>
            <a:pPr marL="0" indent="0">
              <a:buNone/>
            </a:pPr>
            <a:r>
              <a:rPr lang="nl-NL" sz="4400" dirty="0"/>
              <a:t>2.Onderzoek perspectief niet-deskundigen; </a:t>
            </a:r>
          </a:p>
          <a:p>
            <a:r>
              <a:rPr lang="nl-NL" dirty="0"/>
              <a:t>Interviews (algemeen publiek, omwonenden) </a:t>
            </a:r>
          </a:p>
          <a:p>
            <a:r>
              <a:rPr lang="nl-NL" dirty="0"/>
              <a:t>Online vragenlijst (kwantificering)</a:t>
            </a:r>
          </a:p>
          <a:p>
            <a:endParaRPr lang="nl-NL" dirty="0"/>
          </a:p>
          <a:p>
            <a:pPr marL="0" indent="0">
              <a:buNone/>
            </a:pPr>
            <a:r>
              <a:rPr lang="nl-NL" sz="4400" dirty="0"/>
              <a:t>3.Vergelijking expert-lekenmodel =&gt; Identificatie kennisbehoeften </a:t>
            </a:r>
          </a:p>
          <a:p>
            <a:r>
              <a:rPr lang="nl-NL" dirty="0"/>
              <a:t>Belangrijke misvattingen leken</a:t>
            </a:r>
          </a:p>
          <a:p>
            <a:r>
              <a:rPr lang="nl-NL" dirty="0"/>
              <a:t>Kennisvragen/relevante ontbrekende kennis</a:t>
            </a:r>
          </a:p>
          <a:p>
            <a:r>
              <a:rPr lang="nl-NL" dirty="0"/>
              <a:t>Belangrijke leken ideeën/inzichten</a:t>
            </a:r>
          </a:p>
          <a:p>
            <a:endParaRPr lang="nl-NL" dirty="0"/>
          </a:p>
          <a:p>
            <a:pPr marL="0" indent="0">
              <a:buNone/>
            </a:pPr>
            <a:r>
              <a:rPr lang="nl-NL" sz="4400" dirty="0"/>
              <a:t>4.Toetsen communicatie </a:t>
            </a:r>
          </a:p>
          <a:p>
            <a:endParaRPr lang="nl-NL" dirty="0"/>
          </a:p>
        </p:txBody>
      </p:sp>
      <p:sp>
        <p:nvSpPr>
          <p:cNvPr id="4" name="Tijdelijke aanduiding voor datum 3"/>
          <p:cNvSpPr>
            <a:spLocks noGrp="1"/>
          </p:cNvSpPr>
          <p:nvPr>
            <p:ph type="dt" sz="half" idx="10"/>
          </p:nvPr>
        </p:nvSpPr>
        <p:spPr/>
        <p:txBody>
          <a:bodyPr/>
          <a:lstStyle/>
          <a:p>
            <a:r>
              <a:rPr lang="nl-NL"/>
              <a:t>1 december 2016</a:t>
            </a:r>
            <a:endParaRPr lang="nl-NL" dirty="0"/>
          </a:p>
        </p:txBody>
      </p:sp>
      <p:sp>
        <p:nvSpPr>
          <p:cNvPr id="5" name="Tijdelijke aanduiding voor voettekst 4"/>
          <p:cNvSpPr>
            <a:spLocks noGrp="1"/>
          </p:cNvSpPr>
          <p:nvPr>
            <p:ph type="ftr" sz="quarter" idx="11"/>
          </p:nvPr>
        </p:nvSpPr>
        <p:spPr/>
        <p:txBody>
          <a:bodyPr/>
          <a:lstStyle/>
          <a:p>
            <a:r>
              <a:rPr lang="nl-NL"/>
              <a:t>SBE RUG i.s.m. UMCG</a:t>
            </a:r>
            <a:endParaRPr lang="nl-NL" dirty="0"/>
          </a:p>
        </p:txBody>
      </p:sp>
      <p:pic>
        <p:nvPicPr>
          <p:cNvPr id="6" name="Picture 3"/>
          <p:cNvPicPr>
            <a:picLocks noChangeAspect="1" noChangeArrowheads="1"/>
          </p:cNvPicPr>
          <p:nvPr/>
        </p:nvPicPr>
        <p:blipFill>
          <a:blip r:embed="rId2"/>
          <a:srcRect/>
          <a:stretch>
            <a:fillRect/>
          </a:stretch>
        </p:blipFill>
        <p:spPr bwMode="auto">
          <a:xfrm>
            <a:off x="6661150" y="1052513"/>
            <a:ext cx="2206625" cy="2352675"/>
          </a:xfrm>
          <a:prstGeom prst="rect">
            <a:avLst/>
          </a:prstGeom>
          <a:noFill/>
          <a:ln w="9525">
            <a:noFill/>
            <a:miter lim="800000"/>
            <a:headEnd/>
            <a:tailEnd/>
          </a:ln>
        </p:spPr>
      </p:pic>
    </p:spTree>
    <p:extLst>
      <p:ext uri="{BB962C8B-B14F-4D97-AF65-F5344CB8AC3E}">
        <p14:creationId xmlns:p14="http://schemas.microsoft.com/office/powerpoint/2010/main" val="32707326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idx="4294967295"/>
          </p:nvPr>
        </p:nvSpPr>
        <p:spPr>
          <a:xfrm>
            <a:off x="485775" y="1284288"/>
            <a:ext cx="8172450" cy="444500"/>
          </a:xfrm>
          <a:prstGeom prst="rect">
            <a:avLst/>
          </a:prstGeom>
        </p:spPr>
        <p:txBody>
          <a:bodyPr/>
          <a:lstStyle/>
          <a:p>
            <a:r>
              <a:rPr lang="nl-NL" b="1" dirty="0"/>
              <a:t>Basis model</a:t>
            </a:r>
          </a:p>
        </p:txBody>
      </p:sp>
      <p:sp>
        <p:nvSpPr>
          <p:cNvPr id="19458" name="AutoShape 4"/>
          <p:cNvSpPr>
            <a:spLocks noChangeArrowheads="1"/>
          </p:cNvSpPr>
          <p:nvPr/>
        </p:nvSpPr>
        <p:spPr bwMode="auto">
          <a:xfrm>
            <a:off x="684213" y="2060575"/>
            <a:ext cx="3311525" cy="1657350"/>
          </a:xfrm>
          <a:prstGeom prst="roundRect">
            <a:avLst>
              <a:gd name="adj" fmla="val 16667"/>
            </a:avLst>
          </a:prstGeom>
          <a:solidFill>
            <a:schemeClr val="tx2">
              <a:lumMod val="40000"/>
              <a:lumOff val="60000"/>
            </a:schemeClr>
          </a:solidFill>
          <a:ln w="9525">
            <a:solidFill>
              <a:srgbClr val="004874"/>
            </a:solidFill>
            <a:round/>
            <a:headEnd/>
            <a:tailEnd/>
          </a:ln>
        </p:spPr>
        <p:txBody>
          <a:bodyPr wrap="none" anchor="ctr"/>
          <a:lstStyle/>
          <a:p>
            <a:pPr algn="ctr">
              <a:defRPr/>
            </a:pPr>
            <a:r>
              <a:rPr lang="nl-NL" sz="2000" dirty="0">
                <a:solidFill>
                  <a:srgbClr val="004874"/>
                </a:solidFill>
              </a:rPr>
              <a:t>Eigenschappen van </a:t>
            </a:r>
          </a:p>
          <a:p>
            <a:pPr algn="ctr">
              <a:defRPr/>
            </a:pPr>
            <a:r>
              <a:rPr lang="nl-NL" sz="2000" dirty="0">
                <a:solidFill>
                  <a:srgbClr val="004874"/>
                </a:solidFill>
              </a:rPr>
              <a:t>stralingsbron en</a:t>
            </a:r>
          </a:p>
          <a:p>
            <a:pPr algn="ctr">
              <a:defRPr/>
            </a:pPr>
            <a:r>
              <a:rPr lang="nl-NL" sz="2000" dirty="0">
                <a:solidFill>
                  <a:srgbClr val="004874"/>
                </a:solidFill>
              </a:rPr>
              <a:t>blootstelling</a:t>
            </a:r>
          </a:p>
        </p:txBody>
      </p:sp>
      <p:sp>
        <p:nvSpPr>
          <p:cNvPr id="19459" name="AutoShape 7"/>
          <p:cNvSpPr>
            <a:spLocks noChangeArrowheads="1"/>
          </p:cNvSpPr>
          <p:nvPr/>
        </p:nvSpPr>
        <p:spPr bwMode="auto">
          <a:xfrm>
            <a:off x="2843213" y="4221163"/>
            <a:ext cx="3311525" cy="1657350"/>
          </a:xfrm>
          <a:prstGeom prst="roundRect">
            <a:avLst>
              <a:gd name="adj" fmla="val 16667"/>
            </a:avLst>
          </a:prstGeom>
          <a:solidFill>
            <a:srgbClr val="00B050"/>
          </a:solidFill>
          <a:ln w="9525">
            <a:solidFill>
              <a:srgbClr val="004874"/>
            </a:solidFill>
            <a:round/>
            <a:headEnd/>
            <a:tailEnd/>
          </a:ln>
        </p:spPr>
        <p:txBody>
          <a:bodyPr wrap="none" anchor="ctr"/>
          <a:lstStyle/>
          <a:p>
            <a:pPr algn="ctr"/>
            <a:r>
              <a:rPr lang="nl-NL" sz="2000">
                <a:solidFill>
                  <a:srgbClr val="004874"/>
                </a:solidFill>
              </a:rPr>
              <a:t>Mogelijke maatregelen</a:t>
            </a:r>
          </a:p>
        </p:txBody>
      </p:sp>
      <p:sp>
        <p:nvSpPr>
          <p:cNvPr id="19460" name="AutoShape 8"/>
          <p:cNvSpPr>
            <a:spLocks noChangeArrowheads="1"/>
          </p:cNvSpPr>
          <p:nvPr/>
        </p:nvSpPr>
        <p:spPr bwMode="auto">
          <a:xfrm>
            <a:off x="4643438" y="1989138"/>
            <a:ext cx="3311525" cy="1657350"/>
          </a:xfrm>
          <a:prstGeom prst="roundRect">
            <a:avLst>
              <a:gd name="adj" fmla="val 16667"/>
            </a:avLst>
          </a:prstGeom>
          <a:solidFill>
            <a:srgbClr val="FFFF00"/>
          </a:solidFill>
          <a:ln w="9525">
            <a:solidFill>
              <a:srgbClr val="004874"/>
            </a:solidFill>
            <a:round/>
            <a:headEnd/>
            <a:tailEnd/>
          </a:ln>
        </p:spPr>
        <p:txBody>
          <a:bodyPr wrap="none" anchor="ctr"/>
          <a:lstStyle/>
          <a:p>
            <a:pPr algn="ctr"/>
            <a:r>
              <a:rPr lang="nl-NL" sz="2000">
                <a:solidFill>
                  <a:srgbClr val="004874"/>
                </a:solidFill>
              </a:rPr>
              <a:t>Mogelijke gevolgen</a:t>
            </a:r>
          </a:p>
        </p:txBody>
      </p:sp>
      <p:sp>
        <p:nvSpPr>
          <p:cNvPr id="19461" name="Line 10"/>
          <p:cNvSpPr>
            <a:spLocks noChangeShapeType="1"/>
          </p:cNvSpPr>
          <p:nvPr/>
        </p:nvSpPr>
        <p:spPr bwMode="auto">
          <a:xfrm>
            <a:off x="3995738" y="2924175"/>
            <a:ext cx="647700" cy="0"/>
          </a:xfrm>
          <a:prstGeom prst="line">
            <a:avLst/>
          </a:prstGeom>
          <a:noFill/>
          <a:ln w="57150">
            <a:solidFill>
              <a:schemeClr val="tx1"/>
            </a:solidFill>
            <a:round/>
            <a:headEnd/>
            <a:tailEnd type="triangle" w="med" len="med"/>
          </a:ln>
        </p:spPr>
        <p:txBody>
          <a:bodyPr/>
          <a:lstStyle/>
          <a:p>
            <a:endParaRPr lang="nl-NL"/>
          </a:p>
        </p:txBody>
      </p:sp>
      <p:sp>
        <p:nvSpPr>
          <p:cNvPr id="19462" name="Line 11"/>
          <p:cNvSpPr>
            <a:spLocks noChangeShapeType="1"/>
          </p:cNvSpPr>
          <p:nvPr/>
        </p:nvSpPr>
        <p:spPr bwMode="auto">
          <a:xfrm flipH="1" flipV="1">
            <a:off x="1979613" y="3789363"/>
            <a:ext cx="863600" cy="1079500"/>
          </a:xfrm>
          <a:prstGeom prst="line">
            <a:avLst/>
          </a:prstGeom>
          <a:noFill/>
          <a:ln w="57150">
            <a:solidFill>
              <a:schemeClr val="tx1"/>
            </a:solidFill>
            <a:round/>
            <a:headEnd/>
            <a:tailEnd type="triangle" w="med" len="med"/>
          </a:ln>
        </p:spPr>
        <p:txBody>
          <a:bodyPr/>
          <a:lstStyle/>
          <a:p>
            <a:endParaRPr lang="nl-NL"/>
          </a:p>
        </p:txBody>
      </p:sp>
      <p:sp>
        <p:nvSpPr>
          <p:cNvPr id="19463" name="Line 12"/>
          <p:cNvSpPr>
            <a:spLocks noChangeShapeType="1"/>
          </p:cNvSpPr>
          <p:nvPr/>
        </p:nvSpPr>
        <p:spPr bwMode="auto">
          <a:xfrm flipV="1">
            <a:off x="6156325" y="3716338"/>
            <a:ext cx="647700" cy="1152525"/>
          </a:xfrm>
          <a:prstGeom prst="line">
            <a:avLst/>
          </a:prstGeom>
          <a:noFill/>
          <a:ln w="57150">
            <a:solidFill>
              <a:schemeClr val="tx1"/>
            </a:solidFill>
            <a:round/>
            <a:headEnd/>
            <a:tailEnd type="triangle" w="med" len="med"/>
          </a:ln>
        </p:spPr>
        <p:txBody>
          <a:bodyPr/>
          <a:lstStyle/>
          <a:p>
            <a:endParaRPr lang="nl-NL"/>
          </a:p>
        </p:txBody>
      </p:sp>
      <p:sp>
        <p:nvSpPr>
          <p:cNvPr id="19464" name="Line 13"/>
          <p:cNvSpPr>
            <a:spLocks noChangeShapeType="1"/>
          </p:cNvSpPr>
          <p:nvPr/>
        </p:nvSpPr>
        <p:spPr bwMode="auto">
          <a:xfrm flipV="1">
            <a:off x="4284663" y="2924175"/>
            <a:ext cx="0" cy="1296988"/>
          </a:xfrm>
          <a:prstGeom prst="line">
            <a:avLst/>
          </a:prstGeom>
          <a:noFill/>
          <a:ln w="57150">
            <a:solidFill>
              <a:schemeClr val="tx1"/>
            </a:solidFill>
            <a:round/>
            <a:headEnd/>
            <a:tailEnd type="triangle" w="med" len="med"/>
          </a:ln>
        </p:spPr>
        <p:txBody>
          <a:bodyPr/>
          <a:lstStyle/>
          <a:p>
            <a:endParaRPr lang="nl-NL"/>
          </a:p>
        </p:txBody>
      </p:sp>
      <p:sp>
        <p:nvSpPr>
          <p:cNvPr id="19465" name="Tijdelijke aanduiding voor datum 1"/>
          <p:cNvSpPr>
            <a:spLocks noGrp="1"/>
          </p:cNvSpPr>
          <p:nvPr>
            <p:ph type="dt" sz="quarter" idx="10"/>
          </p:nvPr>
        </p:nvSpPr>
        <p:spPr>
          <a:noFill/>
          <a:ln>
            <a:miter lim="800000"/>
            <a:headEnd/>
            <a:tailEnd/>
          </a:ln>
        </p:spPr>
        <p:txBody>
          <a:bodyPr/>
          <a:lstStyle/>
          <a:p>
            <a:r>
              <a:rPr lang="nl-NL"/>
              <a:t>1 december 2016</a:t>
            </a:r>
          </a:p>
        </p:txBody>
      </p:sp>
      <p:sp>
        <p:nvSpPr>
          <p:cNvPr id="2" name="Footer Placeholder 1"/>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16657011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hermafbeelding 2016-10-02 om 13.04.4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62000"/>
            <a:ext cx="9144000" cy="5309629"/>
          </a:xfrm>
          <a:prstGeom prst="rect">
            <a:avLst/>
          </a:prstGeom>
        </p:spPr>
      </p:pic>
      <p:sp>
        <p:nvSpPr>
          <p:cNvPr id="3" name="Date Placeholder 2"/>
          <p:cNvSpPr>
            <a:spLocks noGrp="1"/>
          </p:cNvSpPr>
          <p:nvPr>
            <p:ph type="dt" sz="half" idx="10"/>
          </p:nvPr>
        </p:nvSpPr>
        <p:spPr/>
        <p:txBody>
          <a:bodyPr/>
          <a:lstStyle/>
          <a:p>
            <a:r>
              <a:rPr lang="nl-NL"/>
              <a:t>1 december 2016</a:t>
            </a:r>
          </a:p>
        </p:txBody>
      </p:sp>
      <p:sp>
        <p:nvSpPr>
          <p:cNvPr id="4" name="Footer Placeholder 3"/>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3305955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Percepties over kenmerken straling</a:t>
            </a:r>
          </a:p>
        </p:txBody>
      </p:sp>
      <p:sp>
        <p:nvSpPr>
          <p:cNvPr id="4" name="Tijdelijke aanduiding voor datum 3"/>
          <p:cNvSpPr>
            <a:spLocks noGrp="1"/>
          </p:cNvSpPr>
          <p:nvPr>
            <p:ph type="dt" sz="half" idx="10"/>
          </p:nvPr>
        </p:nvSpPr>
        <p:spPr/>
        <p:txBody>
          <a:bodyPr/>
          <a:lstStyle/>
          <a:p>
            <a:pPr>
              <a:defRPr/>
            </a:pPr>
            <a:r>
              <a:rPr lang="nl-NL"/>
              <a:t>1 december 2016</a:t>
            </a:r>
            <a:endParaRPr lang="nl-NL" dirty="0"/>
          </a:p>
        </p:txBody>
      </p:sp>
      <p:sp>
        <p:nvSpPr>
          <p:cNvPr id="6" name="Rechthoek 5"/>
          <p:cNvSpPr/>
          <p:nvPr/>
        </p:nvSpPr>
        <p:spPr>
          <a:xfrm>
            <a:off x="467544" y="1772816"/>
            <a:ext cx="8136904" cy="3893374"/>
          </a:xfrm>
          <a:prstGeom prst="rect">
            <a:avLst/>
          </a:prstGeom>
        </p:spPr>
        <p:txBody>
          <a:bodyPr wrap="square">
            <a:spAutoFit/>
          </a:bodyPr>
          <a:lstStyle/>
          <a:p>
            <a:pPr marL="274637" lvl="1" indent="0">
              <a:lnSpc>
                <a:spcPct val="80000"/>
              </a:lnSpc>
              <a:buFont typeface="Verdana" pitchFamily="34" charset="0"/>
              <a:buNone/>
              <a:defRPr/>
            </a:pPr>
            <a:endParaRPr lang="nl-NL" sz="2000" i="1" dirty="0">
              <a:solidFill>
                <a:srgbClr val="005386"/>
              </a:solidFill>
            </a:endParaRPr>
          </a:p>
          <a:p>
            <a:pPr marL="274637" lvl="1" indent="0">
              <a:lnSpc>
                <a:spcPct val="80000"/>
              </a:lnSpc>
              <a:buFont typeface="Verdana" pitchFamily="34" charset="0"/>
              <a:buNone/>
              <a:defRPr/>
            </a:pPr>
            <a:r>
              <a:rPr lang="nl-NL" dirty="0">
                <a:solidFill>
                  <a:srgbClr val="002060"/>
                </a:solidFill>
              </a:rPr>
              <a:t>‘</a:t>
            </a:r>
            <a:r>
              <a:rPr lang="nl-NL" i="1" dirty="0">
                <a:solidFill>
                  <a:srgbClr val="002060"/>
                </a:solidFill>
              </a:rPr>
              <a:t>Tja dat is iets wat zich verplaatst door de lucht. Door de omgeving dat zich uitbreidt als een soort, ja hoe moet ik dat zeggen. Nou wat een kernbom eigenlijk doet. Zo'n wolk zo'n paddenstoel die zich uitbreidt. Zo zitten er ook een heleboel minuscule deeltjes die in die lucht zich verspreidt en die wij inademen of op onze huid krijgen …. en dat is iets wat je niet zomaar even weg kunt spoelen. Die straling blijft namelijk heel lang hangen. … En straling je kunt het niet zien en kunt het niet ruiken en je voelt het ook niet dat je ergens tegen aanloopt, maar als het er is en je weet het niet..’ </a:t>
            </a:r>
          </a:p>
          <a:p>
            <a:pPr marL="274637" lvl="1" indent="0">
              <a:lnSpc>
                <a:spcPct val="80000"/>
              </a:lnSpc>
              <a:buFont typeface="Verdana" pitchFamily="34" charset="0"/>
              <a:buNone/>
              <a:defRPr/>
            </a:pPr>
            <a:endParaRPr lang="nl-NL" i="1" dirty="0">
              <a:solidFill>
                <a:srgbClr val="002060"/>
              </a:solidFill>
            </a:endParaRPr>
          </a:p>
          <a:p>
            <a:pPr marL="274637" lvl="1" indent="0">
              <a:lnSpc>
                <a:spcPct val="80000"/>
              </a:lnSpc>
              <a:buFont typeface="Verdana" pitchFamily="34" charset="0"/>
              <a:buNone/>
              <a:defRPr/>
            </a:pPr>
            <a:r>
              <a:rPr lang="nl-NL" i="1" dirty="0">
                <a:solidFill>
                  <a:srgbClr val="002060"/>
                </a:solidFill>
              </a:rPr>
              <a:t>‘… dan denk ik straling gaat overal doorheen. Tenminste dat denk ik of dat zo is dat weet ik niet.’ </a:t>
            </a:r>
          </a:p>
          <a:p>
            <a:pPr marL="274637" lvl="1" indent="0">
              <a:lnSpc>
                <a:spcPct val="80000"/>
              </a:lnSpc>
              <a:buFont typeface="Verdana" pitchFamily="34" charset="0"/>
              <a:buNone/>
              <a:defRPr/>
            </a:pPr>
            <a:endParaRPr lang="nl-NL" i="1" dirty="0">
              <a:solidFill>
                <a:srgbClr val="002060"/>
              </a:solidFill>
            </a:endParaRPr>
          </a:p>
          <a:p>
            <a:pPr marL="274637" lvl="1" indent="0">
              <a:lnSpc>
                <a:spcPct val="80000"/>
              </a:lnSpc>
              <a:buFont typeface="Verdana" pitchFamily="34" charset="0"/>
              <a:buNone/>
              <a:defRPr/>
            </a:pPr>
            <a:r>
              <a:rPr lang="nl-NL" i="1" dirty="0">
                <a:solidFill>
                  <a:srgbClr val="002060"/>
                </a:solidFill>
              </a:rPr>
              <a:t>‘Nou deeltjes met regen. Het is niet zo dat die radioactieve stofjes…  niet alleen die straling, ik weet ook niet precies wat het verschil is. Straling denk je ook dat je het niet ziet, maar het is wel aanwezig. Je moet dingen niet oppakken in een gebied wat besmet. Dus het is wel iets tastbaars.’</a:t>
            </a:r>
          </a:p>
        </p:txBody>
      </p:sp>
      <p:sp>
        <p:nvSpPr>
          <p:cNvPr id="7" name="Tekstvak 6"/>
          <p:cNvSpPr txBox="1"/>
          <p:nvPr/>
        </p:nvSpPr>
        <p:spPr>
          <a:xfrm>
            <a:off x="827584" y="5733256"/>
            <a:ext cx="2560316" cy="369332"/>
          </a:xfrm>
          <a:prstGeom prst="rect">
            <a:avLst/>
          </a:prstGeom>
          <a:noFill/>
        </p:spPr>
        <p:txBody>
          <a:bodyPr wrap="none" rtlCol="0">
            <a:spAutoFit/>
          </a:bodyPr>
          <a:lstStyle/>
          <a:p>
            <a:r>
              <a:rPr lang="nl-NL" dirty="0"/>
              <a:t>Claassen et al, 2016</a:t>
            </a:r>
          </a:p>
        </p:txBody>
      </p:sp>
      <p:sp>
        <p:nvSpPr>
          <p:cNvPr id="3" name="Footer Placeholder 2"/>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3161536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dirty="0"/>
              <a:t>Even voorstellen … </a:t>
            </a:r>
          </a:p>
        </p:txBody>
      </p:sp>
      <p:sp>
        <p:nvSpPr>
          <p:cNvPr id="3" name="Tijdelijke aanduiding voor inhoud 2"/>
          <p:cNvSpPr>
            <a:spLocks noGrp="1"/>
          </p:cNvSpPr>
          <p:nvPr>
            <p:ph idx="1"/>
          </p:nvPr>
        </p:nvSpPr>
        <p:spPr>
          <a:xfrm>
            <a:off x="457200" y="1556792"/>
            <a:ext cx="8229600" cy="5256584"/>
          </a:xfrm>
        </p:spPr>
        <p:txBody>
          <a:bodyPr/>
          <a:lstStyle/>
          <a:p>
            <a:pPr lvl="0"/>
            <a:r>
              <a:rPr lang="nl-NL" sz="2600" i="1" dirty="0">
                <a:solidFill>
                  <a:prstClr val="black"/>
                </a:solidFill>
              </a:rPr>
              <a:t>GGD Groningen</a:t>
            </a:r>
            <a:endParaRPr lang="nl-NL" sz="2600" dirty="0">
              <a:solidFill>
                <a:prstClr val="black"/>
              </a:solidFill>
            </a:endParaRPr>
          </a:p>
          <a:p>
            <a:pPr lvl="1"/>
            <a:r>
              <a:rPr lang="nl-NL" sz="2400" dirty="0">
                <a:solidFill>
                  <a:prstClr val="black"/>
                </a:solidFill>
              </a:rPr>
              <a:t>Milieu &amp; Gezondheid of MMK</a:t>
            </a:r>
          </a:p>
          <a:p>
            <a:pPr lvl="1"/>
            <a:r>
              <a:rPr lang="nl-NL" sz="2400" dirty="0">
                <a:solidFill>
                  <a:prstClr val="black"/>
                </a:solidFill>
              </a:rPr>
              <a:t>Advies</a:t>
            </a:r>
          </a:p>
          <a:p>
            <a:pPr lvl="2"/>
            <a:r>
              <a:rPr lang="nl-NL" sz="2000" dirty="0">
                <a:solidFill>
                  <a:prstClr val="black"/>
                </a:solidFill>
              </a:rPr>
              <a:t>Gemeenten, Publiek</a:t>
            </a:r>
          </a:p>
          <a:p>
            <a:pPr lvl="2"/>
            <a:r>
              <a:rPr lang="nl-NL" sz="1800" dirty="0">
                <a:solidFill>
                  <a:prstClr val="black"/>
                </a:solidFill>
              </a:rPr>
              <a:t>Noodgevallen: </a:t>
            </a:r>
            <a:r>
              <a:rPr lang="nl-NL" sz="1800" dirty="0">
                <a:solidFill>
                  <a:srgbClr val="0070C0"/>
                </a:solidFill>
              </a:rPr>
              <a:t>GAGS (Gezondheidskundig Adviseur Gevaarlijke Stoffen)</a:t>
            </a:r>
            <a:endParaRPr lang="nl-NL" sz="1800" dirty="0">
              <a:solidFill>
                <a:prstClr val="black"/>
              </a:solidFill>
            </a:endParaRPr>
          </a:p>
          <a:p>
            <a:pPr lvl="0"/>
            <a:r>
              <a:rPr lang="nl-NL" sz="2600" dirty="0">
                <a:solidFill>
                  <a:prstClr val="black"/>
                </a:solidFill>
              </a:rPr>
              <a:t>Onderzoek</a:t>
            </a:r>
          </a:p>
          <a:p>
            <a:pPr lvl="1"/>
            <a:r>
              <a:rPr lang="nl-NL" sz="2400" dirty="0">
                <a:solidFill>
                  <a:prstClr val="black"/>
                </a:solidFill>
              </a:rPr>
              <a:t>Relatie gezondheid en blootstelling aan: </a:t>
            </a:r>
          </a:p>
          <a:p>
            <a:pPr lvl="2"/>
            <a:r>
              <a:rPr lang="nl-NL" sz="2000" dirty="0">
                <a:solidFill>
                  <a:prstClr val="black"/>
                </a:solidFill>
              </a:rPr>
              <a:t>Rook van branden</a:t>
            </a:r>
          </a:p>
          <a:p>
            <a:pPr lvl="2"/>
            <a:r>
              <a:rPr lang="nl-NL" sz="2000" dirty="0">
                <a:solidFill>
                  <a:prstClr val="black"/>
                </a:solidFill>
              </a:rPr>
              <a:t>Houtrook</a:t>
            </a:r>
          </a:p>
          <a:p>
            <a:pPr lvl="2"/>
            <a:r>
              <a:rPr lang="nl-NL" sz="2000" dirty="0">
                <a:solidFill>
                  <a:prstClr val="black"/>
                </a:solidFill>
              </a:rPr>
              <a:t>Vuurwerk</a:t>
            </a:r>
          </a:p>
          <a:p>
            <a:pPr lvl="2"/>
            <a:r>
              <a:rPr lang="nl-NL" sz="2000" dirty="0">
                <a:solidFill>
                  <a:prstClr val="black"/>
                </a:solidFill>
              </a:rPr>
              <a:t>Hitte</a:t>
            </a:r>
          </a:p>
          <a:p>
            <a:pPr lvl="1"/>
            <a:r>
              <a:rPr lang="nl-NL" dirty="0">
                <a:solidFill>
                  <a:prstClr val="black"/>
                </a:solidFill>
              </a:rPr>
              <a:t>Risico perceptie &amp; risico communicatie</a:t>
            </a:r>
          </a:p>
        </p:txBody>
      </p:sp>
      <p:sp>
        <p:nvSpPr>
          <p:cNvPr id="4" name="Tijdelijke aanduiding voor datum 3"/>
          <p:cNvSpPr>
            <a:spLocks noGrp="1"/>
          </p:cNvSpPr>
          <p:nvPr>
            <p:ph type="dt" sz="half" idx="10"/>
          </p:nvPr>
        </p:nvSpPr>
        <p:spPr>
          <a:xfrm>
            <a:off x="467544" y="6664275"/>
            <a:ext cx="2133600" cy="365125"/>
          </a:xfrm>
        </p:spPr>
        <p:txBody>
          <a:bodyPr/>
          <a:lstStyle/>
          <a:p>
            <a:r>
              <a:rPr lang="nl-NL" dirty="0"/>
              <a:t>1 december 2016</a:t>
            </a:r>
          </a:p>
        </p:txBody>
      </p:sp>
      <p:sp>
        <p:nvSpPr>
          <p:cNvPr id="5" name="Tijdelijke aanduiding voor voettekst 4"/>
          <p:cNvSpPr>
            <a:spLocks noGrp="1"/>
          </p:cNvSpPr>
          <p:nvPr>
            <p:ph type="ftr" sz="quarter" idx="11"/>
          </p:nvPr>
        </p:nvSpPr>
        <p:spPr>
          <a:xfrm>
            <a:off x="3124200" y="6664275"/>
            <a:ext cx="2895600" cy="365125"/>
          </a:xfrm>
        </p:spPr>
        <p:txBody>
          <a:bodyPr/>
          <a:lstStyle/>
          <a:p>
            <a:r>
              <a:rPr lang="nl-NL" dirty="0"/>
              <a:t>SBE RUG i.s.m. UMCG</a:t>
            </a:r>
          </a:p>
        </p:txBody>
      </p:sp>
      <p:pic>
        <p:nvPicPr>
          <p:cNvPr id="6" name="Afbeelding 5"/>
          <p:cNvPicPr>
            <a:picLocks noChangeAspect="1"/>
          </p:cNvPicPr>
          <p:nvPr/>
        </p:nvPicPr>
        <p:blipFill>
          <a:blip r:embed="rId2"/>
          <a:stretch>
            <a:fillRect/>
          </a:stretch>
        </p:blipFill>
        <p:spPr>
          <a:xfrm>
            <a:off x="5790653" y="1052736"/>
            <a:ext cx="3317851" cy="2088232"/>
          </a:xfrm>
          <a:prstGeom prst="rect">
            <a:avLst/>
          </a:prstGeom>
        </p:spPr>
      </p:pic>
    </p:spTree>
    <p:extLst>
      <p:ext uri="{BB962C8B-B14F-4D97-AF65-F5344CB8AC3E}">
        <p14:creationId xmlns:p14="http://schemas.microsoft.com/office/powerpoint/2010/main" val="32153069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Percepties: Doses –effect relatie</a:t>
            </a:r>
          </a:p>
        </p:txBody>
      </p:sp>
      <p:sp>
        <p:nvSpPr>
          <p:cNvPr id="3" name="Tijdelijke aanduiding voor inhoud 2"/>
          <p:cNvSpPr>
            <a:spLocks noGrp="1"/>
          </p:cNvSpPr>
          <p:nvPr>
            <p:ph sz="half" idx="1"/>
          </p:nvPr>
        </p:nvSpPr>
        <p:spPr>
          <a:xfrm>
            <a:off x="485775" y="1844675"/>
            <a:ext cx="4158233" cy="4281488"/>
          </a:xfrm>
        </p:spPr>
        <p:txBody>
          <a:bodyPr/>
          <a:lstStyle/>
          <a:p>
            <a:pPr marL="0" indent="0">
              <a:buNone/>
            </a:pPr>
            <a:r>
              <a:rPr lang="nl-NL" b="1" dirty="0">
                <a:solidFill>
                  <a:srgbClr val="004874"/>
                </a:solidFill>
              </a:rPr>
              <a:t>Deskundigen</a:t>
            </a:r>
          </a:p>
          <a:p>
            <a:pPr marL="0" indent="0">
              <a:buNone/>
            </a:pPr>
            <a:r>
              <a:rPr lang="nl-NL" sz="2400" dirty="0">
                <a:solidFill>
                  <a:srgbClr val="004874"/>
                </a:solidFill>
              </a:rPr>
              <a:t>Kwantitatieve aspecten</a:t>
            </a:r>
          </a:p>
          <a:p>
            <a:pPr marL="0" indent="0">
              <a:buNone/>
            </a:pPr>
            <a:r>
              <a:rPr lang="nl-NL" sz="2400" dirty="0">
                <a:solidFill>
                  <a:srgbClr val="004874"/>
                </a:solidFill>
              </a:rPr>
              <a:t>Blootstelling = meetbaar</a:t>
            </a:r>
          </a:p>
          <a:p>
            <a:pPr marL="0" indent="0">
              <a:buNone/>
            </a:pPr>
            <a:r>
              <a:rPr lang="nl-NL" sz="2400" dirty="0">
                <a:solidFill>
                  <a:srgbClr val="004874"/>
                </a:solidFill>
              </a:rPr>
              <a:t>Modelering </a:t>
            </a:r>
          </a:p>
          <a:p>
            <a:pPr marL="0" indent="0">
              <a:buNone/>
            </a:pPr>
            <a:endParaRPr lang="nl-NL" dirty="0"/>
          </a:p>
        </p:txBody>
      </p:sp>
      <p:sp>
        <p:nvSpPr>
          <p:cNvPr id="4" name="Tijdelijke aanduiding voor inhoud 3"/>
          <p:cNvSpPr>
            <a:spLocks noGrp="1"/>
          </p:cNvSpPr>
          <p:nvPr>
            <p:ph sz="half" idx="2"/>
          </p:nvPr>
        </p:nvSpPr>
        <p:spPr>
          <a:xfrm>
            <a:off x="4648200" y="1844675"/>
            <a:ext cx="4244280" cy="4281488"/>
          </a:xfrm>
        </p:spPr>
        <p:txBody>
          <a:bodyPr/>
          <a:lstStyle/>
          <a:p>
            <a:pPr marL="0" indent="0">
              <a:buNone/>
            </a:pPr>
            <a:r>
              <a:rPr lang="nl-NL" b="1" dirty="0">
                <a:solidFill>
                  <a:srgbClr val="004874"/>
                </a:solidFill>
              </a:rPr>
              <a:t>Meeste mensen</a:t>
            </a:r>
          </a:p>
          <a:p>
            <a:pPr marL="0" indent="0">
              <a:buNone/>
            </a:pPr>
            <a:r>
              <a:rPr lang="nl-NL" sz="2400" dirty="0">
                <a:solidFill>
                  <a:srgbClr val="004874"/>
                </a:solidFill>
              </a:rPr>
              <a:t>Kwalitatieve aspecten</a:t>
            </a:r>
          </a:p>
          <a:p>
            <a:pPr marL="0" indent="0">
              <a:buNone/>
            </a:pPr>
            <a:r>
              <a:rPr lang="nl-NL" sz="2400" dirty="0">
                <a:solidFill>
                  <a:srgbClr val="004874"/>
                </a:solidFill>
              </a:rPr>
              <a:t>Blootstelling = risico </a:t>
            </a:r>
          </a:p>
          <a:p>
            <a:pPr marL="0" indent="0">
              <a:buNone/>
            </a:pPr>
            <a:r>
              <a:rPr lang="nl-NL" sz="2400" dirty="0">
                <a:solidFill>
                  <a:srgbClr val="004874"/>
                </a:solidFill>
              </a:rPr>
              <a:t>Geen coherent model</a:t>
            </a:r>
          </a:p>
          <a:p>
            <a:pPr marL="0" indent="0">
              <a:buNone/>
            </a:pPr>
            <a:endParaRPr lang="nl-NL" sz="2400" dirty="0">
              <a:solidFill>
                <a:srgbClr val="004874"/>
              </a:solidFill>
            </a:endParaRPr>
          </a:p>
          <a:p>
            <a:pPr marL="0" indent="0">
              <a:buNone/>
            </a:pPr>
            <a:r>
              <a:rPr lang="nl-NL" sz="2400" dirty="0">
                <a:solidFill>
                  <a:srgbClr val="004874"/>
                </a:solidFill>
              </a:rPr>
              <a:t>Doses                    Effect</a:t>
            </a:r>
          </a:p>
          <a:p>
            <a:pPr marL="0" indent="0">
              <a:buNone/>
            </a:pPr>
            <a:r>
              <a:rPr lang="nl-NL" sz="2400" dirty="0">
                <a:solidFill>
                  <a:srgbClr val="004874"/>
                </a:solidFill>
              </a:rPr>
              <a:t> </a:t>
            </a:r>
          </a:p>
          <a:p>
            <a:pPr marL="0" indent="0">
              <a:buNone/>
            </a:pPr>
            <a:endParaRPr lang="nl-NL" sz="2400" dirty="0">
              <a:solidFill>
                <a:srgbClr val="004874"/>
              </a:solidFill>
            </a:endParaRPr>
          </a:p>
          <a:p>
            <a:pPr marL="0" indent="0">
              <a:buNone/>
            </a:pPr>
            <a:endParaRPr lang="nl-NL" sz="2400" dirty="0">
              <a:solidFill>
                <a:srgbClr val="004874"/>
              </a:solidFill>
            </a:endParaRPr>
          </a:p>
          <a:p>
            <a:pPr marL="0" indent="0">
              <a:buNone/>
            </a:pPr>
            <a:endParaRPr lang="nl-NL" dirty="0"/>
          </a:p>
        </p:txBody>
      </p:sp>
      <p:sp>
        <p:nvSpPr>
          <p:cNvPr id="5" name="Tijdelijke aanduiding voor datum 4"/>
          <p:cNvSpPr>
            <a:spLocks noGrp="1"/>
          </p:cNvSpPr>
          <p:nvPr>
            <p:ph type="dt" sz="half" idx="10"/>
          </p:nvPr>
        </p:nvSpPr>
        <p:spPr/>
        <p:txBody>
          <a:bodyPr/>
          <a:lstStyle/>
          <a:p>
            <a:pPr>
              <a:defRPr/>
            </a:pPr>
            <a:r>
              <a:rPr lang="nl-NL"/>
              <a:t>1 december 2016</a:t>
            </a:r>
            <a:endParaRPr lang="nl-NL"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59" y="3838189"/>
            <a:ext cx="2736305" cy="24667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PIJL-LINKS en -RECHTS 6"/>
          <p:cNvSpPr/>
          <p:nvPr/>
        </p:nvSpPr>
        <p:spPr>
          <a:xfrm>
            <a:off x="5508104" y="4221088"/>
            <a:ext cx="1216152" cy="242316"/>
          </a:xfrm>
          <a:prstGeom prst="lef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Footer Placeholder 5"/>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35840979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908720"/>
            <a:ext cx="8229600" cy="1368152"/>
          </a:xfrm>
        </p:spPr>
        <p:txBody>
          <a:bodyPr/>
          <a:lstStyle/>
          <a:p>
            <a:r>
              <a:rPr lang="nl-NL" sz="3200" b="1" dirty="0"/>
              <a:t>Hoe denken mensen over straling?</a:t>
            </a:r>
            <a:r>
              <a:rPr lang="nl-NL" b="1" dirty="0"/>
              <a:t/>
            </a:r>
            <a:br>
              <a:rPr lang="nl-NL" b="1" dirty="0"/>
            </a:br>
            <a:endParaRPr lang="nl-NL" sz="2800" dirty="0"/>
          </a:p>
        </p:txBody>
      </p:sp>
      <p:sp>
        <p:nvSpPr>
          <p:cNvPr id="4" name="Tijdelijke aanduiding voor datum 3"/>
          <p:cNvSpPr>
            <a:spLocks noGrp="1"/>
          </p:cNvSpPr>
          <p:nvPr>
            <p:ph type="dt" sz="half" idx="10"/>
          </p:nvPr>
        </p:nvSpPr>
        <p:spPr/>
        <p:txBody>
          <a:bodyPr/>
          <a:lstStyle/>
          <a:p>
            <a:pPr>
              <a:defRPr/>
            </a:pPr>
            <a:r>
              <a:rPr lang="nl-NL"/>
              <a:t>1 december 2016</a:t>
            </a:r>
            <a:endParaRPr lang="nl-NL"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99592" y="2060848"/>
            <a:ext cx="7128792" cy="42814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Rechthoek 5"/>
          <p:cNvSpPr/>
          <p:nvPr/>
        </p:nvSpPr>
        <p:spPr>
          <a:xfrm>
            <a:off x="4283968" y="2132856"/>
            <a:ext cx="3672408" cy="3528392"/>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Waar zouden mensen zich het meeste zorgen over maken?</a:t>
            </a:r>
          </a:p>
        </p:txBody>
      </p:sp>
      <p:sp>
        <p:nvSpPr>
          <p:cNvPr id="3" name="Footer Placeholder 2"/>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431386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908720"/>
            <a:ext cx="8229600" cy="1368152"/>
          </a:xfrm>
        </p:spPr>
        <p:txBody>
          <a:bodyPr/>
          <a:lstStyle/>
          <a:p>
            <a:r>
              <a:rPr lang="nl-NL" sz="3200" b="1" dirty="0"/>
              <a:t>Hoe denken mensen over straling?</a:t>
            </a:r>
            <a:r>
              <a:rPr lang="nl-NL" b="1" dirty="0"/>
              <a:t/>
            </a:r>
            <a:br>
              <a:rPr lang="nl-NL" b="1" dirty="0"/>
            </a:br>
            <a:r>
              <a:rPr lang="nl-NL" sz="2800" dirty="0"/>
              <a:t>Ik maak me zorgen over: </a:t>
            </a:r>
          </a:p>
        </p:txBody>
      </p:sp>
      <p:sp>
        <p:nvSpPr>
          <p:cNvPr id="4" name="Tijdelijke aanduiding voor datum 3"/>
          <p:cNvSpPr>
            <a:spLocks noGrp="1"/>
          </p:cNvSpPr>
          <p:nvPr>
            <p:ph type="dt" sz="half" idx="10"/>
          </p:nvPr>
        </p:nvSpPr>
        <p:spPr/>
        <p:txBody>
          <a:bodyPr/>
          <a:lstStyle/>
          <a:p>
            <a:pPr>
              <a:defRPr/>
            </a:pPr>
            <a:r>
              <a:rPr lang="nl-NL"/>
              <a:t>1 december 2016</a:t>
            </a:r>
            <a:endParaRPr lang="nl-NL"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24544" y="548680"/>
            <a:ext cx="7128792" cy="42814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Footer Placeholder 2"/>
          <p:cNvSpPr>
            <a:spLocks noGrp="1"/>
          </p:cNvSpPr>
          <p:nvPr>
            <p:ph type="ftr" sz="quarter" idx="11"/>
          </p:nvPr>
        </p:nvSpPr>
        <p:spPr/>
        <p:txBody>
          <a:bodyPr/>
          <a:lstStyle/>
          <a:p>
            <a:r>
              <a:rPr lang="nl-NL"/>
              <a:t>SBE RUG i.s.m. UMCG</a:t>
            </a:r>
          </a:p>
        </p:txBody>
      </p:sp>
      <p:pic>
        <p:nvPicPr>
          <p:cNvPr id="7" name="Content Placeholder 6"/>
          <p:cNvPicPr>
            <a:picLocks noChangeAspect="1"/>
          </p:cNvPicPr>
          <p:nvPr/>
        </p:nvPicPr>
        <p:blipFill>
          <a:blip r:embed="rId4"/>
          <a:srcRect t="10642" b="10642"/>
          <a:stretch>
            <a:fillRect/>
          </a:stretch>
        </p:blipFill>
        <p:spPr>
          <a:xfrm>
            <a:off x="2483768" y="4869160"/>
            <a:ext cx="4480560" cy="2173733"/>
          </a:xfrm>
          <a:prstGeom prst="rect">
            <a:avLst/>
          </a:prstGeom>
        </p:spPr>
      </p:pic>
    </p:spTree>
    <p:extLst>
      <p:ext uri="{BB962C8B-B14F-4D97-AF65-F5344CB8AC3E}">
        <p14:creationId xmlns:p14="http://schemas.microsoft.com/office/powerpoint/2010/main" val="3101115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836712"/>
            <a:ext cx="8229600" cy="864096"/>
          </a:xfrm>
        </p:spPr>
        <p:txBody>
          <a:bodyPr/>
          <a:lstStyle/>
          <a:p>
            <a:r>
              <a:rPr lang="nl-NL" b="1" dirty="0"/>
              <a:t>Percepties: risico </a:t>
            </a:r>
          </a:p>
        </p:txBody>
      </p:sp>
      <p:sp>
        <p:nvSpPr>
          <p:cNvPr id="4" name="Tijdelijke aanduiding voor datum 3"/>
          <p:cNvSpPr>
            <a:spLocks noGrp="1"/>
          </p:cNvSpPr>
          <p:nvPr>
            <p:ph type="dt" sz="half" idx="10"/>
          </p:nvPr>
        </p:nvSpPr>
        <p:spPr>
          <a:xfrm>
            <a:off x="6804248" y="6427094"/>
            <a:ext cx="4087812" cy="144462"/>
          </a:xfrm>
        </p:spPr>
        <p:txBody>
          <a:bodyPr/>
          <a:lstStyle/>
          <a:p>
            <a:pPr>
              <a:defRPr/>
            </a:pPr>
            <a:r>
              <a:rPr lang="nl-NL"/>
              <a:t>1 december 2016</a:t>
            </a:r>
            <a:endParaRPr lang="nl-NL" dirty="0"/>
          </a:p>
        </p:txBody>
      </p:sp>
      <p:graphicFrame>
        <p:nvGraphicFramePr>
          <p:cNvPr id="6" name="Tabel 5"/>
          <p:cNvGraphicFramePr>
            <a:graphicFrameLocks noGrp="1"/>
          </p:cNvGraphicFramePr>
          <p:nvPr>
            <p:extLst>
              <p:ext uri="{D42A27DB-BD31-4B8C-83A1-F6EECF244321}">
                <p14:modId xmlns:p14="http://schemas.microsoft.com/office/powerpoint/2010/main" val="3630996895"/>
              </p:ext>
            </p:extLst>
          </p:nvPr>
        </p:nvGraphicFramePr>
        <p:xfrm>
          <a:off x="179512" y="1662969"/>
          <a:ext cx="8568951" cy="4667370"/>
        </p:xfrm>
        <a:graphic>
          <a:graphicData uri="http://schemas.openxmlformats.org/drawingml/2006/table">
            <a:tbl>
              <a:tblPr firstRow="1" bandRow="1">
                <a:tableStyleId>{5C22544A-7EE6-4342-B048-85BDC9FD1C3A}</a:tableStyleId>
              </a:tblPr>
              <a:tblGrid>
                <a:gridCol w="2716196">
                  <a:extLst>
                    <a:ext uri="{9D8B030D-6E8A-4147-A177-3AD203B41FA5}">
                      <a16:colId xmlns:a16="http://schemas.microsoft.com/office/drawing/2014/main" val="20000"/>
                    </a:ext>
                  </a:extLst>
                </a:gridCol>
                <a:gridCol w="3024336">
                  <a:extLst>
                    <a:ext uri="{9D8B030D-6E8A-4147-A177-3AD203B41FA5}">
                      <a16:colId xmlns:a16="http://schemas.microsoft.com/office/drawing/2014/main" val="20001"/>
                    </a:ext>
                  </a:extLst>
                </a:gridCol>
                <a:gridCol w="2828419">
                  <a:extLst>
                    <a:ext uri="{9D8B030D-6E8A-4147-A177-3AD203B41FA5}">
                      <a16:colId xmlns:a16="http://schemas.microsoft.com/office/drawing/2014/main" val="20002"/>
                    </a:ext>
                  </a:extLst>
                </a:gridCol>
              </a:tblGrid>
              <a:tr h="735450">
                <a:tc>
                  <a:txBody>
                    <a:bodyPr/>
                    <a:lstStyle/>
                    <a:p>
                      <a:r>
                        <a:rPr lang="nl-NL" dirty="0"/>
                        <a:t>Niet bezorgd</a:t>
                      </a:r>
                      <a:r>
                        <a:rPr lang="nl-NL" baseline="0" dirty="0"/>
                        <a:t> </a:t>
                      </a:r>
                      <a:endParaRPr lang="nl-NL" dirty="0"/>
                    </a:p>
                  </a:txBody>
                  <a:tcPr/>
                </a:tc>
                <a:tc>
                  <a:txBody>
                    <a:bodyPr/>
                    <a:lstStyle/>
                    <a:p>
                      <a:r>
                        <a:rPr lang="nl-NL" dirty="0"/>
                        <a:t>Aspecten</a:t>
                      </a:r>
                      <a:r>
                        <a:rPr lang="nl-NL" baseline="0" dirty="0"/>
                        <a:t> van risico</a:t>
                      </a:r>
                      <a:endParaRPr lang="nl-NL" dirty="0"/>
                    </a:p>
                  </a:txBody>
                  <a:tcPr>
                    <a:solidFill>
                      <a:schemeClr val="tx2">
                        <a:lumMod val="75000"/>
                      </a:schemeClr>
                    </a:solidFill>
                  </a:tcPr>
                </a:tc>
                <a:tc>
                  <a:txBody>
                    <a:bodyPr/>
                    <a:lstStyle/>
                    <a:p>
                      <a:r>
                        <a:rPr lang="nl-NL" dirty="0"/>
                        <a:t>Wel bezorgd </a:t>
                      </a:r>
                    </a:p>
                  </a:txBody>
                  <a:tcPr>
                    <a:solidFill>
                      <a:srgbClr val="FF0000"/>
                    </a:solidFill>
                  </a:tcPr>
                </a:tc>
                <a:extLst>
                  <a:ext uri="{0D108BD9-81ED-4DB2-BD59-A6C34878D82A}">
                    <a16:rowId xmlns:a16="http://schemas.microsoft.com/office/drawing/2014/main" val="10000"/>
                  </a:ext>
                </a:extLst>
              </a:tr>
              <a:tr h="38388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a:t>Natuurlijke bron, eigen keuze</a:t>
                      </a:r>
                    </a:p>
                    <a:p>
                      <a:pPr marL="0" marR="0" indent="0" algn="l" defTabSz="914400" rtl="0" eaLnBrk="1" fontAlgn="auto" latinLnBrk="0" hangingPunct="1">
                        <a:lnSpc>
                          <a:spcPct val="100000"/>
                        </a:lnSpc>
                        <a:spcBef>
                          <a:spcPts val="0"/>
                        </a:spcBef>
                        <a:spcAft>
                          <a:spcPts val="0"/>
                        </a:spcAft>
                        <a:buClrTx/>
                        <a:buSzTx/>
                        <a:buFontTx/>
                        <a:buNone/>
                        <a:tabLst/>
                        <a:defRPr/>
                      </a:pPr>
                      <a:endParaRPr lang="nl-NL"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a:t>Vertrouwd, tastbaar</a:t>
                      </a:r>
                    </a:p>
                    <a:p>
                      <a:pPr marL="0" marR="0" indent="0" algn="l" defTabSz="914400" rtl="0" eaLnBrk="1" fontAlgn="auto" latinLnBrk="0" hangingPunct="1">
                        <a:lnSpc>
                          <a:spcPct val="100000"/>
                        </a:lnSpc>
                        <a:spcBef>
                          <a:spcPts val="0"/>
                        </a:spcBef>
                        <a:spcAft>
                          <a:spcPts val="0"/>
                        </a:spcAft>
                        <a:buClrTx/>
                        <a:buSzTx/>
                        <a:buFontTx/>
                        <a:buNone/>
                        <a:tabLst/>
                        <a:defRPr/>
                      </a:pPr>
                      <a:endParaRPr lang="nl-NL"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nl-NL"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a:t>Weinig, zeker, voor- bijgaand, vooral voordelen</a:t>
                      </a:r>
                    </a:p>
                    <a:p>
                      <a:pPr marL="0" marR="0" indent="0" algn="l" defTabSz="914400" rtl="0" eaLnBrk="1" fontAlgn="auto" latinLnBrk="0" hangingPunct="1">
                        <a:lnSpc>
                          <a:spcPct val="100000"/>
                        </a:lnSpc>
                        <a:spcBef>
                          <a:spcPts val="0"/>
                        </a:spcBef>
                        <a:spcAft>
                          <a:spcPts val="0"/>
                        </a:spcAft>
                        <a:buClrTx/>
                        <a:buSzTx/>
                        <a:buFontTx/>
                        <a:buNone/>
                        <a:tabLst/>
                        <a:defRPr/>
                      </a:pPr>
                      <a:endParaRPr lang="nl-NL"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nl-NL"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a:t>Veel </a:t>
                      </a:r>
                    </a:p>
                    <a:p>
                      <a:pPr marL="0" marR="0" indent="0" algn="l" defTabSz="914400" rtl="0" eaLnBrk="1" fontAlgn="auto" latinLnBrk="0" hangingPunct="1">
                        <a:lnSpc>
                          <a:spcPct val="100000"/>
                        </a:lnSpc>
                        <a:spcBef>
                          <a:spcPts val="0"/>
                        </a:spcBef>
                        <a:spcAft>
                          <a:spcPts val="0"/>
                        </a:spcAft>
                        <a:buClrTx/>
                        <a:buSzTx/>
                        <a:buFontTx/>
                        <a:buNone/>
                        <a:tabLst/>
                        <a:defRPr/>
                      </a:pPr>
                      <a:endParaRPr lang="nl-NL"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a:t>Groot</a:t>
                      </a:r>
                    </a:p>
                    <a:p>
                      <a:endParaRPr lang="nl-NL" dirty="0"/>
                    </a:p>
                  </a:txBody>
                  <a:tcPr/>
                </a:tc>
                <a:tc>
                  <a:txBody>
                    <a:bodyPr/>
                    <a:lstStyle/>
                    <a:p>
                      <a:r>
                        <a:rPr lang="nl-NL" dirty="0"/>
                        <a:t>Oorzaak</a:t>
                      </a:r>
                      <a:r>
                        <a:rPr lang="nl-NL" baseline="0" dirty="0"/>
                        <a:t>  en aanleiding </a:t>
                      </a:r>
                    </a:p>
                    <a:p>
                      <a:endParaRPr lang="nl-NL" baseline="0" dirty="0"/>
                    </a:p>
                    <a:p>
                      <a:endParaRPr lang="nl-NL" baseline="0" dirty="0"/>
                    </a:p>
                    <a:p>
                      <a:r>
                        <a:rPr lang="nl-NL" baseline="0" dirty="0"/>
                        <a:t>Bekendheid</a:t>
                      </a:r>
                      <a:endParaRPr lang="nl-NL" dirty="0"/>
                    </a:p>
                    <a:p>
                      <a:endParaRPr lang="nl-NL" baseline="0" dirty="0"/>
                    </a:p>
                    <a:p>
                      <a:endParaRPr lang="nl-NL" dirty="0"/>
                    </a:p>
                    <a:p>
                      <a:r>
                        <a:rPr lang="nl-NL" dirty="0"/>
                        <a:t>Mogelijke</a:t>
                      </a:r>
                      <a:r>
                        <a:rPr lang="nl-NL" baseline="0" dirty="0"/>
                        <a:t> gevolgen</a:t>
                      </a:r>
                    </a:p>
                    <a:p>
                      <a:endParaRPr lang="nl-NL" baseline="0" dirty="0"/>
                    </a:p>
                    <a:p>
                      <a:endParaRPr lang="nl-NL" baseline="0" dirty="0"/>
                    </a:p>
                    <a:p>
                      <a:endParaRPr lang="nl-NL" baseline="0" dirty="0"/>
                    </a:p>
                    <a:p>
                      <a:r>
                        <a:rPr lang="nl-NL" baseline="0" dirty="0"/>
                        <a:t>Controle</a:t>
                      </a:r>
                    </a:p>
                    <a:p>
                      <a:endParaRPr lang="nl-NL" baseline="0" dirty="0"/>
                    </a:p>
                    <a:p>
                      <a:r>
                        <a:rPr lang="nl-NL" baseline="0" dirty="0"/>
                        <a:t>Vertrouwen in instanties en maatregelen</a:t>
                      </a:r>
                    </a:p>
                  </a:txBody>
                  <a:tcPr>
                    <a:solidFill>
                      <a:schemeClr val="tx2">
                        <a:lumMod val="75000"/>
                        <a:alpha val="27000"/>
                      </a:schemeClr>
                    </a:solidFill>
                  </a:tcPr>
                </a:tc>
                <a:tc>
                  <a:txBody>
                    <a:bodyPr/>
                    <a:lstStyle/>
                    <a:p>
                      <a:r>
                        <a:rPr lang="nl-NL" dirty="0"/>
                        <a:t>Menselijk bron, onvrijwillig,</a:t>
                      </a:r>
                      <a:r>
                        <a:rPr lang="nl-NL" baseline="0" dirty="0"/>
                        <a:t> opzet</a:t>
                      </a:r>
                      <a:endParaRPr lang="nl-NL" dirty="0"/>
                    </a:p>
                    <a:p>
                      <a:endParaRPr lang="nl-NL" dirty="0"/>
                    </a:p>
                    <a:p>
                      <a:r>
                        <a:rPr lang="nl-NL" dirty="0"/>
                        <a:t>Onbekend, </a:t>
                      </a:r>
                      <a:r>
                        <a:rPr lang="nl-NL" dirty="0" err="1"/>
                        <a:t>on-zichtbaar</a:t>
                      </a:r>
                      <a:r>
                        <a:rPr lang="nl-NL" dirty="0"/>
                        <a:t>,</a:t>
                      </a:r>
                      <a:r>
                        <a:rPr lang="nl-NL" baseline="0" dirty="0"/>
                        <a:t> </a:t>
                      </a:r>
                      <a:r>
                        <a:rPr lang="nl-NL" dirty="0"/>
                        <a:t>éénmalig</a:t>
                      </a:r>
                    </a:p>
                    <a:p>
                      <a:endParaRPr lang="nl-NL" dirty="0"/>
                    </a:p>
                    <a:p>
                      <a:r>
                        <a:rPr lang="nl-NL" dirty="0"/>
                        <a:t>Groot,</a:t>
                      </a:r>
                      <a:r>
                        <a:rPr lang="nl-NL" baseline="0" dirty="0"/>
                        <a:t> eng, onzeker, o</a:t>
                      </a:r>
                      <a:r>
                        <a:rPr lang="nl-NL" dirty="0"/>
                        <a:t>nherstelbaar, </a:t>
                      </a:r>
                      <a:r>
                        <a:rPr lang="nl-NL" baseline="0" dirty="0"/>
                        <a:t>later (o.a. bij kinderen) </a:t>
                      </a:r>
                      <a:endParaRPr lang="nl-NL" dirty="0"/>
                    </a:p>
                    <a:p>
                      <a:endParaRPr lang="nl-NL" dirty="0"/>
                    </a:p>
                    <a:p>
                      <a:r>
                        <a:rPr lang="nl-NL" dirty="0"/>
                        <a:t>Weinig</a:t>
                      </a:r>
                    </a:p>
                    <a:p>
                      <a:endParaRPr lang="nl-NL" baseline="0" dirty="0"/>
                    </a:p>
                    <a:p>
                      <a:r>
                        <a:rPr lang="nl-NL" baseline="0" dirty="0"/>
                        <a:t>Gering </a:t>
                      </a:r>
                      <a:endParaRPr lang="nl-NL" dirty="0"/>
                    </a:p>
                  </a:txBody>
                  <a:tcPr>
                    <a:solidFill>
                      <a:srgbClr val="FF0000">
                        <a:alpha val="23000"/>
                      </a:srgbClr>
                    </a:solidFill>
                  </a:tcPr>
                </a:tc>
                <a:extLst>
                  <a:ext uri="{0D108BD9-81ED-4DB2-BD59-A6C34878D82A}">
                    <a16:rowId xmlns:a16="http://schemas.microsoft.com/office/drawing/2014/main" val="10001"/>
                  </a:ext>
                </a:extLst>
              </a:tr>
            </a:tbl>
          </a:graphicData>
        </a:graphic>
      </p:graphicFrame>
      <p:sp>
        <p:nvSpPr>
          <p:cNvPr id="3" name="Rechthoek 2"/>
          <p:cNvSpPr/>
          <p:nvPr/>
        </p:nvSpPr>
        <p:spPr>
          <a:xfrm>
            <a:off x="467544" y="6427094"/>
            <a:ext cx="6054799" cy="369332"/>
          </a:xfrm>
          <a:prstGeom prst="rect">
            <a:avLst/>
          </a:prstGeom>
        </p:spPr>
        <p:txBody>
          <a:bodyPr wrap="none">
            <a:spAutoFit/>
          </a:bodyPr>
          <a:lstStyle/>
          <a:p>
            <a:r>
              <a:rPr lang="nl-NL" dirty="0" err="1"/>
              <a:t>Fischhoff</a:t>
            </a:r>
            <a:r>
              <a:rPr lang="nl-NL" dirty="0"/>
              <a:t> et al, 1978, </a:t>
            </a:r>
            <a:r>
              <a:rPr lang="nl-NL" dirty="0" err="1"/>
              <a:t>Slovic</a:t>
            </a:r>
            <a:r>
              <a:rPr lang="nl-NL" dirty="0"/>
              <a:t>, 1999; </a:t>
            </a:r>
            <a:r>
              <a:rPr lang="nl-NL" dirty="0" err="1"/>
              <a:t>Finucane</a:t>
            </a:r>
            <a:r>
              <a:rPr lang="nl-NL" dirty="0"/>
              <a:t> 2000</a:t>
            </a:r>
          </a:p>
        </p:txBody>
      </p:sp>
      <p:sp>
        <p:nvSpPr>
          <p:cNvPr id="5" name="Footer Placeholder 4"/>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38518401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Afbeeldingsresultaat voor kernenergi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0414" y="4978964"/>
            <a:ext cx="1413874" cy="1258348"/>
          </a:xfrm>
          <a:prstGeom prst="rect">
            <a:avLst/>
          </a:prstGeom>
          <a:noFill/>
          <a:extLst>
            <a:ext uri="{909E8E84-426E-40dd-AFC4-6F175D3DCCD1}">
              <a14:hiddenFill xmlns="" xmlns:a14="http://schemas.microsoft.com/office/drawing/2010/main">
                <a:solidFill>
                  <a:srgbClr val="FFFFFF"/>
                </a:solidFill>
              </a14:hiddenFill>
            </a:ext>
          </a:extLst>
        </p:spPr>
      </p:pic>
      <p:pic>
        <p:nvPicPr>
          <p:cNvPr id="1028" name="Picture 4" descr="Afbeeldingsresultaat voor mobieltje cartoo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3943" y="4414268"/>
            <a:ext cx="2088097" cy="1594985"/>
          </a:xfrm>
          <a:prstGeom prst="rect">
            <a:avLst/>
          </a:prstGeom>
          <a:noFill/>
          <a:extLst>
            <a:ext uri="{909E8E84-426E-40dd-AFC4-6F175D3DCCD1}">
              <a14:hiddenFill xmlns=""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1680" y="3153815"/>
            <a:ext cx="2337048" cy="156582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2529" name="Titel 1"/>
          <p:cNvSpPr>
            <a:spLocks noGrp="1"/>
          </p:cNvSpPr>
          <p:nvPr>
            <p:ph type="title" idx="4294967295"/>
          </p:nvPr>
        </p:nvSpPr>
        <p:spPr>
          <a:xfrm>
            <a:off x="0" y="260350"/>
            <a:ext cx="8794750" cy="647700"/>
          </a:xfrm>
          <a:prstGeom prst="rect">
            <a:avLst/>
          </a:prstGeom>
        </p:spPr>
        <p:txBody>
          <a:bodyPr/>
          <a:lstStyle/>
          <a:p>
            <a:r>
              <a:rPr lang="nl-NL" altLang="nl-NL" sz="3200">
                <a:solidFill>
                  <a:srgbClr val="002060"/>
                </a:solidFill>
              </a:rPr>
              <a:t> </a:t>
            </a:r>
          </a:p>
        </p:txBody>
      </p:sp>
      <p:sp>
        <p:nvSpPr>
          <p:cNvPr id="13" name="Tekstvak 12"/>
          <p:cNvSpPr txBox="1">
            <a:spLocks noChangeArrowheads="1"/>
          </p:cNvSpPr>
          <p:nvPr/>
        </p:nvSpPr>
        <p:spPr bwMode="auto">
          <a:xfrm>
            <a:off x="684213" y="2276475"/>
            <a:ext cx="3756025" cy="830263"/>
          </a:xfrm>
          <a:prstGeom prst="rect">
            <a:avLst/>
          </a:prstGeom>
          <a:noFill/>
          <a:ln w="9525">
            <a:noFill/>
            <a:miter lim="800000"/>
            <a:headEnd/>
            <a:tailEnd/>
          </a:ln>
        </p:spPr>
        <p:txBody>
          <a:bodyPr wrap="none">
            <a:spAutoFit/>
          </a:bodyPr>
          <a:lstStyle/>
          <a:p>
            <a:pPr>
              <a:defRPr/>
            </a:pPr>
            <a:r>
              <a:rPr lang="nl-NL" altLang="nl-NL" sz="2400" dirty="0">
                <a:solidFill>
                  <a:schemeClr val="tx2">
                    <a:lumMod val="75000"/>
                  </a:schemeClr>
                </a:solidFill>
                <a:ea typeface="ＭＳ Ｐゴシック" pitchFamily="34" charset="-128"/>
              </a:rPr>
              <a:t>Gevolgen eigen gedrag</a:t>
            </a:r>
          </a:p>
          <a:p>
            <a:pPr>
              <a:defRPr/>
            </a:pPr>
            <a:endParaRPr lang="nl-NL" altLang="nl-NL" sz="2400" i="1" dirty="0">
              <a:ea typeface="ＭＳ Ｐゴシック" pitchFamily="34" charset="-128"/>
            </a:endParaRPr>
          </a:p>
        </p:txBody>
      </p:sp>
      <p:sp>
        <p:nvSpPr>
          <p:cNvPr id="69637" name="Tekstvak 14"/>
          <p:cNvSpPr txBox="1">
            <a:spLocks noChangeArrowheads="1"/>
          </p:cNvSpPr>
          <p:nvPr/>
        </p:nvSpPr>
        <p:spPr bwMode="auto">
          <a:xfrm>
            <a:off x="4279900" y="1341438"/>
            <a:ext cx="4572000" cy="457200"/>
          </a:xfrm>
          <a:prstGeom prst="rect">
            <a:avLst/>
          </a:prstGeom>
          <a:noFill/>
          <a:ln w="9525">
            <a:noFill/>
            <a:miter lim="800000"/>
            <a:headEnd/>
            <a:tailEnd/>
          </a:ln>
        </p:spPr>
        <p:txBody>
          <a:bodyPr>
            <a:spAutoFit/>
          </a:bodyPr>
          <a:lstStyle/>
          <a:p>
            <a:pPr>
              <a:defRPr/>
            </a:pPr>
            <a:r>
              <a:rPr lang="nl-NL" altLang="nl-NL" sz="2400" dirty="0">
                <a:solidFill>
                  <a:schemeClr val="tx2">
                    <a:lumMod val="75000"/>
                  </a:schemeClr>
                </a:solidFill>
                <a:ea typeface="ＭＳ Ｐゴシック" pitchFamily="34" charset="-128"/>
              </a:rPr>
              <a:t>Risico’s van buiten</a:t>
            </a:r>
          </a:p>
        </p:txBody>
      </p:sp>
      <p:sp>
        <p:nvSpPr>
          <p:cNvPr id="69640" name="Tekstvak 13"/>
          <p:cNvSpPr txBox="1">
            <a:spLocks noChangeArrowheads="1"/>
          </p:cNvSpPr>
          <p:nvPr/>
        </p:nvSpPr>
        <p:spPr bwMode="auto">
          <a:xfrm>
            <a:off x="4284663" y="1700213"/>
            <a:ext cx="4751387" cy="1015663"/>
          </a:xfrm>
          <a:prstGeom prst="rect">
            <a:avLst/>
          </a:prstGeom>
          <a:noFill/>
          <a:ln w="9525">
            <a:noFill/>
            <a:miter lim="800000"/>
            <a:headEnd/>
            <a:tailEnd/>
          </a:ln>
        </p:spPr>
        <p:txBody>
          <a:bodyPr>
            <a:spAutoFit/>
          </a:bodyPr>
          <a:lstStyle/>
          <a:p>
            <a:r>
              <a:rPr lang="nl-NL" altLang="nl-NL" sz="2000" b="1" i="1" dirty="0">
                <a:solidFill>
                  <a:srgbClr val="FF0000"/>
                </a:solidFill>
                <a:ea typeface="ＭＳ Ｐゴシック" pitchFamily="34" charset="-128"/>
              </a:rPr>
              <a:t>Onzeker, onbekend, onzichtbaar, onvrijwillig, niet controleerbaar</a:t>
            </a:r>
          </a:p>
        </p:txBody>
      </p:sp>
      <p:sp>
        <p:nvSpPr>
          <p:cNvPr id="15" name="Tekstvak 14"/>
          <p:cNvSpPr txBox="1">
            <a:spLocks noChangeArrowheads="1"/>
          </p:cNvSpPr>
          <p:nvPr/>
        </p:nvSpPr>
        <p:spPr bwMode="auto">
          <a:xfrm>
            <a:off x="750888" y="2744788"/>
            <a:ext cx="3771900" cy="708025"/>
          </a:xfrm>
          <a:prstGeom prst="rect">
            <a:avLst/>
          </a:prstGeom>
          <a:noFill/>
          <a:ln w="9525">
            <a:noFill/>
            <a:miter lim="800000"/>
            <a:headEnd/>
            <a:tailEnd/>
          </a:ln>
        </p:spPr>
        <p:txBody>
          <a:bodyPr>
            <a:spAutoFit/>
          </a:bodyPr>
          <a:lstStyle/>
          <a:p>
            <a:r>
              <a:rPr lang="nl-NL" altLang="nl-NL" sz="2000" b="1" i="1" dirty="0">
                <a:solidFill>
                  <a:srgbClr val="00B050"/>
                </a:solidFill>
                <a:ea typeface="ＭＳ Ｐゴシック" pitchFamily="34" charset="-128"/>
              </a:rPr>
              <a:t>Bekend, vrijwillig, controleerbaar</a:t>
            </a:r>
          </a:p>
        </p:txBody>
      </p:sp>
      <p:pic>
        <p:nvPicPr>
          <p:cNvPr id="16" name="Picture 2" descr="een rood stoplicht"/>
          <p:cNvPicPr>
            <a:picLocks noChangeAspect="1" noChangeArrowheads="1"/>
          </p:cNvPicPr>
          <p:nvPr/>
        </p:nvPicPr>
        <p:blipFill>
          <a:blip r:embed="rId6"/>
          <a:srcRect/>
          <a:stretch>
            <a:fillRect/>
          </a:stretch>
        </p:blipFill>
        <p:spPr bwMode="auto">
          <a:xfrm>
            <a:off x="7412037" y="2691606"/>
            <a:ext cx="1439863" cy="2227263"/>
          </a:xfrm>
          <a:prstGeom prst="rect">
            <a:avLst/>
          </a:prstGeom>
          <a:noFill/>
          <a:ln w="9525">
            <a:noFill/>
            <a:miter lim="800000"/>
            <a:headEnd/>
            <a:tailEnd/>
          </a:ln>
        </p:spPr>
      </p:pic>
      <p:sp>
        <p:nvSpPr>
          <p:cNvPr id="69651" name="Tekstvak 13"/>
          <p:cNvSpPr txBox="1">
            <a:spLocks noChangeArrowheads="1"/>
          </p:cNvSpPr>
          <p:nvPr/>
        </p:nvSpPr>
        <p:spPr bwMode="auto">
          <a:xfrm>
            <a:off x="6659563" y="5013325"/>
            <a:ext cx="3646487" cy="396875"/>
          </a:xfrm>
          <a:prstGeom prst="rect">
            <a:avLst/>
          </a:prstGeom>
          <a:noFill/>
          <a:ln w="9525">
            <a:noFill/>
            <a:miter lim="800000"/>
            <a:headEnd/>
            <a:tailEnd/>
          </a:ln>
        </p:spPr>
        <p:txBody>
          <a:bodyPr>
            <a:spAutoFit/>
          </a:bodyPr>
          <a:lstStyle/>
          <a:p>
            <a:r>
              <a:rPr lang="nl-NL" altLang="nl-NL" sz="2000" b="1" i="1" dirty="0">
                <a:solidFill>
                  <a:srgbClr val="FF0000"/>
                </a:solidFill>
                <a:ea typeface="ＭＳ Ｐゴシック" pitchFamily="34" charset="-128"/>
              </a:rPr>
              <a:t>Vooral nadelen</a:t>
            </a:r>
          </a:p>
        </p:txBody>
      </p:sp>
      <p:sp>
        <p:nvSpPr>
          <p:cNvPr id="2" name="Tekstvak 14"/>
          <p:cNvSpPr txBox="1">
            <a:spLocks noChangeArrowheads="1"/>
          </p:cNvSpPr>
          <p:nvPr/>
        </p:nvSpPr>
        <p:spPr bwMode="auto">
          <a:xfrm>
            <a:off x="395288" y="5949950"/>
            <a:ext cx="3357562" cy="396875"/>
          </a:xfrm>
          <a:prstGeom prst="rect">
            <a:avLst/>
          </a:prstGeom>
          <a:noFill/>
          <a:ln w="9525">
            <a:noFill/>
            <a:miter lim="800000"/>
            <a:headEnd/>
            <a:tailEnd/>
          </a:ln>
        </p:spPr>
        <p:txBody>
          <a:bodyPr>
            <a:spAutoFit/>
          </a:bodyPr>
          <a:lstStyle/>
          <a:p>
            <a:r>
              <a:rPr lang="nl-NL" altLang="nl-NL" sz="2000" b="1" i="1">
                <a:solidFill>
                  <a:srgbClr val="00B050"/>
                </a:solidFill>
                <a:ea typeface="ＭＳ Ｐゴシック" pitchFamily="34" charset="-128"/>
              </a:rPr>
              <a:t>Vooral voordelen</a:t>
            </a:r>
          </a:p>
        </p:txBody>
      </p:sp>
      <p:sp>
        <p:nvSpPr>
          <p:cNvPr id="22540" name="Rectangle 21"/>
          <p:cNvSpPr>
            <a:spLocks noChangeArrowheads="1"/>
          </p:cNvSpPr>
          <p:nvPr/>
        </p:nvSpPr>
        <p:spPr bwMode="auto">
          <a:xfrm>
            <a:off x="539750" y="1052513"/>
            <a:ext cx="3371850" cy="519112"/>
          </a:xfrm>
          <a:prstGeom prst="rect">
            <a:avLst/>
          </a:prstGeom>
          <a:noFill/>
          <a:ln w="9525">
            <a:noFill/>
            <a:miter lim="800000"/>
            <a:headEnd/>
            <a:tailEnd/>
          </a:ln>
        </p:spPr>
        <p:txBody>
          <a:bodyPr wrap="none">
            <a:spAutoFit/>
          </a:bodyPr>
          <a:lstStyle/>
          <a:p>
            <a:r>
              <a:rPr lang="nl-NL" sz="2800" b="1">
                <a:solidFill>
                  <a:schemeClr val="hlink"/>
                </a:solidFill>
              </a:rPr>
              <a:t>Risico perceptie</a:t>
            </a:r>
          </a:p>
        </p:txBody>
      </p:sp>
      <p:pic>
        <p:nvPicPr>
          <p:cNvPr id="17" name="Picture 2" descr="http://www.epilepsiecheck.nl/images/stoplicht.jpg"/>
          <p:cNvPicPr>
            <a:picLocks noChangeAspect="1" noChangeArrowheads="1"/>
          </p:cNvPicPr>
          <p:nvPr/>
        </p:nvPicPr>
        <p:blipFill>
          <a:blip r:embed="rId7"/>
          <a:srcRect/>
          <a:stretch>
            <a:fillRect/>
          </a:stretch>
        </p:blipFill>
        <p:spPr bwMode="auto">
          <a:xfrm>
            <a:off x="2978151" y="4719637"/>
            <a:ext cx="1306512" cy="1627188"/>
          </a:xfrm>
          <a:prstGeom prst="rect">
            <a:avLst/>
          </a:prstGeom>
          <a:noFill/>
          <a:ln w="9525">
            <a:noFill/>
            <a:miter lim="800000"/>
            <a:headEnd/>
            <a:tailEnd/>
          </a:ln>
        </p:spPr>
      </p:pic>
      <p:pic>
        <p:nvPicPr>
          <p:cNvPr id="1030" name="Picture 6" descr="Afbeeldingsresultaat voor zendmast"/>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58307" y="2420888"/>
            <a:ext cx="1478556" cy="1478556"/>
          </a:xfrm>
          <a:prstGeom prst="rect">
            <a:avLst/>
          </a:prstGeom>
          <a:noFill/>
          <a:extLst>
            <a:ext uri="{909E8E84-426E-40dd-AFC4-6F175D3DCCD1}">
              <a14:hiddenFill xmlns="" xmlns:a14="http://schemas.microsoft.com/office/drawing/2010/main">
                <a:solidFill>
                  <a:srgbClr val="FFFFFF"/>
                </a:solidFill>
              </a14:hiddenFill>
            </a:ext>
          </a:extLst>
        </p:spPr>
      </p:pic>
      <p:pic>
        <p:nvPicPr>
          <p:cNvPr id="1032" name="Picture 8" descr="Afbeeldingsresultaat voor kerncentrale"/>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748075" y="3933056"/>
            <a:ext cx="1696133" cy="1118963"/>
          </a:xfrm>
          <a:prstGeom prst="rect">
            <a:avLst/>
          </a:prstGeom>
          <a:noFill/>
          <a:extLst>
            <a:ext uri="{909E8E84-426E-40dd-AFC4-6F175D3DCCD1}">
              <a14:hiddenFill xmlns="" xmlns:a14="http://schemas.microsoft.com/office/drawing/2010/main">
                <a:solidFill>
                  <a:srgbClr val="FFFFFF"/>
                </a:solidFill>
              </a14:hiddenFill>
            </a:ext>
          </a:extLst>
        </p:spPr>
      </p:pic>
      <p:sp>
        <p:nvSpPr>
          <p:cNvPr id="3" name="Date Placeholder 2"/>
          <p:cNvSpPr>
            <a:spLocks noGrp="1"/>
          </p:cNvSpPr>
          <p:nvPr>
            <p:ph type="dt" sz="half" idx="10"/>
          </p:nvPr>
        </p:nvSpPr>
        <p:spPr/>
        <p:txBody>
          <a:bodyPr/>
          <a:lstStyle/>
          <a:p>
            <a:r>
              <a:rPr lang="nl-NL"/>
              <a:t>1 december 2016</a:t>
            </a:r>
          </a:p>
        </p:txBody>
      </p:sp>
      <p:sp>
        <p:nvSpPr>
          <p:cNvPr id="4" name="Footer Placeholder 3"/>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33904370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963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964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9651">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9637" grpId="0"/>
      <p:bldP spid="69640" grpId="0"/>
      <p:bldP spid="15" grpId="0"/>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hlink"/>
                </a:solidFill>
              </a:rPr>
              <a:t>Vertrouwen </a:t>
            </a:r>
          </a:p>
        </p:txBody>
      </p:sp>
      <p:sp>
        <p:nvSpPr>
          <p:cNvPr id="38914" name="Tijdelijke aanduiding voor inhoud 2"/>
          <p:cNvSpPr>
            <a:spLocks noGrp="1"/>
          </p:cNvSpPr>
          <p:nvPr>
            <p:ph idx="1"/>
          </p:nvPr>
        </p:nvSpPr>
        <p:spPr>
          <a:xfrm>
            <a:off x="468313" y="1773238"/>
            <a:ext cx="8064500" cy="4319587"/>
          </a:xfrm>
        </p:spPr>
        <p:txBody>
          <a:bodyPr/>
          <a:lstStyle/>
          <a:p>
            <a:pPr>
              <a:buFont typeface="Verdana" pitchFamily="34" charset="0"/>
              <a:buNone/>
            </a:pPr>
            <a:r>
              <a:rPr lang="en-US" dirty="0" err="1">
                <a:solidFill>
                  <a:srgbClr val="004874"/>
                </a:solidFill>
              </a:rPr>
              <a:t>Belangrijke</a:t>
            </a:r>
            <a:r>
              <a:rPr lang="en-US" dirty="0">
                <a:solidFill>
                  <a:srgbClr val="004874"/>
                </a:solidFill>
              </a:rPr>
              <a:t> factor in </a:t>
            </a:r>
            <a:r>
              <a:rPr lang="en-US" dirty="0" err="1">
                <a:solidFill>
                  <a:srgbClr val="004874"/>
                </a:solidFill>
              </a:rPr>
              <a:t>sociale</a:t>
            </a:r>
            <a:r>
              <a:rPr lang="en-US" dirty="0">
                <a:solidFill>
                  <a:srgbClr val="004874"/>
                </a:solidFill>
              </a:rPr>
              <a:t> </a:t>
            </a:r>
            <a:r>
              <a:rPr lang="en-US" dirty="0" err="1">
                <a:solidFill>
                  <a:srgbClr val="004874"/>
                </a:solidFill>
              </a:rPr>
              <a:t>processen</a:t>
            </a:r>
            <a:endParaRPr lang="en-US" dirty="0">
              <a:solidFill>
                <a:srgbClr val="004874"/>
              </a:solidFill>
            </a:endParaRPr>
          </a:p>
          <a:p>
            <a:pPr>
              <a:buFont typeface="Verdana" pitchFamily="34" charset="0"/>
              <a:buNone/>
            </a:pPr>
            <a:endParaRPr lang="en-US" dirty="0">
              <a:solidFill>
                <a:srgbClr val="004874"/>
              </a:solidFill>
            </a:endParaRPr>
          </a:p>
          <a:p>
            <a:pPr>
              <a:buFont typeface="Verdana" pitchFamily="34" charset="0"/>
              <a:buNone/>
            </a:pPr>
            <a:endParaRPr lang="en-US" dirty="0">
              <a:solidFill>
                <a:srgbClr val="004874"/>
              </a:solidFill>
            </a:endParaRPr>
          </a:p>
          <a:p>
            <a:pPr>
              <a:buFont typeface="Verdana" pitchFamily="34" charset="0"/>
              <a:buNone/>
            </a:pPr>
            <a:endParaRPr lang="en-US" dirty="0">
              <a:solidFill>
                <a:srgbClr val="004874"/>
              </a:solidFill>
            </a:endParaRPr>
          </a:p>
          <a:p>
            <a:pPr>
              <a:buFont typeface="Verdana" pitchFamily="34" charset="0"/>
              <a:buNone/>
            </a:pPr>
            <a:endParaRPr lang="en-US" dirty="0">
              <a:solidFill>
                <a:srgbClr val="004874"/>
              </a:solidFill>
            </a:endParaRPr>
          </a:p>
          <a:p>
            <a:pPr>
              <a:buFont typeface="Verdana" pitchFamily="34" charset="0"/>
              <a:buNone/>
            </a:pPr>
            <a:endParaRPr lang="en-US" dirty="0">
              <a:solidFill>
                <a:srgbClr val="004874"/>
              </a:solidFill>
            </a:endParaRPr>
          </a:p>
          <a:p>
            <a:pPr>
              <a:buFont typeface="Verdana" pitchFamily="34" charset="0"/>
              <a:buNone/>
            </a:pPr>
            <a:endParaRPr lang="en-US" dirty="0">
              <a:solidFill>
                <a:srgbClr val="004874"/>
              </a:solidFill>
            </a:endParaRPr>
          </a:p>
          <a:p>
            <a:pPr>
              <a:buFont typeface="Verdana" pitchFamily="34" charset="0"/>
              <a:buNone/>
            </a:pPr>
            <a:endParaRPr lang="en-US" dirty="0">
              <a:solidFill>
                <a:srgbClr val="004874"/>
              </a:solidFill>
            </a:endParaRPr>
          </a:p>
          <a:p>
            <a:pPr>
              <a:buFont typeface="Verdana" pitchFamily="34" charset="0"/>
              <a:buNone/>
            </a:pPr>
            <a:endParaRPr lang="en-US" dirty="0">
              <a:solidFill>
                <a:srgbClr val="004874"/>
              </a:solidFill>
            </a:endParaRPr>
          </a:p>
          <a:p>
            <a:pPr>
              <a:buFont typeface="Verdana" pitchFamily="34" charset="0"/>
              <a:buNone/>
            </a:pPr>
            <a:r>
              <a:rPr lang="en-US" dirty="0" err="1">
                <a:solidFill>
                  <a:srgbClr val="004874"/>
                </a:solidFill>
              </a:rPr>
              <a:t>Wordt</a:t>
            </a:r>
            <a:r>
              <a:rPr lang="en-US" dirty="0">
                <a:solidFill>
                  <a:srgbClr val="004874"/>
                </a:solidFill>
              </a:rPr>
              <a:t> </a:t>
            </a:r>
            <a:r>
              <a:rPr lang="en-US" dirty="0" err="1">
                <a:solidFill>
                  <a:srgbClr val="004874"/>
                </a:solidFill>
              </a:rPr>
              <a:t>opgebouwd</a:t>
            </a:r>
            <a:r>
              <a:rPr lang="en-US" dirty="0">
                <a:solidFill>
                  <a:srgbClr val="004874"/>
                </a:solidFill>
              </a:rPr>
              <a:t> door </a:t>
            </a:r>
            <a:r>
              <a:rPr lang="en-US" dirty="0" err="1">
                <a:solidFill>
                  <a:srgbClr val="004874"/>
                </a:solidFill>
              </a:rPr>
              <a:t>ideëen</a:t>
            </a:r>
            <a:r>
              <a:rPr lang="en-US" dirty="0">
                <a:solidFill>
                  <a:srgbClr val="004874"/>
                </a:solidFill>
              </a:rPr>
              <a:t> over:</a:t>
            </a:r>
          </a:p>
          <a:p>
            <a:r>
              <a:rPr lang="nl-NL" b="1" dirty="0">
                <a:solidFill>
                  <a:srgbClr val="004874"/>
                </a:solidFill>
              </a:rPr>
              <a:t>Mate van competentie</a:t>
            </a:r>
            <a:r>
              <a:rPr lang="nl-NL" dirty="0">
                <a:solidFill>
                  <a:srgbClr val="004874"/>
                </a:solidFill>
              </a:rPr>
              <a:t> – Op basis van prestaties in het verleden </a:t>
            </a:r>
          </a:p>
          <a:p>
            <a:r>
              <a:rPr lang="nl-NL" b="1" dirty="0">
                <a:solidFill>
                  <a:srgbClr val="004874"/>
                </a:solidFill>
              </a:rPr>
              <a:t>Belangen behartiging</a:t>
            </a:r>
            <a:r>
              <a:rPr lang="nl-NL" dirty="0">
                <a:solidFill>
                  <a:srgbClr val="004874"/>
                </a:solidFill>
              </a:rPr>
              <a:t> – Volksgezondheid versus economie </a:t>
            </a:r>
          </a:p>
          <a:p>
            <a:r>
              <a:rPr lang="nl-NL" b="1" dirty="0">
                <a:solidFill>
                  <a:srgbClr val="004874"/>
                </a:solidFill>
              </a:rPr>
              <a:t>Transparantie</a:t>
            </a:r>
            <a:r>
              <a:rPr lang="nl-NL" dirty="0">
                <a:solidFill>
                  <a:srgbClr val="004874"/>
                </a:solidFill>
              </a:rPr>
              <a:t> – Eerlijke en volledige en duidelijke informatie</a:t>
            </a:r>
          </a:p>
        </p:txBody>
      </p:sp>
      <p:sp>
        <p:nvSpPr>
          <p:cNvPr id="6" name="Rechthoek 5"/>
          <p:cNvSpPr/>
          <p:nvPr/>
        </p:nvSpPr>
        <p:spPr>
          <a:xfrm>
            <a:off x="274638" y="6483350"/>
            <a:ext cx="7826375" cy="304800"/>
          </a:xfrm>
          <a:prstGeom prst="rect">
            <a:avLst/>
          </a:prstGeom>
        </p:spPr>
        <p:txBody>
          <a:bodyPr>
            <a:spAutoFit/>
          </a:bodyPr>
          <a:lstStyle/>
          <a:p>
            <a:r>
              <a:rPr lang="en-US" sz="1400"/>
              <a:t>Frewer et al 1996, </a:t>
            </a:r>
            <a:r>
              <a:rPr lang="en-US" sz="1400">
                <a:solidFill>
                  <a:srgbClr val="000000"/>
                </a:solidFill>
              </a:rPr>
              <a:t>Poortinga &amp; Pidgeon 2003, Siegrist &amp; Cvetokovich, 2000 </a:t>
            </a:r>
            <a:endParaRPr lang="nl-NL" sz="1400"/>
          </a:p>
        </p:txBody>
      </p:sp>
      <p:pic>
        <p:nvPicPr>
          <p:cNvPr id="38919" name="Picture 2"/>
          <p:cNvPicPr>
            <a:picLocks noChangeAspect="1" noChangeArrowheads="1"/>
          </p:cNvPicPr>
          <p:nvPr/>
        </p:nvPicPr>
        <p:blipFill>
          <a:blip r:embed="rId3"/>
          <a:srcRect/>
          <a:stretch>
            <a:fillRect/>
          </a:stretch>
        </p:blipFill>
        <p:spPr bwMode="auto">
          <a:xfrm>
            <a:off x="1692275" y="2492673"/>
            <a:ext cx="4351338" cy="2376487"/>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nl-NL"/>
              <a:t>1 december 2016</a:t>
            </a:r>
          </a:p>
        </p:txBody>
      </p:sp>
      <p:sp>
        <p:nvSpPr>
          <p:cNvPr id="4" name="Footer Placeholder 3"/>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41421501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el 1"/>
          <p:cNvSpPr>
            <a:spLocks noGrp="1"/>
          </p:cNvSpPr>
          <p:nvPr>
            <p:ph type="title"/>
          </p:nvPr>
        </p:nvSpPr>
        <p:spPr>
          <a:xfrm>
            <a:off x="468313" y="1138238"/>
            <a:ext cx="8172450" cy="444500"/>
          </a:xfrm>
        </p:spPr>
        <p:txBody>
          <a:bodyPr/>
          <a:lstStyle/>
          <a:p>
            <a:r>
              <a:rPr lang="nl-NL" b="1" dirty="0">
                <a:solidFill>
                  <a:schemeClr val="hlink"/>
                </a:solidFill>
              </a:rPr>
              <a:t>Invloed van vertrouwen</a:t>
            </a:r>
            <a:r>
              <a:rPr lang="nl-NL" b="1" dirty="0">
                <a:solidFill>
                  <a:srgbClr val="00B0F0"/>
                </a:solidFill>
              </a:rPr>
              <a:t> </a:t>
            </a:r>
          </a:p>
        </p:txBody>
      </p:sp>
      <p:sp>
        <p:nvSpPr>
          <p:cNvPr id="3" name="Rechthoek 2"/>
          <p:cNvSpPr/>
          <p:nvPr/>
        </p:nvSpPr>
        <p:spPr>
          <a:xfrm>
            <a:off x="611188" y="4652963"/>
            <a:ext cx="5800725" cy="366712"/>
          </a:xfrm>
          <a:prstGeom prst="rect">
            <a:avLst/>
          </a:prstGeom>
        </p:spPr>
        <p:txBody>
          <a:bodyPr>
            <a:spAutoFit/>
          </a:bodyPr>
          <a:lstStyle/>
          <a:p>
            <a:endParaRPr lang="nl-NL"/>
          </a:p>
        </p:txBody>
      </p:sp>
      <p:sp>
        <p:nvSpPr>
          <p:cNvPr id="39943" name="Oval 7"/>
          <p:cNvSpPr>
            <a:spLocks noChangeArrowheads="1"/>
          </p:cNvSpPr>
          <p:nvPr/>
        </p:nvSpPr>
        <p:spPr bwMode="auto">
          <a:xfrm>
            <a:off x="1331913" y="3213100"/>
            <a:ext cx="1657350" cy="1152525"/>
          </a:xfrm>
          <a:prstGeom prst="ellipse">
            <a:avLst/>
          </a:prstGeom>
          <a:solidFill>
            <a:schemeClr val="accent2"/>
          </a:solidFill>
          <a:ln w="9525">
            <a:solidFill>
              <a:schemeClr val="tx1"/>
            </a:solidFill>
            <a:round/>
            <a:headEnd/>
            <a:tailEnd/>
          </a:ln>
          <a:effectLst/>
        </p:spPr>
        <p:txBody>
          <a:bodyPr wrap="none" anchor="ctr"/>
          <a:lstStyle/>
          <a:p>
            <a:pPr algn="ctr"/>
            <a:r>
              <a:rPr lang="nl-NL" dirty="0">
                <a:solidFill>
                  <a:srgbClr val="002942"/>
                </a:solidFill>
              </a:rPr>
              <a:t>Meer </a:t>
            </a:r>
          </a:p>
          <a:p>
            <a:pPr algn="ctr"/>
            <a:r>
              <a:rPr lang="nl-NL" dirty="0">
                <a:solidFill>
                  <a:srgbClr val="002942"/>
                </a:solidFill>
              </a:rPr>
              <a:t>vertrouwen</a:t>
            </a:r>
          </a:p>
          <a:p>
            <a:pPr algn="ctr"/>
            <a:r>
              <a:rPr lang="nl-NL" dirty="0">
                <a:solidFill>
                  <a:srgbClr val="002942"/>
                </a:solidFill>
              </a:rPr>
              <a:t>in beleid </a:t>
            </a:r>
          </a:p>
        </p:txBody>
      </p:sp>
      <p:sp>
        <p:nvSpPr>
          <p:cNvPr id="39944" name="Oval 8"/>
          <p:cNvSpPr>
            <a:spLocks noChangeArrowheads="1"/>
          </p:cNvSpPr>
          <p:nvPr/>
        </p:nvSpPr>
        <p:spPr bwMode="auto">
          <a:xfrm>
            <a:off x="3492500" y="1844675"/>
            <a:ext cx="1657350" cy="1152525"/>
          </a:xfrm>
          <a:prstGeom prst="ellipse">
            <a:avLst/>
          </a:prstGeom>
          <a:solidFill>
            <a:schemeClr val="accent2"/>
          </a:solidFill>
          <a:ln w="9525">
            <a:solidFill>
              <a:schemeClr val="tx1"/>
            </a:solidFill>
            <a:round/>
            <a:headEnd/>
            <a:tailEnd/>
          </a:ln>
          <a:effectLst/>
        </p:spPr>
        <p:txBody>
          <a:bodyPr wrap="none" anchor="ctr"/>
          <a:lstStyle/>
          <a:p>
            <a:pPr algn="ctr"/>
            <a:r>
              <a:rPr lang="nl-NL" dirty="0">
                <a:solidFill>
                  <a:srgbClr val="002942"/>
                </a:solidFill>
              </a:rPr>
              <a:t>Lagere </a:t>
            </a:r>
          </a:p>
          <a:p>
            <a:pPr algn="ctr"/>
            <a:r>
              <a:rPr lang="nl-NL" dirty="0">
                <a:solidFill>
                  <a:srgbClr val="002942"/>
                </a:solidFill>
              </a:rPr>
              <a:t>risico </a:t>
            </a:r>
          </a:p>
          <a:p>
            <a:pPr algn="ctr"/>
            <a:r>
              <a:rPr lang="nl-NL" dirty="0">
                <a:solidFill>
                  <a:srgbClr val="002942"/>
                </a:solidFill>
              </a:rPr>
              <a:t>perceptie</a:t>
            </a:r>
          </a:p>
        </p:txBody>
      </p:sp>
      <p:sp>
        <p:nvSpPr>
          <p:cNvPr id="39945" name="Oval 9"/>
          <p:cNvSpPr>
            <a:spLocks noChangeArrowheads="1"/>
          </p:cNvSpPr>
          <p:nvPr/>
        </p:nvSpPr>
        <p:spPr bwMode="auto">
          <a:xfrm>
            <a:off x="5795963" y="3141663"/>
            <a:ext cx="1657350" cy="1152525"/>
          </a:xfrm>
          <a:prstGeom prst="ellipse">
            <a:avLst/>
          </a:prstGeom>
          <a:solidFill>
            <a:schemeClr val="accent2"/>
          </a:solidFill>
          <a:ln w="9525">
            <a:solidFill>
              <a:schemeClr val="tx1"/>
            </a:solidFill>
            <a:round/>
            <a:headEnd/>
            <a:tailEnd/>
          </a:ln>
          <a:effectLst/>
        </p:spPr>
        <p:txBody>
          <a:bodyPr wrap="none" anchor="ctr"/>
          <a:lstStyle/>
          <a:p>
            <a:pPr algn="ctr"/>
            <a:r>
              <a:rPr lang="nl-NL" dirty="0">
                <a:solidFill>
                  <a:srgbClr val="002942"/>
                </a:solidFill>
              </a:rPr>
              <a:t>Meer</a:t>
            </a:r>
          </a:p>
          <a:p>
            <a:pPr algn="ctr"/>
            <a:r>
              <a:rPr lang="nl-NL" dirty="0">
                <a:solidFill>
                  <a:srgbClr val="002942"/>
                </a:solidFill>
              </a:rPr>
              <a:t>acceptatie</a:t>
            </a:r>
          </a:p>
        </p:txBody>
      </p:sp>
      <p:sp>
        <p:nvSpPr>
          <p:cNvPr id="39949" name="Line 13"/>
          <p:cNvSpPr>
            <a:spLocks noChangeShapeType="1"/>
          </p:cNvSpPr>
          <p:nvPr/>
        </p:nvSpPr>
        <p:spPr bwMode="auto">
          <a:xfrm flipV="1">
            <a:off x="2555875" y="2636838"/>
            <a:ext cx="936625" cy="576262"/>
          </a:xfrm>
          <a:prstGeom prst="line">
            <a:avLst/>
          </a:prstGeom>
          <a:noFill/>
          <a:ln w="57150">
            <a:solidFill>
              <a:srgbClr val="004874"/>
            </a:solidFill>
            <a:round/>
            <a:headEnd/>
            <a:tailEnd type="triangle" w="med" len="med"/>
          </a:ln>
          <a:effectLst/>
        </p:spPr>
        <p:txBody>
          <a:bodyPr/>
          <a:lstStyle/>
          <a:p>
            <a:endParaRPr lang="nl-NL"/>
          </a:p>
        </p:txBody>
      </p:sp>
      <p:sp>
        <p:nvSpPr>
          <p:cNvPr id="39950" name="Line 14"/>
          <p:cNvSpPr>
            <a:spLocks noChangeShapeType="1"/>
          </p:cNvSpPr>
          <p:nvPr/>
        </p:nvSpPr>
        <p:spPr bwMode="auto">
          <a:xfrm>
            <a:off x="3203575" y="3789363"/>
            <a:ext cx="2520950" cy="0"/>
          </a:xfrm>
          <a:prstGeom prst="line">
            <a:avLst/>
          </a:prstGeom>
          <a:noFill/>
          <a:ln w="57150">
            <a:solidFill>
              <a:srgbClr val="004874"/>
            </a:solidFill>
            <a:round/>
            <a:headEnd/>
            <a:tailEnd type="triangle" w="med" len="med"/>
          </a:ln>
          <a:effectLst/>
        </p:spPr>
        <p:txBody>
          <a:bodyPr/>
          <a:lstStyle/>
          <a:p>
            <a:endParaRPr lang="nl-NL"/>
          </a:p>
        </p:txBody>
      </p:sp>
      <p:sp>
        <p:nvSpPr>
          <p:cNvPr id="39951" name="Line 15"/>
          <p:cNvSpPr>
            <a:spLocks noChangeShapeType="1"/>
          </p:cNvSpPr>
          <p:nvPr/>
        </p:nvSpPr>
        <p:spPr bwMode="auto">
          <a:xfrm>
            <a:off x="5148263" y="2708275"/>
            <a:ext cx="863600" cy="576263"/>
          </a:xfrm>
          <a:prstGeom prst="line">
            <a:avLst/>
          </a:prstGeom>
          <a:noFill/>
          <a:ln w="57150">
            <a:solidFill>
              <a:srgbClr val="004874"/>
            </a:solidFill>
            <a:round/>
            <a:headEnd/>
            <a:tailEnd type="triangle" w="med" len="med"/>
          </a:ln>
          <a:effectLst/>
        </p:spPr>
        <p:txBody>
          <a:bodyPr/>
          <a:lstStyle/>
          <a:p>
            <a:endParaRPr lang="nl-NL"/>
          </a:p>
        </p:txBody>
      </p:sp>
      <p:sp>
        <p:nvSpPr>
          <p:cNvPr id="39952" name="Text Box 16"/>
          <p:cNvSpPr txBox="1">
            <a:spLocks noChangeArrowheads="1"/>
          </p:cNvSpPr>
          <p:nvPr/>
        </p:nvSpPr>
        <p:spPr bwMode="auto">
          <a:xfrm>
            <a:off x="323850" y="6491288"/>
            <a:ext cx="2838450" cy="366712"/>
          </a:xfrm>
          <a:prstGeom prst="rect">
            <a:avLst/>
          </a:prstGeom>
          <a:noFill/>
          <a:ln w="9525">
            <a:noFill/>
            <a:miter lim="800000"/>
            <a:headEnd/>
            <a:tailEnd/>
          </a:ln>
          <a:effectLst/>
        </p:spPr>
        <p:txBody>
          <a:bodyPr wrap="none">
            <a:spAutoFit/>
          </a:bodyPr>
          <a:lstStyle/>
          <a:p>
            <a:r>
              <a:rPr lang="nl-NL"/>
              <a:t>Van Dongen et al 2011</a:t>
            </a:r>
          </a:p>
        </p:txBody>
      </p:sp>
      <p:sp>
        <p:nvSpPr>
          <p:cNvPr id="4" name="Tekstvak 3"/>
          <p:cNvSpPr txBox="1"/>
          <p:nvPr/>
        </p:nvSpPr>
        <p:spPr>
          <a:xfrm>
            <a:off x="587960" y="5124400"/>
            <a:ext cx="8008411" cy="646331"/>
          </a:xfrm>
          <a:prstGeom prst="rect">
            <a:avLst/>
          </a:prstGeom>
          <a:noFill/>
        </p:spPr>
        <p:txBody>
          <a:bodyPr wrap="none" rtlCol="0">
            <a:spAutoFit/>
          </a:bodyPr>
          <a:lstStyle/>
          <a:p>
            <a:r>
              <a:rPr lang="en-US" dirty="0"/>
              <a:t>Mediation effect of perceived risk of public sources of EMF on the </a:t>
            </a:r>
          </a:p>
          <a:p>
            <a:r>
              <a:rPr lang="en-US" dirty="0"/>
              <a:t>relationship between trust in government policy and risk responses</a:t>
            </a:r>
            <a:endParaRPr lang="nl-NL" dirty="0"/>
          </a:p>
        </p:txBody>
      </p:sp>
      <p:sp>
        <p:nvSpPr>
          <p:cNvPr id="2" name="Date Placeholder 1"/>
          <p:cNvSpPr>
            <a:spLocks noGrp="1"/>
          </p:cNvSpPr>
          <p:nvPr>
            <p:ph type="dt" sz="half" idx="10"/>
          </p:nvPr>
        </p:nvSpPr>
        <p:spPr/>
        <p:txBody>
          <a:bodyPr/>
          <a:lstStyle/>
          <a:p>
            <a:r>
              <a:rPr lang="nl-NL"/>
              <a:t>1 december 2016</a:t>
            </a:r>
          </a:p>
        </p:txBody>
      </p:sp>
      <p:sp>
        <p:nvSpPr>
          <p:cNvPr id="5" name="Footer Placeholder 4"/>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18079251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1124744"/>
            <a:ext cx="8172450" cy="444500"/>
          </a:xfrm>
        </p:spPr>
        <p:txBody>
          <a:bodyPr/>
          <a:lstStyle/>
          <a:p>
            <a:r>
              <a:rPr lang="nl-NL" dirty="0"/>
              <a:t>Onzekerheid</a:t>
            </a:r>
          </a:p>
        </p:txBody>
      </p:sp>
      <p:sp>
        <p:nvSpPr>
          <p:cNvPr id="4" name="Tijdelijke aanduiding voor datum 3"/>
          <p:cNvSpPr>
            <a:spLocks noGrp="1"/>
          </p:cNvSpPr>
          <p:nvPr>
            <p:ph type="dt" sz="half" idx="10"/>
          </p:nvPr>
        </p:nvSpPr>
        <p:spPr/>
        <p:txBody>
          <a:bodyPr/>
          <a:lstStyle/>
          <a:p>
            <a:pPr>
              <a:defRPr/>
            </a:pPr>
            <a:r>
              <a:rPr lang="nl-NL"/>
              <a:t>1 december 2016</a:t>
            </a:r>
            <a:endParaRPr lang="nl-NL"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1902700"/>
            <a:ext cx="7056784" cy="491067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PIJL-RECHTS 5"/>
          <p:cNvSpPr/>
          <p:nvPr/>
        </p:nvSpPr>
        <p:spPr>
          <a:xfrm rot="6853462">
            <a:off x="6349471" y="3863300"/>
            <a:ext cx="792088" cy="93610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Footer Placeholder 2"/>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2994433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40568" y="764704"/>
            <a:ext cx="8928992" cy="864096"/>
          </a:xfrm>
        </p:spPr>
        <p:txBody>
          <a:bodyPr>
            <a:noAutofit/>
          </a:bodyPr>
          <a:lstStyle/>
          <a:p>
            <a:r>
              <a:rPr lang="nl-NL" sz="3200" dirty="0"/>
              <a:t> Numerieke interpretatie van verbale </a:t>
            </a:r>
            <a:r>
              <a:rPr lang="nl-NL" sz="3200" dirty="0" err="1"/>
              <a:t>kanstermen</a:t>
            </a:r>
            <a:r>
              <a:rPr lang="nl-NL" sz="3200" dirty="0"/>
              <a:t> </a:t>
            </a:r>
          </a:p>
        </p:txBody>
      </p:sp>
      <p:sp>
        <p:nvSpPr>
          <p:cNvPr id="3" name="Tijdelijke aanduiding voor inhoud 2"/>
          <p:cNvSpPr>
            <a:spLocks noGrp="1"/>
          </p:cNvSpPr>
          <p:nvPr>
            <p:ph idx="1"/>
          </p:nvPr>
        </p:nvSpPr>
        <p:spPr/>
        <p:txBody>
          <a:bodyPr/>
          <a:lstStyle/>
          <a:p>
            <a:endParaRPr lang="nl-NL"/>
          </a:p>
        </p:txBody>
      </p:sp>
      <p:sp>
        <p:nvSpPr>
          <p:cNvPr id="4" name="Tijdelijke aanduiding voor datum 3"/>
          <p:cNvSpPr>
            <a:spLocks noGrp="1"/>
          </p:cNvSpPr>
          <p:nvPr>
            <p:ph type="dt" sz="half" idx="10"/>
          </p:nvPr>
        </p:nvSpPr>
        <p:spPr/>
        <p:txBody>
          <a:bodyPr/>
          <a:lstStyle/>
          <a:p>
            <a:r>
              <a:rPr lang="nl-NL"/>
              <a:t>1 december 2016</a:t>
            </a:r>
            <a:endParaRPr lang="nl-NL" dirty="0"/>
          </a:p>
        </p:txBody>
      </p:sp>
      <p:sp>
        <p:nvSpPr>
          <p:cNvPr id="5" name="Tijdelijke aanduiding voor voettekst 4"/>
          <p:cNvSpPr>
            <a:spLocks noGrp="1"/>
          </p:cNvSpPr>
          <p:nvPr>
            <p:ph type="ftr" sz="quarter" idx="11"/>
          </p:nvPr>
        </p:nvSpPr>
        <p:spPr/>
        <p:txBody>
          <a:bodyPr/>
          <a:lstStyle/>
          <a:p>
            <a:r>
              <a:rPr lang="nl-NL"/>
              <a:t>SBE RUG i.s.m. UMCG</a:t>
            </a:r>
            <a:endParaRPr lang="nl-NL"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20" y="1338991"/>
            <a:ext cx="7338060" cy="446627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Rechthoek 6"/>
          <p:cNvSpPr/>
          <p:nvPr/>
        </p:nvSpPr>
        <p:spPr>
          <a:xfrm>
            <a:off x="163228" y="5733256"/>
            <a:ext cx="8856984" cy="646331"/>
          </a:xfrm>
          <a:prstGeom prst="rect">
            <a:avLst/>
          </a:prstGeom>
        </p:spPr>
        <p:txBody>
          <a:bodyPr wrap="square">
            <a:spAutoFit/>
          </a:bodyPr>
          <a:lstStyle/>
          <a:p>
            <a:r>
              <a:rPr lang="en-US" dirty="0"/>
              <a:t>Timmermans DRM. The Role of Experience and Domain of Expertise in Using Numerical and Verbal Probability Terms in Medical Decisions. Med </a:t>
            </a:r>
            <a:r>
              <a:rPr lang="en-US" dirty="0" err="1"/>
              <a:t>Decis</a:t>
            </a:r>
            <a:r>
              <a:rPr lang="en-US" dirty="0"/>
              <a:t> Making 1994</a:t>
            </a:r>
          </a:p>
        </p:txBody>
      </p:sp>
    </p:spTree>
    <p:extLst>
      <p:ext uri="{BB962C8B-B14F-4D97-AF65-F5344CB8AC3E}">
        <p14:creationId xmlns:p14="http://schemas.microsoft.com/office/powerpoint/2010/main" val="16233324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536" y="908720"/>
            <a:ext cx="8496944" cy="864096"/>
          </a:xfrm>
        </p:spPr>
        <p:txBody>
          <a:bodyPr/>
          <a:lstStyle/>
          <a:p>
            <a:r>
              <a:rPr lang="nl-NL" dirty="0"/>
              <a:t>Vertrouwen in informatie </a:t>
            </a:r>
            <a:r>
              <a:rPr lang="nl-NL" sz="1200" dirty="0"/>
              <a:t>(Schaal: 1= helemaal niet - 5 =veel)</a:t>
            </a:r>
          </a:p>
        </p:txBody>
      </p:sp>
      <p:sp>
        <p:nvSpPr>
          <p:cNvPr id="4" name="Date Placeholder 3"/>
          <p:cNvSpPr>
            <a:spLocks noGrp="1"/>
          </p:cNvSpPr>
          <p:nvPr>
            <p:ph type="dt" sz="half" idx="10"/>
          </p:nvPr>
        </p:nvSpPr>
        <p:spPr/>
        <p:txBody>
          <a:bodyPr/>
          <a:lstStyle/>
          <a:p>
            <a:pPr>
              <a:defRPr/>
            </a:pPr>
            <a:r>
              <a:rPr lang="nl-NL"/>
              <a:t>1 december 2016</a:t>
            </a:r>
            <a:endParaRPr lang="nl-NL"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43608" y="1988840"/>
            <a:ext cx="5976664" cy="45365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Tekstvak 2"/>
          <p:cNvSpPr txBox="1"/>
          <p:nvPr/>
        </p:nvSpPr>
        <p:spPr>
          <a:xfrm>
            <a:off x="691955" y="6412686"/>
            <a:ext cx="4433393" cy="369332"/>
          </a:xfrm>
          <a:prstGeom prst="rect">
            <a:avLst/>
          </a:prstGeom>
          <a:noFill/>
        </p:spPr>
        <p:txBody>
          <a:bodyPr wrap="none" rtlCol="0">
            <a:spAutoFit/>
          </a:bodyPr>
          <a:lstStyle/>
          <a:p>
            <a:r>
              <a:rPr lang="nl-NL" dirty="0"/>
              <a:t>Claassen et al, 2016 (RIVM rapport)</a:t>
            </a:r>
          </a:p>
        </p:txBody>
      </p:sp>
      <p:sp>
        <p:nvSpPr>
          <p:cNvPr id="5" name="Footer Placeholder 4"/>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951276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Kernongeval</a:t>
            </a:r>
            <a:endParaRPr lang="en-US" dirty="0"/>
          </a:p>
        </p:txBody>
      </p:sp>
      <p:sp>
        <p:nvSpPr>
          <p:cNvPr id="3" name="Content Placeholder 2"/>
          <p:cNvSpPr>
            <a:spLocks noGrp="1"/>
          </p:cNvSpPr>
          <p:nvPr>
            <p:ph idx="1"/>
          </p:nvPr>
        </p:nvSpPr>
        <p:spPr/>
        <p:txBody>
          <a:bodyPr/>
          <a:lstStyle/>
          <a:p>
            <a:r>
              <a:rPr lang="en-US" dirty="0"/>
              <a:t>Fukushima</a:t>
            </a:r>
          </a:p>
          <a:p>
            <a:r>
              <a:rPr lang="en-US" dirty="0"/>
              <a:t>INES 7 – Major accident</a:t>
            </a:r>
          </a:p>
          <a:p>
            <a:endParaRPr lang="en-US" dirty="0"/>
          </a:p>
          <a:p>
            <a:endParaRPr lang="en-US" dirty="0"/>
          </a:p>
          <a:p>
            <a:endParaRPr lang="en-US" dirty="0"/>
          </a:p>
          <a:p>
            <a:r>
              <a:rPr lang="en-US" sz="2400" dirty="0"/>
              <a:t>Meting: 131 </a:t>
            </a:r>
            <a:r>
              <a:rPr lang="en-US" sz="2400" dirty="0" err="1"/>
              <a:t>μSv</a:t>
            </a:r>
            <a:r>
              <a:rPr lang="en-US" sz="2400" dirty="0"/>
              <a:t>/</a:t>
            </a:r>
            <a:r>
              <a:rPr lang="en-US" sz="2400" dirty="0" err="1"/>
              <a:t>hr</a:t>
            </a:r>
            <a:endParaRPr lang="en-US" sz="2400" dirty="0"/>
          </a:p>
        </p:txBody>
      </p:sp>
      <p:sp>
        <p:nvSpPr>
          <p:cNvPr id="4" name="Date Placeholder 3"/>
          <p:cNvSpPr>
            <a:spLocks noGrp="1"/>
          </p:cNvSpPr>
          <p:nvPr>
            <p:ph type="dt" sz="half" idx="10"/>
          </p:nvPr>
        </p:nvSpPr>
        <p:spPr/>
        <p:txBody>
          <a:bodyPr/>
          <a:lstStyle/>
          <a:p>
            <a:r>
              <a:rPr lang="nl-NL"/>
              <a:t>1 december 2016</a:t>
            </a:r>
          </a:p>
        </p:txBody>
      </p:sp>
      <p:sp>
        <p:nvSpPr>
          <p:cNvPr id="5" name="Footer Placeholder 4"/>
          <p:cNvSpPr>
            <a:spLocks noGrp="1"/>
          </p:cNvSpPr>
          <p:nvPr>
            <p:ph type="ftr" sz="quarter" idx="11"/>
          </p:nvPr>
        </p:nvSpPr>
        <p:spPr/>
        <p:txBody>
          <a:bodyPr/>
          <a:lstStyle/>
          <a:p>
            <a:r>
              <a:rPr lang="nl-NL"/>
              <a:t>SBE RUG i.s.m. UMCG</a:t>
            </a:r>
          </a:p>
        </p:txBody>
      </p:sp>
      <p:pic>
        <p:nvPicPr>
          <p:cNvPr id="7" name="Picture 6"/>
          <p:cNvPicPr>
            <a:picLocks noChangeAspect="1"/>
          </p:cNvPicPr>
          <p:nvPr/>
        </p:nvPicPr>
        <p:blipFill>
          <a:blip r:embed="rId2"/>
          <a:stretch>
            <a:fillRect/>
          </a:stretch>
        </p:blipFill>
        <p:spPr>
          <a:xfrm>
            <a:off x="3700194" y="3284984"/>
            <a:ext cx="5443805" cy="3024336"/>
          </a:xfrm>
          <a:prstGeom prst="rect">
            <a:avLst/>
          </a:prstGeom>
        </p:spPr>
      </p:pic>
    </p:spTree>
    <p:extLst>
      <p:ext uri="{BB962C8B-B14F-4D97-AF65-F5344CB8AC3E}">
        <p14:creationId xmlns:p14="http://schemas.microsoft.com/office/powerpoint/2010/main" val="18503045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endParaRPr lang="nl-NL"/>
          </a:p>
        </p:txBody>
      </p:sp>
      <p:sp>
        <p:nvSpPr>
          <p:cNvPr id="3" name="Tijdelijke aanduiding voor inhoud 2"/>
          <p:cNvSpPr>
            <a:spLocks noGrp="1"/>
          </p:cNvSpPr>
          <p:nvPr>
            <p:ph idx="1"/>
          </p:nvPr>
        </p:nvSpPr>
        <p:spPr/>
        <p:txBody>
          <a:bodyPr/>
          <a:lstStyle/>
          <a:p>
            <a:endParaRPr lang="nl-NL"/>
          </a:p>
        </p:txBody>
      </p:sp>
      <p:sp>
        <p:nvSpPr>
          <p:cNvPr id="4" name="Tijdelijke aanduiding voor datum 3"/>
          <p:cNvSpPr>
            <a:spLocks noGrp="1"/>
          </p:cNvSpPr>
          <p:nvPr>
            <p:ph type="dt" sz="half" idx="10"/>
          </p:nvPr>
        </p:nvSpPr>
        <p:spPr/>
        <p:txBody>
          <a:bodyPr/>
          <a:lstStyle/>
          <a:p>
            <a:r>
              <a:rPr lang="nl-NL"/>
              <a:t>1 december 2016</a:t>
            </a:r>
            <a:endParaRPr lang="nl-NL" dirty="0"/>
          </a:p>
        </p:txBody>
      </p:sp>
      <p:sp>
        <p:nvSpPr>
          <p:cNvPr id="5" name="Tijdelijke aanduiding voor voettekst 4"/>
          <p:cNvSpPr>
            <a:spLocks noGrp="1"/>
          </p:cNvSpPr>
          <p:nvPr>
            <p:ph type="ftr" sz="quarter" idx="11"/>
          </p:nvPr>
        </p:nvSpPr>
        <p:spPr/>
        <p:txBody>
          <a:bodyPr/>
          <a:lstStyle/>
          <a:p>
            <a:r>
              <a:rPr lang="nl-NL"/>
              <a:t>SBE RUG i.s.m. UMCG</a:t>
            </a:r>
            <a:endParaRPr lang="nl-NL" dirty="0"/>
          </a:p>
        </p:txBody>
      </p:sp>
      <p:graphicFrame>
        <p:nvGraphicFramePr>
          <p:cNvPr id="6" name="Content Placeholder 5"/>
          <p:cNvGraphicFramePr>
            <a:graphicFrameLocks/>
          </p:cNvGraphicFramePr>
          <p:nvPr/>
        </p:nvGraphicFramePr>
        <p:xfrm>
          <a:off x="179388" y="1700213"/>
          <a:ext cx="8693026" cy="3768229"/>
        </p:xfrm>
        <a:graphic>
          <a:graphicData uri="http://schemas.openxmlformats.org/drawingml/2006/table">
            <a:tbl>
              <a:tblPr/>
              <a:tblGrid>
                <a:gridCol w="3797176">
                  <a:extLst>
                    <a:ext uri="{9D8B030D-6E8A-4147-A177-3AD203B41FA5}">
                      <a16:colId xmlns:a16="http://schemas.microsoft.com/office/drawing/2014/main" val="20000"/>
                    </a:ext>
                  </a:extLst>
                </a:gridCol>
                <a:gridCol w="1873250">
                  <a:extLst>
                    <a:ext uri="{9D8B030D-6E8A-4147-A177-3AD203B41FA5}">
                      <a16:colId xmlns:a16="http://schemas.microsoft.com/office/drawing/2014/main" val="20001"/>
                    </a:ext>
                  </a:extLst>
                </a:gridCol>
                <a:gridCol w="1033462">
                  <a:extLst>
                    <a:ext uri="{9D8B030D-6E8A-4147-A177-3AD203B41FA5}">
                      <a16:colId xmlns:a16="http://schemas.microsoft.com/office/drawing/2014/main" val="20002"/>
                    </a:ext>
                  </a:extLst>
                </a:gridCol>
                <a:gridCol w="1989138">
                  <a:extLst>
                    <a:ext uri="{9D8B030D-6E8A-4147-A177-3AD203B41FA5}">
                      <a16:colId xmlns:a16="http://schemas.microsoft.com/office/drawing/2014/main" val="20003"/>
                    </a:ext>
                  </a:extLst>
                </a:gridCol>
              </a:tblGrid>
              <a:tr h="35718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nl-NL" sz="1200" b="1" i="0" u="none" strike="noStrike" cap="none" normalizeH="0" baseline="0" dirty="0">
                          <a:ln>
                            <a:noFill/>
                          </a:ln>
                          <a:solidFill>
                            <a:schemeClr val="bg1"/>
                          </a:solidFill>
                          <a:effectLst/>
                          <a:latin typeface="Verdana" pitchFamily="34" charset="0"/>
                          <a:cs typeface="Arial" charset="0"/>
                        </a:rPr>
                        <a:t> Stellingen</a:t>
                      </a:r>
                      <a:endParaRPr kumimoji="0" lang="nl-NL" sz="1200" b="1" i="0" u="none" strike="noStrike" cap="none" normalizeH="0" baseline="0" dirty="0">
                        <a:ln>
                          <a:noFill/>
                        </a:ln>
                        <a:solidFill>
                          <a:schemeClr val="bg1"/>
                        </a:solidFill>
                        <a:effectLst/>
                        <a:latin typeface="Calibri" pitchFamily="34"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70C0"/>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200" b="1" i="0" u="none" strike="noStrike" cap="none" normalizeH="0" baseline="0">
                          <a:ln>
                            <a:noFill/>
                          </a:ln>
                          <a:solidFill>
                            <a:schemeClr val="bg1"/>
                          </a:solidFill>
                          <a:effectLst/>
                          <a:latin typeface="Verdana" pitchFamily="34" charset="0"/>
                          <a:cs typeface="Arial" charset="0"/>
                        </a:rPr>
                        <a:t>zeker/waarschijnlijk onwaar</a:t>
                      </a:r>
                      <a:endParaRPr kumimoji="0" lang="nl-NL" sz="1200" b="1" i="0" u="none" strike="noStrike" cap="none" normalizeH="0" baseline="0">
                        <a:ln>
                          <a:noFill/>
                        </a:ln>
                        <a:solidFill>
                          <a:schemeClr val="bg1"/>
                        </a:solidFill>
                        <a:effectLst/>
                        <a:latin typeface="Calibri" pitchFamily="34"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70C0"/>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200" b="1" i="0" u="none" strike="noStrike" cap="none" normalizeH="0" baseline="0">
                          <a:ln>
                            <a:noFill/>
                          </a:ln>
                          <a:solidFill>
                            <a:schemeClr val="bg1"/>
                          </a:solidFill>
                          <a:effectLst/>
                          <a:latin typeface="Verdana" pitchFamily="34" charset="0"/>
                          <a:cs typeface="Arial" charset="0"/>
                        </a:rPr>
                        <a:t>weet niet</a:t>
                      </a:r>
                      <a:endParaRPr kumimoji="0" lang="nl-NL" sz="1200" b="1" i="0" u="none" strike="noStrike" cap="none" normalizeH="0" baseline="0">
                        <a:ln>
                          <a:noFill/>
                        </a:ln>
                        <a:solidFill>
                          <a:schemeClr val="bg1"/>
                        </a:solidFill>
                        <a:effectLst/>
                        <a:latin typeface="Calibri" pitchFamily="34"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70C0"/>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200" b="1" i="0" u="none" strike="noStrike" cap="none" normalizeH="0" baseline="0">
                          <a:ln>
                            <a:noFill/>
                          </a:ln>
                          <a:solidFill>
                            <a:schemeClr val="bg1"/>
                          </a:solidFill>
                          <a:effectLst/>
                          <a:latin typeface="Verdana" pitchFamily="34" charset="0"/>
                          <a:cs typeface="Arial" charset="0"/>
                        </a:rPr>
                        <a:t>Zeker/waarschijnlijk waar</a:t>
                      </a:r>
                      <a:endParaRPr kumimoji="0" lang="nl-NL" sz="1200" b="1" i="0" u="none" strike="noStrike" cap="none" normalizeH="0" baseline="0">
                        <a:ln>
                          <a:noFill/>
                        </a:ln>
                        <a:solidFill>
                          <a:schemeClr val="bg1"/>
                        </a:solidFill>
                        <a:effectLst/>
                        <a:latin typeface="Calibri" pitchFamily="34"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70C0"/>
                    </a:solidFill>
                  </a:tcPr>
                </a:tc>
                <a:extLst>
                  <a:ext uri="{0D108BD9-81ED-4DB2-BD59-A6C34878D82A}">
                    <a16:rowId xmlns:a16="http://schemas.microsoft.com/office/drawing/2014/main" val="10000"/>
                  </a:ext>
                </a:extLst>
              </a:tr>
              <a:tr h="458291">
                <a:tc>
                  <a:txBody>
                    <a:bodyPr/>
                    <a:lstStyle/>
                    <a:p>
                      <a:pPr marL="38100" marR="0" lvl="0" indent="0" algn="l" defTabSz="914400" rtl="0" eaLnBrk="1" fontAlgn="base" latinLnBrk="0" hangingPunct="1">
                        <a:lnSpc>
                          <a:spcPts val="1600"/>
                        </a:lnSpc>
                        <a:spcBef>
                          <a:spcPct val="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cs typeface="Arial" charset="0"/>
                        </a:rPr>
                        <a:t>In Nederland komt de meeste radioactieve straling uit natuurlijke processen</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22</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45</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32</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extLst>
                  <a:ext uri="{0D108BD9-81ED-4DB2-BD59-A6C34878D82A}">
                    <a16:rowId xmlns:a16="http://schemas.microsoft.com/office/drawing/2014/main" val="10001"/>
                  </a:ext>
                </a:extLst>
              </a:tr>
              <a:tr h="360363">
                <a:tc>
                  <a:txBody>
                    <a:bodyPr/>
                    <a:lstStyle/>
                    <a:p>
                      <a:pPr marL="38100" marR="0" lvl="0" indent="0" algn="l" defTabSz="914400" rtl="0" eaLnBrk="1" fontAlgn="base" latinLnBrk="0" hangingPunct="1">
                        <a:lnSpc>
                          <a:spcPts val="1600"/>
                        </a:lnSpc>
                        <a:spcBef>
                          <a:spcPct val="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cs typeface="Arial" charset="0"/>
                        </a:rPr>
                        <a:t>Radioactieve straling gaat overal doorheen</a:t>
                      </a:r>
                      <a:endPar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38</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13</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58</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extLst>
                  <a:ext uri="{0D108BD9-81ED-4DB2-BD59-A6C34878D82A}">
                    <a16:rowId xmlns:a16="http://schemas.microsoft.com/office/drawing/2014/main" val="10002"/>
                  </a:ext>
                </a:extLst>
              </a:tr>
              <a:tr h="504825">
                <a:tc>
                  <a:txBody>
                    <a:bodyPr/>
                    <a:lstStyle/>
                    <a:p>
                      <a:pPr marL="38100" marR="0" lvl="0" indent="0" algn="l" defTabSz="914400" rtl="0" eaLnBrk="1" fontAlgn="base" latinLnBrk="0" hangingPunct="1">
                        <a:lnSpc>
                          <a:spcPts val="1600"/>
                        </a:lnSpc>
                        <a:spcBef>
                          <a:spcPct val="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cs typeface="Arial" charset="0"/>
                        </a:rPr>
                        <a:t>Radioactieve stoffen dringen gemakkelijk door de huid het lichaam in</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6</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16</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78</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extLst>
                  <a:ext uri="{0D108BD9-81ED-4DB2-BD59-A6C34878D82A}">
                    <a16:rowId xmlns:a16="http://schemas.microsoft.com/office/drawing/2014/main" val="10003"/>
                  </a:ext>
                </a:extLst>
              </a:tr>
              <a:tr h="504825">
                <a:tc>
                  <a:txBody>
                    <a:bodyPr/>
                    <a:lstStyle/>
                    <a:p>
                      <a:pPr marL="38100" marR="0" lvl="0" indent="0" algn="l" defTabSz="914400" rtl="0" eaLnBrk="1" fontAlgn="base" latinLnBrk="0" hangingPunct="1">
                        <a:lnSpc>
                          <a:spcPts val="1600"/>
                        </a:lnSpc>
                        <a:spcBef>
                          <a:spcPct val="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cs typeface="Arial" charset="0"/>
                        </a:rPr>
                        <a:t>Natuurlijke radioactiviteit is ongevaarlijk</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37</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44</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19</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extLst>
                  <a:ext uri="{0D108BD9-81ED-4DB2-BD59-A6C34878D82A}">
                    <a16:rowId xmlns:a16="http://schemas.microsoft.com/office/drawing/2014/main" val="10004"/>
                  </a:ext>
                </a:extLst>
              </a:tr>
              <a:tr h="720725">
                <a:tc>
                  <a:txBody>
                    <a:bodyPr/>
                    <a:lstStyle/>
                    <a:p>
                      <a:pPr marL="38100" marR="0" lvl="0" indent="0" algn="l" defTabSz="914400" rtl="0" eaLnBrk="1" fontAlgn="base" latinLnBrk="0" hangingPunct="1">
                        <a:lnSpc>
                          <a:spcPts val="1600"/>
                        </a:lnSpc>
                        <a:spcBef>
                          <a:spcPct val="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cs typeface="Arial" charset="0"/>
                        </a:rPr>
                        <a:t>In een gebied van 100 km van het incident worden bewoners geëvacueerd</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21</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38</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40</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extLst>
                  <a:ext uri="{0D108BD9-81ED-4DB2-BD59-A6C34878D82A}">
                    <a16:rowId xmlns:a16="http://schemas.microsoft.com/office/drawing/2014/main" val="10005"/>
                  </a:ext>
                </a:extLst>
              </a:tr>
              <a:tr h="504825">
                <a:tc>
                  <a:txBody>
                    <a:bodyPr/>
                    <a:lstStyle/>
                    <a:p>
                      <a:pPr marL="38100" marR="0" lvl="0" indent="0" algn="l" defTabSz="914400" rtl="0" eaLnBrk="1" fontAlgn="base" latinLnBrk="0" hangingPunct="1">
                        <a:lnSpc>
                          <a:spcPts val="1600"/>
                        </a:lnSpc>
                        <a:spcBef>
                          <a:spcPct val="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cs typeface="Arial" charset="0"/>
                        </a:rPr>
                        <a:t>In een gebied van 100 km van het incident krijgen zwangere vrouwen en bewoners jonger dan 18 jaar het advies om jodiumtabletten in te nemen</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5</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35</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tc>
                  <a:txBody>
                    <a:bodyPr/>
                    <a:lstStyle/>
                    <a:p>
                      <a:pPr marL="38100" marR="0" lvl="0" indent="0" algn="ctr" defTabSz="914400" rtl="0" eaLnBrk="1" fontAlgn="base" latinLnBrk="0" hangingPunct="1">
                        <a:lnSpc>
                          <a:spcPts val="1600"/>
                        </a:lnSpc>
                        <a:spcBef>
                          <a:spcPts val="600"/>
                        </a:spcBef>
                        <a:spcAft>
                          <a:spcPct val="0"/>
                        </a:spcAft>
                        <a:buClrTx/>
                        <a:buSzTx/>
                        <a:buFontTx/>
                        <a:buNone/>
                        <a:tabLst/>
                      </a:pPr>
                      <a:r>
                        <a:rPr kumimoji="0" lang="nl-NL" sz="1300" b="0" i="0" u="none" strike="noStrike" cap="none" normalizeH="0" baseline="0" dirty="0">
                          <a:ln>
                            <a:noFill/>
                          </a:ln>
                          <a:solidFill>
                            <a:srgbClr val="004874"/>
                          </a:solidFill>
                          <a:effectLst/>
                          <a:latin typeface="Verdana" pitchFamily="34" charset="0"/>
                          <a:ea typeface="Calibri" pitchFamily="34" charset="0"/>
                          <a:cs typeface="Times New Roman" pitchFamily="18" charset="0"/>
                        </a:rPr>
                        <a:t>60</a:t>
                      </a: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1E7FF"/>
                    </a:solidFill>
                  </a:tcPr>
                </a:tc>
                <a:extLst>
                  <a:ext uri="{0D108BD9-81ED-4DB2-BD59-A6C34878D82A}">
                    <a16:rowId xmlns:a16="http://schemas.microsoft.com/office/drawing/2014/main" val="10006"/>
                  </a:ext>
                </a:extLst>
              </a:tr>
            </a:tbl>
          </a:graphicData>
        </a:graphic>
      </p:graphicFrame>
      <p:pic>
        <p:nvPicPr>
          <p:cNvPr id="7" name="Picture 2"/>
          <p:cNvPicPr>
            <a:picLocks noChangeAspect="1" noChangeArrowheads="1"/>
          </p:cNvPicPr>
          <p:nvPr/>
        </p:nvPicPr>
        <p:blipFill>
          <a:blip r:embed="rId2"/>
          <a:srcRect/>
          <a:stretch>
            <a:fillRect/>
          </a:stretch>
        </p:blipFill>
        <p:spPr bwMode="auto">
          <a:xfrm>
            <a:off x="6111875" y="3997325"/>
            <a:ext cx="2492375" cy="541338"/>
          </a:xfrm>
          <a:prstGeom prst="rect">
            <a:avLst/>
          </a:prstGeom>
          <a:noFill/>
          <a:ln w="9525">
            <a:noFill/>
            <a:miter lim="800000"/>
            <a:headEnd/>
            <a:tailEnd/>
          </a:ln>
        </p:spPr>
      </p:pic>
      <p:sp>
        <p:nvSpPr>
          <p:cNvPr id="8" name="Ovaal 7"/>
          <p:cNvSpPr/>
          <p:nvPr/>
        </p:nvSpPr>
        <p:spPr>
          <a:xfrm>
            <a:off x="7510463" y="2492375"/>
            <a:ext cx="636587" cy="914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Tree>
    <p:extLst>
      <p:ext uri="{BB962C8B-B14F-4D97-AF65-F5344CB8AC3E}">
        <p14:creationId xmlns:p14="http://schemas.microsoft.com/office/powerpoint/2010/main" val="28686706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620688"/>
            <a:ext cx="8229600" cy="864096"/>
          </a:xfrm>
        </p:spPr>
        <p:txBody>
          <a:bodyPr>
            <a:noAutofit/>
          </a:bodyPr>
          <a:lstStyle/>
          <a:p>
            <a:r>
              <a:rPr lang="nl-NL" sz="3200" dirty="0"/>
              <a:t>Antwoorden- Quiz</a:t>
            </a:r>
            <a:br>
              <a:rPr lang="nl-NL" sz="3200" dirty="0"/>
            </a:br>
            <a:r>
              <a:rPr lang="nl-NL" sz="3200" dirty="0"/>
              <a:t>Ideeën over gezondheidseffecten</a:t>
            </a:r>
          </a:p>
        </p:txBody>
      </p:sp>
      <p:sp>
        <p:nvSpPr>
          <p:cNvPr id="4" name="Tijdelijke aanduiding voor datum 3"/>
          <p:cNvSpPr>
            <a:spLocks noGrp="1"/>
          </p:cNvSpPr>
          <p:nvPr>
            <p:ph type="dt" sz="half" idx="10"/>
          </p:nvPr>
        </p:nvSpPr>
        <p:spPr/>
        <p:txBody>
          <a:bodyPr/>
          <a:lstStyle/>
          <a:p>
            <a:r>
              <a:rPr lang="nl-NL"/>
              <a:t>1 december 2016</a:t>
            </a:r>
            <a:endParaRPr lang="nl-NL" dirty="0"/>
          </a:p>
        </p:txBody>
      </p:sp>
      <p:sp>
        <p:nvSpPr>
          <p:cNvPr id="5" name="Tijdelijke aanduiding voor voettekst 4"/>
          <p:cNvSpPr>
            <a:spLocks noGrp="1"/>
          </p:cNvSpPr>
          <p:nvPr>
            <p:ph type="ftr" sz="quarter" idx="11"/>
          </p:nvPr>
        </p:nvSpPr>
        <p:spPr/>
        <p:txBody>
          <a:bodyPr/>
          <a:lstStyle/>
          <a:p>
            <a:r>
              <a:rPr lang="nl-NL"/>
              <a:t>SBE RUG i.s.m. UMCG</a:t>
            </a:r>
            <a:endParaRPr lang="nl-NL"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735451"/>
            <a:ext cx="8229600" cy="43951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3"/>
          <a:srcRect/>
          <a:stretch>
            <a:fillRect/>
          </a:stretch>
        </p:blipFill>
        <p:spPr bwMode="auto">
          <a:xfrm>
            <a:off x="899592" y="2899191"/>
            <a:ext cx="6624736" cy="3936584"/>
          </a:xfrm>
          <a:prstGeom prst="rect">
            <a:avLst/>
          </a:prstGeom>
          <a:noFill/>
          <a:ln w="9525">
            <a:noFill/>
            <a:miter lim="800000"/>
            <a:headEnd/>
            <a:tailEnd/>
          </a:ln>
        </p:spPr>
      </p:pic>
      <p:graphicFrame>
        <p:nvGraphicFramePr>
          <p:cNvPr id="8" name="Content Placeholder 3"/>
          <p:cNvGraphicFramePr>
            <a:graphicFrameLocks/>
          </p:cNvGraphicFramePr>
          <p:nvPr>
            <p:extLst>
              <p:ext uri="{D42A27DB-BD31-4B8C-83A1-F6EECF244321}">
                <p14:modId xmlns:p14="http://schemas.microsoft.com/office/powerpoint/2010/main" val="4203461281"/>
              </p:ext>
            </p:extLst>
          </p:nvPr>
        </p:nvGraphicFramePr>
        <p:xfrm>
          <a:off x="468313" y="2275979"/>
          <a:ext cx="8172450" cy="288925"/>
        </p:xfrm>
        <a:graphic>
          <a:graphicData uri="http://schemas.openxmlformats.org/drawingml/2006/table">
            <a:tbl>
              <a:tblPr>
                <a:tableStyleId>{5C22544A-7EE6-4342-B048-85BDC9FD1C3A}</a:tableStyleId>
              </a:tblPr>
              <a:tblGrid>
                <a:gridCol w="1634490">
                  <a:extLst>
                    <a:ext uri="{9D8B030D-6E8A-4147-A177-3AD203B41FA5}">
                      <a16:colId xmlns:a16="http://schemas.microsoft.com/office/drawing/2014/main" val="20000"/>
                    </a:ext>
                  </a:extLst>
                </a:gridCol>
                <a:gridCol w="1634490">
                  <a:extLst>
                    <a:ext uri="{9D8B030D-6E8A-4147-A177-3AD203B41FA5}">
                      <a16:colId xmlns:a16="http://schemas.microsoft.com/office/drawing/2014/main" val="20001"/>
                    </a:ext>
                  </a:extLst>
                </a:gridCol>
                <a:gridCol w="1634490">
                  <a:extLst>
                    <a:ext uri="{9D8B030D-6E8A-4147-A177-3AD203B41FA5}">
                      <a16:colId xmlns:a16="http://schemas.microsoft.com/office/drawing/2014/main" val="20002"/>
                    </a:ext>
                  </a:extLst>
                </a:gridCol>
                <a:gridCol w="1634490">
                  <a:extLst>
                    <a:ext uri="{9D8B030D-6E8A-4147-A177-3AD203B41FA5}">
                      <a16:colId xmlns:a16="http://schemas.microsoft.com/office/drawing/2014/main" val="20003"/>
                    </a:ext>
                  </a:extLst>
                </a:gridCol>
                <a:gridCol w="1634490">
                  <a:extLst>
                    <a:ext uri="{9D8B030D-6E8A-4147-A177-3AD203B41FA5}">
                      <a16:colId xmlns:a16="http://schemas.microsoft.com/office/drawing/2014/main" val="20004"/>
                    </a:ext>
                  </a:extLst>
                </a:gridCol>
              </a:tblGrid>
              <a:tr h="288925">
                <a:tc>
                  <a:txBody>
                    <a:bodyPr/>
                    <a:lstStyle/>
                    <a:p>
                      <a:pPr algn="ctr">
                        <a:spcAft>
                          <a:spcPts val="0"/>
                        </a:spcAft>
                      </a:pPr>
                      <a:r>
                        <a:rPr lang="nl-NL" sz="1000" dirty="0">
                          <a:effectLst/>
                        </a:rPr>
                        <a:t>1= Nooit</a:t>
                      </a:r>
                      <a:endParaRPr lang="nl-NL" sz="1200" dirty="0">
                        <a:effectLst/>
                        <a:latin typeface="Arial"/>
                        <a:ea typeface="Times New Roman"/>
                        <a:cs typeface="Times New Roman"/>
                      </a:endParaRPr>
                    </a:p>
                  </a:txBody>
                  <a:tcPr marL="44450" marR="44450" marT="0" marB="0" anchor="ctr"/>
                </a:tc>
                <a:tc>
                  <a:txBody>
                    <a:bodyPr/>
                    <a:lstStyle/>
                    <a:p>
                      <a:pPr algn="ctr">
                        <a:spcAft>
                          <a:spcPts val="0"/>
                        </a:spcAft>
                      </a:pPr>
                      <a:r>
                        <a:rPr lang="nl-NL" sz="1000" dirty="0">
                          <a:effectLst/>
                        </a:rPr>
                        <a:t>2= Zelden</a:t>
                      </a:r>
                      <a:endParaRPr lang="nl-NL" sz="1200" dirty="0">
                        <a:effectLst/>
                        <a:latin typeface="Arial"/>
                        <a:ea typeface="Times New Roman"/>
                        <a:cs typeface="Times New Roman"/>
                      </a:endParaRPr>
                    </a:p>
                  </a:txBody>
                  <a:tcPr marL="44450" marR="44450" marT="0" marB="0" anchor="ctr"/>
                </a:tc>
                <a:tc>
                  <a:txBody>
                    <a:bodyPr/>
                    <a:lstStyle/>
                    <a:p>
                      <a:pPr algn="ctr">
                        <a:spcAft>
                          <a:spcPts val="0"/>
                        </a:spcAft>
                      </a:pPr>
                      <a:r>
                        <a:rPr lang="nl-NL" sz="1000" dirty="0">
                          <a:effectLst/>
                        </a:rPr>
                        <a:t>3= Een enkele keer</a:t>
                      </a:r>
                      <a:endParaRPr lang="nl-NL" sz="1200" dirty="0">
                        <a:effectLst/>
                        <a:latin typeface="Arial"/>
                        <a:ea typeface="Times New Roman"/>
                        <a:cs typeface="Times New Roman"/>
                      </a:endParaRPr>
                    </a:p>
                  </a:txBody>
                  <a:tcPr marL="44450" marR="44450" marT="0" marB="0" anchor="ctr"/>
                </a:tc>
                <a:tc>
                  <a:txBody>
                    <a:bodyPr/>
                    <a:lstStyle/>
                    <a:p>
                      <a:pPr algn="ctr">
                        <a:spcAft>
                          <a:spcPts val="0"/>
                        </a:spcAft>
                      </a:pPr>
                      <a:r>
                        <a:rPr lang="nl-NL" sz="1000" dirty="0">
                          <a:effectLst/>
                        </a:rPr>
                        <a:t>4= Regelmatig</a:t>
                      </a:r>
                      <a:endParaRPr lang="nl-NL" sz="1200" dirty="0">
                        <a:effectLst/>
                        <a:latin typeface="Arial"/>
                        <a:ea typeface="Times New Roman"/>
                        <a:cs typeface="Times New Roman"/>
                      </a:endParaRPr>
                    </a:p>
                  </a:txBody>
                  <a:tcPr marL="44450" marR="44450" marT="0" marB="0" anchor="ctr"/>
                </a:tc>
                <a:tc>
                  <a:txBody>
                    <a:bodyPr/>
                    <a:lstStyle/>
                    <a:p>
                      <a:pPr algn="ctr">
                        <a:spcAft>
                          <a:spcPts val="0"/>
                        </a:spcAft>
                      </a:pPr>
                      <a:r>
                        <a:rPr lang="nl-NL" sz="1000" dirty="0">
                          <a:effectLst/>
                        </a:rPr>
                        <a:t>5= Vaak </a:t>
                      </a:r>
                      <a:endParaRPr lang="nl-NL" sz="1200" dirty="0">
                        <a:effectLst/>
                        <a:latin typeface="Arial"/>
                        <a:ea typeface="Times New Roman"/>
                        <a:cs typeface="Times New Roman"/>
                      </a:endParaRPr>
                    </a:p>
                  </a:txBody>
                  <a:tcPr marL="44450" marR="44450" marT="0" marB="0" anchor="ct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9574427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Lange termijn</a:t>
            </a:r>
          </a:p>
        </p:txBody>
      </p:sp>
      <p:sp>
        <p:nvSpPr>
          <p:cNvPr id="3" name="Tijdelijke aanduiding voor inhoud 2"/>
          <p:cNvSpPr>
            <a:spLocks noGrp="1"/>
          </p:cNvSpPr>
          <p:nvPr>
            <p:ph idx="1"/>
          </p:nvPr>
        </p:nvSpPr>
        <p:spPr/>
        <p:txBody>
          <a:bodyPr/>
          <a:lstStyle/>
          <a:p>
            <a:endParaRPr lang="nl-NL"/>
          </a:p>
        </p:txBody>
      </p:sp>
      <p:sp>
        <p:nvSpPr>
          <p:cNvPr id="4" name="Tijdelijke aanduiding voor datum 3"/>
          <p:cNvSpPr>
            <a:spLocks noGrp="1"/>
          </p:cNvSpPr>
          <p:nvPr>
            <p:ph type="dt" sz="half" idx="10"/>
          </p:nvPr>
        </p:nvSpPr>
        <p:spPr/>
        <p:txBody>
          <a:bodyPr/>
          <a:lstStyle/>
          <a:p>
            <a:r>
              <a:rPr lang="nl-NL"/>
              <a:t>1 december 2016</a:t>
            </a:r>
            <a:endParaRPr lang="nl-NL" dirty="0"/>
          </a:p>
        </p:txBody>
      </p:sp>
      <p:sp>
        <p:nvSpPr>
          <p:cNvPr id="5" name="Tijdelijke aanduiding voor voettekst 4"/>
          <p:cNvSpPr>
            <a:spLocks noGrp="1"/>
          </p:cNvSpPr>
          <p:nvPr>
            <p:ph type="ftr" sz="quarter" idx="11"/>
          </p:nvPr>
        </p:nvSpPr>
        <p:spPr/>
        <p:txBody>
          <a:bodyPr/>
          <a:lstStyle/>
          <a:p>
            <a:r>
              <a:rPr lang="nl-NL"/>
              <a:t>SBE RUG i.s.m. UMCG</a:t>
            </a:r>
            <a:endParaRPr lang="nl-NL" dirty="0"/>
          </a:p>
        </p:txBody>
      </p:sp>
      <p:pic>
        <p:nvPicPr>
          <p:cNvPr id="6" name="Picture 4"/>
          <p:cNvPicPr>
            <a:picLocks noChangeAspect="1" noChangeArrowheads="1"/>
          </p:cNvPicPr>
          <p:nvPr/>
        </p:nvPicPr>
        <p:blipFill>
          <a:blip r:embed="rId2"/>
          <a:srcRect/>
          <a:stretch>
            <a:fillRect/>
          </a:stretch>
        </p:blipFill>
        <p:spPr>
          <a:xfrm>
            <a:off x="250825" y="1844675"/>
            <a:ext cx="6864350" cy="5013325"/>
          </a:xfrm>
          <a:prstGeom prst="rect">
            <a:avLst/>
          </a:prstGeom>
        </p:spPr>
      </p:pic>
    </p:spTree>
    <p:extLst>
      <p:ext uri="{BB962C8B-B14F-4D97-AF65-F5344CB8AC3E}">
        <p14:creationId xmlns:p14="http://schemas.microsoft.com/office/powerpoint/2010/main" val="24886697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nl-NL"/>
              <a:t>1 december 2016</a:t>
            </a:r>
          </a:p>
        </p:txBody>
      </p:sp>
      <p:sp>
        <p:nvSpPr>
          <p:cNvPr id="5" name="Footer Placeholder 4"/>
          <p:cNvSpPr>
            <a:spLocks noGrp="1"/>
          </p:cNvSpPr>
          <p:nvPr>
            <p:ph type="ftr" sz="quarter" idx="11"/>
          </p:nvPr>
        </p:nvSpPr>
        <p:spPr/>
        <p:txBody>
          <a:bodyPr/>
          <a:lstStyle/>
          <a:p>
            <a:r>
              <a:rPr lang="nl-NL"/>
              <a:t>SBE RUG i.s.m. UMCG</a:t>
            </a:r>
          </a:p>
        </p:txBody>
      </p:sp>
      <p:pic>
        <p:nvPicPr>
          <p:cNvPr id="10" name="Picture 9" descr="Schermafbeelding 2016-10-04 om 18.33.3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476672"/>
            <a:ext cx="7858125" cy="6858000"/>
          </a:xfrm>
          <a:prstGeom prst="rect">
            <a:avLst/>
          </a:prstGeom>
        </p:spPr>
      </p:pic>
    </p:spTree>
    <p:extLst>
      <p:ext uri="{BB962C8B-B14F-4D97-AF65-F5344CB8AC3E}">
        <p14:creationId xmlns:p14="http://schemas.microsoft.com/office/powerpoint/2010/main" val="9358284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Antwoorden</a:t>
            </a:r>
            <a:r>
              <a:rPr lang="en-US" dirty="0"/>
              <a:t>-Quiz</a:t>
            </a:r>
          </a:p>
        </p:txBody>
      </p:sp>
      <p:sp>
        <p:nvSpPr>
          <p:cNvPr id="3" name="Content Placeholder 2"/>
          <p:cNvSpPr>
            <a:spLocks noGrp="1"/>
          </p:cNvSpPr>
          <p:nvPr>
            <p:ph idx="1"/>
          </p:nvPr>
        </p:nvSpPr>
        <p:spPr/>
        <p:txBody>
          <a:bodyPr/>
          <a:lstStyle/>
          <a:p>
            <a:r>
              <a:rPr lang="en-US" dirty="0" err="1"/>
              <a:t>Hoeveel</a:t>
            </a:r>
            <a:r>
              <a:rPr lang="en-US" dirty="0"/>
              <a:t> </a:t>
            </a:r>
            <a:r>
              <a:rPr lang="en-US" dirty="0" err="1"/>
              <a:t>procent</a:t>
            </a:r>
            <a:r>
              <a:rPr lang="en-US" dirty="0"/>
              <a:t> van de </a:t>
            </a:r>
            <a:r>
              <a:rPr lang="en-US" dirty="0" err="1"/>
              <a:t>stralingsbelasting</a:t>
            </a:r>
            <a:r>
              <a:rPr lang="en-US" dirty="0"/>
              <a:t> in Nederland is het </a:t>
            </a:r>
            <a:r>
              <a:rPr lang="en-US" dirty="0" err="1"/>
              <a:t>gevolg</a:t>
            </a:r>
            <a:r>
              <a:rPr lang="en-US" dirty="0"/>
              <a:t> van het </a:t>
            </a:r>
            <a:r>
              <a:rPr lang="en-US" dirty="0" err="1"/>
              <a:t>ongeval</a:t>
            </a:r>
            <a:r>
              <a:rPr lang="en-US" dirty="0"/>
              <a:t> in </a:t>
            </a:r>
            <a:r>
              <a:rPr lang="en-US" dirty="0" err="1"/>
              <a:t>Tsjernobyl</a:t>
            </a:r>
            <a:r>
              <a:rPr lang="en-US" dirty="0"/>
              <a:t>?</a:t>
            </a:r>
          </a:p>
          <a:p>
            <a:pPr lvl="1"/>
            <a:r>
              <a:rPr lang="en-US" dirty="0"/>
              <a:t>1986 2,5%</a:t>
            </a:r>
          </a:p>
          <a:p>
            <a:pPr lvl="1"/>
            <a:r>
              <a:rPr lang="en-US" dirty="0"/>
              <a:t>1987 0,5%</a:t>
            </a:r>
          </a:p>
          <a:p>
            <a:pPr lvl="1"/>
            <a:r>
              <a:rPr lang="nl-NL" dirty="0"/>
              <a:t>2006</a:t>
            </a:r>
            <a:r>
              <a:rPr lang="en-US" sz="2400" dirty="0"/>
              <a:t> ≈ </a:t>
            </a:r>
            <a:r>
              <a:rPr lang="en-US" sz="2400" dirty="0" err="1"/>
              <a:t>retourtje</a:t>
            </a:r>
            <a:r>
              <a:rPr lang="en-US" sz="2400" dirty="0"/>
              <a:t> </a:t>
            </a:r>
            <a:r>
              <a:rPr lang="en-US" sz="2400" dirty="0" err="1"/>
              <a:t>Australië</a:t>
            </a:r>
            <a:r>
              <a:rPr lang="en-US" sz="2400" dirty="0"/>
              <a:t> </a:t>
            </a:r>
            <a:endParaRPr lang="en-US" dirty="0"/>
          </a:p>
        </p:txBody>
      </p:sp>
      <p:sp>
        <p:nvSpPr>
          <p:cNvPr id="4" name="Date Placeholder 3"/>
          <p:cNvSpPr>
            <a:spLocks noGrp="1"/>
          </p:cNvSpPr>
          <p:nvPr>
            <p:ph type="dt" sz="half" idx="10"/>
          </p:nvPr>
        </p:nvSpPr>
        <p:spPr/>
        <p:txBody>
          <a:bodyPr/>
          <a:lstStyle/>
          <a:p>
            <a:r>
              <a:rPr lang="nl-NL"/>
              <a:t>1 december 2016</a:t>
            </a:r>
          </a:p>
        </p:txBody>
      </p:sp>
      <p:sp>
        <p:nvSpPr>
          <p:cNvPr id="5" name="Footer Placeholder 4"/>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40729627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Antwoorden</a:t>
            </a:r>
            <a:r>
              <a:rPr lang="en-US" dirty="0"/>
              <a:t>-Quiz</a:t>
            </a:r>
          </a:p>
        </p:txBody>
      </p:sp>
      <p:sp>
        <p:nvSpPr>
          <p:cNvPr id="3" name="Content Placeholder 2"/>
          <p:cNvSpPr>
            <a:spLocks noGrp="1"/>
          </p:cNvSpPr>
          <p:nvPr>
            <p:ph idx="1"/>
          </p:nvPr>
        </p:nvSpPr>
        <p:spPr/>
        <p:txBody>
          <a:bodyPr/>
          <a:lstStyle/>
          <a:p>
            <a:r>
              <a:rPr lang="en-US" dirty="0"/>
              <a:t>En Fukushima?</a:t>
            </a:r>
          </a:p>
          <a:p>
            <a:r>
              <a:rPr lang="nl-NL" sz="2400" dirty="0"/>
              <a:t>De gemeten waarden zijn </a:t>
            </a:r>
            <a:r>
              <a:rPr lang="nl-NL" sz="2400" i="1" dirty="0">
                <a:solidFill>
                  <a:srgbClr val="FF0000"/>
                </a:solidFill>
              </a:rPr>
              <a:t>duizenden</a:t>
            </a:r>
            <a:r>
              <a:rPr lang="nl-NL" sz="2400" dirty="0"/>
              <a:t> keren lager dan destijds gemeten in de dagen na </a:t>
            </a:r>
            <a:r>
              <a:rPr lang="nl-NL" sz="2400" dirty="0" err="1"/>
              <a:t>Tsjernobyl</a:t>
            </a:r>
            <a:r>
              <a:rPr lang="nl-NL" sz="2400" dirty="0"/>
              <a:t>. De berekende stralingsdosis als gevolg van inhalatie van I-131 over de gehele meetperiode minder dan 0,00001 millisievert. Ter referentie: de gemiddelde stralingsdosis van Nederlanders bedraagt ongeveer 2,5 millisievert per jaar.</a:t>
            </a:r>
            <a:endParaRPr lang="en-US" sz="2400" dirty="0"/>
          </a:p>
        </p:txBody>
      </p:sp>
      <p:sp>
        <p:nvSpPr>
          <p:cNvPr id="4" name="Date Placeholder 3"/>
          <p:cNvSpPr>
            <a:spLocks noGrp="1"/>
          </p:cNvSpPr>
          <p:nvPr>
            <p:ph type="dt" sz="half" idx="10"/>
          </p:nvPr>
        </p:nvSpPr>
        <p:spPr/>
        <p:txBody>
          <a:bodyPr/>
          <a:lstStyle/>
          <a:p>
            <a:r>
              <a:rPr lang="nl-NL"/>
              <a:t>1 december 2016</a:t>
            </a:r>
          </a:p>
        </p:txBody>
      </p:sp>
      <p:sp>
        <p:nvSpPr>
          <p:cNvPr id="5" name="Footer Placeholder 4"/>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3073845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Evaluatie jodium distributie</a:t>
            </a:r>
          </a:p>
        </p:txBody>
      </p:sp>
      <p:sp>
        <p:nvSpPr>
          <p:cNvPr id="3" name="Tijdelijke aanduiding voor inhoud 2"/>
          <p:cNvSpPr>
            <a:spLocks noGrp="1"/>
          </p:cNvSpPr>
          <p:nvPr>
            <p:ph idx="1"/>
          </p:nvPr>
        </p:nvSpPr>
        <p:spPr/>
        <p:txBody>
          <a:bodyPr/>
          <a:lstStyle/>
          <a:p>
            <a:endParaRPr lang="nl-NL"/>
          </a:p>
        </p:txBody>
      </p:sp>
      <p:sp>
        <p:nvSpPr>
          <p:cNvPr id="4" name="Tijdelijke aanduiding voor datum 3"/>
          <p:cNvSpPr>
            <a:spLocks noGrp="1"/>
          </p:cNvSpPr>
          <p:nvPr>
            <p:ph type="dt" sz="half" idx="10"/>
          </p:nvPr>
        </p:nvSpPr>
        <p:spPr/>
        <p:txBody>
          <a:bodyPr/>
          <a:lstStyle/>
          <a:p>
            <a:r>
              <a:rPr lang="nl-NL"/>
              <a:t>1 december 2016</a:t>
            </a:r>
            <a:endParaRPr lang="nl-NL" dirty="0"/>
          </a:p>
        </p:txBody>
      </p:sp>
      <p:sp>
        <p:nvSpPr>
          <p:cNvPr id="5" name="Tijdelijke aanduiding voor voettekst 4"/>
          <p:cNvSpPr>
            <a:spLocks noGrp="1"/>
          </p:cNvSpPr>
          <p:nvPr>
            <p:ph type="ftr" sz="quarter" idx="11"/>
          </p:nvPr>
        </p:nvSpPr>
        <p:spPr/>
        <p:txBody>
          <a:bodyPr/>
          <a:lstStyle/>
          <a:p>
            <a:r>
              <a:rPr lang="nl-NL"/>
              <a:t>SBE RUG i.s.m. UMCG</a:t>
            </a:r>
            <a:endParaRPr lang="nl-NL" dirty="0"/>
          </a:p>
        </p:txBody>
      </p:sp>
      <p:pic>
        <p:nvPicPr>
          <p:cNvPr id="6" name="Picture 2"/>
          <p:cNvPicPr>
            <a:picLocks noChangeAspect="1" noChangeArrowheads="1"/>
          </p:cNvPicPr>
          <p:nvPr/>
        </p:nvPicPr>
        <p:blipFill>
          <a:blip r:embed="rId2"/>
          <a:srcRect/>
          <a:stretch>
            <a:fillRect/>
          </a:stretch>
        </p:blipFill>
        <p:spPr>
          <a:xfrm>
            <a:off x="-252536" y="1772816"/>
            <a:ext cx="8712968" cy="5113402"/>
          </a:xfrm>
          <a:prstGeom prst="rect">
            <a:avLst/>
          </a:prstGeom>
        </p:spPr>
      </p:pic>
    </p:spTree>
    <p:extLst>
      <p:ext uri="{BB962C8B-B14F-4D97-AF65-F5344CB8AC3E}">
        <p14:creationId xmlns:p14="http://schemas.microsoft.com/office/powerpoint/2010/main" val="16366883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a:t>Intenties bij incident</a:t>
            </a:r>
          </a:p>
        </p:txBody>
      </p:sp>
      <p:sp>
        <p:nvSpPr>
          <p:cNvPr id="3" name="Tijdelijke aanduiding voor inhoud 2"/>
          <p:cNvSpPr>
            <a:spLocks noGrp="1"/>
          </p:cNvSpPr>
          <p:nvPr>
            <p:ph idx="1"/>
          </p:nvPr>
        </p:nvSpPr>
        <p:spPr/>
        <p:txBody>
          <a:bodyPr/>
          <a:lstStyle/>
          <a:p>
            <a:r>
              <a:rPr lang="nl-NL" dirty="0"/>
              <a:t>Ik slik jodium: onafhankelijk van leeftijd, geslacht en regio</a:t>
            </a:r>
          </a:p>
          <a:p>
            <a:r>
              <a:rPr lang="nl-NL" dirty="0"/>
              <a:t>Hoger opgeleiden minder instemming </a:t>
            </a:r>
          </a:p>
          <a:p>
            <a:endParaRPr lang="nl-NL" dirty="0"/>
          </a:p>
        </p:txBody>
      </p:sp>
      <p:sp>
        <p:nvSpPr>
          <p:cNvPr id="4" name="Tijdelijke aanduiding voor datum 3"/>
          <p:cNvSpPr>
            <a:spLocks noGrp="1"/>
          </p:cNvSpPr>
          <p:nvPr>
            <p:ph type="dt" sz="half" idx="10"/>
          </p:nvPr>
        </p:nvSpPr>
        <p:spPr/>
        <p:txBody>
          <a:bodyPr/>
          <a:lstStyle/>
          <a:p>
            <a:r>
              <a:rPr lang="nl-NL"/>
              <a:t>1 december 2016</a:t>
            </a:r>
            <a:endParaRPr lang="nl-NL" dirty="0"/>
          </a:p>
        </p:txBody>
      </p:sp>
      <p:sp>
        <p:nvSpPr>
          <p:cNvPr id="5" name="Tijdelijke aanduiding voor voettekst 4"/>
          <p:cNvSpPr>
            <a:spLocks noGrp="1"/>
          </p:cNvSpPr>
          <p:nvPr>
            <p:ph type="ftr" sz="quarter" idx="11"/>
          </p:nvPr>
        </p:nvSpPr>
        <p:spPr/>
        <p:txBody>
          <a:bodyPr/>
          <a:lstStyle/>
          <a:p>
            <a:r>
              <a:rPr lang="nl-NL"/>
              <a:t>SBE RUG i.s.m. UMCG</a:t>
            </a:r>
            <a:endParaRPr lang="nl-NL" dirty="0"/>
          </a:p>
        </p:txBody>
      </p:sp>
      <p:pic>
        <p:nvPicPr>
          <p:cNvPr id="6" name="Picture 2"/>
          <p:cNvPicPr>
            <a:picLocks noChangeAspect="1" noChangeArrowheads="1"/>
          </p:cNvPicPr>
          <p:nvPr/>
        </p:nvPicPr>
        <p:blipFill>
          <a:blip r:embed="rId2"/>
          <a:srcRect/>
          <a:stretch>
            <a:fillRect/>
          </a:stretch>
        </p:blipFill>
        <p:spPr>
          <a:xfrm>
            <a:off x="2555776" y="3861048"/>
            <a:ext cx="5040288" cy="3222773"/>
          </a:xfrm>
          <a:prstGeom prst="rect">
            <a:avLst/>
          </a:prstGeom>
        </p:spPr>
      </p:pic>
    </p:spTree>
    <p:extLst>
      <p:ext uri="{BB962C8B-B14F-4D97-AF65-F5344CB8AC3E}">
        <p14:creationId xmlns:p14="http://schemas.microsoft.com/office/powerpoint/2010/main" val="35623832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el 1"/>
          <p:cNvSpPr>
            <a:spLocks noGrp="1"/>
          </p:cNvSpPr>
          <p:nvPr>
            <p:ph type="title" idx="4294967295"/>
          </p:nvPr>
        </p:nvSpPr>
        <p:spPr>
          <a:xfrm>
            <a:off x="250825" y="620712"/>
            <a:ext cx="8335963" cy="576039"/>
          </a:xfrm>
          <a:prstGeom prst="rect">
            <a:avLst/>
          </a:prstGeom>
        </p:spPr>
        <p:txBody>
          <a:bodyPr wrap="none" lIns="0" tIns="0" rIns="0" bIns="0" anchor="b"/>
          <a:lstStyle/>
          <a:p>
            <a:r>
              <a:rPr lang="nl-NL" sz="4000" b="1" dirty="0">
                <a:latin typeface="Verdana" pitchFamily="34" charset="0"/>
              </a:rPr>
              <a:t>Samenvatting</a:t>
            </a:r>
            <a:r>
              <a:rPr lang="nl-NL" dirty="0"/>
              <a:t> </a:t>
            </a:r>
          </a:p>
        </p:txBody>
      </p:sp>
      <p:sp>
        <p:nvSpPr>
          <p:cNvPr id="8" name="Tijdelijke aanduiding voor inhoud 7"/>
          <p:cNvSpPr>
            <a:spLocks noGrp="1"/>
          </p:cNvSpPr>
          <p:nvPr>
            <p:ph idx="4294967295"/>
          </p:nvPr>
        </p:nvSpPr>
        <p:spPr>
          <a:xfrm>
            <a:off x="250825" y="1196975"/>
            <a:ext cx="8569325" cy="4281488"/>
          </a:xfrm>
          <a:prstGeom prst="rect">
            <a:avLst/>
          </a:prstGeom>
        </p:spPr>
        <p:txBody>
          <a:bodyPr lIns="0" tIns="0" rIns="0" bIns="0"/>
          <a:lstStyle/>
          <a:p>
            <a:pPr>
              <a:lnSpc>
                <a:spcPct val="115000"/>
              </a:lnSpc>
              <a:spcBef>
                <a:spcPts val="600"/>
              </a:spcBef>
              <a:spcAft>
                <a:spcPts val="600"/>
              </a:spcAft>
            </a:pPr>
            <a:r>
              <a:rPr lang="nl-NL" sz="2000" dirty="0">
                <a:solidFill>
                  <a:srgbClr val="002060"/>
                </a:solidFill>
                <a:latin typeface="Verdana" pitchFamily="34" charset="0"/>
                <a:ea typeface="Calibri" pitchFamily="34" charset="0"/>
                <a:cs typeface="Times New Roman" pitchFamily="18" charset="0"/>
              </a:rPr>
              <a:t>Doel communicatie: </a:t>
            </a:r>
            <a:r>
              <a:rPr lang="nl-NL" sz="2000" b="1" dirty="0">
                <a:solidFill>
                  <a:srgbClr val="002060"/>
                </a:solidFill>
                <a:latin typeface="Verdana" pitchFamily="34" charset="0"/>
                <a:ea typeface="Calibri" pitchFamily="34" charset="0"/>
                <a:cs typeface="Times New Roman" pitchFamily="18" charset="0"/>
              </a:rPr>
              <a:t>helpen begrijpen</a:t>
            </a:r>
            <a:r>
              <a:rPr lang="nl-NL" sz="2000" dirty="0">
                <a:solidFill>
                  <a:srgbClr val="002060"/>
                </a:solidFill>
                <a:latin typeface="Verdana" pitchFamily="34" charset="0"/>
                <a:ea typeface="Calibri" pitchFamily="34" charset="0"/>
                <a:cs typeface="Times New Roman" pitchFamily="18" charset="0"/>
              </a:rPr>
              <a:t>, </a:t>
            </a:r>
            <a:r>
              <a:rPr lang="nl-NL" sz="2000" b="1" dirty="0">
                <a:solidFill>
                  <a:srgbClr val="002060"/>
                </a:solidFill>
                <a:latin typeface="Verdana" pitchFamily="34" charset="0"/>
                <a:ea typeface="Calibri" pitchFamily="34" charset="0"/>
                <a:cs typeface="Times New Roman" pitchFamily="18" charset="0"/>
              </a:rPr>
              <a:t>keuze ondersteunen</a:t>
            </a:r>
            <a:r>
              <a:rPr lang="nl-NL" sz="2000" dirty="0">
                <a:solidFill>
                  <a:srgbClr val="002060"/>
                </a:solidFill>
                <a:latin typeface="Verdana" pitchFamily="34" charset="0"/>
                <a:ea typeface="Calibri" pitchFamily="34" charset="0"/>
                <a:cs typeface="Times New Roman" pitchFamily="18" charset="0"/>
              </a:rPr>
              <a:t>, </a:t>
            </a:r>
            <a:r>
              <a:rPr lang="nl-NL" sz="2000" b="1" dirty="0">
                <a:solidFill>
                  <a:srgbClr val="002060"/>
                </a:solidFill>
                <a:latin typeface="Verdana" pitchFamily="34" charset="0"/>
                <a:ea typeface="Calibri" pitchFamily="34" charset="0"/>
                <a:cs typeface="Times New Roman" pitchFamily="18" charset="0"/>
              </a:rPr>
              <a:t>motiveren </a:t>
            </a:r>
            <a:r>
              <a:rPr lang="nl-NL" sz="2000" dirty="0">
                <a:solidFill>
                  <a:srgbClr val="002060"/>
                </a:solidFill>
                <a:latin typeface="Verdana" pitchFamily="34" charset="0"/>
                <a:ea typeface="Calibri" pitchFamily="34" charset="0"/>
                <a:cs typeface="Times New Roman" pitchFamily="18" charset="0"/>
              </a:rPr>
              <a:t>tot</a:t>
            </a:r>
            <a:r>
              <a:rPr lang="nl-NL" sz="2000" b="1" dirty="0">
                <a:solidFill>
                  <a:srgbClr val="002060"/>
                </a:solidFill>
                <a:latin typeface="Verdana" pitchFamily="34" charset="0"/>
                <a:ea typeface="Calibri" pitchFamily="34" charset="0"/>
                <a:cs typeface="Times New Roman" pitchFamily="18" charset="0"/>
              </a:rPr>
              <a:t> gewenst gedrag</a:t>
            </a:r>
            <a:r>
              <a:rPr lang="nl-NL" sz="2000" dirty="0">
                <a:solidFill>
                  <a:srgbClr val="002060"/>
                </a:solidFill>
                <a:latin typeface="Verdana" pitchFamily="34" charset="0"/>
                <a:ea typeface="Calibri" pitchFamily="34" charset="0"/>
                <a:cs typeface="Times New Roman" pitchFamily="18" charset="0"/>
              </a:rPr>
              <a:t> </a:t>
            </a:r>
          </a:p>
          <a:p>
            <a:pPr>
              <a:lnSpc>
                <a:spcPct val="115000"/>
              </a:lnSpc>
              <a:spcBef>
                <a:spcPts val="600"/>
              </a:spcBef>
              <a:spcAft>
                <a:spcPts val="600"/>
              </a:spcAft>
            </a:pPr>
            <a:r>
              <a:rPr lang="nl-NL" sz="2000" dirty="0">
                <a:solidFill>
                  <a:srgbClr val="002060"/>
                </a:solidFill>
                <a:latin typeface="Verdana" pitchFamily="34" charset="0"/>
                <a:ea typeface="Calibri" pitchFamily="34" charset="0"/>
                <a:cs typeface="Times New Roman" pitchFamily="18" charset="0"/>
              </a:rPr>
              <a:t>Risicocommunicatie moet </a:t>
            </a:r>
            <a:r>
              <a:rPr lang="nl-NL" sz="2000" b="1" dirty="0">
                <a:solidFill>
                  <a:srgbClr val="002060"/>
                </a:solidFill>
                <a:latin typeface="Verdana" pitchFamily="34" charset="0"/>
                <a:ea typeface="Calibri" pitchFamily="34" charset="0"/>
                <a:cs typeface="Times New Roman" pitchFamily="18" charset="0"/>
              </a:rPr>
              <a:t>aansluiten bij beleving </a:t>
            </a:r>
            <a:r>
              <a:rPr lang="nl-NL" sz="2000" dirty="0">
                <a:solidFill>
                  <a:srgbClr val="002060"/>
                </a:solidFill>
                <a:latin typeface="Verdana" pitchFamily="34" charset="0"/>
                <a:ea typeface="Calibri" pitchFamily="34" charset="0"/>
                <a:cs typeface="Times New Roman" pitchFamily="18" charset="0"/>
              </a:rPr>
              <a:t>van publiek en informatie geven over wat mensen </a:t>
            </a:r>
            <a:r>
              <a:rPr lang="nl-NL" sz="2000" b="1" dirty="0">
                <a:solidFill>
                  <a:srgbClr val="002060"/>
                </a:solidFill>
                <a:latin typeface="Verdana" pitchFamily="34" charset="0"/>
                <a:ea typeface="Calibri" pitchFamily="34" charset="0"/>
                <a:cs typeface="Times New Roman" pitchFamily="18" charset="0"/>
              </a:rPr>
              <a:t>willen </a:t>
            </a:r>
            <a:r>
              <a:rPr lang="nl-NL" sz="2000" dirty="0">
                <a:solidFill>
                  <a:srgbClr val="002060"/>
                </a:solidFill>
                <a:latin typeface="Verdana" pitchFamily="34" charset="0"/>
                <a:ea typeface="Calibri" pitchFamily="34" charset="0"/>
                <a:cs typeface="Times New Roman" pitchFamily="18" charset="0"/>
              </a:rPr>
              <a:t>en </a:t>
            </a:r>
            <a:r>
              <a:rPr lang="nl-NL" sz="2000" b="1" dirty="0">
                <a:solidFill>
                  <a:srgbClr val="002060"/>
                </a:solidFill>
                <a:latin typeface="Verdana" pitchFamily="34" charset="0"/>
                <a:ea typeface="Calibri" pitchFamily="34" charset="0"/>
                <a:cs typeface="Times New Roman" pitchFamily="18" charset="0"/>
              </a:rPr>
              <a:t>moeten</a:t>
            </a:r>
            <a:r>
              <a:rPr lang="nl-NL" sz="2000" dirty="0">
                <a:solidFill>
                  <a:srgbClr val="002060"/>
                </a:solidFill>
                <a:latin typeface="Verdana" pitchFamily="34" charset="0"/>
                <a:ea typeface="Calibri" pitchFamily="34" charset="0"/>
                <a:cs typeface="Times New Roman" pitchFamily="18" charset="0"/>
              </a:rPr>
              <a:t> </a:t>
            </a:r>
            <a:r>
              <a:rPr lang="nl-NL" sz="2000" b="1" dirty="0">
                <a:solidFill>
                  <a:srgbClr val="002060"/>
                </a:solidFill>
                <a:latin typeface="Verdana" pitchFamily="34" charset="0"/>
                <a:ea typeface="Calibri" pitchFamily="34" charset="0"/>
                <a:cs typeface="Times New Roman" pitchFamily="18" charset="0"/>
              </a:rPr>
              <a:t>weten</a:t>
            </a:r>
          </a:p>
          <a:p>
            <a:pPr>
              <a:lnSpc>
                <a:spcPct val="115000"/>
              </a:lnSpc>
              <a:spcBef>
                <a:spcPts val="600"/>
              </a:spcBef>
              <a:spcAft>
                <a:spcPts val="600"/>
              </a:spcAft>
            </a:pPr>
            <a:r>
              <a:rPr lang="nl-NL" sz="2000" dirty="0">
                <a:solidFill>
                  <a:srgbClr val="002060"/>
                </a:solidFill>
                <a:latin typeface="Verdana" pitchFamily="34" charset="0"/>
                <a:ea typeface="Calibri" pitchFamily="34" charset="0"/>
                <a:cs typeface="Times New Roman" pitchFamily="18" charset="0"/>
              </a:rPr>
              <a:t>Door </a:t>
            </a:r>
            <a:r>
              <a:rPr lang="nl-NL" sz="2000" b="1" dirty="0">
                <a:solidFill>
                  <a:srgbClr val="002060"/>
                </a:solidFill>
                <a:latin typeface="Verdana" pitchFamily="34" charset="0"/>
                <a:ea typeface="Calibri" pitchFamily="34" charset="0"/>
                <a:cs typeface="Times New Roman" pitchFamily="18" charset="0"/>
              </a:rPr>
              <a:t>vergelijking van mentale modellen </a:t>
            </a:r>
            <a:r>
              <a:rPr lang="nl-NL" sz="2000" dirty="0">
                <a:solidFill>
                  <a:srgbClr val="002060"/>
                </a:solidFill>
                <a:latin typeface="Verdana" pitchFamily="34" charset="0"/>
                <a:ea typeface="Calibri" pitchFamily="34" charset="0"/>
                <a:cs typeface="Times New Roman" pitchFamily="18" charset="0"/>
              </a:rPr>
              <a:t>van expert en leken vind je:</a:t>
            </a:r>
          </a:p>
          <a:p>
            <a:pPr lvl="1">
              <a:lnSpc>
                <a:spcPct val="115000"/>
              </a:lnSpc>
              <a:spcBef>
                <a:spcPts val="600"/>
              </a:spcBef>
              <a:spcAft>
                <a:spcPts val="600"/>
              </a:spcAft>
            </a:pPr>
            <a:r>
              <a:rPr lang="nl-NL" sz="1800" dirty="0">
                <a:solidFill>
                  <a:srgbClr val="002060"/>
                </a:solidFill>
                <a:latin typeface="Verdana" pitchFamily="34" charset="0"/>
                <a:ea typeface="Calibri" pitchFamily="34" charset="0"/>
                <a:cs typeface="Times New Roman" pitchFamily="18" charset="0"/>
              </a:rPr>
              <a:t>Relevante vragen</a:t>
            </a:r>
          </a:p>
          <a:p>
            <a:pPr lvl="1">
              <a:lnSpc>
                <a:spcPct val="115000"/>
              </a:lnSpc>
              <a:spcBef>
                <a:spcPts val="600"/>
              </a:spcBef>
              <a:spcAft>
                <a:spcPts val="600"/>
              </a:spcAft>
            </a:pPr>
            <a:r>
              <a:rPr lang="nl-NL" sz="1800" dirty="0">
                <a:solidFill>
                  <a:srgbClr val="002060"/>
                </a:solidFill>
                <a:latin typeface="Verdana" pitchFamily="34" charset="0"/>
                <a:ea typeface="Calibri" pitchFamily="34" charset="0"/>
                <a:cs typeface="Times New Roman" pitchFamily="18" charset="0"/>
              </a:rPr>
              <a:t>Ontbrekende kennis</a:t>
            </a:r>
          </a:p>
          <a:p>
            <a:pPr lvl="1">
              <a:lnSpc>
                <a:spcPct val="115000"/>
              </a:lnSpc>
              <a:spcBef>
                <a:spcPts val="600"/>
              </a:spcBef>
              <a:spcAft>
                <a:spcPts val="600"/>
              </a:spcAft>
            </a:pPr>
            <a:r>
              <a:rPr lang="nl-NL" sz="1800" dirty="0">
                <a:solidFill>
                  <a:srgbClr val="002060"/>
                </a:solidFill>
                <a:latin typeface="Verdana" pitchFamily="34" charset="0"/>
                <a:ea typeface="Calibri" pitchFamily="34" charset="0"/>
                <a:cs typeface="Times New Roman" pitchFamily="18" charset="0"/>
              </a:rPr>
              <a:t>Serieuze misvattingen</a:t>
            </a:r>
          </a:p>
          <a:p>
            <a:pPr lvl="1">
              <a:lnSpc>
                <a:spcPct val="115000"/>
              </a:lnSpc>
              <a:spcBef>
                <a:spcPts val="600"/>
              </a:spcBef>
              <a:spcAft>
                <a:spcPts val="600"/>
              </a:spcAft>
            </a:pPr>
            <a:r>
              <a:rPr lang="nl-NL" sz="1800" dirty="0">
                <a:solidFill>
                  <a:srgbClr val="002060"/>
                </a:solidFill>
                <a:latin typeface="Verdana" pitchFamily="34" charset="0"/>
                <a:ea typeface="Calibri" pitchFamily="34" charset="0"/>
                <a:cs typeface="Times New Roman" pitchFamily="18" charset="0"/>
              </a:rPr>
              <a:t>Typische leken ideeën</a:t>
            </a:r>
          </a:p>
          <a:p>
            <a:pPr lvl="1">
              <a:lnSpc>
                <a:spcPct val="115000"/>
              </a:lnSpc>
              <a:buFont typeface="Wingdings" pitchFamily="2" charset="2"/>
              <a:buNone/>
            </a:pPr>
            <a:endParaRPr lang="nl-NL" sz="2000" dirty="0">
              <a:solidFill>
                <a:srgbClr val="000099"/>
              </a:solidFill>
              <a:latin typeface="Verdana" pitchFamily="34" charset="0"/>
              <a:ea typeface="Calibri" pitchFamily="34" charset="0"/>
              <a:cs typeface="Times New Roman" pitchFamily="18" charset="0"/>
            </a:endParaRPr>
          </a:p>
          <a:p>
            <a:pPr lvl="1">
              <a:lnSpc>
                <a:spcPct val="115000"/>
              </a:lnSpc>
            </a:pPr>
            <a:endParaRPr lang="nl-NL" dirty="0">
              <a:solidFill>
                <a:srgbClr val="003E63"/>
              </a:solidFill>
              <a:ea typeface="Calibri" pitchFamily="34" charset="0"/>
              <a:cs typeface="Times New Roman" pitchFamily="18" charset="0"/>
            </a:endParaRPr>
          </a:p>
          <a:p>
            <a:pPr>
              <a:buFont typeface="Wingdings" pitchFamily="2" charset="2"/>
              <a:buNone/>
            </a:pPr>
            <a:endParaRPr lang="nl-NL" dirty="0">
              <a:ea typeface="Calibri" pitchFamily="34" charset="0"/>
              <a:cs typeface="Times New Roman" pitchFamily="18" charset="0"/>
            </a:endParaRPr>
          </a:p>
        </p:txBody>
      </p:sp>
      <p:pic>
        <p:nvPicPr>
          <p:cNvPr id="32772" name="Picture 2"/>
          <p:cNvPicPr>
            <a:picLocks noChangeAspect="1" noChangeArrowheads="1"/>
          </p:cNvPicPr>
          <p:nvPr/>
        </p:nvPicPr>
        <p:blipFill>
          <a:blip r:embed="rId2"/>
          <a:srcRect/>
          <a:stretch>
            <a:fillRect/>
          </a:stretch>
        </p:blipFill>
        <p:spPr bwMode="auto">
          <a:xfrm>
            <a:off x="5605090" y="4188668"/>
            <a:ext cx="2927350" cy="2552700"/>
          </a:xfrm>
          <a:prstGeom prst="rect">
            <a:avLst/>
          </a:prstGeom>
          <a:noFill/>
          <a:ln w="9525">
            <a:noFill/>
            <a:miter lim="800000"/>
            <a:headEnd/>
            <a:tailEnd/>
          </a:ln>
        </p:spPr>
      </p:pic>
      <p:sp>
        <p:nvSpPr>
          <p:cNvPr id="32773" name="Tekstvak 10"/>
          <p:cNvSpPr txBox="1">
            <a:spLocks noChangeArrowheads="1"/>
          </p:cNvSpPr>
          <p:nvPr/>
        </p:nvSpPr>
        <p:spPr bwMode="auto">
          <a:xfrm>
            <a:off x="6659563" y="4221163"/>
            <a:ext cx="642937" cy="701675"/>
          </a:xfrm>
          <a:prstGeom prst="rect">
            <a:avLst/>
          </a:prstGeom>
          <a:noFill/>
          <a:ln w="9525">
            <a:noFill/>
            <a:miter lim="800000"/>
            <a:headEnd/>
            <a:tailEnd/>
          </a:ln>
        </p:spPr>
        <p:txBody>
          <a:bodyPr>
            <a:spAutoFit/>
          </a:bodyPr>
          <a:lstStyle/>
          <a:p>
            <a:r>
              <a:rPr lang="nl-NL" sz="4000" b="1"/>
              <a:t>?</a:t>
            </a:r>
          </a:p>
        </p:txBody>
      </p:sp>
      <p:sp>
        <p:nvSpPr>
          <p:cNvPr id="32774" name="Tekstvak 12"/>
          <p:cNvSpPr txBox="1">
            <a:spLocks noChangeArrowheads="1"/>
          </p:cNvSpPr>
          <p:nvPr/>
        </p:nvSpPr>
        <p:spPr bwMode="auto">
          <a:xfrm>
            <a:off x="7812088" y="4652963"/>
            <a:ext cx="282575" cy="701675"/>
          </a:xfrm>
          <a:prstGeom prst="rect">
            <a:avLst/>
          </a:prstGeom>
          <a:noFill/>
          <a:ln w="9525">
            <a:noFill/>
            <a:miter lim="800000"/>
            <a:headEnd/>
            <a:tailEnd/>
          </a:ln>
        </p:spPr>
        <p:txBody>
          <a:bodyPr>
            <a:spAutoFit/>
          </a:bodyPr>
          <a:lstStyle/>
          <a:p>
            <a:r>
              <a:rPr lang="nl-NL" sz="4000" b="1"/>
              <a:t>!</a:t>
            </a:r>
          </a:p>
        </p:txBody>
      </p:sp>
      <p:sp>
        <p:nvSpPr>
          <p:cNvPr id="32775" name="Tijdelijke aanduiding voor datum 11"/>
          <p:cNvSpPr>
            <a:spLocks noGrp="1"/>
          </p:cNvSpPr>
          <p:nvPr>
            <p:ph type="dt" sz="quarter" idx="12"/>
          </p:nvPr>
        </p:nvSpPr>
        <p:spPr>
          <a:xfrm>
            <a:off x="4573588" y="6405563"/>
            <a:ext cx="4087812" cy="144462"/>
          </a:xfrm>
          <a:noFill/>
        </p:spPr>
        <p:txBody>
          <a:bodyPr lIns="0" tIns="0" rIns="0" bIns="0" anchor="t"/>
          <a:lstStyle/>
          <a:p>
            <a:r>
              <a:rPr lang="nl-NL" sz="1000">
                <a:solidFill>
                  <a:srgbClr val="FFFFFF"/>
                </a:solidFill>
                <a:latin typeface="Verdana" pitchFamily="34" charset="0"/>
              </a:rPr>
              <a:t>1 december 2016</a:t>
            </a:r>
            <a:endParaRPr lang="nl-NL" sz="1000" dirty="0">
              <a:solidFill>
                <a:srgbClr val="FFFFFF"/>
              </a:solidFill>
              <a:latin typeface="Verdana" pitchFamily="34" charset="0"/>
            </a:endParaRPr>
          </a:p>
        </p:txBody>
      </p:sp>
      <p:sp>
        <p:nvSpPr>
          <p:cNvPr id="2" name="Footer Placeholder 1"/>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29764721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el 1"/>
          <p:cNvSpPr>
            <a:spLocks noGrp="1"/>
          </p:cNvSpPr>
          <p:nvPr>
            <p:ph type="title" idx="4294967295"/>
          </p:nvPr>
        </p:nvSpPr>
        <p:spPr>
          <a:xfrm>
            <a:off x="250825" y="549275"/>
            <a:ext cx="8172450" cy="444500"/>
          </a:xfrm>
          <a:prstGeom prst="rect">
            <a:avLst/>
          </a:prstGeom>
        </p:spPr>
        <p:txBody>
          <a:bodyPr wrap="none" lIns="0" tIns="0" rIns="0" bIns="0" anchor="b"/>
          <a:lstStyle/>
          <a:p>
            <a:r>
              <a:rPr lang="nl-NL" b="1"/>
              <a:t>Aanbevelingen</a:t>
            </a:r>
          </a:p>
        </p:txBody>
      </p:sp>
      <p:sp>
        <p:nvSpPr>
          <p:cNvPr id="8" name="Tijdelijke aanduiding voor inhoud 7"/>
          <p:cNvSpPr>
            <a:spLocks noGrp="1"/>
          </p:cNvSpPr>
          <p:nvPr>
            <p:ph idx="4294967295"/>
          </p:nvPr>
        </p:nvSpPr>
        <p:spPr>
          <a:xfrm>
            <a:off x="251520" y="1052736"/>
            <a:ext cx="8262938" cy="4929188"/>
          </a:xfrm>
          <a:prstGeom prst="rect">
            <a:avLst/>
          </a:prstGeom>
        </p:spPr>
        <p:txBody>
          <a:bodyPr lIns="0" tIns="0" rIns="0" bIns="0"/>
          <a:lstStyle/>
          <a:p>
            <a:pPr>
              <a:spcBef>
                <a:spcPts val="600"/>
              </a:spcBef>
              <a:spcAft>
                <a:spcPts val="600"/>
              </a:spcAft>
            </a:pPr>
            <a:r>
              <a:rPr lang="nl-NL" sz="2000" dirty="0">
                <a:solidFill>
                  <a:srgbClr val="004874"/>
                </a:solidFill>
                <a:latin typeface="Verdana" pitchFamily="34" charset="0"/>
              </a:rPr>
              <a:t>Beperk informatie </a:t>
            </a:r>
            <a:r>
              <a:rPr lang="nl-NL" sz="1600" dirty="0">
                <a:solidFill>
                  <a:srgbClr val="004874"/>
                </a:solidFill>
                <a:latin typeface="Verdana" pitchFamily="34" charset="0"/>
              </a:rPr>
              <a:t>(vermijd niet relevante/te technische informatie)</a:t>
            </a:r>
          </a:p>
          <a:p>
            <a:pPr>
              <a:spcBef>
                <a:spcPts val="600"/>
              </a:spcBef>
              <a:spcAft>
                <a:spcPts val="600"/>
              </a:spcAft>
            </a:pPr>
            <a:r>
              <a:rPr lang="nl-NL" sz="2000" dirty="0">
                <a:solidFill>
                  <a:srgbClr val="004874"/>
                </a:solidFill>
                <a:latin typeface="Verdana" pitchFamily="34" charset="0"/>
              </a:rPr>
              <a:t>Geef relevante informatie waardoor vragen van het publiek beantwoord worden (</a:t>
            </a:r>
            <a:r>
              <a:rPr lang="nl-NL" sz="1600" dirty="0">
                <a:solidFill>
                  <a:srgbClr val="004874"/>
                </a:solidFill>
                <a:latin typeface="Verdana" pitchFamily="34" charset="0"/>
              </a:rPr>
              <a:t>en focus op meest relevante informatie)</a:t>
            </a:r>
            <a:endParaRPr lang="nl-NL" sz="2000" dirty="0">
              <a:solidFill>
                <a:srgbClr val="004874"/>
              </a:solidFill>
              <a:latin typeface="Verdana" pitchFamily="34" charset="0"/>
            </a:endParaRPr>
          </a:p>
          <a:p>
            <a:pPr>
              <a:spcBef>
                <a:spcPts val="600"/>
              </a:spcBef>
              <a:spcAft>
                <a:spcPts val="600"/>
              </a:spcAft>
            </a:pPr>
            <a:r>
              <a:rPr lang="nl-NL" sz="2000" dirty="0">
                <a:solidFill>
                  <a:srgbClr val="004874"/>
                </a:solidFill>
                <a:latin typeface="Verdana" pitchFamily="34" charset="0"/>
              </a:rPr>
              <a:t>Leg persoonlijke blootstelling uit </a:t>
            </a:r>
            <a:r>
              <a:rPr lang="nl-NL" sz="1600" dirty="0">
                <a:solidFill>
                  <a:srgbClr val="004874"/>
                </a:solidFill>
                <a:latin typeface="Verdana" pitchFamily="34" charset="0"/>
              </a:rPr>
              <a:t>(maak dosis-respons relatie meer inzichtelijk)</a:t>
            </a:r>
          </a:p>
          <a:p>
            <a:pPr>
              <a:spcBef>
                <a:spcPts val="600"/>
              </a:spcBef>
              <a:spcAft>
                <a:spcPts val="600"/>
              </a:spcAft>
            </a:pPr>
            <a:r>
              <a:rPr lang="nl-NL" sz="2000" dirty="0">
                <a:solidFill>
                  <a:srgbClr val="004874"/>
                </a:solidFill>
                <a:latin typeface="Verdana" pitchFamily="34" charset="0"/>
              </a:rPr>
              <a:t>Maak risico’s voorstelbaar </a:t>
            </a:r>
          </a:p>
          <a:p>
            <a:pPr lvl="1">
              <a:spcBef>
                <a:spcPts val="600"/>
              </a:spcBef>
              <a:spcAft>
                <a:spcPts val="600"/>
              </a:spcAft>
            </a:pPr>
            <a:r>
              <a:rPr lang="nl-NL" sz="2000" dirty="0">
                <a:solidFill>
                  <a:srgbClr val="004874"/>
                </a:solidFill>
                <a:latin typeface="Verdana" pitchFamily="34" charset="0"/>
              </a:rPr>
              <a:t>Getallen worden beter begrepen dan verbale uitleg (</a:t>
            </a:r>
            <a:r>
              <a:rPr lang="nl-NL" sz="1600" dirty="0">
                <a:solidFill>
                  <a:srgbClr val="004874"/>
                </a:solidFill>
                <a:latin typeface="Verdana" pitchFamily="34" charset="0"/>
              </a:rPr>
              <a:t>maar krijgen wel meer emotionele betekenis door duiding) </a:t>
            </a:r>
          </a:p>
          <a:p>
            <a:pPr lvl="1">
              <a:spcBef>
                <a:spcPts val="600"/>
              </a:spcBef>
              <a:spcAft>
                <a:spcPts val="600"/>
              </a:spcAft>
            </a:pPr>
            <a:r>
              <a:rPr lang="nl-NL" sz="2000" dirty="0">
                <a:solidFill>
                  <a:srgbClr val="004874"/>
                </a:solidFill>
                <a:latin typeface="Verdana" pitchFamily="34" charset="0"/>
              </a:rPr>
              <a:t>Gebruik vertrouwde risico-analogieën </a:t>
            </a:r>
          </a:p>
          <a:p>
            <a:pPr marL="266700" lvl="1" indent="0">
              <a:spcBef>
                <a:spcPts val="600"/>
              </a:spcBef>
              <a:spcAft>
                <a:spcPts val="600"/>
              </a:spcAft>
              <a:buNone/>
            </a:pPr>
            <a:r>
              <a:rPr lang="nl-NL" sz="1600" dirty="0">
                <a:solidFill>
                  <a:srgbClr val="004874"/>
                </a:solidFill>
                <a:latin typeface="Verdana" pitchFamily="34" charset="0"/>
              </a:rPr>
              <a:t>Bijvoorbeeld: risico door levenslange bloostelling aan radon in huis is vergelijkbaar met het risico van roken van enkele sigaretten per dag</a:t>
            </a:r>
          </a:p>
          <a:p>
            <a:pPr>
              <a:spcBef>
                <a:spcPts val="600"/>
              </a:spcBef>
              <a:spcAft>
                <a:spcPts val="600"/>
              </a:spcAft>
            </a:pPr>
            <a:r>
              <a:rPr lang="nl-NL" sz="2000" dirty="0">
                <a:solidFill>
                  <a:srgbClr val="004874"/>
                </a:solidFill>
                <a:latin typeface="Verdana" pitchFamily="34" charset="0"/>
              </a:rPr>
              <a:t>Leg wetenschappelijke onzekerheid beter uit en vermijd ambigue woorden en inconsistenties </a:t>
            </a:r>
          </a:p>
          <a:p>
            <a:pPr>
              <a:spcBef>
                <a:spcPts val="600"/>
              </a:spcBef>
              <a:spcAft>
                <a:spcPts val="600"/>
              </a:spcAft>
            </a:pPr>
            <a:r>
              <a:rPr lang="nl-NL" sz="2000" dirty="0">
                <a:solidFill>
                  <a:srgbClr val="004874"/>
                </a:solidFill>
                <a:latin typeface="Verdana" pitchFamily="34" charset="0"/>
              </a:rPr>
              <a:t>Geef duidelijke handelingsperspectieven</a:t>
            </a:r>
          </a:p>
          <a:p>
            <a:pPr>
              <a:spcBef>
                <a:spcPts val="600"/>
              </a:spcBef>
              <a:spcAft>
                <a:spcPts val="600"/>
              </a:spcAft>
            </a:pPr>
            <a:endParaRPr lang="nl-NL" sz="2000" dirty="0">
              <a:solidFill>
                <a:srgbClr val="004874"/>
              </a:solidFill>
              <a:latin typeface="Verdana" pitchFamily="34" charset="0"/>
            </a:endParaRPr>
          </a:p>
          <a:p>
            <a:pPr>
              <a:buFont typeface="Wingdings" pitchFamily="2" charset="2"/>
              <a:buNone/>
            </a:pPr>
            <a:endParaRPr lang="nl-NL" sz="2000" dirty="0">
              <a:solidFill>
                <a:srgbClr val="000099"/>
              </a:solidFill>
              <a:latin typeface="Verdana" pitchFamily="34" charset="0"/>
            </a:endParaRPr>
          </a:p>
        </p:txBody>
      </p:sp>
      <p:sp>
        <p:nvSpPr>
          <p:cNvPr id="2" name="Date Placeholder 1"/>
          <p:cNvSpPr>
            <a:spLocks noGrp="1"/>
          </p:cNvSpPr>
          <p:nvPr>
            <p:ph type="dt" sz="half" idx="10"/>
          </p:nvPr>
        </p:nvSpPr>
        <p:spPr/>
        <p:txBody>
          <a:bodyPr/>
          <a:lstStyle/>
          <a:p>
            <a:r>
              <a:rPr lang="nl-NL"/>
              <a:t>1 december 2016</a:t>
            </a:r>
          </a:p>
        </p:txBody>
      </p:sp>
      <p:sp>
        <p:nvSpPr>
          <p:cNvPr id="3" name="Footer Placeholder 2"/>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1220153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Quiz</a:t>
            </a:r>
          </a:p>
        </p:txBody>
      </p:sp>
      <p:sp>
        <p:nvSpPr>
          <p:cNvPr id="3" name="Content Placeholder 2"/>
          <p:cNvSpPr>
            <a:spLocks noGrp="1"/>
          </p:cNvSpPr>
          <p:nvPr>
            <p:ph idx="1"/>
          </p:nvPr>
        </p:nvSpPr>
        <p:spPr/>
        <p:txBody>
          <a:bodyPr/>
          <a:lstStyle/>
          <a:p>
            <a:r>
              <a:rPr lang="en-US" sz="2800" dirty="0" err="1"/>
              <a:t>Hoeveel</a:t>
            </a:r>
            <a:r>
              <a:rPr lang="en-US" sz="2800" dirty="0"/>
              <a:t> </a:t>
            </a:r>
            <a:r>
              <a:rPr lang="en-US" sz="2800" dirty="0" err="1"/>
              <a:t>keer</a:t>
            </a:r>
            <a:r>
              <a:rPr lang="en-US" sz="2800" dirty="0"/>
              <a:t> </a:t>
            </a:r>
            <a:r>
              <a:rPr lang="en-US" sz="2800" dirty="0" err="1"/>
              <a:t>werd</a:t>
            </a:r>
            <a:r>
              <a:rPr lang="en-US" sz="2800" dirty="0"/>
              <a:t> (1986) en </a:t>
            </a:r>
            <a:r>
              <a:rPr lang="en-US" sz="2800" dirty="0" err="1"/>
              <a:t>wordt</a:t>
            </a:r>
            <a:r>
              <a:rPr lang="en-US" sz="2800" dirty="0"/>
              <a:t> de </a:t>
            </a:r>
            <a:r>
              <a:rPr lang="en-US" sz="2800" dirty="0" err="1"/>
              <a:t>stralingsbelasting</a:t>
            </a:r>
            <a:r>
              <a:rPr lang="en-US" sz="2800" dirty="0"/>
              <a:t> in Nederland </a:t>
            </a:r>
            <a:r>
              <a:rPr lang="en-US" sz="2800" dirty="0" err="1"/>
              <a:t>verhoogd</a:t>
            </a:r>
            <a:r>
              <a:rPr lang="en-US" sz="2800" dirty="0"/>
              <a:t> ten </a:t>
            </a:r>
            <a:r>
              <a:rPr lang="en-US" sz="2800" dirty="0" err="1"/>
              <a:t>gevolge</a:t>
            </a:r>
            <a:r>
              <a:rPr lang="en-US" sz="2800" dirty="0"/>
              <a:t> van het </a:t>
            </a:r>
            <a:r>
              <a:rPr lang="en-US" sz="2800" dirty="0" err="1"/>
              <a:t>ongeval</a:t>
            </a:r>
            <a:r>
              <a:rPr lang="en-US" sz="2800" dirty="0"/>
              <a:t> in </a:t>
            </a:r>
            <a:r>
              <a:rPr lang="en-US" sz="2800" dirty="0" err="1"/>
              <a:t>Tsjernobyl</a:t>
            </a:r>
            <a:r>
              <a:rPr lang="en-US" sz="2800" dirty="0"/>
              <a:t>?</a:t>
            </a:r>
          </a:p>
          <a:p>
            <a:r>
              <a:rPr lang="en-US" sz="2800" dirty="0"/>
              <a:t>En ten </a:t>
            </a:r>
            <a:r>
              <a:rPr lang="en-US" sz="2800" dirty="0" err="1"/>
              <a:t>gevolge</a:t>
            </a:r>
            <a:r>
              <a:rPr lang="en-US" sz="2800" dirty="0"/>
              <a:t> van Fukushima?</a:t>
            </a:r>
          </a:p>
        </p:txBody>
      </p:sp>
      <p:sp>
        <p:nvSpPr>
          <p:cNvPr id="4" name="Date Placeholder 3"/>
          <p:cNvSpPr>
            <a:spLocks noGrp="1"/>
          </p:cNvSpPr>
          <p:nvPr>
            <p:ph type="dt" sz="half" idx="10"/>
          </p:nvPr>
        </p:nvSpPr>
        <p:spPr/>
        <p:txBody>
          <a:bodyPr/>
          <a:lstStyle/>
          <a:p>
            <a:r>
              <a:rPr lang="nl-NL"/>
              <a:t>1 december 2016</a:t>
            </a:r>
            <a:endParaRPr lang="nl-NL" dirty="0"/>
          </a:p>
        </p:txBody>
      </p:sp>
      <p:sp>
        <p:nvSpPr>
          <p:cNvPr id="5" name="Footer Placeholder 4"/>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1514495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15" descr="vraagteken2_2"/>
          <p:cNvPicPr>
            <a:picLocks noChangeAspect="1" noChangeArrowheads="1"/>
          </p:cNvPicPr>
          <p:nvPr/>
        </p:nvPicPr>
        <p:blipFill>
          <a:blip r:embed="rId2">
            <a:lum contrast="12000"/>
          </a:blip>
          <a:srcRect/>
          <a:stretch>
            <a:fillRect/>
          </a:stretch>
        </p:blipFill>
        <p:spPr bwMode="auto">
          <a:xfrm>
            <a:off x="979671" y="2544402"/>
            <a:ext cx="2376488" cy="3455988"/>
          </a:xfrm>
          <a:prstGeom prst="rect">
            <a:avLst/>
          </a:prstGeom>
          <a:noFill/>
          <a:ln w="9525">
            <a:noFill/>
            <a:miter lim="800000"/>
            <a:headEnd/>
            <a:tailEnd/>
          </a:ln>
        </p:spPr>
      </p:pic>
      <p:sp>
        <p:nvSpPr>
          <p:cNvPr id="39948" name="Date Placeholder 1"/>
          <p:cNvSpPr>
            <a:spLocks noGrp="1"/>
          </p:cNvSpPr>
          <p:nvPr>
            <p:ph type="dt" sz="quarter" idx="10"/>
          </p:nvPr>
        </p:nvSpPr>
        <p:spPr/>
        <p:txBody>
          <a:bodyPr/>
          <a:lstStyle/>
          <a:p>
            <a:r>
              <a:rPr lang="nl-NL"/>
              <a:t>1 december 2016</a:t>
            </a:r>
            <a:endParaRPr lang="nl-NL" dirty="0"/>
          </a:p>
        </p:txBody>
      </p:sp>
      <p:sp>
        <p:nvSpPr>
          <p:cNvPr id="39938" name="Rectangle 2"/>
          <p:cNvSpPr>
            <a:spLocks noGrp="1" noChangeArrowheads="1"/>
          </p:cNvSpPr>
          <p:nvPr>
            <p:ph type="title" idx="4294967295"/>
          </p:nvPr>
        </p:nvSpPr>
        <p:spPr>
          <a:xfrm>
            <a:off x="971550" y="1196752"/>
            <a:ext cx="8172450" cy="444500"/>
          </a:xfrm>
          <a:prstGeom prst="rect">
            <a:avLst/>
          </a:prstGeom>
        </p:spPr>
        <p:txBody>
          <a:bodyPr/>
          <a:lstStyle/>
          <a:p>
            <a:pPr eaLnBrk="1" hangingPunct="1"/>
            <a:r>
              <a:rPr lang="en-GB" altLang="nl-NL" b="1" dirty="0" err="1"/>
              <a:t>Vragen</a:t>
            </a:r>
            <a:r>
              <a:rPr lang="en-GB" altLang="nl-NL" b="1" dirty="0"/>
              <a:t> </a:t>
            </a:r>
            <a:r>
              <a:rPr lang="en-GB" altLang="nl-NL" b="1" dirty="0" err="1"/>
              <a:t>en</a:t>
            </a:r>
            <a:r>
              <a:rPr lang="en-GB" altLang="nl-NL" b="1" dirty="0"/>
              <a:t> </a:t>
            </a:r>
            <a:r>
              <a:rPr lang="en-GB" altLang="nl-NL" b="1" dirty="0" err="1"/>
              <a:t>opmerkingen</a:t>
            </a:r>
            <a:endParaRPr lang="en-GB" altLang="nl-NL" b="1" dirty="0"/>
          </a:p>
        </p:txBody>
      </p:sp>
      <p:sp>
        <p:nvSpPr>
          <p:cNvPr id="24580" name="Text Box 3"/>
          <p:cNvSpPr txBox="1">
            <a:spLocks noChangeArrowheads="1"/>
          </p:cNvSpPr>
          <p:nvPr/>
        </p:nvSpPr>
        <p:spPr bwMode="auto">
          <a:xfrm>
            <a:off x="3635375" y="4941168"/>
            <a:ext cx="5259388" cy="1477328"/>
          </a:xfrm>
          <a:prstGeom prst="rect">
            <a:avLst/>
          </a:prstGeom>
          <a:noFill/>
          <a:ln>
            <a:noFill/>
          </a:ln>
          <a:extLst/>
        </p:spPr>
        <p:txBody>
          <a:bodyPr>
            <a:spAutoFit/>
          </a:bodyPr>
          <a:lstStyle>
            <a:lvl1pPr eaLnBrk="0" hangingPunct="0">
              <a:spcBef>
                <a:spcPct val="75000"/>
              </a:spcBef>
              <a:buChar char="•"/>
              <a:defRPr sz="2400">
                <a:solidFill>
                  <a:srgbClr val="000080"/>
                </a:solidFill>
                <a:latin typeface="Verdana" pitchFamily="34" charset="0"/>
              </a:defRPr>
            </a:lvl1pPr>
            <a:lvl2pPr marL="742950" indent="-285750" eaLnBrk="0" hangingPunct="0">
              <a:spcBef>
                <a:spcPct val="75000"/>
              </a:spcBef>
              <a:buChar char="–"/>
              <a:defRPr sz="2400">
                <a:solidFill>
                  <a:srgbClr val="666666"/>
                </a:solidFill>
                <a:latin typeface="Verdana" pitchFamily="34" charset="0"/>
              </a:defRPr>
            </a:lvl2pPr>
            <a:lvl3pPr marL="1143000" indent="-228600" eaLnBrk="0" hangingPunct="0">
              <a:spcBef>
                <a:spcPct val="75000"/>
              </a:spcBef>
              <a:buChar char="•"/>
              <a:defRPr sz="2000" i="1">
                <a:solidFill>
                  <a:srgbClr val="666666"/>
                </a:solidFill>
                <a:latin typeface="Verdana" pitchFamily="34" charset="0"/>
              </a:defRPr>
            </a:lvl3pPr>
            <a:lvl4pPr marL="1600200" indent="-228600" eaLnBrk="0" hangingPunct="0">
              <a:spcBef>
                <a:spcPct val="75000"/>
              </a:spcBef>
              <a:buChar char="–"/>
              <a:defRPr sz="2000" i="1">
                <a:solidFill>
                  <a:srgbClr val="666666"/>
                </a:solidFill>
                <a:latin typeface="Verdana" pitchFamily="34" charset="0"/>
              </a:defRPr>
            </a:lvl4pPr>
            <a:lvl5pPr marL="2057400" indent="-228600" eaLnBrk="0" hangingPunct="0">
              <a:spcBef>
                <a:spcPct val="75000"/>
              </a:spcBef>
              <a:buChar char="»"/>
              <a:defRPr sz="2000" i="1">
                <a:solidFill>
                  <a:srgbClr val="666666"/>
                </a:solidFill>
                <a:latin typeface="Verdana" pitchFamily="34" charset="0"/>
              </a:defRPr>
            </a:lvl5pPr>
            <a:lvl6pPr marL="2514600" indent="-228600" eaLnBrk="0" fontAlgn="base" hangingPunct="0">
              <a:spcBef>
                <a:spcPct val="75000"/>
              </a:spcBef>
              <a:spcAft>
                <a:spcPct val="0"/>
              </a:spcAft>
              <a:buChar char="»"/>
              <a:defRPr sz="2000" i="1">
                <a:solidFill>
                  <a:srgbClr val="666666"/>
                </a:solidFill>
                <a:latin typeface="Verdana" pitchFamily="34" charset="0"/>
              </a:defRPr>
            </a:lvl6pPr>
            <a:lvl7pPr marL="2971800" indent="-228600" eaLnBrk="0" fontAlgn="base" hangingPunct="0">
              <a:spcBef>
                <a:spcPct val="75000"/>
              </a:spcBef>
              <a:spcAft>
                <a:spcPct val="0"/>
              </a:spcAft>
              <a:buChar char="»"/>
              <a:defRPr sz="2000" i="1">
                <a:solidFill>
                  <a:srgbClr val="666666"/>
                </a:solidFill>
                <a:latin typeface="Verdana" pitchFamily="34" charset="0"/>
              </a:defRPr>
            </a:lvl7pPr>
            <a:lvl8pPr marL="3429000" indent="-228600" eaLnBrk="0" fontAlgn="base" hangingPunct="0">
              <a:spcBef>
                <a:spcPct val="75000"/>
              </a:spcBef>
              <a:spcAft>
                <a:spcPct val="0"/>
              </a:spcAft>
              <a:buChar char="»"/>
              <a:defRPr sz="2000" i="1">
                <a:solidFill>
                  <a:srgbClr val="666666"/>
                </a:solidFill>
                <a:latin typeface="Verdana" pitchFamily="34" charset="0"/>
              </a:defRPr>
            </a:lvl8pPr>
            <a:lvl9pPr marL="3886200" indent="-228600" eaLnBrk="0" fontAlgn="base" hangingPunct="0">
              <a:spcBef>
                <a:spcPct val="75000"/>
              </a:spcBef>
              <a:spcAft>
                <a:spcPct val="0"/>
              </a:spcAft>
              <a:buChar char="»"/>
              <a:defRPr sz="2000" i="1">
                <a:solidFill>
                  <a:srgbClr val="666666"/>
                </a:solidFill>
                <a:latin typeface="Verdana" pitchFamily="34" charset="0"/>
              </a:defRPr>
            </a:lvl9pPr>
          </a:lstStyle>
          <a:p>
            <a:pPr>
              <a:spcBef>
                <a:spcPct val="0"/>
              </a:spcBef>
              <a:buFontTx/>
              <a:buNone/>
              <a:defRPr/>
            </a:pPr>
            <a:r>
              <a:rPr lang="nl-NL" altLang="nl-NL" sz="1800" b="1" dirty="0">
                <a:solidFill>
                  <a:schemeClr val="tx2">
                    <a:lumMod val="50000"/>
                  </a:schemeClr>
                </a:solidFill>
                <a:hlinkClick r:id="rId3"/>
              </a:rPr>
              <a:t>frans.greven@ggd.groningen.nl</a:t>
            </a:r>
            <a:endParaRPr lang="nl-NL" altLang="nl-NL" sz="1800" b="1" dirty="0">
              <a:solidFill>
                <a:schemeClr val="tx2">
                  <a:lumMod val="50000"/>
                </a:schemeClr>
              </a:solidFill>
            </a:endParaRPr>
          </a:p>
          <a:p>
            <a:pPr>
              <a:spcBef>
                <a:spcPct val="0"/>
              </a:spcBef>
              <a:buFontTx/>
              <a:buNone/>
              <a:defRPr/>
            </a:pPr>
            <a:endParaRPr lang="nl-NL" altLang="nl-NL" sz="1800" b="1" dirty="0">
              <a:solidFill>
                <a:schemeClr val="tx2">
                  <a:lumMod val="50000"/>
                </a:schemeClr>
              </a:solidFill>
            </a:endParaRPr>
          </a:p>
          <a:p>
            <a:pPr>
              <a:spcBef>
                <a:spcPct val="0"/>
              </a:spcBef>
              <a:buFontTx/>
              <a:buNone/>
              <a:defRPr/>
            </a:pPr>
            <a:endParaRPr lang="nl-NL" altLang="nl-NL" sz="1800" b="1" dirty="0"/>
          </a:p>
          <a:p>
            <a:pPr>
              <a:spcBef>
                <a:spcPct val="0"/>
              </a:spcBef>
              <a:buFontTx/>
              <a:buNone/>
              <a:defRPr/>
            </a:pPr>
            <a:endParaRPr lang="nl-NL" altLang="nl-NL" sz="1800" b="1" dirty="0"/>
          </a:p>
          <a:p>
            <a:pPr>
              <a:spcBef>
                <a:spcPct val="0"/>
              </a:spcBef>
              <a:buFontTx/>
              <a:buNone/>
              <a:defRPr/>
            </a:pPr>
            <a:endParaRPr lang="nl-NL" altLang="nl-NL" sz="1800" b="1" dirty="0"/>
          </a:p>
        </p:txBody>
      </p:sp>
      <p:sp>
        <p:nvSpPr>
          <p:cNvPr id="39940" name="Text Box 7"/>
          <p:cNvSpPr txBox="1">
            <a:spLocks noChangeArrowheads="1"/>
          </p:cNvSpPr>
          <p:nvPr/>
        </p:nvSpPr>
        <p:spPr bwMode="auto">
          <a:xfrm>
            <a:off x="3379788" y="3270250"/>
            <a:ext cx="403225" cy="519113"/>
          </a:xfrm>
          <a:prstGeom prst="rect">
            <a:avLst/>
          </a:prstGeom>
          <a:noFill/>
          <a:ln w="9525">
            <a:noFill/>
            <a:miter lim="800000"/>
            <a:headEnd/>
            <a:tailEnd/>
          </a:ln>
        </p:spPr>
        <p:txBody>
          <a:bodyPr wrap="none">
            <a:spAutoFit/>
          </a:bodyPr>
          <a:lstStyle/>
          <a:p>
            <a:pPr algn="r" eaLnBrk="0" hangingPunct="0"/>
            <a:r>
              <a:rPr lang="nl-NL" altLang="nl-NL" sz="2800" b="1">
                <a:solidFill>
                  <a:srgbClr val="000080"/>
                </a:solidFill>
              </a:rPr>
              <a:t>?</a:t>
            </a:r>
          </a:p>
        </p:txBody>
      </p:sp>
      <p:sp>
        <p:nvSpPr>
          <p:cNvPr id="39941" name="Text Box 8"/>
          <p:cNvSpPr txBox="1">
            <a:spLocks noChangeArrowheads="1"/>
          </p:cNvSpPr>
          <p:nvPr/>
        </p:nvSpPr>
        <p:spPr bwMode="auto">
          <a:xfrm rot="10800000" flipV="1">
            <a:off x="3276600" y="2181225"/>
            <a:ext cx="358775" cy="523875"/>
          </a:xfrm>
          <a:prstGeom prst="rect">
            <a:avLst/>
          </a:prstGeom>
          <a:noFill/>
          <a:ln w="9525">
            <a:noFill/>
            <a:miter lim="800000"/>
            <a:headEnd/>
            <a:tailEnd/>
          </a:ln>
        </p:spPr>
        <p:txBody>
          <a:bodyPr>
            <a:spAutoFit/>
          </a:bodyPr>
          <a:lstStyle/>
          <a:p>
            <a:pPr algn="r" eaLnBrk="0" hangingPunct="0"/>
            <a:r>
              <a:rPr lang="nl-NL" altLang="nl-NL" sz="2800" b="1">
                <a:solidFill>
                  <a:srgbClr val="CC3300"/>
                </a:solidFill>
              </a:rPr>
              <a:t>!</a:t>
            </a:r>
          </a:p>
        </p:txBody>
      </p:sp>
      <p:sp>
        <p:nvSpPr>
          <p:cNvPr id="39942" name="Text Box 9"/>
          <p:cNvSpPr txBox="1">
            <a:spLocks noChangeArrowheads="1"/>
          </p:cNvSpPr>
          <p:nvPr/>
        </p:nvSpPr>
        <p:spPr bwMode="auto">
          <a:xfrm>
            <a:off x="2700338" y="2017713"/>
            <a:ext cx="403225" cy="517525"/>
          </a:xfrm>
          <a:prstGeom prst="rect">
            <a:avLst/>
          </a:prstGeom>
          <a:noFill/>
          <a:ln w="9525">
            <a:noFill/>
            <a:miter lim="800000"/>
            <a:headEnd/>
            <a:tailEnd/>
          </a:ln>
        </p:spPr>
        <p:txBody>
          <a:bodyPr wrap="none">
            <a:spAutoFit/>
          </a:bodyPr>
          <a:lstStyle/>
          <a:p>
            <a:pPr algn="r" eaLnBrk="0" hangingPunct="0"/>
            <a:r>
              <a:rPr lang="nl-NL" altLang="nl-NL" sz="2800" b="1">
                <a:solidFill>
                  <a:srgbClr val="000080"/>
                </a:solidFill>
              </a:rPr>
              <a:t>?</a:t>
            </a:r>
          </a:p>
        </p:txBody>
      </p:sp>
      <p:sp>
        <p:nvSpPr>
          <p:cNvPr id="39943" name="Text Box 10"/>
          <p:cNvSpPr txBox="1">
            <a:spLocks noChangeArrowheads="1"/>
          </p:cNvSpPr>
          <p:nvPr/>
        </p:nvSpPr>
        <p:spPr bwMode="auto">
          <a:xfrm>
            <a:off x="3783013" y="2665413"/>
            <a:ext cx="403225" cy="519112"/>
          </a:xfrm>
          <a:prstGeom prst="rect">
            <a:avLst/>
          </a:prstGeom>
          <a:noFill/>
          <a:ln w="9525">
            <a:noFill/>
            <a:miter lim="800000"/>
            <a:headEnd/>
            <a:tailEnd/>
          </a:ln>
        </p:spPr>
        <p:txBody>
          <a:bodyPr wrap="none">
            <a:spAutoFit/>
          </a:bodyPr>
          <a:lstStyle/>
          <a:p>
            <a:pPr algn="r" eaLnBrk="0" hangingPunct="0"/>
            <a:r>
              <a:rPr lang="nl-NL" altLang="nl-NL" sz="2800" b="1">
                <a:solidFill>
                  <a:srgbClr val="000080"/>
                </a:solidFill>
              </a:rPr>
              <a:t>?</a:t>
            </a:r>
          </a:p>
        </p:txBody>
      </p:sp>
      <p:sp>
        <p:nvSpPr>
          <p:cNvPr id="39944" name="Text Box 11"/>
          <p:cNvSpPr txBox="1">
            <a:spLocks noChangeArrowheads="1"/>
          </p:cNvSpPr>
          <p:nvPr/>
        </p:nvSpPr>
        <p:spPr bwMode="auto">
          <a:xfrm flipV="1">
            <a:off x="2411413" y="2181225"/>
            <a:ext cx="144462" cy="523875"/>
          </a:xfrm>
          <a:prstGeom prst="rect">
            <a:avLst/>
          </a:prstGeom>
          <a:noFill/>
          <a:ln w="9525">
            <a:noFill/>
            <a:miter lim="800000"/>
            <a:headEnd/>
            <a:tailEnd/>
          </a:ln>
        </p:spPr>
        <p:txBody>
          <a:bodyPr>
            <a:spAutoFit/>
          </a:bodyPr>
          <a:lstStyle/>
          <a:p>
            <a:pPr algn="r" eaLnBrk="0" hangingPunct="0"/>
            <a:r>
              <a:rPr lang="nl-NL" altLang="nl-NL" sz="2800" b="1">
                <a:solidFill>
                  <a:srgbClr val="CC3300"/>
                </a:solidFill>
              </a:rPr>
              <a:t>!</a:t>
            </a:r>
          </a:p>
        </p:txBody>
      </p:sp>
      <p:sp>
        <p:nvSpPr>
          <p:cNvPr id="39945" name="Text Box 12"/>
          <p:cNvSpPr txBox="1">
            <a:spLocks noChangeArrowheads="1"/>
          </p:cNvSpPr>
          <p:nvPr/>
        </p:nvSpPr>
        <p:spPr bwMode="auto">
          <a:xfrm>
            <a:off x="2649538" y="2635250"/>
            <a:ext cx="447675" cy="519113"/>
          </a:xfrm>
          <a:prstGeom prst="rect">
            <a:avLst/>
          </a:prstGeom>
          <a:noFill/>
          <a:ln w="9525">
            <a:noFill/>
            <a:miter lim="800000"/>
            <a:headEnd/>
            <a:tailEnd/>
          </a:ln>
        </p:spPr>
        <p:txBody>
          <a:bodyPr wrap="none">
            <a:spAutoFit/>
          </a:bodyPr>
          <a:lstStyle/>
          <a:p>
            <a:pPr algn="r" eaLnBrk="0" hangingPunct="0"/>
            <a:r>
              <a:rPr lang="nl-NL" altLang="nl-NL" sz="2800" b="1">
                <a:solidFill>
                  <a:srgbClr val="CC3300"/>
                </a:solidFill>
              </a:rPr>
              <a:t>! </a:t>
            </a:r>
            <a:endParaRPr lang="nl-NL" altLang="nl-NL" sz="2800" b="1">
              <a:solidFill>
                <a:srgbClr val="000080"/>
              </a:solidFill>
            </a:endParaRPr>
          </a:p>
        </p:txBody>
      </p:sp>
      <p:sp>
        <p:nvSpPr>
          <p:cNvPr id="39946" name="Rectangle 13"/>
          <p:cNvSpPr>
            <a:spLocks noChangeArrowheads="1"/>
          </p:cNvSpPr>
          <p:nvPr/>
        </p:nvSpPr>
        <p:spPr bwMode="auto">
          <a:xfrm>
            <a:off x="3309938" y="2635250"/>
            <a:ext cx="466725" cy="523875"/>
          </a:xfrm>
          <a:prstGeom prst="rect">
            <a:avLst/>
          </a:prstGeom>
          <a:noFill/>
          <a:ln w="9525">
            <a:noFill/>
            <a:miter lim="800000"/>
            <a:headEnd/>
            <a:tailEnd/>
          </a:ln>
        </p:spPr>
        <p:txBody>
          <a:bodyPr>
            <a:spAutoFit/>
          </a:bodyPr>
          <a:lstStyle/>
          <a:p>
            <a:pPr algn="r" eaLnBrk="0" hangingPunct="0"/>
            <a:r>
              <a:rPr lang="nl-NL" altLang="nl-NL" sz="2800" b="1">
                <a:solidFill>
                  <a:srgbClr val="CC3300"/>
                </a:solidFill>
              </a:rPr>
              <a:t>!</a:t>
            </a:r>
          </a:p>
        </p:txBody>
      </p:sp>
      <p:sp>
        <p:nvSpPr>
          <p:cNvPr id="39947" name="Rectangle 14"/>
          <p:cNvSpPr>
            <a:spLocks noChangeArrowheads="1"/>
          </p:cNvSpPr>
          <p:nvPr/>
        </p:nvSpPr>
        <p:spPr bwMode="auto">
          <a:xfrm>
            <a:off x="2873375" y="2981325"/>
            <a:ext cx="403225" cy="519113"/>
          </a:xfrm>
          <a:prstGeom prst="rect">
            <a:avLst/>
          </a:prstGeom>
          <a:noFill/>
          <a:ln w="9525">
            <a:noFill/>
            <a:miter lim="800000"/>
            <a:headEnd/>
            <a:tailEnd/>
          </a:ln>
        </p:spPr>
        <p:txBody>
          <a:bodyPr wrap="none">
            <a:spAutoFit/>
          </a:bodyPr>
          <a:lstStyle/>
          <a:p>
            <a:pPr algn="r" eaLnBrk="0" hangingPunct="0"/>
            <a:r>
              <a:rPr lang="nl-NL" altLang="nl-NL" sz="2800" b="1">
                <a:solidFill>
                  <a:srgbClr val="000080"/>
                </a:solidFill>
              </a:rPr>
              <a:t>?</a:t>
            </a:r>
          </a:p>
        </p:txBody>
      </p:sp>
      <p:sp>
        <p:nvSpPr>
          <p:cNvPr id="2" name="Footer Placeholder 1"/>
          <p:cNvSpPr>
            <a:spLocks noGrp="1"/>
          </p:cNvSpPr>
          <p:nvPr>
            <p:ph type="ftr" sz="quarter" idx="11"/>
          </p:nvPr>
        </p:nvSpPr>
        <p:spPr/>
        <p:txBody>
          <a:bodyPr/>
          <a:lstStyle/>
          <a:p>
            <a:r>
              <a:rPr lang="nl-NL"/>
              <a:t>SBE RUG i.s.m. UMCG</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Quiz</a:t>
            </a:r>
          </a:p>
        </p:txBody>
      </p:sp>
      <p:sp>
        <p:nvSpPr>
          <p:cNvPr id="3" name="Content Placeholder 2"/>
          <p:cNvSpPr>
            <a:spLocks noGrp="1"/>
          </p:cNvSpPr>
          <p:nvPr>
            <p:ph idx="1"/>
          </p:nvPr>
        </p:nvSpPr>
        <p:spPr>
          <a:xfrm>
            <a:off x="0" y="2132856"/>
            <a:ext cx="8532440" cy="3993307"/>
          </a:xfrm>
        </p:spPr>
        <p:txBody>
          <a:bodyPr/>
          <a:lstStyle/>
          <a:p>
            <a:r>
              <a:rPr lang="nl-NL" sz="2400" dirty="0"/>
              <a:t>Kunt u bij elk van de onderstaande gezondheidsproblemen een schatting geven hoe vaak deze volgens u optreden onder de bevolking bij een ernstig stralingsincident?</a:t>
            </a:r>
          </a:p>
          <a:p>
            <a:pPr lvl="1"/>
            <a:r>
              <a:rPr lang="nl-NL" sz="2000" i="1" dirty="0"/>
              <a:t>Korte termijn</a:t>
            </a:r>
            <a:endParaRPr lang="nl-NL" sz="2000" dirty="0"/>
          </a:p>
          <a:p>
            <a:pPr lvl="1"/>
            <a:r>
              <a:rPr lang="nl-NL" sz="1600" dirty="0"/>
              <a:t>Bloedarmoede,  Hartklachten, Darmklachten, Onvruchtbaarheid, Dodelijk, Haaruitval, Hoofdpijn en duizeligheid, Huidirritatie </a:t>
            </a:r>
            <a:r>
              <a:rPr lang="nl-NL" sz="2000" dirty="0"/>
              <a:t>	</a:t>
            </a:r>
          </a:p>
          <a:p>
            <a:pPr lvl="1"/>
            <a:r>
              <a:rPr lang="nl-NL" sz="2000" i="1" dirty="0"/>
              <a:t>Lange termijn </a:t>
            </a:r>
            <a:endParaRPr lang="nl-NL" sz="2000" dirty="0"/>
          </a:p>
          <a:p>
            <a:pPr lvl="1"/>
            <a:r>
              <a:rPr lang="nl-NL" sz="1600" dirty="0"/>
              <a:t>Schade aan de hersenen, Schildklierkanker, </a:t>
            </a:r>
            <a:r>
              <a:rPr lang="de-DE" sz="1600" dirty="0" err="1"/>
              <a:t>Kinderleukemie</a:t>
            </a:r>
            <a:r>
              <a:rPr lang="de-DE" sz="1600" dirty="0"/>
              <a:t>, </a:t>
            </a:r>
            <a:r>
              <a:rPr lang="nl-NL" sz="1600" dirty="0"/>
              <a:t>Onvruchtbaarheid, Ander type kanker, Genetische schade, Misvormingen, Schade aan het ongeboren kind</a:t>
            </a:r>
          </a:p>
          <a:p>
            <a:endParaRPr lang="nl-NL" sz="2400" dirty="0"/>
          </a:p>
          <a:p>
            <a:r>
              <a:rPr lang="nl-NL" sz="2400" dirty="0"/>
              <a:t>1 = nooit, 2 = zelden 3 = een enkele keer 4 = regelmatig 5 = vaak </a:t>
            </a:r>
            <a:endParaRPr lang="en-US" sz="2400" dirty="0"/>
          </a:p>
        </p:txBody>
      </p:sp>
      <p:sp>
        <p:nvSpPr>
          <p:cNvPr id="4" name="Date Placeholder 3"/>
          <p:cNvSpPr>
            <a:spLocks noGrp="1"/>
          </p:cNvSpPr>
          <p:nvPr>
            <p:ph type="dt" sz="half" idx="10"/>
          </p:nvPr>
        </p:nvSpPr>
        <p:spPr/>
        <p:txBody>
          <a:bodyPr/>
          <a:lstStyle/>
          <a:p>
            <a:r>
              <a:rPr lang="nl-NL"/>
              <a:t>1 december 2016</a:t>
            </a:r>
            <a:endParaRPr lang="nl-NL" dirty="0"/>
          </a:p>
        </p:txBody>
      </p:sp>
      <p:sp>
        <p:nvSpPr>
          <p:cNvPr id="5" name="Footer Placeholder 4"/>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2246121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idx="4294967295"/>
          </p:nvPr>
        </p:nvSpPr>
        <p:spPr>
          <a:xfrm>
            <a:off x="467544" y="836712"/>
            <a:ext cx="8172450" cy="864096"/>
          </a:xfrm>
          <a:prstGeom prst="rect">
            <a:avLst/>
          </a:prstGeom>
        </p:spPr>
        <p:txBody>
          <a:bodyPr/>
          <a:lstStyle/>
          <a:p>
            <a:r>
              <a:rPr lang="nl-NL" b="1" dirty="0"/>
              <a:t>Waarom risico communicatie?</a:t>
            </a:r>
          </a:p>
        </p:txBody>
      </p:sp>
      <p:grpSp>
        <p:nvGrpSpPr>
          <p:cNvPr id="79876" name="Group 4"/>
          <p:cNvGrpSpPr>
            <a:grpSpLocks/>
          </p:cNvGrpSpPr>
          <p:nvPr/>
        </p:nvGrpSpPr>
        <p:grpSpPr bwMode="auto">
          <a:xfrm>
            <a:off x="755650" y="3068638"/>
            <a:ext cx="7412038" cy="1906587"/>
            <a:chOff x="513" y="2387"/>
            <a:chExt cx="4669" cy="1201"/>
          </a:xfrm>
        </p:grpSpPr>
        <p:sp>
          <p:nvSpPr>
            <p:cNvPr id="15" name="Ovaal 14"/>
            <p:cNvSpPr/>
            <p:nvPr/>
          </p:nvSpPr>
          <p:spPr>
            <a:xfrm>
              <a:off x="3878" y="2409"/>
              <a:ext cx="1304" cy="1179"/>
            </a:xfrm>
            <a:prstGeom prst="ellipse">
              <a:avLst/>
            </a:prstGeom>
            <a:solidFill>
              <a:schemeClr val="tx2">
                <a:lumMod val="20000"/>
                <a:lumOff val="8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14" name="Ovaal 13"/>
            <p:cNvSpPr/>
            <p:nvPr/>
          </p:nvSpPr>
          <p:spPr>
            <a:xfrm>
              <a:off x="2200" y="2387"/>
              <a:ext cx="1304" cy="1179"/>
            </a:xfrm>
            <a:prstGeom prst="ellipse">
              <a:avLst/>
            </a:prstGeom>
            <a:solidFill>
              <a:schemeClr val="tx2">
                <a:lumMod val="20000"/>
                <a:lumOff val="8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7" name="Ovaal 6"/>
            <p:cNvSpPr/>
            <p:nvPr/>
          </p:nvSpPr>
          <p:spPr>
            <a:xfrm>
              <a:off x="513" y="2390"/>
              <a:ext cx="1304" cy="1179"/>
            </a:xfrm>
            <a:prstGeom prst="ellipse">
              <a:avLst/>
            </a:prstGeom>
            <a:solidFill>
              <a:schemeClr val="tx2">
                <a:lumMod val="20000"/>
                <a:lumOff val="80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nl-NL"/>
            </a:p>
          </p:txBody>
        </p:sp>
        <p:sp>
          <p:nvSpPr>
            <p:cNvPr id="24582" name="Tekstvak 7"/>
            <p:cNvSpPr txBox="1">
              <a:spLocks noChangeArrowheads="1"/>
            </p:cNvSpPr>
            <p:nvPr/>
          </p:nvSpPr>
          <p:spPr bwMode="auto">
            <a:xfrm>
              <a:off x="683" y="2707"/>
              <a:ext cx="952" cy="577"/>
            </a:xfrm>
            <a:prstGeom prst="rect">
              <a:avLst/>
            </a:prstGeom>
            <a:noFill/>
            <a:ln w="9525">
              <a:noFill/>
              <a:miter lim="800000"/>
              <a:headEnd/>
              <a:tailEnd/>
            </a:ln>
          </p:spPr>
          <p:txBody>
            <a:bodyPr>
              <a:spAutoFit/>
            </a:bodyPr>
            <a:lstStyle/>
            <a:p>
              <a:pPr>
                <a:defRPr/>
              </a:pPr>
              <a:r>
                <a:rPr lang="nl-NL" dirty="0">
                  <a:solidFill>
                    <a:schemeClr val="tx2">
                      <a:lumMod val="75000"/>
                    </a:schemeClr>
                  </a:solidFill>
                </a:rPr>
                <a:t>Het helpen begrijpen van risico’s</a:t>
              </a:r>
            </a:p>
          </p:txBody>
        </p:sp>
        <p:sp>
          <p:nvSpPr>
            <p:cNvPr id="24583" name="Tekstvak 10"/>
            <p:cNvSpPr txBox="1">
              <a:spLocks noChangeArrowheads="1"/>
            </p:cNvSpPr>
            <p:nvPr/>
          </p:nvSpPr>
          <p:spPr bwMode="auto">
            <a:xfrm>
              <a:off x="2394" y="2750"/>
              <a:ext cx="1157" cy="404"/>
            </a:xfrm>
            <a:prstGeom prst="rect">
              <a:avLst/>
            </a:prstGeom>
            <a:noFill/>
            <a:ln w="9525">
              <a:noFill/>
              <a:miter lim="800000"/>
              <a:headEnd/>
              <a:tailEnd/>
            </a:ln>
          </p:spPr>
          <p:txBody>
            <a:bodyPr>
              <a:spAutoFit/>
            </a:bodyPr>
            <a:lstStyle/>
            <a:p>
              <a:pPr>
                <a:defRPr/>
              </a:pPr>
              <a:r>
                <a:rPr lang="nl-NL" dirty="0">
                  <a:solidFill>
                    <a:schemeClr val="tx2">
                      <a:lumMod val="75000"/>
                    </a:schemeClr>
                  </a:solidFill>
                </a:rPr>
                <a:t>Keuzes te ondersteunen</a:t>
              </a:r>
            </a:p>
          </p:txBody>
        </p:sp>
        <p:sp>
          <p:nvSpPr>
            <p:cNvPr id="24584" name="Tekstvak 11"/>
            <p:cNvSpPr txBox="1">
              <a:spLocks noChangeArrowheads="1"/>
            </p:cNvSpPr>
            <p:nvPr/>
          </p:nvSpPr>
          <p:spPr bwMode="auto">
            <a:xfrm>
              <a:off x="3923" y="2681"/>
              <a:ext cx="1167" cy="717"/>
            </a:xfrm>
            <a:prstGeom prst="rect">
              <a:avLst/>
            </a:prstGeom>
            <a:noFill/>
            <a:ln w="9525">
              <a:noFill/>
              <a:miter lim="800000"/>
              <a:headEnd/>
              <a:tailEnd/>
            </a:ln>
          </p:spPr>
          <p:txBody>
            <a:bodyPr>
              <a:spAutoFit/>
            </a:bodyPr>
            <a:lstStyle/>
            <a:p>
              <a:pPr algn="ctr"/>
              <a:r>
                <a:rPr lang="nl-NL" dirty="0">
                  <a:solidFill>
                    <a:srgbClr val="005C95"/>
                  </a:solidFill>
                </a:rPr>
                <a:t>Motiveren tot </a:t>
              </a:r>
              <a:r>
                <a:rPr lang="nl-NL" sz="1400" dirty="0">
                  <a:solidFill>
                    <a:srgbClr val="005C95"/>
                  </a:solidFill>
                </a:rPr>
                <a:t>(of dialoog over)</a:t>
              </a:r>
            </a:p>
            <a:p>
              <a:pPr algn="ctr"/>
              <a:r>
                <a:rPr lang="nl-NL" dirty="0">
                  <a:solidFill>
                    <a:srgbClr val="005C95"/>
                  </a:solidFill>
                </a:rPr>
                <a:t>gewenst gedrag</a:t>
              </a:r>
            </a:p>
          </p:txBody>
        </p:sp>
        <p:cxnSp>
          <p:nvCxnSpPr>
            <p:cNvPr id="6" name="Rechte verbindingslijn met pijl 5"/>
            <p:cNvCxnSpPr>
              <a:cxnSpLocks noChangeShapeType="1"/>
              <a:stCxn id="7" idx="6"/>
              <a:endCxn id="14" idx="2"/>
            </p:cNvCxnSpPr>
            <p:nvPr/>
          </p:nvCxnSpPr>
          <p:spPr bwMode="auto">
            <a:xfrm flipV="1">
              <a:off x="1825" y="2977"/>
              <a:ext cx="367" cy="3"/>
            </a:xfrm>
            <a:prstGeom prst="straightConnector1">
              <a:avLst/>
            </a:prstGeom>
            <a:noFill/>
            <a:ln w="38100" algn="ctr">
              <a:solidFill>
                <a:srgbClr val="003E63"/>
              </a:solidFill>
              <a:round/>
              <a:headEnd/>
              <a:tailEnd type="arrow" w="med" len="med"/>
            </a:ln>
          </p:spPr>
        </p:cxnSp>
        <p:cxnSp>
          <p:nvCxnSpPr>
            <p:cNvPr id="16" name="Rechte verbindingslijn met pijl 15"/>
            <p:cNvCxnSpPr/>
            <p:nvPr/>
          </p:nvCxnSpPr>
          <p:spPr>
            <a:xfrm>
              <a:off x="3528" y="2998"/>
              <a:ext cx="385" cy="0"/>
            </a:xfrm>
            <a:prstGeom prst="straightConnector1">
              <a:avLst/>
            </a:prstGeom>
            <a:ln w="38100">
              <a:solidFill>
                <a:schemeClr val="tx2">
                  <a:lumMod val="5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2" name="Date Placeholder 1"/>
          <p:cNvSpPr>
            <a:spLocks noGrp="1"/>
          </p:cNvSpPr>
          <p:nvPr>
            <p:ph type="dt" sz="half" idx="10"/>
          </p:nvPr>
        </p:nvSpPr>
        <p:spPr/>
        <p:txBody>
          <a:bodyPr/>
          <a:lstStyle/>
          <a:p>
            <a:r>
              <a:rPr lang="nl-NL"/>
              <a:t>1 december 2016</a:t>
            </a:r>
          </a:p>
        </p:txBody>
      </p:sp>
      <p:sp>
        <p:nvSpPr>
          <p:cNvPr id="3" name="Footer Placeholder 2"/>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2990813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98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rot="435518">
            <a:off x="6611647" y="4810854"/>
            <a:ext cx="2438554" cy="2217393"/>
          </a:xfrm>
          <a:prstGeom prst="rect">
            <a:avLst/>
          </a:prstGeom>
          <a:noFill/>
          <a:ln w="9525">
            <a:noFill/>
            <a:miter lim="800000"/>
            <a:headEnd/>
            <a:tailEnd/>
          </a:ln>
        </p:spPr>
      </p:pic>
      <p:sp>
        <p:nvSpPr>
          <p:cNvPr id="2" name="Title 1"/>
          <p:cNvSpPr>
            <a:spLocks noGrp="1"/>
          </p:cNvSpPr>
          <p:nvPr>
            <p:ph type="title"/>
          </p:nvPr>
        </p:nvSpPr>
        <p:spPr>
          <a:xfrm>
            <a:off x="467544" y="980728"/>
            <a:ext cx="8172450" cy="648072"/>
          </a:xfrm>
        </p:spPr>
        <p:txBody>
          <a:bodyPr/>
          <a:lstStyle/>
          <a:p>
            <a:r>
              <a:rPr lang="en-GB" altLang="nl-NL" sz="3200" b="1" dirty="0" err="1"/>
              <a:t>Barrières</a:t>
            </a:r>
            <a:r>
              <a:rPr lang="en-GB" altLang="nl-NL" sz="3200" b="1" dirty="0"/>
              <a:t> </a:t>
            </a:r>
            <a:r>
              <a:rPr lang="en-GB" altLang="nl-NL" sz="3200" b="1" dirty="0" err="1"/>
              <a:t>voor</a:t>
            </a:r>
            <a:r>
              <a:rPr lang="en-GB" altLang="nl-NL" sz="3200" b="1" dirty="0"/>
              <a:t> </a:t>
            </a:r>
            <a:r>
              <a:rPr lang="en-GB" altLang="nl-NL" sz="3200" b="1" dirty="0" err="1"/>
              <a:t>risicocommunicatie</a:t>
            </a:r>
            <a:endParaRPr lang="nl-NL" sz="3200" dirty="0"/>
          </a:p>
        </p:txBody>
      </p:sp>
      <p:sp>
        <p:nvSpPr>
          <p:cNvPr id="3" name="Content Placeholder 2"/>
          <p:cNvSpPr>
            <a:spLocks noGrp="1"/>
          </p:cNvSpPr>
          <p:nvPr>
            <p:ph idx="1"/>
          </p:nvPr>
        </p:nvSpPr>
        <p:spPr>
          <a:xfrm>
            <a:off x="485775" y="1700808"/>
            <a:ext cx="8172450" cy="5544616"/>
          </a:xfrm>
        </p:spPr>
        <p:txBody>
          <a:bodyPr/>
          <a:lstStyle/>
          <a:p>
            <a:pPr eaLnBrk="1" hangingPunct="1">
              <a:lnSpc>
                <a:spcPct val="90000"/>
              </a:lnSpc>
              <a:defRPr/>
            </a:pPr>
            <a:r>
              <a:rPr lang="nl-NL" altLang="nl-NL" sz="2800" dirty="0">
                <a:solidFill>
                  <a:srgbClr val="002060"/>
                </a:solidFill>
              </a:rPr>
              <a:t>Onzekerheid over risico’s </a:t>
            </a:r>
          </a:p>
          <a:p>
            <a:pPr eaLnBrk="1" hangingPunct="1">
              <a:lnSpc>
                <a:spcPct val="90000"/>
              </a:lnSpc>
              <a:defRPr/>
            </a:pPr>
            <a:r>
              <a:rPr lang="nl-NL" altLang="nl-NL" sz="2800" dirty="0">
                <a:solidFill>
                  <a:srgbClr val="002060"/>
                </a:solidFill>
              </a:rPr>
              <a:t>Opgesteld vanuit perspectief informatieverschaffer;</a:t>
            </a:r>
          </a:p>
          <a:p>
            <a:pPr lvl="1">
              <a:lnSpc>
                <a:spcPct val="90000"/>
              </a:lnSpc>
              <a:defRPr/>
            </a:pPr>
            <a:r>
              <a:rPr lang="nl-NL" altLang="nl-NL" dirty="0">
                <a:solidFill>
                  <a:srgbClr val="002060"/>
                </a:solidFill>
              </a:rPr>
              <a:t>Gebaseerd op inzichten van deskundigen</a:t>
            </a:r>
          </a:p>
          <a:p>
            <a:pPr lvl="2">
              <a:lnSpc>
                <a:spcPct val="90000"/>
              </a:lnSpc>
              <a:defRPr/>
            </a:pPr>
            <a:r>
              <a:rPr lang="nl-NL" altLang="nl-NL" dirty="0">
                <a:solidFill>
                  <a:srgbClr val="002060"/>
                </a:solidFill>
              </a:rPr>
              <a:t>“kennisvloek”</a:t>
            </a:r>
          </a:p>
          <a:p>
            <a:pPr lvl="2">
              <a:lnSpc>
                <a:spcPct val="90000"/>
              </a:lnSpc>
              <a:defRPr/>
            </a:pPr>
            <a:r>
              <a:rPr lang="nl-NL" altLang="nl-NL" dirty="0">
                <a:solidFill>
                  <a:srgbClr val="002060"/>
                </a:solidFill>
              </a:rPr>
              <a:t>Verkeerde intuïties over burgers</a:t>
            </a:r>
          </a:p>
          <a:p>
            <a:pPr lvl="2">
              <a:lnSpc>
                <a:spcPct val="90000"/>
              </a:lnSpc>
              <a:defRPr/>
            </a:pPr>
            <a:r>
              <a:rPr lang="nl-NL" altLang="nl-NL" dirty="0">
                <a:solidFill>
                  <a:srgbClr val="002060"/>
                </a:solidFill>
              </a:rPr>
              <a:t>Sluit niet altijd aan bij informatiebehoefte en ideeën van meeste mensen</a:t>
            </a:r>
          </a:p>
          <a:p>
            <a:pPr lvl="1">
              <a:lnSpc>
                <a:spcPct val="90000"/>
              </a:lnSpc>
              <a:defRPr/>
            </a:pPr>
            <a:r>
              <a:rPr lang="nl-NL" altLang="nl-NL" dirty="0">
                <a:solidFill>
                  <a:srgbClr val="002060"/>
                </a:solidFill>
              </a:rPr>
              <a:t>Veel “miscommunicatie”</a:t>
            </a:r>
          </a:p>
          <a:p>
            <a:pPr marL="558800" lvl="1" indent="-285750" eaLnBrk="1" hangingPunct="1">
              <a:lnSpc>
                <a:spcPct val="90000"/>
              </a:lnSpc>
              <a:buNone/>
              <a:defRPr/>
            </a:pPr>
            <a:endParaRPr lang="nl-NL" altLang="nl-NL" sz="1000" dirty="0">
              <a:solidFill>
                <a:srgbClr val="003E63"/>
              </a:solidFill>
            </a:endParaRPr>
          </a:p>
          <a:p>
            <a:endParaRPr lang="nl-NL" dirty="0"/>
          </a:p>
          <a:p>
            <a:endParaRPr lang="nl-NL" dirty="0"/>
          </a:p>
        </p:txBody>
      </p:sp>
      <p:sp>
        <p:nvSpPr>
          <p:cNvPr id="4" name="Date Placeholder 3"/>
          <p:cNvSpPr>
            <a:spLocks noGrp="1"/>
          </p:cNvSpPr>
          <p:nvPr>
            <p:ph type="dt" sz="half" idx="10"/>
          </p:nvPr>
        </p:nvSpPr>
        <p:spPr/>
        <p:txBody>
          <a:bodyPr/>
          <a:lstStyle/>
          <a:p>
            <a:pPr>
              <a:defRPr/>
            </a:pPr>
            <a:r>
              <a:rPr lang="nl-NL"/>
              <a:t>1 december 2016</a:t>
            </a:r>
            <a:endParaRPr lang="nl-NL" dirty="0"/>
          </a:p>
        </p:txBody>
      </p:sp>
      <p:sp>
        <p:nvSpPr>
          <p:cNvPr id="5" name="Footer Placeholder 4"/>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2536705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srcRect/>
          <a:stretch>
            <a:fillRect/>
          </a:stretch>
        </p:blipFill>
        <p:spPr bwMode="auto">
          <a:xfrm rot="435518">
            <a:off x="6611647" y="4090774"/>
            <a:ext cx="2438554" cy="2217393"/>
          </a:xfrm>
          <a:prstGeom prst="rect">
            <a:avLst/>
          </a:prstGeom>
          <a:noFill/>
          <a:ln w="9525">
            <a:noFill/>
            <a:miter lim="800000"/>
            <a:headEnd/>
            <a:tailEnd/>
          </a:ln>
        </p:spPr>
      </p:pic>
      <p:sp>
        <p:nvSpPr>
          <p:cNvPr id="2" name="Title 1"/>
          <p:cNvSpPr>
            <a:spLocks noGrp="1"/>
          </p:cNvSpPr>
          <p:nvPr>
            <p:ph type="title"/>
          </p:nvPr>
        </p:nvSpPr>
        <p:spPr>
          <a:xfrm>
            <a:off x="467544" y="980728"/>
            <a:ext cx="8172450" cy="648072"/>
          </a:xfrm>
        </p:spPr>
        <p:txBody>
          <a:bodyPr/>
          <a:lstStyle/>
          <a:p>
            <a:r>
              <a:rPr lang="en-GB" altLang="nl-NL" sz="3200" b="1" dirty="0" err="1"/>
              <a:t>Barrières</a:t>
            </a:r>
            <a:r>
              <a:rPr lang="en-GB" altLang="nl-NL" sz="3200" b="1" dirty="0"/>
              <a:t> </a:t>
            </a:r>
            <a:r>
              <a:rPr lang="en-GB" altLang="nl-NL" sz="3200" b="1" dirty="0" err="1"/>
              <a:t>voor</a:t>
            </a:r>
            <a:r>
              <a:rPr lang="en-GB" altLang="nl-NL" sz="3200" b="1" dirty="0"/>
              <a:t> </a:t>
            </a:r>
            <a:r>
              <a:rPr lang="en-GB" altLang="nl-NL" sz="3200" b="1" dirty="0" err="1"/>
              <a:t>risicocommunicatie</a:t>
            </a:r>
            <a:endParaRPr lang="nl-NL" sz="3200" dirty="0"/>
          </a:p>
        </p:txBody>
      </p:sp>
      <p:sp>
        <p:nvSpPr>
          <p:cNvPr id="3" name="Content Placeholder 2"/>
          <p:cNvSpPr>
            <a:spLocks noGrp="1"/>
          </p:cNvSpPr>
          <p:nvPr>
            <p:ph idx="1"/>
          </p:nvPr>
        </p:nvSpPr>
        <p:spPr>
          <a:xfrm>
            <a:off x="485775" y="1700808"/>
            <a:ext cx="8172450" cy="5544616"/>
          </a:xfrm>
        </p:spPr>
        <p:txBody>
          <a:bodyPr/>
          <a:lstStyle/>
          <a:p>
            <a:pPr marL="0" indent="-1587" eaLnBrk="1" hangingPunct="1">
              <a:lnSpc>
                <a:spcPct val="90000"/>
              </a:lnSpc>
              <a:buNone/>
              <a:defRPr/>
            </a:pPr>
            <a:r>
              <a:rPr lang="nl-NL" altLang="nl-NL" sz="2800" b="1" dirty="0">
                <a:solidFill>
                  <a:srgbClr val="002060"/>
                </a:solidFill>
              </a:rPr>
              <a:t>=&gt; Mogelijke gevolgen</a:t>
            </a:r>
            <a:r>
              <a:rPr lang="nl-NL" altLang="nl-NL" sz="2800" dirty="0">
                <a:solidFill>
                  <a:srgbClr val="002060"/>
                </a:solidFill>
              </a:rPr>
              <a:t>: </a:t>
            </a:r>
          </a:p>
          <a:p>
            <a:pPr marL="558800" lvl="1" indent="-285750" eaLnBrk="1" hangingPunct="1">
              <a:lnSpc>
                <a:spcPct val="90000"/>
              </a:lnSpc>
              <a:defRPr/>
            </a:pPr>
            <a:r>
              <a:rPr lang="nl-NL" altLang="nl-NL" dirty="0">
                <a:solidFill>
                  <a:srgbClr val="002060"/>
                </a:solidFill>
              </a:rPr>
              <a:t>Onduidelijkheid en (meer)onzekerheid</a:t>
            </a:r>
          </a:p>
          <a:p>
            <a:pPr marL="958850" lvl="2" indent="-285750">
              <a:lnSpc>
                <a:spcPct val="90000"/>
              </a:lnSpc>
              <a:defRPr/>
            </a:pPr>
            <a:r>
              <a:rPr lang="nl-NL" altLang="nl-NL" dirty="0">
                <a:solidFill>
                  <a:srgbClr val="002060"/>
                </a:solidFill>
              </a:rPr>
              <a:t>Extra bezorgdheid </a:t>
            </a:r>
          </a:p>
          <a:p>
            <a:pPr marL="958850" lvl="2" indent="-285750">
              <a:lnSpc>
                <a:spcPct val="90000"/>
              </a:lnSpc>
              <a:defRPr/>
            </a:pPr>
            <a:r>
              <a:rPr lang="nl-NL" altLang="nl-NL" dirty="0">
                <a:solidFill>
                  <a:srgbClr val="002060"/>
                </a:solidFill>
              </a:rPr>
              <a:t>Wantrouwen en protesten</a:t>
            </a:r>
          </a:p>
          <a:p>
            <a:pPr marL="558800" lvl="1" indent="-285750" eaLnBrk="1" hangingPunct="1">
              <a:lnSpc>
                <a:spcPct val="90000"/>
              </a:lnSpc>
              <a:defRPr/>
            </a:pPr>
            <a:r>
              <a:rPr lang="nl-NL" altLang="nl-NL" dirty="0">
                <a:solidFill>
                  <a:srgbClr val="002060"/>
                </a:solidFill>
              </a:rPr>
              <a:t>Mensen worden niet ondersteund in beslissingen</a:t>
            </a:r>
          </a:p>
          <a:p>
            <a:pPr marL="558800" lvl="1" indent="-285750" eaLnBrk="1" hangingPunct="1">
              <a:lnSpc>
                <a:spcPct val="90000"/>
              </a:lnSpc>
              <a:defRPr/>
            </a:pPr>
            <a:r>
              <a:rPr lang="nl-NL" altLang="nl-NL" dirty="0">
                <a:solidFill>
                  <a:srgbClr val="002060"/>
                </a:solidFill>
              </a:rPr>
              <a:t>Mensen volgen adviezen niet op</a:t>
            </a:r>
          </a:p>
          <a:p>
            <a:pPr marL="558800" lvl="1" indent="-285750" eaLnBrk="1" hangingPunct="1">
              <a:lnSpc>
                <a:spcPct val="90000"/>
              </a:lnSpc>
              <a:buNone/>
              <a:defRPr/>
            </a:pPr>
            <a:endParaRPr lang="nl-NL" altLang="nl-NL" sz="1000" dirty="0">
              <a:solidFill>
                <a:srgbClr val="003E63"/>
              </a:solidFill>
            </a:endParaRPr>
          </a:p>
          <a:p>
            <a:endParaRPr lang="nl-NL" dirty="0"/>
          </a:p>
          <a:p>
            <a:endParaRPr lang="nl-NL" dirty="0"/>
          </a:p>
        </p:txBody>
      </p:sp>
      <p:sp>
        <p:nvSpPr>
          <p:cNvPr id="4" name="Date Placeholder 3"/>
          <p:cNvSpPr>
            <a:spLocks noGrp="1"/>
          </p:cNvSpPr>
          <p:nvPr>
            <p:ph type="dt" sz="half" idx="10"/>
          </p:nvPr>
        </p:nvSpPr>
        <p:spPr/>
        <p:txBody>
          <a:bodyPr/>
          <a:lstStyle/>
          <a:p>
            <a:pPr>
              <a:defRPr/>
            </a:pPr>
            <a:r>
              <a:rPr lang="nl-NL"/>
              <a:t>1 december 2016</a:t>
            </a:r>
            <a:endParaRPr lang="nl-NL" dirty="0"/>
          </a:p>
        </p:txBody>
      </p:sp>
      <p:sp>
        <p:nvSpPr>
          <p:cNvPr id="5" name="Footer Placeholder 4"/>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867566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idx="4294967295"/>
          </p:nvPr>
        </p:nvSpPr>
        <p:spPr>
          <a:xfrm>
            <a:off x="-180528" y="620689"/>
            <a:ext cx="8733656" cy="936104"/>
          </a:xfrm>
          <a:prstGeom prst="rect">
            <a:avLst/>
          </a:prstGeom>
        </p:spPr>
        <p:txBody>
          <a:bodyPr/>
          <a:lstStyle/>
          <a:p>
            <a:pPr eaLnBrk="1" hangingPunct="1"/>
            <a:r>
              <a:rPr lang="nl-NL" altLang="nl-NL" sz="3200" b="1" dirty="0"/>
              <a:t>Uitdaging voor risicocommunicatie</a:t>
            </a:r>
          </a:p>
        </p:txBody>
      </p:sp>
      <p:sp>
        <p:nvSpPr>
          <p:cNvPr id="48130" name="Rectangle 3"/>
          <p:cNvSpPr>
            <a:spLocks noGrp="1" noChangeArrowheads="1"/>
          </p:cNvSpPr>
          <p:nvPr>
            <p:ph type="body" idx="4294967295"/>
          </p:nvPr>
        </p:nvSpPr>
        <p:spPr>
          <a:xfrm>
            <a:off x="53181" y="1412776"/>
            <a:ext cx="8748712" cy="4094162"/>
          </a:xfrm>
          <a:prstGeom prst="rect">
            <a:avLst/>
          </a:prstGeom>
        </p:spPr>
        <p:txBody>
          <a:bodyPr/>
          <a:lstStyle/>
          <a:p>
            <a:pPr eaLnBrk="1" hangingPunct="1"/>
            <a:r>
              <a:rPr lang="nl-NL" altLang="nl-NL" sz="2400" dirty="0">
                <a:solidFill>
                  <a:srgbClr val="005C95"/>
                </a:solidFill>
              </a:rPr>
              <a:t>Hoe zorg je dat boodschap aansluit bij:</a:t>
            </a:r>
          </a:p>
          <a:p>
            <a:pPr lvl="1" eaLnBrk="1" hangingPunct="1"/>
            <a:r>
              <a:rPr lang="nl-NL" altLang="nl-NL" sz="2400" dirty="0">
                <a:solidFill>
                  <a:srgbClr val="005C95"/>
                </a:solidFill>
              </a:rPr>
              <a:t>wat mensen weten, denken en voelen, en wat mensen willen weten?</a:t>
            </a:r>
          </a:p>
          <a:p>
            <a:pPr eaLnBrk="1" hangingPunct="1"/>
            <a:r>
              <a:rPr lang="nl-NL" altLang="nl-NL" sz="2400" dirty="0">
                <a:solidFill>
                  <a:srgbClr val="005C95"/>
                </a:solidFill>
              </a:rPr>
              <a:t>Hoe maak je complexe boodschappen begrijpelijk?</a:t>
            </a:r>
          </a:p>
          <a:p>
            <a:pPr eaLnBrk="1" hangingPunct="1"/>
            <a:r>
              <a:rPr lang="nl-NL" altLang="nl-NL" sz="2400" dirty="0">
                <a:solidFill>
                  <a:srgbClr val="005C95"/>
                </a:solidFill>
              </a:rPr>
              <a:t>Hoe bepaal je welke informatie relevant is?</a:t>
            </a:r>
          </a:p>
        </p:txBody>
      </p:sp>
      <p:sp>
        <p:nvSpPr>
          <p:cNvPr id="11268" name="Rectangle 4"/>
          <p:cNvSpPr>
            <a:spLocks noChangeArrowheads="1"/>
          </p:cNvSpPr>
          <p:nvPr/>
        </p:nvSpPr>
        <p:spPr bwMode="auto">
          <a:xfrm>
            <a:off x="250825" y="3573463"/>
            <a:ext cx="8353425" cy="935037"/>
          </a:xfrm>
          <a:prstGeom prst="rect">
            <a:avLst/>
          </a:prstGeom>
          <a:solidFill>
            <a:schemeClr val="tx2">
              <a:lumMod val="75000"/>
            </a:schemeClr>
          </a:solidFill>
          <a:ln w="9525">
            <a:solidFill>
              <a:schemeClr val="tx1"/>
            </a:solidFill>
            <a:miter lim="800000"/>
            <a:headEnd/>
            <a:tailEnd/>
          </a:ln>
          <a:effectLst/>
        </p:spPr>
        <p:txBody>
          <a:bodyPr wrap="none" anchor="ct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ctr" eaLnBrk="0" hangingPunct="0">
              <a:defRPr/>
            </a:pPr>
            <a:r>
              <a:rPr lang="nl-NL" altLang="nl-NL" sz="2400" dirty="0">
                <a:solidFill>
                  <a:srgbClr val="FFFFFF"/>
                </a:solidFill>
                <a:latin typeface="Verdana" pitchFamily="34" charset="0"/>
                <a:ea typeface="ＭＳ Ｐゴシック" pitchFamily="34" charset="-128"/>
              </a:rPr>
              <a:t>Mensen hebben beperkte informatie </a:t>
            </a:r>
          </a:p>
          <a:p>
            <a:pPr algn="ctr" eaLnBrk="0" hangingPunct="0">
              <a:defRPr/>
            </a:pPr>
            <a:r>
              <a:rPr lang="nl-NL" altLang="nl-NL" sz="2400" dirty="0">
                <a:solidFill>
                  <a:srgbClr val="FFFFFF"/>
                </a:solidFill>
                <a:latin typeface="Verdana" pitchFamily="34" charset="0"/>
                <a:ea typeface="ＭＳ Ｐゴシック" pitchFamily="34" charset="-128"/>
              </a:rPr>
              <a:t>verwerkingscapaciteit </a:t>
            </a:r>
          </a:p>
        </p:txBody>
      </p:sp>
      <p:sp>
        <p:nvSpPr>
          <p:cNvPr id="11269" name="Rectangle 5"/>
          <p:cNvSpPr>
            <a:spLocks noChangeArrowheads="1"/>
          </p:cNvSpPr>
          <p:nvPr/>
        </p:nvSpPr>
        <p:spPr bwMode="auto">
          <a:xfrm>
            <a:off x="250825" y="5229225"/>
            <a:ext cx="8353425" cy="935038"/>
          </a:xfrm>
          <a:prstGeom prst="rect">
            <a:avLst/>
          </a:prstGeom>
          <a:solidFill>
            <a:schemeClr val="tx2">
              <a:lumMod val="75000"/>
            </a:schemeClr>
          </a:solidFill>
          <a:ln w="9525">
            <a:solidFill>
              <a:schemeClr val="tx1"/>
            </a:solidFill>
            <a:miter lim="800000"/>
            <a:headEnd/>
            <a:tailEnd/>
          </a:ln>
          <a:effectLst/>
        </p:spPr>
        <p:txBody>
          <a:bodyPr wrap="none" anchor="ct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ctr" eaLnBrk="0" hangingPunct="0">
              <a:defRPr/>
            </a:pPr>
            <a:r>
              <a:rPr lang="nl-NL" altLang="nl-NL" sz="2400" dirty="0">
                <a:solidFill>
                  <a:srgbClr val="FFFFFF"/>
                </a:solidFill>
                <a:latin typeface="Verdana" pitchFamily="34" charset="0"/>
                <a:ea typeface="ＭＳ Ｐゴシック" pitchFamily="34" charset="-128"/>
              </a:rPr>
              <a:t>Selectie van informatie noodzakelijk!</a:t>
            </a:r>
          </a:p>
        </p:txBody>
      </p:sp>
      <p:cxnSp>
        <p:nvCxnSpPr>
          <p:cNvPr id="11270" name="AutoShape 6"/>
          <p:cNvCxnSpPr>
            <a:cxnSpLocks noChangeShapeType="1"/>
          </p:cNvCxnSpPr>
          <p:nvPr/>
        </p:nvCxnSpPr>
        <p:spPr bwMode="auto">
          <a:xfrm>
            <a:off x="4211638" y="4508500"/>
            <a:ext cx="0" cy="720725"/>
          </a:xfrm>
          <a:prstGeom prst="straightConnector1">
            <a:avLst/>
          </a:prstGeom>
          <a:noFill/>
          <a:ln w="76200">
            <a:solidFill>
              <a:srgbClr val="C00000"/>
            </a:solidFill>
            <a:round/>
            <a:headEnd/>
            <a:tailEnd type="triangle" w="med" len="med"/>
          </a:ln>
        </p:spPr>
      </p:cxnSp>
      <p:sp>
        <p:nvSpPr>
          <p:cNvPr id="2" name="Date Placeholder 1"/>
          <p:cNvSpPr>
            <a:spLocks noGrp="1"/>
          </p:cNvSpPr>
          <p:nvPr>
            <p:ph type="dt" sz="half" idx="10"/>
          </p:nvPr>
        </p:nvSpPr>
        <p:spPr/>
        <p:txBody>
          <a:bodyPr/>
          <a:lstStyle/>
          <a:p>
            <a:r>
              <a:rPr lang="nl-NL"/>
              <a:t>1 december 2016</a:t>
            </a:r>
          </a:p>
        </p:txBody>
      </p:sp>
      <p:sp>
        <p:nvSpPr>
          <p:cNvPr id="3" name="Footer Placeholder 2"/>
          <p:cNvSpPr>
            <a:spLocks noGrp="1"/>
          </p:cNvSpPr>
          <p:nvPr>
            <p:ph type="ftr" sz="quarter" idx="11"/>
          </p:nvPr>
        </p:nvSpPr>
        <p:spPr/>
        <p:txBody>
          <a:bodyPr/>
          <a:lstStyle/>
          <a:p>
            <a:r>
              <a:rPr lang="nl-NL"/>
              <a:t>SBE RUG i.s.m. UMCG</a:t>
            </a:r>
          </a:p>
        </p:txBody>
      </p:sp>
    </p:spTree>
    <p:extLst>
      <p:ext uri="{BB962C8B-B14F-4D97-AF65-F5344CB8AC3E}">
        <p14:creationId xmlns:p14="http://schemas.microsoft.com/office/powerpoint/2010/main" val="23825190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270"/>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2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animBg="1"/>
      <p:bldP spid="11269" grpId="0" animBg="1"/>
    </p:bldLst>
  </p:timing>
</p:sld>
</file>

<file path=ppt/theme/theme1.xml><?xml version="1.0" encoding="utf-8"?>
<a:theme xmlns:a="http://schemas.openxmlformats.org/drawingml/2006/main" name="voorbeeld Powerpoint GGD">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voorbeeld Powerpoint GGD.potx</Template>
  <TotalTime>619</TotalTime>
  <Words>1826</Words>
  <Application>Microsoft Office PowerPoint</Application>
  <PresentationFormat>On-screen Show (4:3)</PresentationFormat>
  <Paragraphs>398</Paragraphs>
  <Slides>40</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ＭＳ ゴシック</vt:lpstr>
      <vt:lpstr>ＭＳ Ｐゴシック</vt:lpstr>
      <vt:lpstr>Arial</vt:lpstr>
      <vt:lpstr>Calibri</vt:lpstr>
      <vt:lpstr>Times New Roman</vt:lpstr>
      <vt:lpstr>Verdana</vt:lpstr>
      <vt:lpstr>Wingdings</vt:lpstr>
      <vt:lpstr>voorbeeld Powerpoint GGD</vt:lpstr>
      <vt:lpstr>Hoe communiceer je over stralingsrisico's?</vt:lpstr>
      <vt:lpstr>Even voorstellen … </vt:lpstr>
      <vt:lpstr>Kernongeval</vt:lpstr>
      <vt:lpstr>Quiz</vt:lpstr>
      <vt:lpstr>Quiz</vt:lpstr>
      <vt:lpstr>Waarom risico communicatie?</vt:lpstr>
      <vt:lpstr>Barrières voor risicocommunicatie</vt:lpstr>
      <vt:lpstr>Barrières voor risicocommunicatie</vt:lpstr>
      <vt:lpstr>Uitdaging voor risicocommunicatie</vt:lpstr>
      <vt:lpstr>Wat mensen denken, weten, willen én  moeten weten: Mentale modellen aanpak  </vt:lpstr>
      <vt:lpstr>Verschillende bronnen van straling </vt:lpstr>
      <vt:lpstr>Risico’s van straling</vt:lpstr>
      <vt:lpstr>Probleemschets onderzoek</vt:lpstr>
      <vt:lpstr>PowerPoint Presentation</vt:lpstr>
      <vt:lpstr>Werking jodiumtabletten</vt:lpstr>
      <vt:lpstr>Onderzoeksaanpak</vt:lpstr>
      <vt:lpstr>Basis model</vt:lpstr>
      <vt:lpstr>PowerPoint Presentation</vt:lpstr>
      <vt:lpstr>Percepties over kenmerken straling</vt:lpstr>
      <vt:lpstr>Percepties: Doses –effect relatie</vt:lpstr>
      <vt:lpstr>Hoe denken mensen over straling? </vt:lpstr>
      <vt:lpstr>Hoe denken mensen over straling? Ik maak me zorgen over: </vt:lpstr>
      <vt:lpstr>Percepties: risico </vt:lpstr>
      <vt:lpstr> </vt:lpstr>
      <vt:lpstr>Vertrouwen </vt:lpstr>
      <vt:lpstr>Invloed van vertrouwen </vt:lpstr>
      <vt:lpstr>Onzekerheid</vt:lpstr>
      <vt:lpstr> Numerieke interpretatie van verbale kanstermen </vt:lpstr>
      <vt:lpstr>Vertrouwen in informatie (Schaal: 1= helemaal niet - 5 =veel)</vt:lpstr>
      <vt:lpstr>PowerPoint Presentation</vt:lpstr>
      <vt:lpstr>Antwoorden- Quiz Ideeën over gezondheidseffecten</vt:lpstr>
      <vt:lpstr>Lange termijn</vt:lpstr>
      <vt:lpstr>PowerPoint Presentation</vt:lpstr>
      <vt:lpstr>Antwoorden-Quiz</vt:lpstr>
      <vt:lpstr>Antwoorden-Quiz</vt:lpstr>
      <vt:lpstr>Evaluatie jodium distributie</vt:lpstr>
      <vt:lpstr>Intenties bij incident</vt:lpstr>
      <vt:lpstr>Samenvatting </vt:lpstr>
      <vt:lpstr>Aanbevelingen</vt:lpstr>
      <vt:lpstr>Vragen en opmerkingen</vt:lpstr>
    </vt:vector>
  </TitlesOfParts>
  <Company>Gemeente Groningen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Dion de Poel</dc:creator>
  <cp:lastModifiedBy>PWP Eduroam</cp:lastModifiedBy>
  <cp:revision>62</cp:revision>
  <dcterms:created xsi:type="dcterms:W3CDTF">2013-10-31T08:42:16Z</dcterms:created>
  <dcterms:modified xsi:type="dcterms:W3CDTF">2016-12-01T12:09:36Z</dcterms:modified>
</cp:coreProperties>
</file>