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491" r:id="rId3"/>
    <p:sldId id="519" r:id="rId4"/>
    <p:sldId id="489" r:id="rId5"/>
    <p:sldId id="490" r:id="rId6"/>
    <p:sldId id="469" r:id="rId7"/>
    <p:sldId id="494" r:id="rId8"/>
    <p:sldId id="495" r:id="rId9"/>
    <p:sldId id="531" r:id="rId10"/>
    <p:sldId id="499" r:id="rId11"/>
    <p:sldId id="497" r:id="rId12"/>
    <p:sldId id="501" r:id="rId13"/>
    <p:sldId id="526" r:id="rId14"/>
    <p:sldId id="527" r:id="rId15"/>
    <p:sldId id="528" r:id="rId16"/>
    <p:sldId id="530" r:id="rId17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FF5050"/>
    <a:srgbClr val="000000"/>
    <a:srgbClr val="FFFFCC"/>
    <a:srgbClr val="CC0000"/>
    <a:srgbClr val="000066"/>
    <a:srgbClr val="FFCC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02" autoAdjust="0"/>
    <p:restoredTop sz="94663" autoAdjust="0"/>
  </p:normalViewPr>
  <p:slideViewPr>
    <p:cSldViewPr>
      <p:cViewPr>
        <p:scale>
          <a:sx n="66" d="100"/>
          <a:sy n="66" d="100"/>
        </p:scale>
        <p:origin x="-394" y="-283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42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15" y="-62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Frits Pleiter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937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Bestaat toeval</a:t>
            </a: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BA81B5D-626E-42EF-9E66-BC53E590F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0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*</a:t>
            </a:r>
            <a:endParaRPr lang="en-US" sz="1300" i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07/16/96</a:t>
            </a:r>
            <a:endParaRPr lang="en-US" sz="1300" i="0"/>
          </a:p>
        </p:txBody>
      </p:sp>
      <p:sp>
        <p:nvSpPr>
          <p:cNvPr id="25604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1441"/>
            <a:ext cx="5206153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*</a:t>
            </a:r>
            <a:endParaRPr lang="en-US" sz="1300" i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##</a:t>
            </a:r>
            <a:endParaRPr lang="en-US" sz="1300" i="0"/>
          </a:p>
        </p:txBody>
      </p:sp>
    </p:spTree>
    <p:extLst>
      <p:ext uri="{BB962C8B-B14F-4D97-AF65-F5344CB8AC3E}">
        <p14:creationId xmlns:p14="http://schemas.microsoft.com/office/powerpoint/2010/main" val="382222376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662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662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66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40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40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40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368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3686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368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57200" y="457200"/>
            <a:ext cx="1676400" cy="63992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143000" y="0"/>
            <a:ext cx="1447800" cy="38100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47800" y="1143000"/>
            <a:ext cx="6324600" cy="13716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447800" y="1219200"/>
            <a:ext cx="6324600" cy="11430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895600" y="2895600"/>
            <a:ext cx="49530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400800"/>
            <a:ext cx="1676400" cy="455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A429C-68EB-44AD-84E0-68AB5746BF03}" type="datetime1">
              <a:rPr lang="en-US"/>
              <a:pPr>
                <a:defRPr/>
              </a:pPr>
              <a:t>01-Dec-16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51054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82000" y="6399213"/>
            <a:ext cx="30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E1B7B-58F5-47C4-8F56-EDCD3A90D9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4067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34CD5-5C4B-4793-B36A-EFB864584160}" type="datetime1">
              <a:rPr lang="en-US"/>
              <a:pPr>
                <a:defRPr/>
              </a:pPr>
              <a:t>01-Dec-16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DE27A-F2F9-427F-B4C8-D1762569C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298417"/>
      </p:ext>
    </p:extLst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1257300"/>
            <a:ext cx="1866900" cy="4686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1257300"/>
            <a:ext cx="5448300" cy="4686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8F3B5-6790-45BD-8F1A-9731EAD96682}" type="datetime1">
              <a:rPr lang="en-US"/>
              <a:pPr>
                <a:defRPr/>
              </a:pPr>
              <a:t>01-Dec-16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80242-FACA-4152-ABB8-B2149F57B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200943"/>
      </p:ext>
    </p:extLst>
  </p:cSld>
  <p:clrMapOvr>
    <a:masterClrMapping/>
  </p:clrMapOvr>
  <p:transition spd="med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257300"/>
            <a:ext cx="6324600" cy="1104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3200" y="2590800"/>
            <a:ext cx="30099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500" y="2590800"/>
            <a:ext cx="30099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8506-5EA4-4E4C-AA53-C4A2B5E740B3}" type="datetime1">
              <a:rPr lang="en-US"/>
              <a:pPr>
                <a:defRPr/>
              </a:pPr>
              <a:t>01-Dec-16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ADB85-F7E6-4C31-8D40-542AF2553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879930"/>
      </p:ext>
    </p:extLst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20986-528A-4E36-85A6-CE84D690CCED}" type="datetime1">
              <a:rPr lang="en-US"/>
              <a:pPr>
                <a:defRPr/>
              </a:pPr>
              <a:t>01-Dec-16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5D152-79C2-4905-B034-02182CB20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462631"/>
      </p:ext>
    </p:extLst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84D0D-1C47-4033-BF80-EC65AA5C0258}" type="datetime1">
              <a:rPr lang="en-US"/>
              <a:pPr>
                <a:defRPr/>
              </a:pPr>
              <a:t>01-Dec-16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3B2BB-6E16-4038-9307-A10B7EF205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594658"/>
      </p:ext>
    </p:extLst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0" y="2590800"/>
            <a:ext cx="30099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500" y="2590800"/>
            <a:ext cx="30099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6212F-0DE7-4C80-BB98-B8127EDAEF7A}" type="datetime1">
              <a:rPr lang="en-US"/>
              <a:pPr>
                <a:defRPr/>
              </a:pPr>
              <a:t>01-Dec-16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61069-4B94-49F3-BBCF-2B2CAE0D5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591815"/>
      </p:ext>
    </p:extLst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075F7-EA2C-4F51-AAC1-DAAC6A3A3705}" type="datetime1">
              <a:rPr lang="en-US"/>
              <a:pPr>
                <a:defRPr/>
              </a:pPr>
              <a:t>01-Dec-16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986DD-06C8-4778-A320-7914975FB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507937"/>
      </p:ext>
    </p:extLst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6E02B-3292-4119-8B86-17A682420A7E}" type="datetime1">
              <a:rPr lang="en-US"/>
              <a:pPr>
                <a:defRPr/>
              </a:pPr>
              <a:t>01-Dec-16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B3047-85DD-4FFB-B450-9D644B7BD4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96933"/>
      </p:ext>
    </p:extLst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5FC23-EED9-44E8-A8C4-1B83E4EB14BD}" type="datetime1">
              <a:rPr lang="en-US"/>
              <a:pPr>
                <a:defRPr/>
              </a:pPr>
              <a:t>01-Dec-16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18E6B-B783-41F9-9E9D-229C0D406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045878"/>
      </p:ext>
    </p:extLst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389A7-8200-4236-A12E-3D10C169928C}" type="datetime1">
              <a:rPr lang="en-US"/>
              <a:pPr>
                <a:defRPr/>
              </a:pPr>
              <a:t>01-Dec-16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CFD95-CF56-438E-A39E-C384A60C7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909581"/>
      </p:ext>
    </p:extLst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DC7A9-D5E3-49E0-864D-868B342F9C28}" type="datetime1">
              <a:rPr lang="en-US"/>
              <a:pPr>
                <a:defRPr/>
              </a:pPr>
              <a:t>01-Dec-16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FAA97-D9A8-4733-9144-5F1483A6F0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512277"/>
      </p:ext>
    </p:extLst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57200" y="457200"/>
            <a:ext cx="1676400" cy="63992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143000" y="0"/>
            <a:ext cx="1447800" cy="38100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447800" y="1143000"/>
            <a:ext cx="6324600" cy="13716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257300"/>
            <a:ext cx="632460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0" y="2590800"/>
            <a:ext cx="61722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86962FA-6E0D-4855-95AA-8CD4431A950A}" type="datetime1">
              <a:rPr lang="en-US"/>
              <a:pPr>
                <a:defRPr/>
              </a:pPr>
              <a:t>01-Dec-16</a:t>
            </a:fld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05400" y="6400800"/>
            <a:ext cx="28956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304800" cy="457200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A05924B-6BB2-4B0B-A7F2-AF859759ED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8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utoUpdateAnimBg="0"/>
      <p:bldP spid="1030" grpId="0" build="p" autoUpdateAnimBg="0">
        <p:tmplLst>
          <p:tmpl lvl="1">
            <p:tnLst>
              <p:par>
                <p:cTn presetID="3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/>
        <a:buChar char="n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/>
        <a:buChar char="&lt;"/>
        <a:defRPr kumimoji="1"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ntimeter.com/s/0dac131adbab3f8a0aa79e65ac164f36/cd4a999def55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ntimeter.com/s/0dac131adbab3f8a0aa79e65ac164f36/aae9c8a02417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33B16879-B088-419B-979A-99D77944ACE4}" type="datetime1">
              <a:rPr lang="en-US" sz="1400" smtClean="0"/>
              <a:pPr>
                <a:defRPr/>
              </a:pPr>
              <a:t>01-Dec-16</a:t>
            </a:fld>
            <a:endParaRPr lang="en-US" sz="1400" smtClean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476375" y="1268413"/>
            <a:ext cx="6219825" cy="1143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3200" smtClean="0"/>
              <a:t>KVI - CART</a:t>
            </a:r>
            <a:br>
              <a:rPr lang="en-US" sz="3200" smtClean="0"/>
            </a:br>
            <a:r>
              <a:rPr lang="en-US" sz="1800" smtClean="0"/>
              <a:t>cart = center for advanced radiation technology</a:t>
            </a:r>
            <a:br>
              <a:rPr lang="en-US" sz="1800" smtClean="0"/>
            </a:br>
            <a:r>
              <a:rPr lang="en-US" sz="1800" smtClean="0"/>
              <a:t>silicon valley or death valley ?	(</a:t>
            </a:r>
            <a:r>
              <a:rPr lang="en-US" sz="1800"/>
              <a:t>examen 23 mei 2016)</a:t>
            </a:r>
            <a:endParaRPr lang="en-US" sz="1800" smtClean="0">
              <a:cs typeface="Arial" pitchFamily="34" charset="0"/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2895600" y="2895600"/>
            <a:ext cx="5708848" cy="1752600"/>
          </a:xfrm>
        </p:spPr>
        <p:txBody>
          <a:bodyPr/>
          <a:lstStyle/>
          <a:p>
            <a:pPr defTabSz="216000">
              <a:spcBef>
                <a:spcPts val="400"/>
              </a:spcBef>
            </a:pPr>
            <a:r>
              <a:rPr lang="en-US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Frits </a:t>
            </a:r>
            <a:r>
              <a:rPr lang="en-US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Pleiter</a:t>
            </a:r>
            <a:endParaRPr lang="en-US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pPr defTabSz="216000">
              <a:spcBef>
                <a:spcPts val="400"/>
              </a:spcBef>
              <a:buFont typeface="Monotype Sorts"/>
              <a:buNone/>
            </a:pPr>
            <a:r>
              <a:rPr lang="en-US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SBE</a:t>
            </a:r>
          </a:p>
          <a:p>
            <a:pPr defTabSz="216000">
              <a:spcBef>
                <a:spcPts val="400"/>
              </a:spcBef>
              <a:buFont typeface="Monotype Sorts"/>
              <a:buNone/>
            </a:pPr>
            <a:r>
              <a:rPr lang="en-US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Rijksuniversiteit Groningen</a:t>
            </a:r>
          </a:p>
        </p:txBody>
      </p:sp>
      <p:pic>
        <p:nvPicPr>
          <p:cNvPr id="4" name="Picture 3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pic>
        <p:nvPicPr>
          <p:cNvPr id="3" name="Picture 2" title="panorama KVI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161" y="4365344"/>
            <a:ext cx="4356151" cy="216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DE3451EA-CED2-4D18-938F-F45D1BEC88FA}" type="datetime1">
              <a:rPr lang="en-US" sz="1400" smtClean="0"/>
              <a:pPr>
                <a:defRPr/>
              </a:pPr>
              <a:t>01-Dec-16</a:t>
            </a:fld>
            <a:endParaRPr lang="en-US" sz="1400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3</a:t>
            </a:r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1"/>
            <a:ext cx="3917032" cy="1709990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 bestralingsruimtes is de ventilatie slechter en dus de activiteitsconcentratie in de lucht groter dan in de hal.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pic>
        <p:nvPicPr>
          <p:cNvPr id="6" name="Picture 5" title="bewakingsmonitor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925104"/>
            <a:ext cx="2192000" cy="1440000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731552" y="4365104"/>
            <a:ext cx="6120680" cy="2376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/>
              <a:buChar char="&lt;"/>
              <a:defRPr kumimoji="1"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None/>
            </a:pPr>
            <a:endParaRPr lang="en-US" sz="2000" smtClean="0">
              <a:solidFill>
                <a:schemeClr val="bg1"/>
              </a:solidFill>
              <a:latin typeface="Arial" pitchFamily="34" charset="0"/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/>
              <a:buChar char="l"/>
            </a:pPr>
            <a:r>
              <a:rPr lang="en-US" sz="2000" smtClean="0">
                <a:solidFill>
                  <a:srgbClr val="FF0000"/>
                </a:solidFill>
                <a:latin typeface="Arial" pitchFamily="34" charset="0"/>
              </a:rPr>
              <a:t>Bereken de maximale activiteitsconcentratie van </a:t>
            </a:r>
            <a:r>
              <a:rPr lang="en-US" sz="2000" baseline="30000" smtClean="0">
                <a:solidFill>
                  <a:srgbClr val="FF0000"/>
                </a:solidFill>
                <a:latin typeface="Arial" pitchFamily="34" charset="0"/>
              </a:rPr>
              <a:t>15</a:t>
            </a:r>
            <a:r>
              <a:rPr lang="en-US" sz="2000" smtClean="0">
                <a:solidFill>
                  <a:srgbClr val="FF0000"/>
                </a:solidFill>
                <a:latin typeface="Arial" pitchFamily="34" charset="0"/>
              </a:rPr>
              <a:t>O in lucht binnen de bestralingsruimte.</a:t>
            </a:r>
          </a:p>
        </p:txBody>
      </p:sp>
    </p:spTree>
    <p:extLst>
      <p:ext uri="{BB962C8B-B14F-4D97-AF65-F5344CB8AC3E}">
        <p14:creationId xmlns:p14="http://schemas.microsoft.com/office/powerpoint/2010/main" val="303614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FA66ED6F-67BF-49DC-B500-2A6669752AA8}" type="datetime1">
              <a:rPr lang="en-US" sz="1400" smtClean="0"/>
              <a:pPr>
                <a:defRPr/>
              </a:pPr>
              <a:t>01-Dec-16</a:t>
            </a:fld>
            <a:endParaRPr lang="en-US" sz="140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Gegevens 3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747963" y="2565398"/>
            <a:ext cx="6216525" cy="3815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1"/>
                </a:solidFill>
                <a:sym typeface="Symbol"/>
              </a:rPr>
              <a:t>in cyclotronhal is E = 5,7 mSv/j		(vraag 2)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1"/>
                </a:solidFill>
                <a:sym typeface="Symbol"/>
              </a:rPr>
              <a:t>in cyclotronhal is C</a:t>
            </a:r>
            <a:r>
              <a:rPr lang="en-US" sz="2000" baseline="-25000" smtClean="0">
                <a:solidFill>
                  <a:schemeClr val="bg1"/>
                </a:solidFill>
                <a:sym typeface="Symbol"/>
              </a:rPr>
              <a:t>15O, cyclotronhal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 =  11,1 kBq/m</a:t>
            </a:r>
            <a:r>
              <a:rPr lang="en-US" sz="2000" baseline="30000" smtClean="0">
                <a:solidFill>
                  <a:schemeClr val="bg1"/>
                </a:solidFill>
                <a:sym typeface="Symbol"/>
              </a:rPr>
              <a:t>3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/>
            </a:r>
            <a:br>
              <a:rPr lang="en-US" sz="2000" smtClean="0">
                <a:solidFill>
                  <a:schemeClr val="bg1"/>
                </a:solidFill>
                <a:sym typeface="Symbol"/>
              </a:rPr>
            </a:br>
            <a:r>
              <a:rPr lang="en-US" sz="2000" smtClean="0">
                <a:solidFill>
                  <a:schemeClr val="bg1"/>
                </a:solidFill>
                <a:sym typeface="Symbol"/>
              </a:rPr>
              <a:t>																		(vraag 1) </a:t>
            </a:r>
            <a:endParaRPr lang="en-US" sz="2000" baseline="30000" smtClean="0">
              <a:solidFill>
                <a:schemeClr val="bg1"/>
              </a:solidFill>
              <a:sym typeface="Symbol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1"/>
                </a:solidFill>
                <a:sym typeface="Symbol"/>
              </a:rPr>
              <a:t>na uitschakelen van de bundel kan H*(10) in de bestralingsruimtes waarden aannemen van maximaal 100 µSv/h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1"/>
                </a:solidFill>
                <a:sym typeface="Symbol"/>
              </a:rPr>
              <a:t>ga er vanuit dat de activiteitsconcentratie in de </a:t>
            </a:r>
            <a:r>
              <a:rPr lang="en-US" sz="2000">
                <a:solidFill>
                  <a:schemeClr val="bg1"/>
                </a:solidFill>
                <a:sym typeface="Symbol"/>
              </a:rPr>
              <a:t>lucht evenredig is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met H*(10)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1"/>
                </a:solidFill>
                <a:sym typeface="Symbol"/>
              </a:rPr>
              <a:t>H* is een goede schatter van de effectieve dosis E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endParaRPr lang="en-US" sz="2000">
              <a:solidFill>
                <a:schemeClr val="bg2"/>
              </a:solidFill>
              <a:sym typeface="Symbol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>
              <a:solidFill>
                <a:schemeClr val="bg2"/>
              </a:solidFill>
              <a:sym typeface="Symbol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02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3C6532A5-7A7C-4389-AA50-DED361FD1486}" type="datetime1">
              <a:rPr lang="en-US" sz="1400" smtClean="0"/>
              <a:pPr>
                <a:defRPr/>
              </a:pPr>
              <a:t>01-Dec-16</a:t>
            </a:fld>
            <a:endParaRPr lang="en-US" sz="1400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Antwoord 3</a:t>
            </a:r>
          </a:p>
        </p:txBody>
      </p:sp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1800" y="2564904"/>
            <a:ext cx="6264696" cy="3744912"/>
          </a:xfrm>
        </p:spPr>
        <p:txBody>
          <a:bodyPr/>
          <a:lstStyle/>
          <a:p>
            <a:pPr marL="432000" lvl="1" indent="0" defTabSz="231775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bijdrage van </a:t>
            </a:r>
            <a:r>
              <a:rPr lang="en-US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15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O tot H* in de cyclotronhal</a:t>
            </a: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	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H*</a:t>
            </a:r>
            <a:r>
              <a:rPr lang="en-US" baseline="-25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cyclotronhal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 / t 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 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E</a:t>
            </a:r>
            <a:r>
              <a:rPr lang="en-US" baseline="-250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cyclotronhal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 / t </a:t>
            </a: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	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	= 5,7 mSv/j / 2000 h/j </a:t>
            </a: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	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	= 2,8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∙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10</a:t>
            </a:r>
            <a:r>
              <a:rPr lang="en-US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-3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 mSv/h = 2,8 µSv/h</a:t>
            </a: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in bestralingsruimte is</a:t>
            </a: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	 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C</a:t>
            </a:r>
            <a:r>
              <a:rPr lang="en-US" baseline="-25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15O, bestralingsruimte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 </a:t>
            </a: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		= </a:t>
            </a:r>
            <a:r>
              <a:rPr lang="en-US">
                <a:solidFill>
                  <a:schemeClr val="bg1"/>
                </a:solidFill>
                <a:sym typeface="Symbol"/>
              </a:rPr>
              <a:t>C</a:t>
            </a:r>
            <a:r>
              <a:rPr lang="en-US" baseline="-25000">
                <a:solidFill>
                  <a:schemeClr val="bg1"/>
                </a:solidFill>
                <a:sym typeface="Symbol"/>
              </a:rPr>
              <a:t>15O, </a:t>
            </a:r>
            <a:r>
              <a:rPr lang="en-US" baseline="-25000" smtClean="0">
                <a:solidFill>
                  <a:schemeClr val="bg1"/>
                </a:solidFill>
                <a:sym typeface="Symbol"/>
              </a:rPr>
              <a:t>cyclotronhal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  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H*</a:t>
            </a:r>
            <a:r>
              <a:rPr lang="en-US" baseline="-25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bestralingsruimte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 </a:t>
            </a:r>
            <a:r>
              <a:rPr lang="en-US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/ 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H*</a:t>
            </a:r>
            <a:r>
              <a:rPr lang="en-US" baseline="-250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cyclotronhal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 </a:t>
            </a: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		= 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11,1 kBq/m</a:t>
            </a:r>
            <a:r>
              <a:rPr lang="en-US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3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  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100 µSv/h / </a:t>
            </a:r>
            <a:r>
              <a:rPr lang="en-US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2,8 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µSv/h </a:t>
            </a: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	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	= </a:t>
            </a:r>
            <a:r>
              <a:rPr lang="en-US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400 kBq/m</a:t>
            </a:r>
            <a:r>
              <a:rPr lang="en-US" baseline="30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3</a:t>
            </a:r>
            <a:endParaRPr lang="en-US" baseline="30000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168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DE3451EA-CED2-4D18-938F-F45D1BEC88FA}" type="datetime1">
              <a:rPr lang="en-US" sz="1400" smtClean="0"/>
              <a:pPr>
                <a:defRPr/>
              </a:pPr>
              <a:t>01-Dec-16</a:t>
            </a:fld>
            <a:endParaRPr lang="en-US" sz="1400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4</a:t>
            </a:r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573216" cy="3933825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smtClean="0">
              <a:solidFill>
                <a:schemeClr val="bg1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smtClean="0">
                <a:solidFill>
                  <a:schemeClr val="bg1"/>
                </a:solidFill>
                <a:cs typeface="Arial" pitchFamily="34" charset="0"/>
              </a:rPr>
              <a:t>Tegen de vigerende voorschriften gaat een werknemer onmiddellijk na het uitschakelen van de bundel de </a:t>
            </a:r>
            <a:r>
              <a:rPr lang="en-US" sz="2000">
                <a:solidFill>
                  <a:schemeClr val="bg1"/>
                </a:solidFill>
                <a:cs typeface="Arial" pitchFamily="34" charset="0"/>
              </a:rPr>
              <a:t>bestralingsruimte in.</a:t>
            </a:r>
            <a:endParaRPr lang="en-US" sz="2000" smtClean="0">
              <a:solidFill>
                <a:schemeClr val="bg1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smtClean="0">
              <a:solidFill>
                <a:schemeClr val="bg1"/>
              </a:solidFill>
              <a:cs typeface="Arial" pitchFamily="34" charset="0"/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/>
              <a:buChar char="l"/>
            </a:pPr>
            <a:r>
              <a:rPr lang="en-US" sz="2000" smtClean="0">
                <a:solidFill>
                  <a:srgbClr val="FF0000"/>
                </a:solidFill>
                <a:cs typeface="Arial" pitchFamily="34" charset="0"/>
              </a:rPr>
              <a:t>Toon door berekening aan dat de maximale effectieve volgdosis ten gevolge van inhalatie verwaarloosbaar is ten opzichte van de effectieve dosis ten gevolge van uitwendige bestraling.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22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FA66ED6F-67BF-49DC-B500-2A6669752AA8}" type="datetime1">
              <a:rPr lang="en-US" sz="1400" smtClean="0"/>
              <a:pPr>
                <a:defRPr/>
              </a:pPr>
              <a:t>01-Dec-16</a:t>
            </a:fld>
            <a:endParaRPr lang="en-US" sz="140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Gegevens 4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6072509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 smtClean="0">
              <a:solidFill>
                <a:schemeClr val="bg2"/>
              </a:solidFill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</a:rPr>
              <a:t>T</a:t>
            </a:r>
            <a:r>
              <a:rPr lang="en-US" sz="2000" baseline="-25000" smtClean="0">
                <a:solidFill>
                  <a:schemeClr val="bg2"/>
                </a:solidFill>
              </a:rPr>
              <a:t>½,15O</a:t>
            </a:r>
            <a:r>
              <a:rPr lang="en-US" sz="2000" smtClean="0">
                <a:solidFill>
                  <a:schemeClr val="bg2"/>
                </a:solidFill>
              </a:rPr>
              <a:t> = 2 min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</a:rPr>
              <a:t>ademvolumetempo </a:t>
            </a:r>
            <a:r>
              <a:rPr lang="en-US" sz="2000">
                <a:solidFill>
                  <a:schemeClr val="bg2"/>
                </a:solidFill>
              </a:rPr>
              <a:t>= 1,4 </a:t>
            </a:r>
            <a:r>
              <a:rPr lang="en-US" sz="2000" smtClean="0">
                <a:solidFill>
                  <a:schemeClr val="bg2"/>
                </a:solidFill>
              </a:rPr>
              <a:t>m</a:t>
            </a:r>
            <a:r>
              <a:rPr lang="en-US" sz="2000" baseline="30000" smtClean="0">
                <a:solidFill>
                  <a:schemeClr val="bg2"/>
                </a:solidFill>
              </a:rPr>
              <a:t>3</a:t>
            </a:r>
            <a:r>
              <a:rPr lang="en-US" sz="2000" smtClean="0">
                <a:solidFill>
                  <a:schemeClr val="bg2"/>
                </a:solidFill>
              </a:rPr>
              <a:t>/h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  <a:sym typeface="Symbol"/>
              </a:rPr>
              <a:t>C</a:t>
            </a:r>
            <a:r>
              <a:rPr lang="en-US" sz="2000" baseline="-25000" smtClean="0">
                <a:solidFill>
                  <a:schemeClr val="bg2"/>
                </a:solidFill>
                <a:sym typeface="Symbol"/>
              </a:rPr>
              <a:t>15O, bestralingsruimte</a:t>
            </a:r>
            <a:r>
              <a:rPr lang="en-US" sz="2000" smtClean="0">
                <a:solidFill>
                  <a:schemeClr val="bg2"/>
                </a:solidFill>
                <a:sym typeface="Symbol"/>
              </a:rPr>
              <a:t> = 400 kBq/m</a:t>
            </a:r>
            <a:r>
              <a:rPr lang="en-US" sz="2000" baseline="30000" smtClean="0">
                <a:solidFill>
                  <a:schemeClr val="bg2"/>
                </a:solidFill>
                <a:sym typeface="Symbol"/>
              </a:rPr>
              <a:t>3</a:t>
            </a:r>
            <a:r>
              <a:rPr lang="en-US" sz="2000" smtClean="0">
                <a:solidFill>
                  <a:schemeClr val="bg2"/>
                </a:solidFill>
                <a:sym typeface="Symbol"/>
              </a:rPr>
              <a:t>		(vraag 3)</a:t>
            </a:r>
            <a:endParaRPr lang="en-US" sz="2000" baseline="30000">
              <a:solidFill>
                <a:schemeClr val="bg2"/>
              </a:solidFill>
              <a:sym typeface="Symbol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  <a:sym typeface="Symbol"/>
              </a:rPr>
              <a:t>verwaarloos de verwijdering van activiteit uit de bestralingsruimte door ventilatie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  <a:sym typeface="Symbol"/>
              </a:rPr>
              <a:t>20</a:t>
            </a:r>
            <a:r>
              <a:rPr lang="en-US" sz="2000">
                <a:solidFill>
                  <a:schemeClr val="bg2"/>
                </a:solidFill>
                <a:sym typeface="Symbol"/>
              </a:rPr>
              <a:t>% van de ingeademde zuurstof wordt via de longen opgenomen in het </a:t>
            </a:r>
            <a:r>
              <a:rPr lang="en-US" sz="2000" smtClean="0">
                <a:solidFill>
                  <a:schemeClr val="bg2"/>
                </a:solidFill>
                <a:sym typeface="Symbol"/>
              </a:rPr>
              <a:t>bloed (en weer uitgeademd als H</a:t>
            </a:r>
            <a:r>
              <a:rPr lang="en-US" sz="2000" baseline="-25000" smtClean="0">
                <a:solidFill>
                  <a:schemeClr val="bg2"/>
                </a:solidFill>
                <a:sym typeface="Symbol"/>
              </a:rPr>
              <a:t>2</a:t>
            </a:r>
            <a:r>
              <a:rPr lang="en-US" sz="2000" smtClean="0">
                <a:solidFill>
                  <a:schemeClr val="bg2"/>
                </a:solidFill>
                <a:sym typeface="Symbol"/>
              </a:rPr>
              <a:t>O en CO</a:t>
            </a:r>
            <a:r>
              <a:rPr lang="en-US" sz="2000" baseline="-25000" smtClean="0">
                <a:solidFill>
                  <a:schemeClr val="bg2"/>
                </a:solidFill>
                <a:sym typeface="Symbol"/>
              </a:rPr>
              <a:t>2</a:t>
            </a:r>
            <a:r>
              <a:rPr lang="en-US" sz="2000" smtClean="0">
                <a:solidFill>
                  <a:schemeClr val="bg2"/>
                </a:solidFill>
                <a:sym typeface="Symbol"/>
              </a:rPr>
              <a:t>)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>
                <a:solidFill>
                  <a:schemeClr val="bg2"/>
                </a:solidFill>
              </a:rPr>
              <a:t>e(50)</a:t>
            </a:r>
            <a:r>
              <a:rPr lang="en-US" sz="2000" baseline="-25000">
                <a:solidFill>
                  <a:schemeClr val="bg2"/>
                </a:solidFill>
              </a:rPr>
              <a:t>injectie</a:t>
            </a:r>
            <a:r>
              <a:rPr lang="en-US" sz="2000">
                <a:solidFill>
                  <a:schemeClr val="bg2"/>
                </a:solidFill>
              </a:rPr>
              <a:t> = 9,3</a:t>
            </a:r>
            <a:r>
              <a:rPr lang="en-US" sz="2000">
                <a:solidFill>
                  <a:schemeClr val="bg2"/>
                </a:solidFill>
                <a:sym typeface="Symbol"/>
              </a:rPr>
              <a:t>∙</a:t>
            </a:r>
            <a:r>
              <a:rPr lang="en-US" sz="2000">
                <a:solidFill>
                  <a:schemeClr val="bg2"/>
                </a:solidFill>
              </a:rPr>
              <a:t>10</a:t>
            </a:r>
            <a:r>
              <a:rPr lang="en-US" sz="2000" baseline="30000">
                <a:solidFill>
                  <a:schemeClr val="bg2"/>
                </a:solidFill>
              </a:rPr>
              <a:t>-13</a:t>
            </a:r>
            <a:r>
              <a:rPr lang="en-US" sz="2000">
                <a:solidFill>
                  <a:schemeClr val="bg2"/>
                </a:solidFill>
              </a:rPr>
              <a:t> Sv/Bq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06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3C6532A5-7A7C-4389-AA50-DED361FD1486}" type="datetime1">
              <a:rPr lang="en-US" sz="1400" smtClean="0"/>
              <a:pPr>
                <a:defRPr/>
              </a:pPr>
              <a:t>01-Dec-16</a:t>
            </a:fld>
            <a:endParaRPr lang="en-US" sz="1400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Antwoord 4</a:t>
            </a:r>
          </a:p>
        </p:txBody>
      </p:sp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1800" y="2564904"/>
            <a:ext cx="6192688" cy="4032448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moeilijke manier: integreer over blootstellingstijd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gemakkelijke manier: vergelijk dosistempi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	A</a:t>
            </a:r>
            <a:r>
              <a:rPr lang="en-US" sz="2000" baseline="-25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inhalatie</a:t>
            </a:r>
            <a:r>
              <a:rPr lang="en-US" sz="2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 = </a:t>
            </a:r>
            <a:r>
              <a:rPr lang="en-US" sz="2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400 kBq/m</a:t>
            </a:r>
            <a:r>
              <a:rPr lang="en-US" sz="2000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3</a:t>
            </a:r>
            <a:r>
              <a:rPr lang="en-US" sz="20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  1,4 </a:t>
            </a:r>
            <a:r>
              <a:rPr lang="en-US" sz="2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m</a:t>
            </a:r>
            <a:r>
              <a:rPr lang="en-US" sz="2000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3</a:t>
            </a:r>
            <a:r>
              <a:rPr lang="en-US" sz="2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/h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					= 560 kBq per uur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E(50) = e(50)</a:t>
            </a:r>
            <a:r>
              <a:rPr lang="en-US" sz="2000" baseline="-25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injectie</a:t>
            </a:r>
            <a:r>
              <a:rPr lang="en-US" sz="200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  </a:t>
            </a:r>
            <a:r>
              <a:rPr lang="en-US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A</a:t>
            </a:r>
            <a:r>
              <a:rPr lang="en-US" sz="2000" baseline="-25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bloedbaan</a:t>
            </a:r>
            <a:endParaRPr lang="en-US" sz="2000" baseline="-2500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 smtClean="0">
                <a:solidFill>
                  <a:schemeClr val="bg2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				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 = </a:t>
            </a:r>
            <a:r>
              <a:rPr lang="en-US">
                <a:solidFill>
                  <a:schemeClr val="bg1"/>
                </a:solidFill>
              </a:rPr>
              <a:t>9,3</a:t>
            </a:r>
            <a:r>
              <a:rPr lang="en-US">
                <a:solidFill>
                  <a:schemeClr val="bg1"/>
                </a:solidFill>
                <a:sym typeface="Symbol"/>
              </a:rPr>
              <a:t>∙</a:t>
            </a:r>
            <a:r>
              <a:rPr lang="en-US">
                <a:solidFill>
                  <a:schemeClr val="bg1"/>
                </a:solidFill>
              </a:rPr>
              <a:t>10</a:t>
            </a:r>
            <a:r>
              <a:rPr lang="en-US" baseline="30000">
                <a:solidFill>
                  <a:schemeClr val="bg1"/>
                </a:solidFill>
              </a:rPr>
              <a:t>-13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smtClean="0">
                <a:solidFill>
                  <a:schemeClr val="bg1"/>
                </a:solidFill>
              </a:rPr>
              <a:t>Sv/Bq</a:t>
            </a:r>
            <a:r>
              <a:rPr lang="en-US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  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20%</a:t>
            </a:r>
            <a:r>
              <a:rPr lang="en-US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  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560∙10</a:t>
            </a:r>
            <a:r>
              <a:rPr lang="en-US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3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 Bq</a:t>
            </a: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	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			 = 1,0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∙10</a:t>
            </a:r>
            <a:r>
              <a:rPr lang="en-US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-7</a:t>
            </a: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 Sv = 0,1 µSv per uur</a:t>
            </a: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	H*(10) = 100 µSv per uur		(gegeven vraag 3)</a:t>
            </a: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endParaRPr lang="en-US" smtClean="0">
              <a:solidFill>
                <a:schemeClr val="bg1"/>
              </a:solidFill>
              <a:latin typeface="Arial" pitchFamily="34" charset="0"/>
              <a:cs typeface="Arial" pitchFamily="34" charset="0"/>
              <a:sym typeface="Symbol"/>
            </a:endParaRPr>
          </a:p>
          <a:p>
            <a:pPr marL="432000" lvl="2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</a:t>
            </a:r>
            <a:r>
              <a:rPr lang="en-US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	</a:t>
            </a:r>
            <a:r>
              <a:rPr lang="en-US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inwendige dosis &lt;&lt; uitwendige dosis</a:t>
            </a:r>
            <a:endParaRPr lang="en-US" smtClean="0">
              <a:solidFill>
                <a:schemeClr val="bg1"/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DE3451EA-CED2-4D18-938F-F45D1BEC88FA}" type="datetime1">
              <a:rPr lang="en-US" sz="1400" smtClean="0"/>
              <a:pPr>
                <a:defRPr/>
              </a:pPr>
              <a:t>01-Dec-16</a:t>
            </a:fld>
            <a:endParaRPr lang="en-US" sz="1400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Discussievraag 2</a:t>
            </a:r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861248" cy="3933825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>
              <a:solidFill>
                <a:schemeClr val="bg1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>
                <a:solidFill>
                  <a:schemeClr val="bg1"/>
                </a:solidFill>
                <a:cs typeface="Arial" pitchFamily="34" charset="0"/>
              </a:rPr>
              <a:t>Het veiligheidsrapport schrijft voor dat er na een bestraling enige tijd moet worden gewacht voordat de cel mag worden betreden.</a:t>
            </a:r>
            <a:br>
              <a:rPr lang="en-US" sz="2000">
                <a:solidFill>
                  <a:schemeClr val="bg1"/>
                </a:solidFill>
                <a:cs typeface="Arial" pitchFamily="34" charset="0"/>
              </a:rPr>
            </a:br>
            <a:endParaRPr lang="en-US" sz="2000">
              <a:solidFill>
                <a:schemeClr val="bg1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>
                <a:solidFill>
                  <a:schemeClr val="bg1"/>
                </a:solidFill>
                <a:cs typeface="Arial" pitchFamily="34" charset="0"/>
                <a:hlinkClick r:id="rId3"/>
              </a:rPr>
              <a:t>Hoelang zou volgens u </a:t>
            </a:r>
            <a:r>
              <a:rPr lang="en-US" sz="2000" smtClean="0">
                <a:solidFill>
                  <a:schemeClr val="bg1"/>
                </a:solidFill>
                <a:cs typeface="Arial" pitchFamily="34" charset="0"/>
                <a:hlinkClick r:id="rId3"/>
              </a:rPr>
              <a:t>"enige tijd" </a:t>
            </a:r>
            <a:r>
              <a:rPr lang="en-US" sz="2000">
                <a:solidFill>
                  <a:schemeClr val="bg1"/>
                </a:solidFill>
                <a:cs typeface="Arial" pitchFamily="34" charset="0"/>
                <a:hlinkClick r:id="rId3"/>
              </a:rPr>
              <a:t>moeten zijn</a:t>
            </a:r>
            <a:r>
              <a:rPr lang="en-US" sz="2000" smtClean="0">
                <a:solidFill>
                  <a:schemeClr val="bg1"/>
                </a:solidFill>
                <a:cs typeface="Arial" pitchFamily="34" charset="0"/>
                <a:hlinkClick r:id="rId3"/>
              </a:rPr>
              <a:t>?</a:t>
            </a:r>
            <a:endParaRPr lang="en-US" sz="200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716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01-Dec-16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Wat is de situatie ?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743200" y="2541106"/>
            <a:ext cx="6077272" cy="379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/>
              <a:buChar char="&lt;"/>
              <a:defRPr kumimoji="1"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2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Tijdens cyclotronbedrijf wordt lucht geactiveerd en worden kortlevende radionucliden gevormd, die via het ventilatiesysteem worden geloosd.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 title="ventilatieschoorsteen KVI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4221328"/>
            <a:ext cx="432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74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01-Dec-16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1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789240" cy="3790950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2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 belangrijkste kortlevende radionucliden in de lucht zijn </a:t>
            </a:r>
            <a:r>
              <a:rPr lang="en-US" sz="2000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11</a:t>
            </a:r>
            <a:r>
              <a:rPr lang="en-US" sz="2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C, </a:t>
            </a:r>
            <a:r>
              <a:rPr lang="en-US" sz="2000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15</a:t>
            </a:r>
            <a:r>
              <a:rPr lang="en-US" sz="2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O, </a:t>
            </a:r>
            <a:r>
              <a:rPr lang="en-US" sz="2000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13</a:t>
            </a:r>
            <a:r>
              <a:rPr lang="en-US" sz="2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 en </a:t>
            </a:r>
            <a:r>
              <a:rPr lang="en-US" sz="2000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41</a:t>
            </a:r>
            <a:r>
              <a:rPr lang="en-US" sz="2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Ar.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Bepaal de activiteitsconcentratie van deze radionucliden in de lucht in de cyclotronhal.</a:t>
            </a:r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157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01-Dec-16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Gegevens 1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30728" y="2636912"/>
            <a:ext cx="6216650" cy="389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200" i="1" smtClean="0">
              <a:solidFill>
                <a:schemeClr val="bg1"/>
              </a:solidFill>
              <a:ea typeface="Cambria Math" pitchFamily="18" charset="0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1"/>
                </a:solidFill>
              </a:rPr>
              <a:t>debiet ventilatie in cyclotronhal = 24 000 m</a:t>
            </a:r>
            <a:r>
              <a:rPr lang="en-US" sz="2000" baseline="30000" smtClean="0">
                <a:solidFill>
                  <a:schemeClr val="bg1"/>
                </a:solidFill>
              </a:rPr>
              <a:t>3</a:t>
            </a:r>
            <a:r>
              <a:rPr lang="en-US" sz="2000" smtClean="0">
                <a:solidFill>
                  <a:schemeClr val="bg1"/>
                </a:solidFill>
              </a:rPr>
              <a:t>/h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1"/>
                </a:solidFill>
              </a:rPr>
              <a:t>cyclotron is 24 uur per dag, 5 dagen per week en 50 weken per jaar in bedrijf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1"/>
                </a:solidFill>
              </a:rPr>
              <a:t>geloosde activiteit per jaar</a:t>
            </a:r>
            <a:br>
              <a:rPr lang="en-US" sz="2000" smtClean="0">
                <a:solidFill>
                  <a:schemeClr val="bg1"/>
                </a:solidFill>
              </a:rPr>
            </a:br>
            <a:r>
              <a:rPr lang="en-US" sz="2000" smtClean="0">
                <a:solidFill>
                  <a:schemeClr val="bg1"/>
                </a:solidFill>
              </a:rPr>
              <a:t/>
            </a:r>
            <a:br>
              <a:rPr lang="en-US" sz="2000" smtClean="0">
                <a:solidFill>
                  <a:schemeClr val="bg1"/>
                </a:solidFill>
              </a:rPr>
            </a:br>
            <a:r>
              <a:rPr lang="en-US" sz="2000" b="1" smtClean="0">
                <a:solidFill>
                  <a:schemeClr val="bg1"/>
                </a:solidFill>
              </a:rPr>
              <a:t>nuclide		A (GBq)</a:t>
            </a:r>
            <a:br>
              <a:rPr lang="en-US" sz="2000" b="1" smtClean="0">
                <a:solidFill>
                  <a:schemeClr val="bg1"/>
                </a:solidFill>
              </a:rPr>
            </a:br>
            <a:r>
              <a:rPr lang="en-US" sz="2000" baseline="30000" smtClean="0">
                <a:solidFill>
                  <a:schemeClr val="bg1"/>
                </a:solidFill>
              </a:rPr>
              <a:t>11</a:t>
            </a:r>
            <a:r>
              <a:rPr lang="en-US" sz="2000" smtClean="0">
                <a:solidFill>
                  <a:schemeClr val="bg1"/>
                </a:solidFill>
              </a:rPr>
              <a:t>C					180</a:t>
            </a:r>
            <a:br>
              <a:rPr lang="en-US" sz="2000" smtClean="0">
                <a:solidFill>
                  <a:schemeClr val="bg1"/>
                </a:solidFill>
              </a:rPr>
            </a:br>
            <a:r>
              <a:rPr lang="en-US" sz="2000" baseline="30000" smtClean="0">
                <a:solidFill>
                  <a:schemeClr val="bg1"/>
                </a:solidFill>
              </a:rPr>
              <a:t>15</a:t>
            </a:r>
            <a:r>
              <a:rPr lang="en-US" sz="2000" smtClean="0">
                <a:solidFill>
                  <a:schemeClr val="bg1"/>
                </a:solidFill>
              </a:rPr>
              <a:t>O					1600</a:t>
            </a:r>
            <a:br>
              <a:rPr lang="en-US" sz="2000" smtClean="0">
                <a:solidFill>
                  <a:schemeClr val="bg1"/>
                </a:solidFill>
              </a:rPr>
            </a:br>
            <a:r>
              <a:rPr lang="en-US" sz="2000" baseline="30000" smtClean="0">
                <a:solidFill>
                  <a:schemeClr val="bg1"/>
                </a:solidFill>
              </a:rPr>
              <a:t>13</a:t>
            </a:r>
            <a:r>
              <a:rPr lang="en-US" sz="2000" smtClean="0">
                <a:solidFill>
                  <a:schemeClr val="bg1"/>
                </a:solidFill>
              </a:rPr>
              <a:t>N					160</a:t>
            </a:r>
            <a:br>
              <a:rPr lang="en-US" sz="2000" smtClean="0">
                <a:solidFill>
                  <a:schemeClr val="bg1"/>
                </a:solidFill>
              </a:rPr>
            </a:br>
            <a:r>
              <a:rPr lang="en-US" sz="2000" baseline="30000" smtClean="0">
                <a:solidFill>
                  <a:schemeClr val="bg1"/>
                </a:solidFill>
              </a:rPr>
              <a:t>41</a:t>
            </a:r>
            <a:r>
              <a:rPr lang="en-US" sz="2000" smtClean="0">
                <a:solidFill>
                  <a:schemeClr val="bg1"/>
                </a:solidFill>
              </a:rPr>
              <a:t>Ar				50</a:t>
            </a:r>
            <a:endParaRPr lang="en-US" sz="2000">
              <a:solidFill>
                <a:schemeClr val="bg1"/>
              </a:solidFill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78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01-Dec-16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Antwoord 1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2" y="2565399"/>
            <a:ext cx="6216526" cy="363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>
              <a:solidFill>
                <a:schemeClr val="bg1"/>
              </a:solidFill>
              <a:latin typeface="+mn-lt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  <a:latin typeface="+mn-lt"/>
              </a:rPr>
              <a:t>bedrijfsuren = 24 h/d </a:t>
            </a:r>
            <a:r>
              <a:rPr lang="en-US" sz="2000" smtClean="0">
                <a:solidFill>
                  <a:schemeClr val="bg1"/>
                </a:solidFill>
                <a:latin typeface="+mn-lt"/>
                <a:sym typeface="Symbol"/>
              </a:rPr>
              <a:t></a:t>
            </a:r>
            <a:r>
              <a:rPr lang="en-US" sz="2000" smtClean="0">
                <a:solidFill>
                  <a:schemeClr val="bg1"/>
                </a:solidFill>
                <a:latin typeface="+mn-lt"/>
              </a:rPr>
              <a:t> 5 d/wk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n-US" sz="2000">
                <a:solidFill>
                  <a:schemeClr val="bg1"/>
                </a:solidFill>
                <a:sym typeface="Symbol"/>
              </a:rPr>
              <a:t>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n-US" sz="2000" smtClean="0">
                <a:solidFill>
                  <a:schemeClr val="bg1"/>
                </a:solidFill>
                <a:latin typeface="+mn-lt"/>
              </a:rPr>
              <a:t>50 wk/j </a:t>
            </a:r>
            <a:r>
              <a:rPr lang="en-US" sz="2000">
                <a:solidFill>
                  <a:schemeClr val="bg1"/>
                </a:solidFill>
              </a:rPr>
              <a:t>= </a:t>
            </a:r>
            <a:r>
              <a:rPr lang="en-US" sz="2000" smtClean="0">
                <a:solidFill>
                  <a:schemeClr val="bg1"/>
                </a:solidFill>
              </a:rPr>
              <a:t>6000 h/j</a:t>
            </a:r>
            <a:endParaRPr lang="en-US" sz="2000" smtClean="0">
              <a:solidFill>
                <a:schemeClr val="bg1"/>
              </a:solidFill>
              <a:latin typeface="+mn-lt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  <a:latin typeface="+mn-lt"/>
              </a:rPr>
              <a:t>debiet = 24 000 m</a:t>
            </a:r>
            <a:r>
              <a:rPr lang="en-US" sz="2000" baseline="30000" smtClean="0">
                <a:solidFill>
                  <a:schemeClr val="bg1"/>
                </a:solidFill>
                <a:latin typeface="+mn-lt"/>
              </a:rPr>
              <a:t>3</a:t>
            </a:r>
            <a:r>
              <a:rPr lang="en-US" sz="2000" smtClean="0">
                <a:solidFill>
                  <a:schemeClr val="bg1"/>
                </a:solidFill>
                <a:latin typeface="+mn-lt"/>
              </a:rPr>
              <a:t>/h</a:t>
            </a:r>
            <a:r>
              <a:rPr lang="en-US" sz="2000" smtClean="0">
                <a:solidFill>
                  <a:schemeClr val="bg1"/>
                </a:solidFill>
              </a:rPr>
              <a:t>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</a:t>
            </a:r>
            <a:r>
              <a:rPr lang="en-US" sz="2000" smtClean="0">
                <a:solidFill>
                  <a:schemeClr val="bg1"/>
                </a:solidFill>
              </a:rPr>
              <a:t> </a:t>
            </a:r>
            <a:r>
              <a:rPr lang="en-US" sz="2000" smtClean="0">
                <a:solidFill>
                  <a:schemeClr val="bg1"/>
                </a:solidFill>
                <a:latin typeface="+mn-lt"/>
              </a:rPr>
              <a:t>6000 h/j = 0,144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∙</a:t>
            </a:r>
            <a:r>
              <a:rPr lang="en-US" sz="2000" smtClean="0">
                <a:solidFill>
                  <a:schemeClr val="bg1"/>
                </a:solidFill>
                <a:latin typeface="+mn-lt"/>
              </a:rPr>
              <a:t>10</a:t>
            </a:r>
            <a:r>
              <a:rPr lang="en-US" sz="2000" baseline="30000" smtClean="0">
                <a:solidFill>
                  <a:schemeClr val="bg1"/>
                </a:solidFill>
                <a:latin typeface="+mn-lt"/>
              </a:rPr>
              <a:t>9</a:t>
            </a:r>
            <a:r>
              <a:rPr lang="en-US" sz="2000" smtClean="0">
                <a:solidFill>
                  <a:schemeClr val="bg1"/>
                </a:solidFill>
                <a:latin typeface="+mn-lt"/>
              </a:rPr>
              <a:t> m</a:t>
            </a:r>
            <a:r>
              <a:rPr lang="en-US" sz="2000" baseline="30000" smtClean="0">
                <a:solidFill>
                  <a:schemeClr val="bg1"/>
                </a:solidFill>
                <a:latin typeface="+mn-lt"/>
              </a:rPr>
              <a:t>3</a:t>
            </a:r>
            <a:r>
              <a:rPr lang="en-US" sz="2000" smtClean="0">
                <a:solidFill>
                  <a:schemeClr val="bg1"/>
                </a:solidFill>
                <a:latin typeface="+mn-lt"/>
              </a:rPr>
              <a:t>/j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  <a:latin typeface="+mn-lt"/>
              </a:rPr>
              <a:t>activiteitsconcentratie (C) = A / </a:t>
            </a:r>
            <a:r>
              <a:rPr lang="en-US" sz="2000">
                <a:solidFill>
                  <a:schemeClr val="bg1"/>
                </a:solidFill>
              </a:rPr>
              <a:t>0,144</a:t>
            </a:r>
            <a:r>
              <a:rPr lang="en-US" sz="2000">
                <a:solidFill>
                  <a:schemeClr val="bg1"/>
                </a:solidFill>
                <a:sym typeface="Symbol"/>
              </a:rPr>
              <a:t>∙</a:t>
            </a:r>
            <a:r>
              <a:rPr lang="en-US" sz="2000">
                <a:solidFill>
                  <a:schemeClr val="bg1"/>
                </a:solidFill>
              </a:rPr>
              <a:t>10</a:t>
            </a:r>
            <a:r>
              <a:rPr lang="en-US" sz="2000" baseline="30000">
                <a:solidFill>
                  <a:schemeClr val="bg1"/>
                </a:solidFill>
              </a:rPr>
              <a:t>9</a:t>
            </a:r>
            <a:r>
              <a:rPr lang="en-US" sz="2000">
                <a:solidFill>
                  <a:schemeClr val="bg1"/>
                </a:solidFill>
              </a:rPr>
              <a:t> m</a:t>
            </a:r>
            <a:r>
              <a:rPr lang="en-US" sz="2000" baseline="30000">
                <a:solidFill>
                  <a:schemeClr val="bg1"/>
                </a:solidFill>
              </a:rPr>
              <a:t>3</a:t>
            </a:r>
            <a:r>
              <a:rPr lang="en-US" sz="2000">
                <a:solidFill>
                  <a:schemeClr val="bg1"/>
                </a:solidFill>
              </a:rPr>
              <a:t>/j</a:t>
            </a:r>
            <a:endParaRPr lang="en-US" sz="2000" smtClean="0">
              <a:solidFill>
                <a:schemeClr val="bg1"/>
              </a:solidFill>
              <a:latin typeface="+mn-lt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>
              <a:solidFill>
                <a:schemeClr val="bg1"/>
              </a:solidFill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 b="1">
                <a:solidFill>
                  <a:schemeClr val="bg1"/>
                </a:solidFill>
              </a:rPr>
              <a:t>		nuclide		</a:t>
            </a:r>
            <a:r>
              <a:rPr lang="en-US" sz="2000" b="1" smtClean="0">
                <a:solidFill>
                  <a:schemeClr val="bg1"/>
                </a:solidFill>
              </a:rPr>
              <a:t> </a:t>
            </a:r>
            <a:r>
              <a:rPr lang="en-US" sz="2000" b="1">
                <a:solidFill>
                  <a:schemeClr val="bg1"/>
                </a:solidFill>
              </a:rPr>
              <a:t>A (GBq</a:t>
            </a:r>
            <a:r>
              <a:rPr lang="en-US" sz="2000" b="1" smtClean="0">
                <a:solidFill>
                  <a:schemeClr val="bg1"/>
                </a:solidFill>
              </a:rPr>
              <a:t>)		C (kBq/m</a:t>
            </a:r>
            <a:r>
              <a:rPr lang="en-US" sz="2000" b="1" baseline="30000" smtClean="0">
                <a:solidFill>
                  <a:schemeClr val="bg1"/>
                </a:solidFill>
              </a:rPr>
              <a:t>3</a:t>
            </a:r>
            <a:r>
              <a:rPr lang="en-US" sz="2000" b="1" smtClean="0">
                <a:solidFill>
                  <a:schemeClr val="bg1"/>
                </a:solidFill>
              </a:rPr>
              <a:t>)</a:t>
            </a:r>
            <a:endParaRPr lang="en-US" sz="2000" b="1">
              <a:solidFill>
                <a:schemeClr val="bg1"/>
              </a:solidFill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chemeClr val="bg1"/>
                </a:solidFill>
              </a:rPr>
              <a:t>		</a:t>
            </a:r>
            <a:r>
              <a:rPr lang="en-US" sz="2000" baseline="30000">
                <a:solidFill>
                  <a:schemeClr val="bg1"/>
                </a:solidFill>
              </a:rPr>
              <a:t>11</a:t>
            </a:r>
            <a:r>
              <a:rPr lang="en-US" sz="2000">
                <a:solidFill>
                  <a:schemeClr val="bg1"/>
                </a:solidFill>
              </a:rPr>
              <a:t>C					 </a:t>
            </a:r>
            <a:r>
              <a:rPr lang="en-US" sz="2000" smtClean="0">
                <a:solidFill>
                  <a:schemeClr val="bg1"/>
                </a:solidFill>
              </a:rPr>
              <a:t>180				1,25</a:t>
            </a:r>
            <a:endParaRPr lang="en-US" sz="2000">
              <a:solidFill>
                <a:schemeClr val="bg1"/>
              </a:solidFill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chemeClr val="bg1"/>
                </a:solidFill>
              </a:rPr>
              <a:t>		</a:t>
            </a:r>
            <a:r>
              <a:rPr lang="en-US" sz="2000" baseline="30000">
                <a:solidFill>
                  <a:schemeClr val="bg1"/>
                </a:solidFill>
              </a:rPr>
              <a:t>15</a:t>
            </a:r>
            <a:r>
              <a:rPr lang="en-US" sz="2000">
                <a:solidFill>
                  <a:schemeClr val="bg1"/>
                </a:solidFill>
              </a:rPr>
              <a:t>O					 </a:t>
            </a:r>
            <a:r>
              <a:rPr lang="en-US" sz="2000" smtClean="0">
                <a:solidFill>
                  <a:schemeClr val="bg1"/>
                </a:solidFill>
              </a:rPr>
              <a:t>1600				</a:t>
            </a:r>
            <a:r>
              <a:rPr lang="en-US" sz="2000" smtClean="0">
                <a:solidFill>
                  <a:srgbClr val="FF0000"/>
                </a:solidFill>
              </a:rPr>
              <a:t>11,1</a:t>
            </a:r>
            <a:endParaRPr lang="en-US" sz="2000">
              <a:solidFill>
                <a:schemeClr val="bg1"/>
              </a:solidFill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chemeClr val="bg1"/>
                </a:solidFill>
              </a:rPr>
              <a:t>		</a:t>
            </a:r>
            <a:r>
              <a:rPr lang="en-US" sz="2000" baseline="30000">
                <a:solidFill>
                  <a:schemeClr val="bg1"/>
                </a:solidFill>
              </a:rPr>
              <a:t>13</a:t>
            </a:r>
            <a:r>
              <a:rPr lang="en-US" sz="2000">
                <a:solidFill>
                  <a:schemeClr val="bg1"/>
                </a:solidFill>
              </a:rPr>
              <a:t>N					 </a:t>
            </a:r>
            <a:r>
              <a:rPr lang="en-US" sz="2000" smtClean="0">
                <a:solidFill>
                  <a:schemeClr val="bg1"/>
                </a:solidFill>
              </a:rPr>
              <a:t>160				1,11</a:t>
            </a:r>
            <a:endParaRPr lang="en-US" sz="2000">
              <a:solidFill>
                <a:schemeClr val="bg1"/>
              </a:solidFill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chemeClr val="bg1"/>
                </a:solidFill>
              </a:rPr>
              <a:t>		</a:t>
            </a:r>
            <a:r>
              <a:rPr lang="en-US" sz="2000" baseline="30000">
                <a:solidFill>
                  <a:schemeClr val="bg1"/>
                </a:solidFill>
              </a:rPr>
              <a:t>41</a:t>
            </a:r>
            <a:r>
              <a:rPr lang="en-US" sz="2000">
                <a:solidFill>
                  <a:schemeClr val="bg1"/>
                </a:solidFill>
              </a:rPr>
              <a:t>Ar				 </a:t>
            </a:r>
            <a:r>
              <a:rPr lang="en-US" sz="2000" smtClean="0">
                <a:solidFill>
                  <a:schemeClr val="bg1"/>
                </a:solidFill>
              </a:rPr>
              <a:t>50					0,35</a:t>
            </a:r>
            <a:endParaRPr lang="en-US" sz="2000" dirty="0" smtClean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12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84C27499-B868-4022-8CF2-361412305E33}" type="datetime1">
              <a:rPr lang="en-US" sz="1400" smtClean="0"/>
              <a:pPr>
                <a:defRPr/>
              </a:pPr>
              <a:t>01-Dec-16</a:t>
            </a:fld>
            <a:endParaRPr lang="en-US" sz="140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2</a:t>
            </a:r>
          </a:p>
        </p:txBody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717232" cy="3646488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None/>
            </a:pPr>
            <a:r>
              <a:rPr lang="en-US" sz="2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 dosisconsequenties worden vrijwel volledig bepaald door </a:t>
            </a:r>
            <a:r>
              <a:rPr lang="en-US" sz="2000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15</a:t>
            </a:r>
            <a:r>
              <a:rPr lang="en-US" sz="2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None/>
            </a:pPr>
            <a:endParaRPr lang="en-US" sz="200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/>
              <a:buChar char="l"/>
            </a:pPr>
            <a:r>
              <a:rPr lang="en-US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Bereken de bijdrage van </a:t>
            </a:r>
            <a:r>
              <a:rPr lang="en-US" sz="2000" baseline="30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15</a:t>
            </a:r>
            <a:r>
              <a:rPr lang="en-US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 aan de effectieve jaardosis van een werknemer die zijn volledige werktijd doorbrengt in de cyclotronhal terwijl het cyclotron in bedrijf is.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01-Dec-16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Gegevens 2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3" y="2565399"/>
            <a:ext cx="6000501" cy="39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 smtClean="0">
              <a:solidFill>
                <a:schemeClr val="bg1"/>
              </a:solidFill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1"/>
                </a:solidFill>
              </a:rPr>
              <a:t>alleen </a:t>
            </a:r>
            <a:r>
              <a:rPr lang="en-US" sz="2000" u="sng" smtClean="0">
                <a:solidFill>
                  <a:schemeClr val="bg1"/>
                </a:solidFill>
              </a:rPr>
              <a:t>uitwendige</a:t>
            </a:r>
            <a:r>
              <a:rPr lang="en-US" sz="2000" smtClean="0">
                <a:solidFill>
                  <a:schemeClr val="bg1"/>
                </a:solidFill>
              </a:rPr>
              <a:t>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-straling draagt bij</a:t>
            </a:r>
            <a:endParaRPr lang="en-US" sz="2000" smtClean="0">
              <a:solidFill>
                <a:schemeClr val="bg1"/>
              </a:solidFill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1"/>
                </a:solidFill>
              </a:rPr>
              <a:t>werktijd = 2000 h per jaar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1"/>
                </a:solidFill>
              </a:rPr>
              <a:t>volgens het submersiemodel is de geabsorbeerde orgaandosis in orgaan T</a:t>
            </a:r>
            <a:endParaRPr lang="en-US" sz="2000" baseline="-25000" smtClean="0">
              <a:solidFill>
                <a:schemeClr val="bg1"/>
              </a:solidFill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2"/>
                </a:solidFill>
              </a:rPr>
              <a:t>			</a:t>
            </a:r>
            <a:r>
              <a:rPr lang="en-US" sz="2000" smtClean="0">
                <a:solidFill>
                  <a:srgbClr val="FF0000"/>
                </a:solidFill>
              </a:rPr>
              <a:t>D</a:t>
            </a:r>
            <a:r>
              <a:rPr lang="en-US" sz="2000" baseline="-25000" smtClean="0">
                <a:solidFill>
                  <a:srgbClr val="FF0000"/>
                </a:solidFill>
              </a:rPr>
              <a:t>T</a:t>
            </a:r>
            <a:r>
              <a:rPr lang="en-US" sz="2000" smtClean="0">
                <a:solidFill>
                  <a:srgbClr val="FF0000"/>
                </a:solidFill>
              </a:rPr>
              <a:t> (in Gy) = 2,5</a:t>
            </a:r>
            <a:r>
              <a:rPr lang="en-US" sz="2000" smtClean="0">
                <a:solidFill>
                  <a:srgbClr val="FF0000"/>
                </a:solidFill>
                <a:sym typeface="Symbol"/>
              </a:rPr>
              <a:t>∙</a:t>
            </a:r>
            <a:r>
              <a:rPr lang="en-US" sz="2000" smtClean="0">
                <a:solidFill>
                  <a:srgbClr val="FF0000"/>
                </a:solidFill>
              </a:rPr>
              <a:t>10</a:t>
            </a:r>
            <a:r>
              <a:rPr lang="en-US" sz="2000" baseline="30000" smtClean="0">
                <a:solidFill>
                  <a:srgbClr val="FF0000"/>
                </a:solidFill>
              </a:rPr>
              <a:t>-10</a:t>
            </a:r>
            <a:r>
              <a:rPr lang="en-US" sz="2000">
                <a:solidFill>
                  <a:srgbClr val="FF0000"/>
                </a:solidFill>
              </a:rPr>
              <a:t> </a:t>
            </a:r>
            <a:r>
              <a:rPr lang="en-US" sz="2000">
                <a:solidFill>
                  <a:srgbClr val="FF0000"/>
                </a:solidFill>
                <a:sym typeface="Symbol"/>
              </a:rPr>
              <a:t></a:t>
            </a:r>
            <a:r>
              <a:rPr lang="en-US" sz="2000">
                <a:solidFill>
                  <a:srgbClr val="FF0000"/>
                </a:solidFill>
              </a:rPr>
              <a:t> </a:t>
            </a:r>
            <a:r>
              <a:rPr lang="en-US" sz="2000" smtClean="0">
                <a:solidFill>
                  <a:srgbClr val="FF0000"/>
                </a:solidFill>
                <a:sym typeface="Symbol"/>
              </a:rPr>
              <a:t>g</a:t>
            </a:r>
            <a:r>
              <a:rPr lang="en-US" sz="2000" baseline="-25000" smtClean="0">
                <a:solidFill>
                  <a:srgbClr val="FF0000"/>
                </a:solidFill>
                <a:sym typeface="Symbol"/>
              </a:rPr>
              <a:t>T</a:t>
            </a:r>
            <a:r>
              <a:rPr lang="en-US" sz="2000" smtClean="0">
                <a:solidFill>
                  <a:srgbClr val="FF0000"/>
                </a:solidFill>
              </a:rPr>
              <a:t> </a:t>
            </a:r>
            <a:r>
              <a:rPr lang="en-US" sz="2000">
                <a:solidFill>
                  <a:srgbClr val="FF0000"/>
                </a:solidFill>
                <a:sym typeface="Symbol"/>
              </a:rPr>
              <a:t></a:t>
            </a:r>
            <a:r>
              <a:rPr lang="en-US" sz="2000">
                <a:solidFill>
                  <a:srgbClr val="FF0000"/>
                </a:solidFill>
              </a:rPr>
              <a:t> </a:t>
            </a:r>
            <a:r>
              <a:rPr lang="en-US" sz="2000" smtClean="0">
                <a:solidFill>
                  <a:srgbClr val="FF0000"/>
                </a:solidFill>
              </a:rPr>
              <a:t>C</a:t>
            </a:r>
            <a:r>
              <a:rPr lang="en-US" sz="2000" baseline="-25000" smtClean="0">
                <a:solidFill>
                  <a:srgbClr val="FF0000"/>
                </a:solidFill>
              </a:rPr>
              <a:t>15O</a:t>
            </a:r>
            <a:r>
              <a:rPr lang="en-US" sz="2000" smtClean="0">
                <a:solidFill>
                  <a:srgbClr val="FF0000"/>
                </a:solidFill>
              </a:rPr>
              <a:t> </a:t>
            </a:r>
            <a:r>
              <a:rPr lang="en-US" sz="2000">
                <a:solidFill>
                  <a:srgbClr val="FF0000"/>
                </a:solidFill>
                <a:sym typeface="Symbol"/>
              </a:rPr>
              <a:t></a:t>
            </a:r>
            <a:r>
              <a:rPr lang="en-US" sz="2000">
                <a:solidFill>
                  <a:srgbClr val="FF0000"/>
                </a:solidFill>
              </a:rPr>
              <a:t> </a:t>
            </a:r>
            <a:r>
              <a:rPr lang="en-US" sz="2000" smtClean="0">
                <a:solidFill>
                  <a:srgbClr val="FF0000"/>
                </a:solidFill>
              </a:rPr>
              <a:t>E</a:t>
            </a:r>
            <a:r>
              <a:rPr lang="en-US" sz="2000" baseline="-25000" smtClean="0">
                <a:solidFill>
                  <a:srgbClr val="FF0000"/>
                </a:solidFill>
                <a:sym typeface="Symbol"/>
              </a:rPr>
              <a:t></a:t>
            </a:r>
            <a:r>
              <a:rPr lang="en-US" sz="2000" smtClean="0">
                <a:solidFill>
                  <a:srgbClr val="FF0000"/>
                </a:solidFill>
              </a:rPr>
              <a:t> </a:t>
            </a:r>
            <a:r>
              <a:rPr lang="en-US" sz="2000">
                <a:solidFill>
                  <a:srgbClr val="FF0000"/>
                </a:solidFill>
                <a:sym typeface="Symbol"/>
              </a:rPr>
              <a:t></a:t>
            </a:r>
            <a:r>
              <a:rPr lang="en-US" sz="2000">
                <a:solidFill>
                  <a:srgbClr val="FF0000"/>
                </a:solidFill>
              </a:rPr>
              <a:t> </a:t>
            </a:r>
            <a:r>
              <a:rPr lang="en-US" sz="2000" smtClean="0">
                <a:solidFill>
                  <a:srgbClr val="FF0000"/>
                </a:solidFill>
              </a:rPr>
              <a:t>t</a:t>
            </a:r>
            <a:endParaRPr lang="en-US" sz="2000" baseline="-25000">
              <a:solidFill>
                <a:srgbClr val="FF0000"/>
              </a:solidFill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</a:rPr>
              <a:t>				g</a:t>
            </a:r>
            <a:r>
              <a:rPr lang="en-US" sz="1800" baseline="-25000" smtClean="0">
                <a:solidFill>
                  <a:schemeClr val="bg1"/>
                </a:solidFill>
              </a:rPr>
              <a:t>T</a:t>
            </a:r>
            <a:r>
              <a:rPr lang="en-US" sz="1800" smtClean="0">
                <a:solidFill>
                  <a:schemeClr val="bg1"/>
                </a:solidFill>
              </a:rPr>
              <a:t> = afschermingsfactor voor orgaan T</a:t>
            </a:r>
            <a:r>
              <a:rPr lang="en-US" sz="1800">
                <a:solidFill>
                  <a:schemeClr val="bg1"/>
                </a:solidFill>
              </a:rPr>
              <a:t> = 1</a:t>
            </a:r>
            <a:endParaRPr lang="en-US" sz="1800" smtClean="0">
              <a:solidFill>
                <a:schemeClr val="bg1"/>
              </a:solidFill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</a:rPr>
              <a:t>				C</a:t>
            </a:r>
            <a:r>
              <a:rPr lang="en-US" sz="1800" baseline="-25000" smtClean="0">
                <a:solidFill>
                  <a:schemeClr val="bg1"/>
                </a:solidFill>
              </a:rPr>
              <a:t>15O</a:t>
            </a:r>
            <a:r>
              <a:rPr lang="en-US" sz="1800" smtClean="0">
                <a:solidFill>
                  <a:schemeClr val="bg1"/>
                </a:solidFill>
              </a:rPr>
              <a:t> = activiteitsconcentratie = 11,1 kBq/m</a:t>
            </a:r>
            <a:r>
              <a:rPr lang="en-US" sz="1800" baseline="30000" smtClean="0">
                <a:solidFill>
                  <a:schemeClr val="bg1"/>
                </a:solidFill>
              </a:rPr>
              <a:t>3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>
                <a:solidFill>
                  <a:schemeClr val="bg1"/>
                </a:solidFill>
              </a:rPr>
              <a:t>	</a:t>
            </a:r>
            <a:r>
              <a:rPr lang="en-US" sz="1800" smtClean="0">
                <a:solidFill>
                  <a:schemeClr val="bg1"/>
                </a:solidFill>
              </a:rPr>
              <a:t>																			(vraag 1)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</a:rPr>
              <a:t>				E</a:t>
            </a:r>
            <a:r>
              <a:rPr lang="en-US" sz="1800" baseline="-25000" smtClean="0">
                <a:solidFill>
                  <a:schemeClr val="bg1"/>
                </a:solidFill>
                <a:sym typeface="Symbol"/>
              </a:rPr>
              <a:t></a:t>
            </a:r>
            <a:r>
              <a:rPr lang="en-US" sz="1800" smtClean="0">
                <a:solidFill>
                  <a:schemeClr val="bg1"/>
                </a:solidFill>
              </a:rPr>
              <a:t> = E</a:t>
            </a:r>
            <a:r>
              <a:rPr lang="en-US" sz="1800" baseline="-25000" smtClean="0">
                <a:solidFill>
                  <a:schemeClr val="bg1"/>
                </a:solidFill>
              </a:rPr>
              <a:t>±</a:t>
            </a:r>
            <a:r>
              <a:rPr lang="en-US" sz="1800" smtClean="0">
                <a:solidFill>
                  <a:schemeClr val="bg1"/>
                </a:solidFill>
              </a:rPr>
              <a:t> = 1,02 MeV per Bq s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</a:rPr>
              <a:t>				t = verblijfstijd = 2000 h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2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01-Dec-16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Antwoord 2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3" y="2539803"/>
            <a:ext cx="5857200" cy="36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 smtClean="0">
              <a:solidFill>
                <a:schemeClr val="bg1"/>
              </a:solidFill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</a:rPr>
              <a:t>invullen in formule voor submersie geeft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</a:rPr>
              <a:t>	D</a:t>
            </a:r>
            <a:r>
              <a:rPr lang="en-US" sz="2000" baseline="-25000" smtClean="0">
                <a:solidFill>
                  <a:schemeClr val="bg1"/>
                </a:solidFill>
              </a:rPr>
              <a:t>T</a:t>
            </a:r>
            <a:r>
              <a:rPr lang="en-US" sz="2000" smtClean="0">
                <a:solidFill>
                  <a:schemeClr val="bg1"/>
                </a:solidFill>
              </a:rPr>
              <a:t> = 2,5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∙</a:t>
            </a:r>
            <a:r>
              <a:rPr lang="en-US" sz="2000" smtClean="0">
                <a:solidFill>
                  <a:schemeClr val="bg1"/>
                </a:solidFill>
              </a:rPr>
              <a:t>10</a:t>
            </a:r>
            <a:r>
              <a:rPr lang="en-US" sz="2000" baseline="30000" smtClean="0">
                <a:solidFill>
                  <a:schemeClr val="bg1"/>
                </a:solidFill>
              </a:rPr>
              <a:t>-10</a:t>
            </a:r>
            <a:r>
              <a:rPr lang="en-US" sz="2000" smtClean="0">
                <a:solidFill>
                  <a:schemeClr val="bg1"/>
                </a:solidFill>
              </a:rPr>
              <a:t>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 g</a:t>
            </a:r>
            <a:r>
              <a:rPr lang="en-US" sz="2000" baseline="-25000" smtClean="0">
                <a:solidFill>
                  <a:schemeClr val="bg1"/>
                </a:solidFill>
                <a:sym typeface="Symbol"/>
              </a:rPr>
              <a:t>T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n-US" sz="2000">
                <a:solidFill>
                  <a:schemeClr val="bg1"/>
                </a:solidFill>
                <a:sym typeface="Symbol"/>
              </a:rPr>
              <a:t>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C</a:t>
            </a:r>
            <a:r>
              <a:rPr lang="en-US" sz="2000" baseline="-25000" smtClean="0">
                <a:solidFill>
                  <a:schemeClr val="bg1"/>
                </a:solidFill>
                <a:sym typeface="Symbol"/>
              </a:rPr>
              <a:t>15O</a:t>
            </a:r>
            <a:r>
              <a:rPr lang="en-US" sz="2000" smtClean="0">
                <a:solidFill>
                  <a:schemeClr val="bg1"/>
                </a:solidFill>
              </a:rPr>
              <a:t> </a:t>
            </a:r>
            <a:r>
              <a:rPr lang="en-US" sz="2000">
                <a:solidFill>
                  <a:schemeClr val="bg1"/>
                </a:solidFill>
                <a:sym typeface="Symbol"/>
              </a:rPr>
              <a:t>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E</a:t>
            </a:r>
            <a:r>
              <a:rPr lang="en-US" sz="2000" baseline="-25000" smtClean="0">
                <a:solidFill>
                  <a:schemeClr val="bg1"/>
                </a:solidFill>
                <a:sym typeface="Symbol"/>
              </a:rPr>
              <a:t>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n-US" sz="2000">
                <a:solidFill>
                  <a:schemeClr val="bg1"/>
                </a:solidFill>
                <a:sym typeface="Symbol"/>
              </a:rPr>
              <a:t>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t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  <a:sym typeface="Symbol"/>
              </a:rPr>
              <a:t>		  =</a:t>
            </a:r>
            <a:r>
              <a:rPr lang="en-US" sz="2000" smtClean="0">
                <a:solidFill>
                  <a:schemeClr val="bg1"/>
                </a:solidFill>
              </a:rPr>
              <a:t> </a:t>
            </a:r>
            <a:r>
              <a:rPr lang="en-US" sz="2000">
                <a:solidFill>
                  <a:schemeClr val="bg1"/>
                </a:solidFill>
              </a:rPr>
              <a:t>2,5</a:t>
            </a:r>
            <a:r>
              <a:rPr lang="en-US" sz="2000">
                <a:solidFill>
                  <a:schemeClr val="bg1"/>
                </a:solidFill>
                <a:sym typeface="Symbol"/>
              </a:rPr>
              <a:t>∙</a:t>
            </a:r>
            <a:r>
              <a:rPr lang="en-US" sz="2000">
                <a:solidFill>
                  <a:schemeClr val="bg1"/>
                </a:solidFill>
              </a:rPr>
              <a:t>10</a:t>
            </a:r>
            <a:r>
              <a:rPr lang="en-US" sz="2000" baseline="30000">
                <a:solidFill>
                  <a:schemeClr val="bg1"/>
                </a:solidFill>
              </a:rPr>
              <a:t>-10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 1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n-US" sz="2000">
                <a:solidFill>
                  <a:schemeClr val="bg1"/>
                </a:solidFill>
                <a:sym typeface="Symbol"/>
              </a:rPr>
              <a:t>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11,1∙10</a:t>
            </a:r>
            <a:r>
              <a:rPr lang="en-US" sz="2000" baseline="30000" smtClean="0">
                <a:solidFill>
                  <a:schemeClr val="bg1"/>
                </a:solidFill>
                <a:sym typeface="Symbol"/>
              </a:rPr>
              <a:t>3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 Bq/m</a:t>
            </a:r>
            <a:r>
              <a:rPr lang="en-US" sz="2000" baseline="30000" smtClean="0">
                <a:solidFill>
                  <a:schemeClr val="bg1"/>
                </a:solidFill>
                <a:sym typeface="Symbol"/>
              </a:rPr>
              <a:t>3</a:t>
            </a:r>
            <a:r>
              <a:rPr lang="en-US" sz="2000" smtClean="0">
                <a:solidFill>
                  <a:schemeClr val="bg1"/>
                </a:solidFill>
              </a:rPr>
              <a:t>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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chemeClr val="bg1"/>
                </a:solidFill>
                <a:sym typeface="Symbol"/>
              </a:rPr>
              <a:t>	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	  		1,02 MeV</a:t>
            </a:r>
            <a:r>
              <a:rPr lang="en-US" sz="2000">
                <a:solidFill>
                  <a:schemeClr val="bg1"/>
                </a:solidFill>
                <a:sym typeface="Symbol"/>
              </a:rPr>
              <a:t>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per </a:t>
            </a:r>
            <a:r>
              <a:rPr lang="en-US" sz="2000" smtClean="0">
                <a:solidFill>
                  <a:schemeClr val="bg1"/>
                </a:solidFill>
              </a:rPr>
              <a:t>Bq s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 2000 h/j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chemeClr val="bg1"/>
                </a:solidFill>
                <a:sym typeface="Symbol"/>
              </a:rPr>
              <a:t>	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	  = 5,7∙10</a:t>
            </a:r>
            <a:r>
              <a:rPr lang="en-US" sz="2000" baseline="30000" smtClean="0">
                <a:solidFill>
                  <a:schemeClr val="bg1"/>
                </a:solidFill>
                <a:sym typeface="Symbol"/>
              </a:rPr>
              <a:t>-3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 Gy/j = 5,7 mGy/j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  <a:sym typeface="Symbol"/>
              </a:rPr>
              <a:t>alle organen worden</a:t>
            </a:r>
            <a:r>
              <a:rPr lang="en-US" sz="2000">
                <a:solidFill>
                  <a:schemeClr val="bg1"/>
                </a:solidFill>
                <a:sym typeface="Symbol"/>
              </a:rPr>
              <a:t> gelijkelijk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 bestraald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  <a:sym typeface="Symbol"/>
              </a:rPr>
              <a:t></a:t>
            </a:r>
            <a:r>
              <a:rPr lang="en-US" sz="2000">
                <a:solidFill>
                  <a:schemeClr val="bg1"/>
                </a:solidFill>
                <a:sym typeface="Symbol"/>
              </a:rPr>
              <a:t>	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E = w</a:t>
            </a:r>
            <a:r>
              <a:rPr lang="en-US" sz="2000" baseline="-25000" smtClean="0">
                <a:solidFill>
                  <a:schemeClr val="bg1"/>
                </a:solidFill>
                <a:sym typeface="Symbol"/>
              </a:rPr>
              <a:t>R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n-US" sz="2000">
                <a:solidFill>
                  <a:schemeClr val="bg1"/>
                </a:solidFill>
                <a:sym typeface="Symbol"/>
              </a:rPr>
              <a:t>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 </a:t>
            </a:r>
            <a:r>
              <a:rPr lang="el-GR" sz="2000" smtClean="0">
                <a:solidFill>
                  <a:schemeClr val="bg1"/>
                </a:solidFill>
                <a:sym typeface="Symbol"/>
              </a:rPr>
              <a:t></a:t>
            </a:r>
            <a:r>
              <a:rPr lang="en-US" sz="2000" baseline="-25000">
                <a:solidFill>
                  <a:schemeClr val="bg1"/>
                </a:solidFill>
                <a:sym typeface="Symbol"/>
              </a:rPr>
              <a:t>T</a:t>
            </a:r>
            <a:r>
              <a:rPr lang="en-US" sz="2000">
                <a:solidFill>
                  <a:schemeClr val="bg1"/>
                </a:solidFill>
                <a:sym typeface="Symbol"/>
              </a:rPr>
              <a:t>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(w</a:t>
            </a:r>
            <a:r>
              <a:rPr lang="en-US" sz="2000" baseline="-25000" smtClean="0">
                <a:solidFill>
                  <a:schemeClr val="bg1"/>
                </a:solidFill>
                <a:sym typeface="Symbol"/>
              </a:rPr>
              <a:t>T</a:t>
            </a:r>
            <a:r>
              <a:rPr lang="en-US" sz="2000" smtClean="0">
                <a:solidFill>
                  <a:schemeClr val="bg1"/>
                </a:solidFill>
              </a:rPr>
              <a:t> </a:t>
            </a:r>
            <a:r>
              <a:rPr lang="en-US" sz="2000">
                <a:solidFill>
                  <a:schemeClr val="bg1"/>
                </a:solidFill>
                <a:sym typeface="Symbol"/>
              </a:rPr>
              <a:t>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D</a:t>
            </a:r>
            <a:r>
              <a:rPr lang="en-US" sz="2000" baseline="-25000" smtClean="0">
                <a:solidFill>
                  <a:schemeClr val="bg1"/>
                </a:solidFill>
                <a:sym typeface="Symbol"/>
              </a:rPr>
              <a:t>T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)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 smtClean="0">
                <a:solidFill>
                  <a:schemeClr val="bg1"/>
                </a:solidFill>
                <a:sym typeface="Symbol"/>
              </a:rPr>
              <a:t>	</a:t>
            </a:r>
            <a:r>
              <a:rPr lang="en-US" sz="2000">
                <a:solidFill>
                  <a:schemeClr val="bg1"/>
                </a:solidFill>
                <a:sym typeface="Symbol"/>
              </a:rPr>
              <a:t>	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	= 1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n-US" sz="2000" smtClean="0">
                <a:solidFill>
                  <a:schemeClr val="bg1"/>
                </a:solidFill>
              </a:rPr>
              <a:t>Sv/Gy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 1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n-US" sz="2000">
                <a:solidFill>
                  <a:schemeClr val="bg1"/>
                </a:solidFill>
                <a:sym typeface="Symbol"/>
              </a:rPr>
              <a:t> 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5,7 mGy/j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chemeClr val="bg1"/>
                </a:solidFill>
                <a:sym typeface="Symbol"/>
              </a:rPr>
              <a:t>	</a:t>
            </a:r>
            <a:r>
              <a:rPr lang="en-US" sz="2000" smtClean="0">
                <a:solidFill>
                  <a:schemeClr val="bg1"/>
                </a:solidFill>
                <a:sym typeface="Symbol"/>
              </a:rPr>
              <a:t>		=	</a:t>
            </a:r>
            <a:r>
              <a:rPr lang="en-US" sz="2000" smtClean="0">
                <a:solidFill>
                  <a:srgbClr val="FF0000"/>
                </a:solidFill>
                <a:sym typeface="Symbol"/>
              </a:rPr>
              <a:t>5,7 mSv/j</a:t>
            </a:r>
            <a:endParaRPr lang="en-US" sz="2000" smtClean="0">
              <a:solidFill>
                <a:schemeClr val="bg2"/>
              </a:solidFill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>
              <a:solidFill>
                <a:srgbClr val="FF0000"/>
              </a:solidFill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57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01-Dec-16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Discussievraag 1</a:t>
            </a:r>
            <a:endParaRPr lang="en-US" sz="3200" smtClean="0"/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3" y="2539803"/>
            <a:ext cx="5857200" cy="36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dirty="0">
                <a:solidFill>
                  <a:schemeClr val="bg1"/>
                </a:solidFill>
              </a:rPr>
              <a:t>In de </a:t>
            </a:r>
            <a:r>
              <a:rPr lang="en-US" sz="2000" dirty="0" err="1">
                <a:solidFill>
                  <a:schemeClr val="bg1"/>
                </a:solidFill>
              </a:rPr>
              <a:t>cyclotronhal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ontvangt</a:t>
            </a:r>
            <a:r>
              <a:rPr lang="en-US" sz="2000" dirty="0">
                <a:solidFill>
                  <a:schemeClr val="bg1"/>
                </a:solidFill>
              </a:rPr>
              <a:t> men </a:t>
            </a:r>
            <a:r>
              <a:rPr lang="en-US" sz="2000" err="1">
                <a:solidFill>
                  <a:schemeClr val="bg1"/>
                </a:solidFill>
              </a:rPr>
              <a:t>naast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n-US" sz="2000" smtClean="0">
                <a:solidFill>
                  <a:schemeClr val="bg1"/>
                </a:solidFill>
              </a:rPr>
              <a:t>een</a:t>
            </a:r>
            <a:br>
              <a:rPr lang="en-US" sz="2000" smtClean="0">
                <a:solidFill>
                  <a:schemeClr val="bg1"/>
                </a:solidFill>
              </a:rPr>
            </a:br>
            <a:r>
              <a:rPr lang="en-US" sz="2000" smtClean="0">
                <a:solidFill>
                  <a:schemeClr val="bg1"/>
                </a:solidFill>
              </a:rPr>
              <a:t>jaarlijkse </a:t>
            </a:r>
            <a:r>
              <a:rPr lang="en-US" sz="2000" dirty="0" err="1">
                <a:solidFill>
                  <a:schemeClr val="bg1"/>
                </a:solidFill>
              </a:rPr>
              <a:t>effectieve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  <a:sym typeface="Symbol"/>
              </a:rPr>
              <a:t></a:t>
            </a:r>
            <a:r>
              <a:rPr lang="en-US" sz="2000" dirty="0">
                <a:solidFill>
                  <a:schemeClr val="bg1"/>
                </a:solidFill>
              </a:rPr>
              <a:t>-</a:t>
            </a:r>
            <a:r>
              <a:rPr lang="en-US" sz="2000" dirty="0" err="1">
                <a:solidFill>
                  <a:schemeClr val="bg1"/>
                </a:solidFill>
              </a:rPr>
              <a:t>dosis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>
                <a:solidFill>
                  <a:schemeClr val="bg1"/>
                </a:solidFill>
              </a:rPr>
              <a:t>van </a:t>
            </a:r>
            <a:r>
              <a:rPr lang="en-US" sz="2000" smtClean="0">
                <a:solidFill>
                  <a:schemeClr val="bg1"/>
                </a:solidFill>
              </a:rPr>
              <a:t>ongeveer</a:t>
            </a:r>
            <a:br>
              <a:rPr lang="en-US" sz="2000" smtClean="0">
                <a:solidFill>
                  <a:schemeClr val="bg1"/>
                </a:solidFill>
              </a:rPr>
            </a:br>
            <a:r>
              <a:rPr lang="en-US" sz="2000" smtClean="0">
                <a:solidFill>
                  <a:schemeClr val="bg1"/>
                </a:solidFill>
              </a:rPr>
              <a:t>6 </a:t>
            </a:r>
            <a:r>
              <a:rPr lang="en-US" sz="2000" dirty="0">
                <a:solidFill>
                  <a:schemeClr val="bg1"/>
                </a:solidFill>
              </a:rPr>
              <a:t>mSv (</a:t>
            </a:r>
            <a:r>
              <a:rPr lang="en-US" sz="2000" dirty="0" err="1">
                <a:solidFill>
                  <a:schemeClr val="bg1"/>
                </a:solidFill>
              </a:rPr>
              <a:t>vraag</a:t>
            </a:r>
            <a:r>
              <a:rPr lang="en-US" sz="2000" dirty="0">
                <a:solidFill>
                  <a:schemeClr val="bg1"/>
                </a:solidFill>
              </a:rPr>
              <a:t> 2) </a:t>
            </a:r>
            <a:r>
              <a:rPr lang="en-US" sz="2000" dirty="0" err="1">
                <a:solidFill>
                  <a:schemeClr val="bg1"/>
                </a:solidFill>
              </a:rPr>
              <a:t>ook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err="1">
                <a:solidFill>
                  <a:schemeClr val="bg1"/>
                </a:solidFill>
              </a:rPr>
              <a:t>een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n-US" sz="2000" smtClean="0">
                <a:solidFill>
                  <a:schemeClr val="bg1"/>
                </a:solidFill>
              </a:rPr>
              <a:t>equivalente</a:t>
            </a:r>
            <a:br>
              <a:rPr lang="en-US" sz="2000" smtClean="0">
                <a:solidFill>
                  <a:schemeClr val="bg1"/>
                </a:solidFill>
              </a:rPr>
            </a:br>
            <a:r>
              <a:rPr lang="en-US" sz="2000" smtClean="0">
                <a:solidFill>
                  <a:schemeClr val="bg1"/>
                </a:solidFill>
              </a:rPr>
              <a:t>ooglensdosis </a:t>
            </a:r>
            <a:r>
              <a:rPr lang="en-US" sz="2000" dirty="0">
                <a:solidFill>
                  <a:schemeClr val="bg1"/>
                </a:solidFill>
              </a:rPr>
              <a:t>ten </a:t>
            </a:r>
            <a:r>
              <a:rPr lang="en-US" sz="2000" dirty="0" err="1">
                <a:solidFill>
                  <a:schemeClr val="bg1"/>
                </a:solidFill>
              </a:rPr>
              <a:t>gevolge</a:t>
            </a:r>
            <a:r>
              <a:rPr lang="en-US" sz="2000" dirty="0">
                <a:solidFill>
                  <a:schemeClr val="bg1"/>
                </a:solidFill>
              </a:rPr>
              <a:t> van </a:t>
            </a:r>
            <a:r>
              <a:rPr lang="el-GR" sz="2000" dirty="0">
                <a:solidFill>
                  <a:schemeClr val="bg1"/>
                </a:solidFill>
              </a:rPr>
              <a:t>β</a:t>
            </a:r>
            <a:r>
              <a:rPr lang="en-US" sz="2000">
                <a:solidFill>
                  <a:schemeClr val="bg1"/>
                </a:solidFill>
              </a:rPr>
              <a:t>-</a:t>
            </a:r>
            <a:r>
              <a:rPr lang="en-US" sz="2000" err="1">
                <a:solidFill>
                  <a:schemeClr val="bg1"/>
                </a:solidFill>
              </a:rPr>
              <a:t>straling</a:t>
            </a:r>
            <a:r>
              <a:rPr lang="en-US" sz="2000" smtClean="0">
                <a:solidFill>
                  <a:schemeClr val="bg1"/>
                </a:solidFill>
              </a:rPr>
              <a:t>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smtClean="0">
              <a:solidFill>
                <a:schemeClr val="bg1"/>
              </a:solidFill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1"/>
                </a:solidFill>
              </a:rPr>
              <a:t>&lt;E</a:t>
            </a:r>
            <a:r>
              <a:rPr lang="el-GR" sz="2000" baseline="-25000" dirty="0" smtClean="0">
                <a:solidFill>
                  <a:schemeClr val="bg1"/>
                </a:solidFill>
              </a:rPr>
              <a:t>β</a:t>
            </a:r>
            <a:r>
              <a:rPr lang="en-US" sz="2000" dirty="0" smtClean="0">
                <a:solidFill>
                  <a:schemeClr val="bg1"/>
                </a:solidFill>
              </a:rPr>
              <a:t>&gt; = 0,74 MeV </a:t>
            </a:r>
            <a:r>
              <a:rPr lang="en-US" sz="2000" smtClean="0">
                <a:solidFill>
                  <a:schemeClr val="bg1"/>
                </a:solidFill>
              </a:rPr>
              <a:t>/ </a:t>
            </a:r>
            <a:r>
              <a:rPr lang="en-US" sz="2000" smtClean="0">
                <a:solidFill>
                  <a:schemeClr val="bg1"/>
                </a:solidFill>
              </a:rPr>
              <a:t>Bq s</a:t>
            </a:r>
            <a:endParaRPr lang="en-US" sz="2000" dirty="0">
              <a:solidFill>
                <a:schemeClr val="bg1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dirty="0">
                <a:solidFill>
                  <a:schemeClr val="bg1"/>
                </a:solidFill>
                <a:hlinkClick r:id="rId3"/>
              </a:rPr>
              <a:t>Hoe </a:t>
            </a:r>
            <a:r>
              <a:rPr lang="en-US" sz="2000" dirty="0" err="1">
                <a:solidFill>
                  <a:schemeClr val="bg1"/>
                </a:solidFill>
                <a:hlinkClick r:id="rId3"/>
              </a:rPr>
              <a:t>groot</a:t>
            </a:r>
            <a:r>
              <a:rPr lang="en-US" sz="2000" dirty="0">
                <a:solidFill>
                  <a:schemeClr val="bg1"/>
                </a:solidFill>
                <a:hlinkClick r:id="rId3"/>
              </a:rPr>
              <a:t> </a:t>
            </a:r>
            <a:r>
              <a:rPr lang="en-US" sz="2000" dirty="0" err="1">
                <a:solidFill>
                  <a:schemeClr val="bg1"/>
                </a:solidFill>
                <a:hlinkClick r:id="rId3"/>
              </a:rPr>
              <a:t>schat</a:t>
            </a:r>
            <a:r>
              <a:rPr lang="en-US" sz="2000" dirty="0">
                <a:solidFill>
                  <a:schemeClr val="bg1"/>
                </a:solidFill>
                <a:hlinkClick r:id="rId3"/>
              </a:rPr>
              <a:t> u de </a:t>
            </a:r>
            <a:r>
              <a:rPr lang="en-US" sz="2000" dirty="0" err="1">
                <a:solidFill>
                  <a:schemeClr val="bg1"/>
                </a:solidFill>
                <a:hlinkClick r:id="rId3"/>
              </a:rPr>
              <a:t>jaarlijkse</a:t>
            </a:r>
            <a:r>
              <a:rPr lang="en-US" sz="2000" dirty="0">
                <a:solidFill>
                  <a:schemeClr val="bg1"/>
                </a:solidFill>
                <a:hlinkClick r:id="rId3"/>
              </a:rPr>
              <a:t> </a:t>
            </a:r>
            <a:r>
              <a:rPr lang="en-US" sz="2000" dirty="0" err="1">
                <a:solidFill>
                  <a:schemeClr val="bg1"/>
                </a:solidFill>
                <a:hlinkClick r:id="rId3"/>
              </a:rPr>
              <a:t>equivalente</a:t>
            </a:r>
            <a:r>
              <a:rPr lang="en-US" sz="2000" dirty="0">
                <a:solidFill>
                  <a:schemeClr val="bg1"/>
                </a:solidFill>
                <a:hlinkClick r:id="rId3"/>
              </a:rPr>
              <a:t> </a:t>
            </a:r>
            <a:r>
              <a:rPr lang="en-US" sz="2000" dirty="0" err="1">
                <a:solidFill>
                  <a:schemeClr val="bg1"/>
                </a:solidFill>
                <a:hlinkClick r:id="rId3"/>
              </a:rPr>
              <a:t>ooglensdosis</a:t>
            </a:r>
            <a:r>
              <a:rPr lang="en-US" sz="2000" dirty="0">
                <a:solidFill>
                  <a:schemeClr val="bg1"/>
                </a:solidFill>
                <a:hlinkClick r:id="rId3"/>
              </a:rPr>
              <a:t> </a:t>
            </a:r>
            <a:r>
              <a:rPr lang="en-US" sz="2000" dirty="0" err="1">
                <a:solidFill>
                  <a:schemeClr val="bg1"/>
                </a:solidFill>
                <a:hlinkClick r:id="rId3"/>
              </a:rPr>
              <a:t>bij</a:t>
            </a:r>
            <a:r>
              <a:rPr lang="en-US" sz="2000" dirty="0">
                <a:solidFill>
                  <a:schemeClr val="bg1"/>
                </a:solidFill>
                <a:hlinkClick r:id="rId3"/>
              </a:rPr>
              <a:t> </a:t>
            </a:r>
            <a:r>
              <a:rPr lang="en-US" sz="2000" dirty="0" err="1">
                <a:solidFill>
                  <a:schemeClr val="bg1"/>
                </a:solidFill>
                <a:hlinkClick r:id="rId3"/>
              </a:rPr>
              <a:t>benadering</a:t>
            </a:r>
            <a:r>
              <a:rPr lang="en-US" sz="2000" dirty="0" smtClean="0">
                <a:solidFill>
                  <a:schemeClr val="bg1"/>
                </a:solidFill>
                <a:hlinkClick r:id="rId3"/>
              </a:rPr>
              <a:t>?</a:t>
            </a:r>
            <a:endParaRPr lang="en-US" sz="2000" dirty="0">
              <a:solidFill>
                <a:schemeClr val="bg2"/>
              </a:solidFill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481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3300"/>
      </a:dk1>
      <a:lt1>
        <a:srgbClr val="FFFFFF"/>
      </a:lt1>
      <a:dk2>
        <a:srgbClr val="336600"/>
      </a:dk2>
      <a:lt2>
        <a:srgbClr val="FFCC66"/>
      </a:lt2>
      <a:accent1>
        <a:srgbClr val="996633"/>
      </a:accent1>
      <a:accent2>
        <a:srgbClr val="0099CC"/>
      </a:accent2>
      <a:accent3>
        <a:srgbClr val="ADB8AA"/>
      </a:accent3>
      <a:accent4>
        <a:srgbClr val="DADADA"/>
      </a:accent4>
      <a:accent5>
        <a:srgbClr val="CAB8AD"/>
      </a:accent5>
      <a:accent6>
        <a:srgbClr val="008AB9"/>
      </a:accent6>
      <a:hlink>
        <a:srgbClr val="FF9933"/>
      </a:hlink>
      <a:folHlink>
        <a:srgbClr val="0099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3300"/>
        </a:dk1>
        <a:lt1>
          <a:srgbClr val="FFFFFF"/>
        </a:lt1>
        <a:dk2>
          <a:srgbClr val="336600"/>
        </a:dk2>
        <a:lt2>
          <a:srgbClr val="FFCC66"/>
        </a:lt2>
        <a:accent1>
          <a:srgbClr val="996633"/>
        </a:accent1>
        <a:accent2>
          <a:srgbClr val="0099CC"/>
        </a:accent2>
        <a:accent3>
          <a:srgbClr val="ADB8AA"/>
        </a:accent3>
        <a:accent4>
          <a:srgbClr val="DADADA"/>
        </a:accent4>
        <a:accent5>
          <a:srgbClr val="CAB8AD"/>
        </a:accent5>
        <a:accent6>
          <a:srgbClr val="008AB9"/>
        </a:accent6>
        <a:hlink>
          <a:srgbClr val="FF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4D4D4D"/>
        </a:dk1>
        <a:lt1>
          <a:srgbClr val="D6EFD0"/>
        </a:lt1>
        <a:dk2>
          <a:srgbClr val="336699"/>
        </a:dk2>
        <a:lt2>
          <a:srgbClr val="65B5D1"/>
        </a:lt2>
        <a:accent1>
          <a:srgbClr val="9BB9C3"/>
        </a:accent1>
        <a:accent2>
          <a:srgbClr val="99CCFF"/>
        </a:accent2>
        <a:accent3>
          <a:srgbClr val="E8F6E4"/>
        </a:accent3>
        <a:accent4>
          <a:srgbClr val="404040"/>
        </a:accent4>
        <a:accent5>
          <a:srgbClr val="CBD9DE"/>
        </a:accent5>
        <a:accent6>
          <a:srgbClr val="8AB9E7"/>
        </a:accent6>
        <a:hlink>
          <a:srgbClr val="009999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8351</TotalTime>
  <Words>447</Words>
  <Application>Microsoft Office PowerPoint</Application>
  <PresentationFormat>On-screen Show (4:3)</PresentationFormat>
  <Paragraphs>194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Default Design</vt:lpstr>
      <vt:lpstr>KVI - CART cart = center for advanced radiation technology silicon valley or death valley ? (examen 23 mei 2016)</vt:lpstr>
      <vt:lpstr>Wat is de situatie ?</vt:lpstr>
      <vt:lpstr>Vraag 1</vt:lpstr>
      <vt:lpstr>Gegevens 1</vt:lpstr>
      <vt:lpstr>Antwoord 1</vt:lpstr>
      <vt:lpstr>Vraag 2</vt:lpstr>
      <vt:lpstr>Gegevens 2</vt:lpstr>
      <vt:lpstr>Antwoord 2</vt:lpstr>
      <vt:lpstr>Discussievraag 1</vt:lpstr>
      <vt:lpstr>Vraag 3</vt:lpstr>
      <vt:lpstr>Gegevens 3</vt:lpstr>
      <vt:lpstr>Antwoord 3</vt:lpstr>
      <vt:lpstr>Vraag 4</vt:lpstr>
      <vt:lpstr>Gegevens 4</vt:lpstr>
      <vt:lpstr>Antwoord 4</vt:lpstr>
      <vt:lpstr>Discussievraag 2</vt:lpstr>
    </vt:vector>
  </TitlesOfParts>
  <Company>Rijksuniversiteit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Medische kwakzalverij</dc:title>
  <dc:creator>Frits Pleiter</dc:creator>
  <cp:lastModifiedBy>Frits Pleiter</cp:lastModifiedBy>
  <cp:revision>373</cp:revision>
  <dcterms:created xsi:type="dcterms:W3CDTF">2004-10-18T10:03:57Z</dcterms:created>
  <dcterms:modified xsi:type="dcterms:W3CDTF">2016-12-01T08:33:25Z</dcterms:modified>
</cp:coreProperties>
</file>