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491" r:id="rId3"/>
    <p:sldId id="520" r:id="rId4"/>
    <p:sldId id="532" r:id="rId5"/>
    <p:sldId id="533" r:id="rId6"/>
    <p:sldId id="534" r:id="rId7"/>
    <p:sldId id="519" r:id="rId8"/>
    <p:sldId id="489" r:id="rId9"/>
    <p:sldId id="490" r:id="rId10"/>
    <p:sldId id="535" r:id="rId11"/>
    <p:sldId id="536" r:id="rId12"/>
    <p:sldId id="537" r:id="rId13"/>
    <p:sldId id="538" r:id="rId14"/>
    <p:sldId id="539" r:id="rId15"/>
    <p:sldId id="540" r:id="rId16"/>
    <p:sldId id="541" r:id="rId17"/>
    <p:sldId id="542" r:id="rId18"/>
    <p:sldId id="543" r:id="rId19"/>
    <p:sldId id="469" r:id="rId20"/>
    <p:sldId id="494" r:id="rId21"/>
    <p:sldId id="545" r:id="rId22"/>
    <p:sldId id="495" r:id="rId23"/>
    <p:sldId id="544" r:id="rId24"/>
    <p:sldId id="500" r:id="rId25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FF5050"/>
    <a:srgbClr val="000000"/>
    <a:srgbClr val="FFFFCC"/>
    <a:srgbClr val="CC0000"/>
    <a:srgbClr val="000066"/>
    <a:srgbClr val="FFCC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54" autoAdjust="0"/>
    <p:restoredTop sz="94683" autoAdjust="0"/>
  </p:normalViewPr>
  <p:slideViewPr>
    <p:cSldViewPr>
      <p:cViewPr>
        <p:scale>
          <a:sx n="66" d="100"/>
          <a:sy n="66" d="100"/>
        </p:scale>
        <p:origin x="-398" y="-288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562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15" y="-62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Frits Pleiter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937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Bestaat toeval</a:t>
            </a: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BA81B5D-626E-42EF-9E66-BC53E590F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0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*</a:t>
            </a:r>
            <a:endParaRPr lang="en-US" sz="1300" i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07/16/96</a:t>
            </a:r>
            <a:endParaRPr lang="en-US" sz="1300" i="0"/>
          </a:p>
        </p:txBody>
      </p:sp>
      <p:sp>
        <p:nvSpPr>
          <p:cNvPr id="25604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1441"/>
            <a:ext cx="5206153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*</a:t>
            </a:r>
            <a:endParaRPr lang="en-US" sz="1300" i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##</a:t>
            </a:r>
            <a:endParaRPr lang="en-US" sz="1300" i="0"/>
          </a:p>
        </p:txBody>
      </p:sp>
    </p:spTree>
    <p:extLst>
      <p:ext uri="{BB962C8B-B14F-4D97-AF65-F5344CB8AC3E}">
        <p14:creationId xmlns:p14="http://schemas.microsoft.com/office/powerpoint/2010/main" val="382222376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662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662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66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368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3686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368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40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 err="1" smtClean="0"/>
              <a:t>Achtergrondinfo</a:t>
            </a:r>
            <a:r>
              <a:rPr lang="en-US" dirty="0" smtClean="0"/>
              <a:t>: op website NDRIS </a:t>
            </a:r>
            <a:r>
              <a:rPr lang="en-US" dirty="0" err="1" smtClean="0"/>
              <a:t>staan</a:t>
            </a:r>
            <a:r>
              <a:rPr lang="en-US" dirty="0" smtClean="0"/>
              <a:t> </a:t>
            </a:r>
            <a:r>
              <a:rPr lang="en-US" dirty="0" err="1" smtClean="0"/>
              <a:t>meldingsformulieren</a:t>
            </a:r>
            <a:r>
              <a:rPr lang="en-US" dirty="0" smtClean="0"/>
              <a:t>, maar </a:t>
            </a:r>
            <a:r>
              <a:rPr lang="en-US" dirty="0" err="1" smtClean="0"/>
              <a:t>nergens</a:t>
            </a:r>
            <a:r>
              <a:rPr lang="en-US" dirty="0" smtClean="0"/>
              <a:t> </a:t>
            </a:r>
            <a:r>
              <a:rPr lang="en-US" dirty="0" err="1" smtClean="0"/>
              <a:t>wordt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aanwijzing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gegeven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voor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ondergrens</a:t>
            </a:r>
            <a:r>
              <a:rPr lang="en-US" baseline="0" dirty="0" smtClean="0"/>
              <a:t> van de </a:t>
            </a:r>
            <a:r>
              <a:rPr lang="en-US" baseline="0" dirty="0" err="1" smtClean="0"/>
              <a:t>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melden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dosis</a:t>
            </a:r>
            <a:r>
              <a:rPr lang="en-US" baseline="0" dirty="0" smtClean="0"/>
              <a:t>. Je </a:t>
            </a:r>
            <a:r>
              <a:rPr lang="en-US" baseline="0" dirty="0" err="1" smtClean="0"/>
              <a:t>kunt</a:t>
            </a:r>
            <a:r>
              <a:rPr lang="en-US" baseline="0" dirty="0" smtClean="0"/>
              <a:t> je nog </a:t>
            </a:r>
            <a:r>
              <a:rPr lang="en-US" baseline="0" dirty="0" err="1" smtClean="0"/>
              <a:t>afvragen</a:t>
            </a:r>
            <a:r>
              <a:rPr lang="en-US" baseline="0" dirty="0" smtClean="0"/>
              <a:t> of je </a:t>
            </a:r>
            <a:r>
              <a:rPr lang="en-US" baseline="0" dirty="0" err="1" smtClean="0"/>
              <a:t>zo’n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dosis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moeten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melden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stralingsincident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Normaal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gesproken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uiteraard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niet</a:t>
            </a:r>
            <a:r>
              <a:rPr lang="en-US" baseline="0" dirty="0" smtClean="0"/>
              <a:t>: het is </a:t>
            </a:r>
            <a:r>
              <a:rPr lang="en-US" baseline="0" dirty="0" err="1" smtClean="0"/>
              <a:t>regulier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werk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dat</a:t>
            </a:r>
            <a:r>
              <a:rPr lang="en-US" baseline="0" dirty="0" smtClean="0"/>
              <a:t> in de RI&amp;E is </a:t>
            </a:r>
            <a:r>
              <a:rPr lang="en-US" baseline="0" dirty="0" err="1" smtClean="0"/>
              <a:t>meegenomen</a:t>
            </a:r>
            <a:r>
              <a:rPr lang="en-US" baseline="0" dirty="0" smtClean="0"/>
              <a:t>. Maar </a:t>
            </a:r>
            <a:r>
              <a:rPr lang="en-US" baseline="0" dirty="0" err="1" smtClean="0"/>
              <a:t>ook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als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uitslag</a:t>
            </a:r>
            <a:r>
              <a:rPr lang="en-US" baseline="0" dirty="0" smtClean="0"/>
              <a:t> het </a:t>
            </a:r>
            <a:r>
              <a:rPr lang="en-US" baseline="0" dirty="0" err="1" smtClean="0"/>
              <a:t>gevolg</a:t>
            </a:r>
            <a:r>
              <a:rPr lang="en-US" baseline="0" dirty="0" smtClean="0"/>
              <a:t> van </a:t>
            </a:r>
            <a:r>
              <a:rPr lang="en-US" baseline="0" dirty="0" err="1" smtClean="0"/>
              <a:t>een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ongelukje</a:t>
            </a:r>
            <a:r>
              <a:rPr lang="en-US" baseline="0" dirty="0" smtClean="0"/>
              <a:t> is </a:t>
            </a:r>
            <a:r>
              <a:rPr lang="en-US" baseline="0" dirty="0" err="1" smtClean="0"/>
              <a:t>hoeft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niet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altijd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gemeld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worden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Mijn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interpretatie</a:t>
            </a:r>
            <a:r>
              <a:rPr lang="en-US" baseline="0" dirty="0" smtClean="0"/>
              <a:t> is </a:t>
            </a:r>
            <a:r>
              <a:rPr lang="en-US" baseline="0" dirty="0" err="1" smtClean="0"/>
              <a:t>dat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alleen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gemeld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hoeft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worden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onvoorziene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gebeurtenissen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leiden</a:t>
            </a:r>
            <a:r>
              <a:rPr lang="en-US" baseline="0" dirty="0" smtClean="0"/>
              <a:t> tot </a:t>
            </a:r>
            <a:r>
              <a:rPr lang="en-US" baseline="0" dirty="0" err="1" smtClean="0"/>
              <a:t>een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uitslag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boven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limiet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werkers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boven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dosis</a:t>
            </a:r>
            <a:r>
              <a:rPr lang="en-US" baseline="0" dirty="0" smtClean="0"/>
              <a:t> van </a:t>
            </a:r>
            <a:r>
              <a:rPr lang="en-US" baseline="0" dirty="0" err="1" smtClean="0"/>
              <a:t>potentiële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risico’s</a:t>
            </a:r>
            <a:r>
              <a:rPr lang="en-US" baseline="0" dirty="0" smtClean="0"/>
              <a:t> die in de RI&amp;E </a:t>
            </a:r>
            <a:r>
              <a:rPr lang="en-US" baseline="0" dirty="0" err="1" smtClean="0"/>
              <a:t>staan</a:t>
            </a:r>
            <a:r>
              <a:rPr lang="en-US" baseline="0" smtClean="0"/>
              <a:t>.</a:t>
            </a: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57200" y="457200"/>
            <a:ext cx="1676400" cy="63992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143000" y="0"/>
            <a:ext cx="1447800" cy="38100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47800" y="1143000"/>
            <a:ext cx="6324600" cy="13716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447800" y="1219200"/>
            <a:ext cx="6324600" cy="11430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895600" y="2895600"/>
            <a:ext cx="49530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400800"/>
            <a:ext cx="1676400" cy="455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A429C-68EB-44AD-84E0-68AB5746BF03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51054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82000" y="6399213"/>
            <a:ext cx="30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E1B7B-58F5-47C4-8F56-EDCD3A90D9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4067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34CD5-5C4B-4793-B36A-EFB864584160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DE27A-F2F9-427F-B4C8-D1762569C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298417"/>
      </p:ext>
    </p:extLst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1257300"/>
            <a:ext cx="1866900" cy="4686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1257300"/>
            <a:ext cx="5448300" cy="4686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8F3B5-6790-45BD-8F1A-9731EAD96682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80242-FACA-4152-ABB8-B2149F57B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200943"/>
      </p:ext>
    </p:extLst>
  </p:cSld>
  <p:clrMapOvr>
    <a:masterClrMapping/>
  </p:clrMapOvr>
  <p:transition spd="med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257300"/>
            <a:ext cx="6324600" cy="1104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3200" y="2590800"/>
            <a:ext cx="30099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500" y="2590800"/>
            <a:ext cx="30099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8506-5EA4-4E4C-AA53-C4A2B5E740B3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ADB85-F7E6-4C31-8D40-542AF2553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879930"/>
      </p:ext>
    </p:extLst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20986-528A-4E36-85A6-CE84D690CCED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5D152-79C2-4905-B034-02182CB20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462631"/>
      </p:ext>
    </p:extLst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84D0D-1C47-4033-BF80-EC65AA5C0258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3B2BB-6E16-4038-9307-A10B7EF205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594658"/>
      </p:ext>
    </p:extLst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0" y="2590800"/>
            <a:ext cx="30099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500" y="2590800"/>
            <a:ext cx="30099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6212F-0DE7-4C80-BB98-B8127EDAEF7A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61069-4B94-49F3-BBCF-2B2CAE0D5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591815"/>
      </p:ext>
    </p:extLst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075F7-EA2C-4F51-AAC1-DAAC6A3A3705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986DD-06C8-4778-A320-7914975FB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507937"/>
      </p:ext>
    </p:extLst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6E02B-3292-4119-8B86-17A682420A7E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B3047-85DD-4FFB-B450-9D644B7BD4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96933"/>
      </p:ext>
    </p:extLst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5FC23-EED9-44E8-A8C4-1B83E4EB14BD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18E6B-B783-41F9-9E9D-229C0D406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045878"/>
      </p:ext>
    </p:extLst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389A7-8200-4236-A12E-3D10C169928C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CFD95-CF56-438E-A39E-C384A60C7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909581"/>
      </p:ext>
    </p:extLst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DC7A9-D5E3-49E0-864D-868B342F9C28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FAA97-D9A8-4733-9144-5F1483A6F0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512277"/>
      </p:ext>
    </p:extLst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57200" y="457200"/>
            <a:ext cx="1676400" cy="63992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143000" y="0"/>
            <a:ext cx="1447800" cy="38100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447800" y="1143000"/>
            <a:ext cx="6324600" cy="13716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257300"/>
            <a:ext cx="632460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0" y="2590800"/>
            <a:ext cx="61722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86962FA-6E0D-4855-95AA-8CD4431A950A}" type="datetime1">
              <a:rPr lang="en-US"/>
              <a:pPr>
                <a:defRPr/>
              </a:pPr>
              <a:t>24-Nov-15</a:t>
            </a:fld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05400" y="6400800"/>
            <a:ext cx="28956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304800" cy="457200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A05924B-6BB2-4B0B-A7F2-AF859759ED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8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utoUpdateAnimBg="0"/>
      <p:bldP spid="1030" grpId="0" build="p" autoUpdateAnimBg="0">
        <p:tmplLst>
          <p:tmpl lvl="1">
            <p:tnLst>
              <p:par>
                <p:cTn presetID="3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/>
        <a:buChar char="n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/>
        <a:buChar char="&lt;"/>
        <a:defRPr kumimoji="1"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ntimeter.com/s/1174dead91ecb223005d2cf1e97857d1/b18207536396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33B16879-B088-419B-979A-99D77944ACE4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476375" y="1268413"/>
            <a:ext cx="6219825" cy="1143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3100" dirty="0" err="1" smtClean="0"/>
              <a:t>Inwendige</a:t>
            </a:r>
            <a:r>
              <a:rPr lang="en-US" sz="3100" dirty="0" smtClean="0"/>
              <a:t> </a:t>
            </a:r>
            <a:r>
              <a:rPr lang="en-US" sz="3100" dirty="0" err="1" smtClean="0"/>
              <a:t>besmettingscontrole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1800" dirty="0" err="1" smtClean="0"/>
              <a:t>vloeistofscintillatietelling</a:t>
            </a:r>
            <a:r>
              <a:rPr lang="en-US" sz="1800" dirty="0" smtClean="0"/>
              <a:t> </a:t>
            </a:r>
            <a:r>
              <a:rPr lang="en-US" sz="1800" dirty="0" err="1" smtClean="0"/>
              <a:t>toegepast</a:t>
            </a:r>
            <a:endParaRPr lang="en-US" sz="1800" dirty="0" smtClean="0">
              <a:cs typeface="Arial" pitchFamily="34" charset="0"/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2895600" y="2895600"/>
            <a:ext cx="5708848" cy="1752600"/>
          </a:xfrm>
        </p:spPr>
        <p:txBody>
          <a:bodyPr/>
          <a:lstStyle/>
          <a:p>
            <a:pPr defTabSz="216000">
              <a:spcBef>
                <a:spcPts val="400"/>
              </a:spcBef>
            </a:pPr>
            <a:r>
              <a:rPr lang="en-US" dirty="0">
                <a:solidFill>
                  <a:schemeClr val="bg2"/>
                </a:solidFill>
              </a:rPr>
              <a:t>Frits </a:t>
            </a:r>
            <a:r>
              <a:rPr lang="en-US" dirty="0" err="1" smtClean="0">
                <a:solidFill>
                  <a:schemeClr val="bg2"/>
                </a:solidFill>
              </a:rPr>
              <a:t>Pleiter</a:t>
            </a:r>
            <a:endParaRPr lang="en-US" dirty="0">
              <a:solidFill>
                <a:schemeClr val="bg2"/>
              </a:solidFill>
            </a:endParaRPr>
          </a:p>
          <a:p>
            <a:pPr defTabSz="216000">
              <a:spcBef>
                <a:spcPts val="400"/>
              </a:spcBef>
              <a:buFont typeface="Monotype Sorts"/>
              <a:buNone/>
            </a:pPr>
            <a:r>
              <a:rPr lang="en-US" dirty="0" err="1" smtClean="0">
                <a:solidFill>
                  <a:schemeClr val="bg2"/>
                </a:solidFill>
              </a:rPr>
              <a:t>SBE</a:t>
            </a:r>
            <a:endParaRPr lang="en-US" dirty="0" smtClean="0">
              <a:solidFill>
                <a:schemeClr val="bg2"/>
              </a:solidFill>
            </a:endParaRPr>
          </a:p>
          <a:p>
            <a:pPr defTabSz="216000">
              <a:spcBef>
                <a:spcPts val="400"/>
              </a:spcBef>
              <a:buFont typeface="Monotype Sorts"/>
              <a:buNone/>
            </a:pPr>
            <a:r>
              <a:rPr lang="en-US" dirty="0" err="1" smtClean="0">
                <a:solidFill>
                  <a:schemeClr val="bg2"/>
                </a:solidFill>
              </a:rPr>
              <a:t>Rijksuniversiteit</a:t>
            </a:r>
            <a:r>
              <a:rPr lang="en-US" dirty="0" smtClean="0">
                <a:solidFill>
                  <a:schemeClr val="bg2"/>
                </a:solidFill>
              </a:rPr>
              <a:t> Groningen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322608"/>
            <a:ext cx="2410522" cy="21600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2a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789240" cy="3790950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 smtClean="0">
              <a:solidFill>
                <a:schemeClr val="bg2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2000">
                <a:solidFill>
                  <a:schemeClr val="bg2"/>
                </a:solidFill>
              </a:rPr>
              <a:t>Om de controle niet al te belastend te maken, moeten de laboratoriummedewerkers elke </a:t>
            </a:r>
            <a:r>
              <a:rPr lang="en-US" sz="2000" smtClean="0">
                <a:solidFill>
                  <a:schemeClr val="bg2"/>
                </a:solidFill>
              </a:rPr>
              <a:t>maandagochtend </a:t>
            </a:r>
            <a:r>
              <a:rPr lang="en-US" sz="2000">
                <a:solidFill>
                  <a:schemeClr val="bg2"/>
                </a:solidFill>
              </a:rPr>
              <a:t>urine inleveren. Hieruit wordt een monster </a:t>
            </a:r>
            <a:r>
              <a:rPr lang="en-US" sz="2000" smtClean="0">
                <a:solidFill>
                  <a:schemeClr val="bg2"/>
                </a:solidFill>
              </a:rPr>
              <a:t>genomen</a:t>
            </a:r>
            <a:r>
              <a:rPr lang="en-US" sz="2000">
                <a:solidFill>
                  <a:schemeClr val="bg2"/>
                </a:solidFill>
              </a:rPr>
              <a:t>, dat vervolgens in een vloeistofscintillatieteller wordt gemeten.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 smtClean="0">
              <a:solidFill>
                <a:schemeClr val="bg2"/>
              </a:solidFill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rgbClr val="FF0000"/>
                </a:solidFill>
              </a:rPr>
              <a:t>Bereken de activiteit van het nuclide </a:t>
            </a:r>
            <a:r>
              <a:rPr lang="en-US" sz="2000" baseline="30000" smtClean="0">
                <a:solidFill>
                  <a:srgbClr val="FF0000"/>
                </a:solidFill>
              </a:rPr>
              <a:t>32</a:t>
            </a:r>
            <a:r>
              <a:rPr lang="en-US" sz="2000" smtClean="0">
                <a:solidFill>
                  <a:srgbClr val="FF0000"/>
                </a:solidFill>
              </a:rPr>
              <a:t>P die een werknemer moet inhaleren om een effectieve volgdosis van 10 µSv te ontvangen.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93414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Gegevens 2a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30728" y="2636912"/>
            <a:ext cx="621665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200" i="1" dirty="0" smtClean="0">
              <a:solidFill>
                <a:schemeClr val="bg2"/>
              </a:solidFill>
              <a:latin typeface="Cambria Math"/>
              <a:ea typeface="Cambria Math" pitchFamily="18" charset="0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verbinding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van </a:t>
            </a: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klasse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F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e(50)</a:t>
            </a:r>
            <a:r>
              <a:rPr lang="en-US" sz="2000" baseline="-25000" dirty="0" err="1" smtClean="0">
                <a:solidFill>
                  <a:schemeClr val="bg2"/>
                </a:solidFill>
                <a:latin typeface="+mn-lt"/>
                <a:cs typeface="+mn-cs"/>
              </a:rPr>
              <a:t>inh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= 1 / </a:t>
            </a: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Re</a:t>
            </a:r>
            <a:r>
              <a:rPr lang="en-US" sz="2000" baseline="-25000" dirty="0" err="1" smtClean="0">
                <a:solidFill>
                  <a:schemeClr val="bg2"/>
                </a:solidFill>
                <a:latin typeface="+mn-lt"/>
                <a:cs typeface="+mn-cs"/>
              </a:rPr>
              <a:t>inh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= 1,1</a:t>
            </a:r>
            <a:r>
              <a:rPr lang="en-US" sz="2000" dirty="0" smtClean="0">
                <a:solidFill>
                  <a:schemeClr val="bg2"/>
                </a:solidFill>
              </a:rPr>
              <a:t>∙10</a:t>
            </a:r>
            <a:r>
              <a:rPr lang="en-US" sz="2000" baseline="30000" dirty="0" smtClean="0">
                <a:solidFill>
                  <a:schemeClr val="bg2"/>
                </a:solidFill>
              </a:rPr>
              <a:t>-9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Sv</a:t>
            </a:r>
            <a:r>
              <a:rPr lang="en-US" sz="2000" dirty="0" smtClean="0">
                <a:solidFill>
                  <a:schemeClr val="bg2"/>
                </a:solidFill>
              </a:rPr>
              <a:t>/</a:t>
            </a:r>
            <a:r>
              <a:rPr lang="en-US" sz="2000" dirty="0" err="1" smtClean="0">
                <a:solidFill>
                  <a:schemeClr val="bg2"/>
                </a:solidFill>
              </a:rPr>
              <a:t>Bq</a:t>
            </a:r>
            <a:r>
              <a:rPr lang="en-US" sz="2000" dirty="0">
                <a:solidFill>
                  <a:schemeClr val="bg2"/>
                </a:solidFill>
                <a:latin typeface="+mn-lt"/>
                <a:cs typeface="+mn-cs"/>
              </a:rPr>
              <a:t/>
            </a:r>
            <a:br>
              <a:rPr lang="en-US" sz="2000" dirty="0">
                <a:solidFill>
                  <a:schemeClr val="bg2"/>
                </a:solidFill>
                <a:latin typeface="+mn-lt"/>
                <a:cs typeface="+mn-cs"/>
              </a:rPr>
            </a:b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voor</a:t>
            </a:r>
            <a:r>
              <a:rPr lang="en-US" sz="2000" dirty="0" smtClean="0">
                <a:solidFill>
                  <a:schemeClr val="bg2"/>
                </a:solidFill>
              </a:rPr>
              <a:t> de </a:t>
            </a:r>
            <a:r>
              <a:rPr lang="en-US" sz="2000" dirty="0" err="1" smtClean="0">
                <a:solidFill>
                  <a:schemeClr val="bg2"/>
                </a:solidFill>
              </a:rPr>
              <a:t>werknemer</a:t>
            </a:r>
            <a:endParaRPr lang="en-US" sz="2000" dirty="0" smtClean="0">
              <a:solidFill>
                <a:schemeClr val="bg2"/>
              </a:solidFill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(het </a:t>
            </a: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gaat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om de 24-</a:t>
            </a: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uursurine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van </a:t>
            </a: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zondag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3318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Antwoord 2a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5320" name="Text Box 8"/>
              <p:cNvSpPr txBox="1">
                <a:spLocks noChangeArrowheads="1"/>
              </p:cNvSpPr>
              <p:nvPr/>
            </p:nvSpPr>
            <p:spPr bwMode="auto">
              <a:xfrm>
                <a:off x="2747963" y="2565400"/>
                <a:ext cx="6216650" cy="22485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2000" dirty="0" smtClean="0">
                  <a:solidFill>
                    <a:schemeClr val="bg1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 smtClean="0">
                    <a:solidFill>
                      <a:srgbClr val="FF0000"/>
                    </a:solidFill>
                  </a:rPr>
                  <a:t>E(50) = e(50)</a:t>
                </a:r>
                <a:r>
                  <a:rPr lang="en-US" sz="2000" baseline="-25000" dirty="0" err="1" smtClean="0">
                    <a:solidFill>
                      <a:srgbClr val="FF0000"/>
                    </a:solidFill>
                  </a:rPr>
                  <a:t>inh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 err="1" smtClean="0">
                    <a:solidFill>
                      <a:srgbClr val="FF0000"/>
                    </a:solidFill>
                  </a:rPr>
                  <a:t>A</a:t>
                </a:r>
                <a:r>
                  <a:rPr lang="en-US" sz="2000" baseline="-25000" dirty="0" err="1" smtClean="0">
                    <a:solidFill>
                      <a:srgbClr val="FF0000"/>
                    </a:solidFill>
                  </a:rPr>
                  <a:t>inh</a:t>
                </a:r>
                <a:endParaRPr lang="en-US" sz="2000" baseline="-25000" dirty="0" smtClean="0">
                  <a:solidFill>
                    <a:srgbClr val="FF0000"/>
                  </a:solidFill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2000" dirty="0">
                  <a:solidFill>
                    <a:schemeClr val="bg2"/>
                  </a:solidFill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 smtClean="0">
                    <a:solidFill>
                      <a:schemeClr val="bg2"/>
                    </a:solidFill>
                  </a:rPr>
                  <a:t>10∙10</a:t>
                </a:r>
                <a:r>
                  <a:rPr lang="en-US" sz="2000" baseline="30000" dirty="0" smtClean="0">
                    <a:solidFill>
                      <a:schemeClr val="bg2"/>
                    </a:solidFill>
                  </a:rPr>
                  <a:t>-6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Sv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= 1,1</a:t>
                </a:r>
                <a:r>
                  <a:rPr lang="en-US" sz="2000" dirty="0">
                    <a:solidFill>
                      <a:schemeClr val="bg2"/>
                    </a:solidFill>
                  </a:rPr>
                  <a:t>∙10</a:t>
                </a:r>
                <a:r>
                  <a:rPr lang="en-US" sz="2000" baseline="30000" dirty="0">
                    <a:solidFill>
                      <a:schemeClr val="bg2"/>
                    </a:solidFill>
                  </a:rPr>
                  <a:t>-9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Sv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/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Bq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dirty="0" smtClean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A</a:t>
                </a:r>
                <a:r>
                  <a:rPr lang="en-US" sz="2000" baseline="-25000" dirty="0" err="1" smtClean="0">
                    <a:solidFill>
                      <a:schemeClr val="bg2"/>
                    </a:solidFill>
                  </a:rPr>
                  <a:t>inh</a:t>
                </a:r>
                <a:endParaRPr lang="en-US" sz="2000" baseline="-25000" dirty="0" smtClean="0">
                  <a:solidFill>
                    <a:schemeClr val="bg2"/>
                  </a:solidFill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 err="1" smtClean="0">
                    <a:solidFill>
                      <a:schemeClr val="bg2"/>
                    </a:solidFill>
                  </a:rPr>
                  <a:t>A</a:t>
                </a:r>
                <a:r>
                  <a:rPr lang="en-US" sz="2000" baseline="-25000" dirty="0" err="1" smtClean="0">
                    <a:solidFill>
                      <a:schemeClr val="bg2"/>
                    </a:solidFill>
                  </a:rPr>
                  <a:t>inh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= </a:t>
                </a:r>
                <a:r>
                  <a:rPr lang="en-US" sz="2000" dirty="0">
                    <a:solidFill>
                      <a:schemeClr val="bg2"/>
                    </a:solidFill>
                  </a:rPr>
                  <a:t>10∙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10</a:t>
                </a:r>
                <a:r>
                  <a:rPr lang="en-US" sz="2000" baseline="30000" dirty="0" smtClean="0">
                    <a:solidFill>
                      <a:schemeClr val="bg2"/>
                    </a:solidFill>
                  </a:rPr>
                  <a:t>-6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Sv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/ 1,1</a:t>
                </a:r>
                <a:r>
                  <a:rPr lang="en-US" sz="2000" dirty="0">
                    <a:solidFill>
                      <a:schemeClr val="bg2"/>
                    </a:solidFill>
                  </a:rPr>
                  <a:t>∙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10</a:t>
                </a:r>
                <a:r>
                  <a:rPr lang="en-US" sz="2000" baseline="30000" dirty="0" smtClean="0">
                    <a:solidFill>
                      <a:schemeClr val="bg2"/>
                    </a:solidFill>
                  </a:rPr>
                  <a:t>-9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Sv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/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Bq</a:t>
                </a:r>
                <a:endParaRPr lang="en-US" sz="2000" dirty="0" smtClean="0">
                  <a:solidFill>
                    <a:schemeClr val="bg2"/>
                  </a:solidFill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 smtClean="0">
                    <a:solidFill>
                      <a:schemeClr val="bg2"/>
                    </a:solidFill>
                  </a:rPr>
                  <a:t>		 = 9,1∙10</a:t>
                </a:r>
                <a:r>
                  <a:rPr lang="en-US" sz="2000" baseline="30000" dirty="0" smtClean="0">
                    <a:solidFill>
                      <a:schemeClr val="bg2"/>
                    </a:solidFill>
                  </a:rPr>
                  <a:t>3</a:t>
                </a:r>
                <a:r>
                  <a:rPr lang="en-US" sz="2000" dirty="0" smtClean="0">
                    <a:solidFill>
                      <a:schemeClr val="bg2"/>
                    </a:solidFill>
                    <a:latin typeface="+mn-lt"/>
                  </a:rPr>
                  <a:t> </a:t>
                </a:r>
                <a:r>
                  <a:rPr lang="en-US" sz="2000" dirty="0" err="1" smtClean="0">
                    <a:solidFill>
                      <a:schemeClr val="bg2"/>
                    </a:solidFill>
                    <a:latin typeface="+mn-lt"/>
                  </a:rPr>
                  <a:t>Bq</a:t>
                </a:r>
                <a:r>
                  <a:rPr lang="en-US" sz="2000" dirty="0" smtClean="0">
                    <a:solidFill>
                      <a:schemeClr val="bg2"/>
                    </a:solidFill>
                    <a:latin typeface="+mn-lt"/>
                  </a:rPr>
                  <a:t> = </a:t>
                </a:r>
                <a:r>
                  <a:rPr lang="en-US" sz="2000" dirty="0" smtClean="0">
                    <a:solidFill>
                      <a:srgbClr val="FF0000"/>
                    </a:solidFill>
                    <a:latin typeface="+mn-lt"/>
                  </a:rPr>
                  <a:t>9,1 </a:t>
                </a:r>
                <a:r>
                  <a:rPr lang="en-US" sz="2000" dirty="0" err="1" smtClean="0">
                    <a:solidFill>
                      <a:srgbClr val="FF0000"/>
                    </a:solidFill>
                    <a:latin typeface="+mn-lt"/>
                  </a:rPr>
                  <a:t>kBq</a:t>
                </a:r>
                <a:endParaRPr lang="en-US" sz="2000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52532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47963" y="2565400"/>
                <a:ext cx="6216650" cy="2248501"/>
              </a:xfrm>
              <a:prstGeom prst="rect">
                <a:avLst/>
              </a:prstGeom>
              <a:blipFill rotWithShape="1">
                <a:blip r:embed="rId3"/>
                <a:stretch>
                  <a:fillRect t="-1084" b="-162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08095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2b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789240" cy="3790950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 smtClean="0">
              <a:solidFill>
                <a:schemeClr val="bg2"/>
              </a:solidFill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rgbClr val="FF0000"/>
                </a:solidFill>
              </a:rPr>
              <a:t>Bereken welke activiteit hiervan in het urinemonster terecht zou komen.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48789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Gegevens 2b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30728" y="2636912"/>
            <a:ext cx="5945728" cy="3508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200" i="1" dirty="0" smtClean="0">
              <a:solidFill>
                <a:schemeClr val="bg2"/>
              </a:solidFill>
              <a:latin typeface="Cambria Math"/>
              <a:ea typeface="Cambria Math" pitchFamily="18" charset="0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ga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er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vanuit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dat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er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1 </a:t>
            </a: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besmetting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heeft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plaatsgevonden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, 7 </a:t>
            </a: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dagen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voor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de </a:t>
            </a: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controle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(</a:t>
            </a: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dus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op de </a:t>
            </a: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vorige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maandag</a:t>
            </a:r>
            <a:r>
              <a:rPr lang="en-US" sz="2000" dirty="0">
                <a:solidFill>
                  <a:schemeClr val="bg2"/>
                </a:solidFill>
                <a:latin typeface="+mn-lt"/>
                <a:cs typeface="+mn-cs"/>
              </a:rPr>
              <a:t>)</a:t>
            </a:r>
            <a:endParaRPr lang="en-US" sz="2000" dirty="0" smtClean="0">
              <a:solidFill>
                <a:schemeClr val="bg2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A</a:t>
            </a:r>
            <a:r>
              <a:rPr lang="en-US" sz="2000" baseline="-25000" dirty="0" err="1" smtClean="0">
                <a:solidFill>
                  <a:schemeClr val="bg2"/>
                </a:solidFill>
                <a:latin typeface="+mn-lt"/>
                <a:cs typeface="+mn-cs"/>
              </a:rPr>
              <a:t>inh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= 9,1∙10</a:t>
            </a:r>
            <a:r>
              <a:rPr lang="en-US" sz="2000" baseline="30000" dirty="0" smtClean="0">
                <a:solidFill>
                  <a:schemeClr val="bg2"/>
                </a:solidFill>
                <a:latin typeface="+mn-lt"/>
                <a:cs typeface="+mn-cs"/>
              </a:rPr>
              <a:t>3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Bq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(</a:t>
            </a: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volgens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antwoord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latin typeface="+mn-lt"/>
                <a:cs typeface="+mn-cs"/>
              </a:rPr>
              <a:t>2a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cs typeface="+mn-cs"/>
              </a:rPr>
              <a:t>)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err="1" smtClean="0">
                <a:solidFill>
                  <a:schemeClr val="bg2"/>
                </a:solidFill>
              </a:rPr>
              <a:t>verbinding</a:t>
            </a:r>
            <a:r>
              <a:rPr lang="en-US" sz="2000" dirty="0" smtClean="0">
                <a:solidFill>
                  <a:schemeClr val="bg2"/>
                </a:solidFill>
              </a:rPr>
              <a:t> van </a:t>
            </a:r>
            <a:r>
              <a:rPr lang="en-US" sz="2000" dirty="0" err="1" smtClean="0">
                <a:solidFill>
                  <a:schemeClr val="bg2"/>
                </a:solidFill>
              </a:rPr>
              <a:t>klasse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>
                <a:solidFill>
                  <a:schemeClr val="bg2"/>
                </a:solidFill>
              </a:rPr>
              <a:t>F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>
                <a:solidFill>
                  <a:schemeClr val="bg2"/>
                </a:solidFill>
              </a:rPr>
              <a:t>urine-</a:t>
            </a:r>
            <a:r>
              <a:rPr lang="en-US" sz="2000" dirty="0" err="1">
                <a:solidFill>
                  <a:schemeClr val="bg2"/>
                </a:solidFill>
              </a:rPr>
              <a:t>uitscheidingstempo</a:t>
            </a:r>
            <a:r>
              <a:rPr lang="en-US" sz="2000" dirty="0">
                <a:solidFill>
                  <a:schemeClr val="bg2"/>
                </a:solidFill>
              </a:rPr>
              <a:t> op dag 7 </a:t>
            </a:r>
            <a:r>
              <a:rPr lang="en-US" sz="2000" dirty="0" err="1" smtClean="0">
                <a:solidFill>
                  <a:schemeClr val="bg2"/>
                </a:solidFill>
              </a:rPr>
              <a:t>na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inhalatie</a:t>
            </a:r>
            <a:r>
              <a:rPr lang="en-US" sz="2000" dirty="0" smtClean="0">
                <a:solidFill>
                  <a:schemeClr val="bg2"/>
                </a:solidFill>
              </a:rPr>
              <a:t> is </a:t>
            </a:r>
            <a:r>
              <a:rPr lang="en-US" sz="2000" dirty="0">
                <a:solidFill>
                  <a:schemeClr val="bg2"/>
                </a:solidFill>
              </a:rPr>
              <a:t>5,6∙10</a:t>
            </a:r>
            <a:r>
              <a:rPr lang="en-US" sz="2000" baseline="30000" dirty="0">
                <a:solidFill>
                  <a:schemeClr val="bg2"/>
                </a:solidFill>
              </a:rPr>
              <a:t>-3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dirty="0" err="1">
                <a:solidFill>
                  <a:schemeClr val="bg2"/>
                </a:solidFill>
              </a:rPr>
              <a:t>Bq</a:t>
            </a:r>
            <a:r>
              <a:rPr lang="en-US" sz="2000" dirty="0">
                <a:solidFill>
                  <a:schemeClr val="bg2"/>
                </a:solidFill>
              </a:rPr>
              <a:t>/d per </a:t>
            </a:r>
            <a:r>
              <a:rPr lang="en-US" sz="2000" dirty="0" err="1">
                <a:solidFill>
                  <a:schemeClr val="bg2"/>
                </a:solidFill>
              </a:rPr>
              <a:t>Bq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dirty="0" err="1">
                <a:solidFill>
                  <a:schemeClr val="bg2"/>
                </a:solidFill>
              </a:rPr>
              <a:t>inname</a:t>
            </a:r>
            <a:endParaRPr lang="en-US" sz="2000" dirty="0">
              <a:solidFill>
                <a:schemeClr val="bg2"/>
              </a:solidFill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err="1">
                <a:solidFill>
                  <a:schemeClr val="bg2"/>
                </a:solidFill>
              </a:rPr>
              <a:t>urineproductie</a:t>
            </a:r>
            <a:r>
              <a:rPr lang="en-US" sz="2000" dirty="0">
                <a:solidFill>
                  <a:schemeClr val="bg2"/>
                </a:solidFill>
              </a:rPr>
              <a:t> is 1400 ml per dag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err="1" smtClean="0">
                <a:solidFill>
                  <a:schemeClr val="bg2"/>
                </a:solidFill>
              </a:rPr>
              <a:t>urinemonster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>
                <a:solidFill>
                  <a:schemeClr val="bg2"/>
                </a:solidFill>
              </a:rPr>
              <a:t>is 2,5 </a:t>
            </a:r>
            <a:r>
              <a:rPr lang="en-US" sz="2000" dirty="0" smtClean="0">
                <a:solidFill>
                  <a:schemeClr val="bg2"/>
                </a:solidFill>
              </a:rPr>
              <a:t>ml</a:t>
            </a:r>
            <a:endParaRPr lang="en-US" sz="2000" dirty="0">
              <a:solidFill>
                <a:schemeClr val="bg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31863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Antwoord 2b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5320" name="Text Box 8"/>
              <p:cNvSpPr txBox="1">
                <a:spLocks noChangeArrowheads="1"/>
              </p:cNvSpPr>
              <p:nvPr/>
            </p:nvSpPr>
            <p:spPr bwMode="auto">
              <a:xfrm>
                <a:off x="2747963" y="2565400"/>
                <a:ext cx="6216650" cy="26075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2000" dirty="0" smtClean="0">
                  <a:solidFill>
                    <a:schemeClr val="bg1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 err="1" smtClean="0">
                    <a:solidFill>
                      <a:schemeClr val="bg2"/>
                    </a:solidFill>
                  </a:rPr>
                  <a:t>A</a:t>
                </a:r>
                <a:r>
                  <a:rPr lang="en-US" sz="2000" baseline="-25000" dirty="0" err="1" smtClean="0">
                    <a:solidFill>
                      <a:schemeClr val="bg2"/>
                    </a:solidFill>
                  </a:rPr>
                  <a:t>urinemonster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>
                    <a:solidFill>
                      <a:schemeClr val="bg2"/>
                    </a:solidFill>
                  </a:rPr>
                  <a:t>	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= 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inname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dirty="0" smtClean="0">
                    <a:solidFill>
                      <a:schemeClr val="bg2"/>
                    </a:solidFill>
                  </a:rPr>
                  <a:t> urine-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uitscheidingstempo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dirty="0">
                    <a:solidFill>
                      <a:schemeClr val="bg2"/>
                    </a:solidFill>
                  </a:rPr>
                  <a:t> </a:t>
                </a:r>
                <a:endParaRPr lang="en-US" sz="2000" dirty="0" smtClean="0">
                  <a:solidFill>
                    <a:schemeClr val="bg2"/>
                  </a:solidFill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 smtClean="0">
                    <a:solidFill>
                      <a:schemeClr val="bg2"/>
                    </a:solidFill>
                  </a:rPr>
                  <a:t>				(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urinemonster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/ 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urineproductie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)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 smtClean="0">
                    <a:solidFill>
                      <a:schemeClr val="bg2"/>
                    </a:solidFill>
                  </a:rPr>
                  <a:t>	= </a:t>
                </a:r>
                <a:r>
                  <a:rPr lang="en-US" sz="2000" dirty="0">
                    <a:solidFill>
                      <a:schemeClr val="bg2"/>
                    </a:solidFill>
                  </a:rPr>
                  <a:t>9,1∙10</a:t>
                </a:r>
                <a:r>
                  <a:rPr lang="en-US" sz="2000" baseline="30000" dirty="0">
                    <a:solidFill>
                      <a:schemeClr val="bg2"/>
                    </a:solidFill>
                  </a:rPr>
                  <a:t>3</a:t>
                </a:r>
                <a:r>
                  <a:rPr lang="en-US" sz="2000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dirty="0" smtClean="0">
                    <a:solidFill>
                      <a:schemeClr val="bg2"/>
                    </a:solidFill>
                  </a:rPr>
                  <a:t> 5,6</a:t>
                </a:r>
                <a:r>
                  <a:rPr lang="en-US" sz="2000" dirty="0">
                    <a:solidFill>
                      <a:schemeClr val="bg2"/>
                    </a:solidFill>
                  </a:rPr>
                  <a:t>∙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10</a:t>
                </a:r>
                <a:r>
                  <a:rPr lang="en-US" sz="2000" baseline="30000" dirty="0" smtClean="0">
                    <a:solidFill>
                      <a:schemeClr val="bg2"/>
                    </a:solidFill>
                  </a:rPr>
                  <a:t>-3</a:t>
                </a:r>
                <a:r>
                  <a:rPr lang="en-US" sz="2000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dirty="0" smtClean="0">
                    <a:solidFill>
                      <a:schemeClr val="bg2"/>
                    </a:solidFill>
                  </a:rPr>
                  <a:t> (2,5 ml / 1400 ml) 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 smtClean="0">
                    <a:solidFill>
                      <a:schemeClr val="bg2"/>
                    </a:solidFill>
                  </a:rPr>
                  <a:t>	= </a:t>
                </a:r>
                <a:r>
                  <a:rPr lang="en-US" sz="2000" dirty="0">
                    <a:solidFill>
                      <a:schemeClr val="bg2"/>
                    </a:solidFill>
                  </a:rPr>
                  <a:t>9,1∙10</a:t>
                </a:r>
                <a:r>
                  <a:rPr lang="en-US" sz="2000" baseline="30000" dirty="0">
                    <a:solidFill>
                      <a:schemeClr val="bg2"/>
                    </a:solidFill>
                  </a:rPr>
                  <a:t>3</a:t>
                </a:r>
                <a:r>
                  <a:rPr lang="en-US" sz="2000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dirty="0" smtClean="0">
                    <a:solidFill>
                      <a:schemeClr val="bg2"/>
                    </a:solidFill>
                  </a:rPr>
                  <a:t> 5,6</a:t>
                </a:r>
                <a:r>
                  <a:rPr lang="en-US" sz="2000" dirty="0">
                    <a:solidFill>
                      <a:schemeClr val="bg2"/>
                    </a:solidFill>
                  </a:rPr>
                  <a:t>∙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10</a:t>
                </a:r>
                <a:r>
                  <a:rPr lang="en-US" sz="2000" baseline="30000" dirty="0" smtClean="0">
                    <a:solidFill>
                      <a:schemeClr val="bg2"/>
                    </a:solidFill>
                  </a:rPr>
                  <a:t>-3</a:t>
                </a:r>
                <a:r>
                  <a:rPr lang="en-US" sz="2000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dirty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0,0018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 smtClean="0">
                    <a:solidFill>
                      <a:schemeClr val="bg2"/>
                    </a:solidFill>
                    <a:latin typeface="+mn-lt"/>
                  </a:rPr>
                  <a:t>	= 0,092 </a:t>
                </a:r>
                <a:r>
                  <a:rPr lang="en-US" sz="2000" dirty="0" err="1" smtClean="0">
                    <a:solidFill>
                      <a:schemeClr val="bg2"/>
                    </a:solidFill>
                    <a:latin typeface="+mn-lt"/>
                  </a:rPr>
                  <a:t>Bq</a:t>
                </a:r>
                <a:r>
                  <a:rPr lang="en-US" sz="2000" dirty="0" smtClean="0">
                    <a:solidFill>
                      <a:schemeClr val="bg2"/>
                    </a:solidFill>
                    <a:latin typeface="+mn-lt"/>
                  </a:rPr>
                  <a:t> = </a:t>
                </a:r>
                <a:r>
                  <a:rPr lang="en-US" sz="2000" dirty="0" smtClean="0">
                    <a:solidFill>
                      <a:srgbClr val="FF0000"/>
                    </a:solidFill>
                    <a:latin typeface="+mn-lt"/>
                  </a:rPr>
                  <a:t>92 </a:t>
                </a:r>
                <a:r>
                  <a:rPr lang="en-US" sz="2000" dirty="0" err="1" smtClean="0">
                    <a:solidFill>
                      <a:srgbClr val="FF0000"/>
                    </a:solidFill>
                    <a:latin typeface="+mn-lt"/>
                  </a:rPr>
                  <a:t>mBq</a:t>
                </a:r>
                <a:endParaRPr lang="en-US" sz="2000" dirty="0" smtClean="0">
                  <a:solidFill>
                    <a:srgbClr val="FF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52532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47963" y="2565400"/>
                <a:ext cx="6216650" cy="2607573"/>
              </a:xfrm>
              <a:prstGeom prst="rect">
                <a:avLst/>
              </a:prstGeom>
              <a:blipFill rotWithShape="1">
                <a:blip r:embed="rId3"/>
                <a:stretch>
                  <a:fillRect t="-935" b="-140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84105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3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789240" cy="3790950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 smtClean="0">
              <a:solidFill>
                <a:schemeClr val="bg2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2000" smtClean="0">
                <a:solidFill>
                  <a:schemeClr val="bg2"/>
                </a:solidFill>
              </a:rPr>
              <a:t>Het urinemonster wordt 10 minuten gemeten. Het achtergrondteltempo is bepaald tijdens een zeer langdurende </a:t>
            </a:r>
            <a:r>
              <a:rPr lang="en-US" sz="2000">
                <a:solidFill>
                  <a:schemeClr val="bg2"/>
                </a:solidFill>
              </a:rPr>
              <a:t>meting op 10,0 cpm.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 smtClean="0">
              <a:solidFill>
                <a:schemeClr val="bg2"/>
              </a:solidFill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rgbClr val="FF0000"/>
                </a:solidFill>
              </a:rPr>
              <a:t>Zou de hierboven berekende activiteit in het urinemonster te meten zijn?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2824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Gegevens 3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30728" y="2636912"/>
            <a:ext cx="6216650" cy="2790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200" i="1" dirty="0" smtClean="0">
              <a:solidFill>
                <a:schemeClr val="bg2"/>
              </a:solidFill>
              <a:latin typeface="Cambria Math"/>
              <a:ea typeface="Cambria Math" pitchFamily="18" charset="0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err="1" smtClean="0">
                <a:solidFill>
                  <a:schemeClr val="bg2"/>
                </a:solidFill>
              </a:rPr>
              <a:t>detectierendement</a:t>
            </a:r>
            <a:r>
              <a:rPr lang="en-US" sz="2000" dirty="0" smtClean="0">
                <a:solidFill>
                  <a:schemeClr val="bg2"/>
                </a:solidFill>
              </a:rPr>
              <a:t> is </a:t>
            </a:r>
            <a:r>
              <a:rPr lang="el-GR" sz="2000" dirty="0" smtClean="0">
                <a:solidFill>
                  <a:schemeClr val="bg2"/>
                </a:solidFill>
              </a:rPr>
              <a:t>ε</a:t>
            </a:r>
            <a:r>
              <a:rPr lang="en-US" sz="2000" dirty="0" smtClean="0">
                <a:solidFill>
                  <a:schemeClr val="bg2"/>
                </a:solidFill>
              </a:rPr>
              <a:t> = 0,80 </a:t>
            </a:r>
            <a:r>
              <a:rPr lang="en-US" sz="2000" dirty="0" err="1" smtClean="0">
                <a:solidFill>
                  <a:schemeClr val="bg2"/>
                </a:solidFill>
              </a:rPr>
              <a:t>cpm</a:t>
            </a:r>
            <a:r>
              <a:rPr lang="en-US" sz="2000" dirty="0" smtClean="0">
                <a:solidFill>
                  <a:schemeClr val="bg2"/>
                </a:solidFill>
              </a:rPr>
              <a:t>/</a:t>
            </a:r>
            <a:r>
              <a:rPr lang="en-US" sz="2000" dirty="0" err="1" smtClean="0">
                <a:solidFill>
                  <a:schemeClr val="bg2"/>
                </a:solidFill>
              </a:rPr>
              <a:t>dpm</a:t>
            </a:r>
            <a:endParaRPr lang="en-US" sz="2000" dirty="0" smtClean="0">
              <a:solidFill>
                <a:schemeClr val="bg2"/>
              </a:solidFill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err="1" smtClean="0">
                <a:solidFill>
                  <a:schemeClr val="bg2"/>
                </a:solidFill>
              </a:rPr>
              <a:t>meettijd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urinemonster</a:t>
            </a:r>
            <a:r>
              <a:rPr lang="en-US" sz="2000" dirty="0" smtClean="0">
                <a:solidFill>
                  <a:schemeClr val="bg2"/>
                </a:solidFill>
              </a:rPr>
              <a:t> is t = 10 min = 600 s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err="1" smtClean="0">
                <a:solidFill>
                  <a:schemeClr val="bg2"/>
                </a:solidFill>
              </a:rPr>
              <a:t>achtergrondteltempo</a:t>
            </a:r>
            <a:r>
              <a:rPr lang="en-US" sz="2000" dirty="0" smtClean="0">
                <a:solidFill>
                  <a:schemeClr val="bg2"/>
                </a:solidFill>
              </a:rPr>
              <a:t> is 10,0 </a:t>
            </a:r>
            <a:r>
              <a:rPr lang="en-US" sz="2000" dirty="0" err="1" smtClean="0">
                <a:solidFill>
                  <a:schemeClr val="bg2"/>
                </a:solidFill>
              </a:rPr>
              <a:t>cpm</a:t>
            </a:r>
            <a:r>
              <a:rPr lang="en-US" sz="2000" dirty="0" smtClean="0">
                <a:solidFill>
                  <a:schemeClr val="bg2"/>
                </a:solidFill>
              </a:rPr>
              <a:t> (</a:t>
            </a:r>
            <a:r>
              <a:rPr lang="en-US" sz="2000" dirty="0" err="1" smtClean="0">
                <a:solidFill>
                  <a:schemeClr val="bg2"/>
                </a:solidFill>
              </a:rPr>
              <a:t>gemeten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gedurende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zeer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lange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tijd</a:t>
            </a:r>
            <a:r>
              <a:rPr lang="en-US" sz="2000" dirty="0" smtClean="0">
                <a:solidFill>
                  <a:schemeClr val="bg2"/>
                </a:solidFill>
              </a:rPr>
              <a:t>)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err="1" smtClean="0">
                <a:solidFill>
                  <a:schemeClr val="bg2"/>
                </a:solidFill>
              </a:rPr>
              <a:t>als</a:t>
            </a:r>
            <a:r>
              <a:rPr lang="en-US" sz="2000" dirty="0" smtClean="0">
                <a:solidFill>
                  <a:schemeClr val="bg2"/>
                </a:solidFill>
              </a:rPr>
              <a:t> significant </a:t>
            </a:r>
            <a:r>
              <a:rPr lang="en-US" sz="2000" dirty="0" err="1">
                <a:solidFill>
                  <a:schemeClr val="bg2"/>
                </a:solidFill>
              </a:rPr>
              <a:t>wordt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dirty="0" err="1">
                <a:solidFill>
                  <a:schemeClr val="bg2"/>
                </a:solidFill>
              </a:rPr>
              <a:t>aangehouden</a:t>
            </a:r>
            <a:r>
              <a:rPr lang="en-US" sz="2000" dirty="0">
                <a:solidFill>
                  <a:schemeClr val="bg2"/>
                </a:solidFill>
              </a:rPr>
              <a:t>: </a:t>
            </a:r>
            <a:r>
              <a:rPr lang="en-US" sz="2000" dirty="0" err="1">
                <a:solidFill>
                  <a:schemeClr val="bg2"/>
                </a:solidFill>
              </a:rPr>
              <a:t>een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dirty="0" err="1">
                <a:solidFill>
                  <a:schemeClr val="bg2"/>
                </a:solidFill>
              </a:rPr>
              <a:t>betrouwbaarheidsinterval</a:t>
            </a:r>
            <a:r>
              <a:rPr lang="en-US" sz="2000" dirty="0">
                <a:solidFill>
                  <a:schemeClr val="bg2"/>
                </a:solidFill>
              </a:rPr>
              <a:t> van 3</a:t>
            </a:r>
            <a:r>
              <a:rPr lang="el-GR" sz="2000" dirty="0">
                <a:solidFill>
                  <a:schemeClr val="bg2"/>
                </a:solidFill>
              </a:rPr>
              <a:t>σ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dirty="0" err="1">
                <a:solidFill>
                  <a:schemeClr val="bg2"/>
                </a:solidFill>
              </a:rPr>
              <a:t>boven</a:t>
            </a:r>
            <a:r>
              <a:rPr lang="en-US" sz="2000" dirty="0">
                <a:solidFill>
                  <a:schemeClr val="bg2"/>
                </a:solidFill>
              </a:rPr>
              <a:t> het </a:t>
            </a:r>
            <a:r>
              <a:rPr lang="en-US" sz="2000" dirty="0" err="1" smtClean="0">
                <a:solidFill>
                  <a:schemeClr val="bg2"/>
                </a:solidFill>
              </a:rPr>
              <a:t>achtergrondteltempo</a:t>
            </a:r>
            <a:endParaRPr lang="en-US" sz="2000" dirty="0" smtClean="0">
              <a:solidFill>
                <a:schemeClr val="bg2"/>
              </a:solidFill>
              <a:latin typeface="+mn-lt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67464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Antwoord 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5320" name="Text Box 8"/>
              <p:cNvSpPr txBox="1">
                <a:spLocks noChangeArrowheads="1"/>
              </p:cNvSpPr>
              <p:nvPr/>
            </p:nvSpPr>
            <p:spPr bwMode="auto">
              <a:xfrm>
                <a:off x="2747963" y="2565400"/>
                <a:ext cx="6216650" cy="36847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2000" dirty="0" smtClean="0">
                  <a:solidFill>
                    <a:schemeClr val="bg1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 smtClean="0">
                    <a:solidFill>
                      <a:srgbClr val="FF0000"/>
                    </a:solidFill>
                    <a:latin typeface="+mn-lt"/>
                    <a:cs typeface="+mn-cs"/>
                  </a:rPr>
                  <a:t>N =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A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l-GR" sz="2000" dirty="0">
                    <a:solidFill>
                      <a:srgbClr val="FF0000"/>
                    </a:solidFill>
                  </a:rPr>
                  <a:t> ε</a:t>
                </a:r>
                <a:r>
                  <a:rPr lang="en-US" sz="20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>
                    <a:solidFill>
                      <a:srgbClr val="FF0000"/>
                    </a:solidFill>
                  </a:rPr>
                  <a:t>t</a:t>
                </a:r>
                <a:endParaRPr lang="en-US" sz="2000" dirty="0">
                  <a:solidFill>
                    <a:srgbClr val="FF0000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2000" dirty="0" smtClean="0">
                  <a:solidFill>
                    <a:schemeClr val="bg1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 err="1" smtClean="0">
                    <a:solidFill>
                      <a:schemeClr val="bg2"/>
                    </a:solidFill>
                  </a:rPr>
                  <a:t>N</a:t>
                </a:r>
                <a:r>
                  <a:rPr lang="en-US" sz="2000" baseline="-25000" dirty="0" err="1" smtClean="0">
                    <a:solidFill>
                      <a:schemeClr val="bg2"/>
                    </a:solidFill>
                  </a:rPr>
                  <a:t>netto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= 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A</a:t>
                </a:r>
                <a:r>
                  <a:rPr lang="en-US" sz="2000" baseline="-25000" dirty="0" err="1" smtClean="0">
                    <a:solidFill>
                      <a:schemeClr val="bg2"/>
                    </a:solidFill>
                  </a:rPr>
                  <a:t>urinemonster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l-GR" sz="2000" dirty="0">
                    <a:solidFill>
                      <a:schemeClr val="bg2"/>
                    </a:solidFill>
                  </a:rPr>
                  <a:t> ε</a:t>
                </a:r>
                <a:r>
                  <a:rPr lang="en-US" sz="2000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dirty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t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 smtClean="0">
                    <a:solidFill>
                      <a:schemeClr val="bg2"/>
                    </a:solidFill>
                  </a:rPr>
                  <a:t>			</a:t>
                </a:r>
                <a:r>
                  <a:rPr lang="en-US" sz="2000" dirty="0">
                    <a:solidFill>
                      <a:schemeClr val="bg2"/>
                    </a:solidFill>
                  </a:rPr>
                  <a:t>= 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0,092 </a:t>
                </a:r>
                <a:r>
                  <a:rPr lang="en-US" sz="2000" dirty="0" err="1">
                    <a:solidFill>
                      <a:schemeClr val="bg2"/>
                    </a:solidFill>
                  </a:rPr>
                  <a:t>Bq</a:t>
                </a:r>
                <a:r>
                  <a:rPr lang="en-US" sz="2000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dirty="0">
                    <a:solidFill>
                      <a:schemeClr val="bg2"/>
                    </a:solidFill>
                  </a:rPr>
                  <a:t> 0,80 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cpm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/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dpm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dirty="0" smtClean="0">
                    <a:solidFill>
                      <a:schemeClr val="bg2"/>
                    </a:solidFill>
                  </a:rPr>
                  <a:t> 600 s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>
                    <a:solidFill>
                      <a:schemeClr val="bg2"/>
                    </a:solidFill>
                  </a:rPr>
                  <a:t>	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		= 44 counts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 err="1" smtClean="0">
                    <a:solidFill>
                      <a:schemeClr val="bg2"/>
                    </a:solidFill>
                  </a:rPr>
                  <a:t>N</a:t>
                </a:r>
                <a:r>
                  <a:rPr lang="en-US" sz="2000" baseline="-25000" dirty="0" err="1" smtClean="0">
                    <a:solidFill>
                      <a:schemeClr val="bg2"/>
                    </a:solidFill>
                  </a:rPr>
                  <a:t>achtergrond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= 10,0 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cpm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dirty="0" smtClean="0">
                    <a:solidFill>
                      <a:schemeClr val="bg2"/>
                    </a:solidFill>
                  </a:rPr>
                  <a:t> 10 min = 100 counts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 smtClean="0">
                    <a:solidFill>
                      <a:schemeClr val="bg2"/>
                    </a:solidFill>
                  </a:rPr>
                  <a:t>3</a:t>
                </a:r>
                <a:r>
                  <a:rPr lang="el-GR" sz="2000" dirty="0" smtClean="0">
                    <a:solidFill>
                      <a:schemeClr val="bg2"/>
                    </a:solidFill>
                  </a:rPr>
                  <a:t>σ</a:t>
                </a:r>
                <a:r>
                  <a:rPr lang="en-US" sz="2000" baseline="-25000" dirty="0" err="1" smtClean="0">
                    <a:solidFill>
                      <a:schemeClr val="bg2"/>
                    </a:solidFill>
                  </a:rPr>
                  <a:t>achtergrond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= 3</a:t>
                </a:r>
                <a:r>
                  <a:rPr lang="en-US" sz="2000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dirty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√100 = 30 counts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 smtClean="0">
                    <a:solidFill>
                      <a:schemeClr val="bg2"/>
                    </a:solidFill>
                    <a:sym typeface="Symbol"/>
                  </a:rPr>
                  <a:t>	</a:t>
                </a:r>
                <a:r>
                  <a:rPr lang="en-US" sz="2000" dirty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N</a:t>
                </a:r>
                <a:r>
                  <a:rPr lang="en-US" sz="2000" baseline="-25000" dirty="0" err="1" smtClean="0">
                    <a:solidFill>
                      <a:schemeClr val="bg2"/>
                    </a:solidFill>
                  </a:rPr>
                  <a:t>netto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&gt; </a:t>
                </a:r>
                <a:r>
                  <a:rPr lang="en-US" sz="2000" dirty="0">
                    <a:solidFill>
                      <a:schemeClr val="bg2"/>
                    </a:solidFill>
                  </a:rPr>
                  <a:t>3</a:t>
                </a:r>
                <a:r>
                  <a:rPr lang="el-GR" sz="2000" dirty="0">
                    <a:solidFill>
                      <a:schemeClr val="bg2"/>
                    </a:solidFill>
                  </a:rPr>
                  <a:t>σ</a:t>
                </a:r>
                <a:r>
                  <a:rPr lang="en-US" sz="2000" baseline="-25000" dirty="0" err="1" smtClean="0">
                    <a:solidFill>
                      <a:schemeClr val="bg2"/>
                    </a:solidFill>
                  </a:rPr>
                  <a:t>achtergrond</a:t>
                </a:r>
                <a:endParaRPr lang="en-US" sz="2000" dirty="0" smtClean="0">
                  <a:solidFill>
                    <a:schemeClr val="bg2"/>
                  </a:solidFill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 smtClean="0">
                    <a:solidFill>
                      <a:srgbClr val="FF0000"/>
                    </a:solidFill>
                    <a:sym typeface="Symbol"/>
                  </a:rPr>
                  <a:t></a:t>
                </a:r>
                <a:r>
                  <a:rPr lang="en-US" sz="2000" dirty="0">
                    <a:solidFill>
                      <a:srgbClr val="FF0000"/>
                    </a:solidFill>
                    <a:sym typeface="Symbol"/>
                  </a:rPr>
                  <a:t>	</a:t>
                </a:r>
                <a:r>
                  <a:rPr lang="en-US" sz="2000" dirty="0" err="1" smtClean="0">
                    <a:solidFill>
                      <a:srgbClr val="FF0000"/>
                    </a:solidFill>
                    <a:sym typeface="Symbol"/>
                  </a:rPr>
                  <a:t>activiteit</a:t>
                </a:r>
                <a:r>
                  <a:rPr lang="en-US" sz="2000" dirty="0" smtClean="0">
                    <a:solidFill>
                      <a:srgbClr val="FF0000"/>
                    </a:solidFill>
                    <a:sym typeface="Symbol"/>
                  </a:rPr>
                  <a:t> is </a:t>
                </a:r>
                <a:r>
                  <a:rPr lang="en-US" sz="2000" dirty="0" err="1" smtClean="0">
                    <a:solidFill>
                      <a:srgbClr val="FF0000"/>
                    </a:solidFill>
                    <a:sym typeface="Symbol"/>
                  </a:rPr>
                  <a:t>meetbaar</a:t>
                </a:r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2532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47963" y="2565400"/>
                <a:ext cx="6216650" cy="3684791"/>
              </a:xfrm>
              <a:prstGeom prst="rect">
                <a:avLst/>
              </a:prstGeom>
              <a:blipFill rotWithShape="1">
                <a:blip r:embed="rId3"/>
                <a:stretch>
                  <a:fillRect t="-662" b="-82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85178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84C27499-B868-4022-8CF2-361412305E33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4</a:t>
            </a:r>
          </a:p>
        </p:txBody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717232" cy="3646488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Men </a:t>
            </a:r>
            <a:r>
              <a:rPr lang="en-US" sz="2000" dirty="0" err="1" smtClean="0">
                <a:solidFill>
                  <a:schemeClr val="bg1"/>
                </a:solidFill>
              </a:rPr>
              <a:t>vermoedt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dat</a:t>
            </a:r>
            <a:r>
              <a:rPr lang="en-US" sz="2000" dirty="0" smtClean="0">
                <a:solidFill>
                  <a:schemeClr val="bg1"/>
                </a:solidFill>
              </a:rPr>
              <a:t> het </a:t>
            </a:r>
            <a:r>
              <a:rPr lang="en-US" sz="2000" dirty="0" err="1" smtClean="0">
                <a:solidFill>
                  <a:schemeClr val="bg1"/>
                </a:solidFill>
              </a:rPr>
              <a:t>achtergrondteltempo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fluctueert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</a:rPr>
              <a:t>en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daarom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wordt</a:t>
            </a:r>
            <a:r>
              <a:rPr lang="en-US" sz="2000" dirty="0" smtClean="0">
                <a:solidFill>
                  <a:schemeClr val="bg1"/>
                </a:solidFill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</a:rPr>
              <a:t>achtergrond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telkens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gedurende</a:t>
            </a:r>
            <a:r>
              <a:rPr lang="en-US" sz="2000" dirty="0" smtClean="0">
                <a:solidFill>
                  <a:schemeClr val="bg1"/>
                </a:solidFill>
              </a:rPr>
              <a:t> 10 min </a:t>
            </a:r>
            <a:r>
              <a:rPr lang="en-US" sz="2000" dirty="0" err="1" smtClean="0">
                <a:solidFill>
                  <a:schemeClr val="bg1"/>
                </a:solidFill>
              </a:rPr>
              <a:t>gemeten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/>
              <a:buChar char="l"/>
            </a:pPr>
            <a:r>
              <a:rPr lang="en-US" sz="2000" dirty="0" err="1" smtClean="0">
                <a:solidFill>
                  <a:srgbClr val="FF0000"/>
                </a:solidFill>
              </a:rPr>
              <a:t>Bereken</a:t>
            </a:r>
            <a:r>
              <a:rPr lang="en-US" sz="2000" dirty="0" smtClean="0">
                <a:solidFill>
                  <a:srgbClr val="FF0000"/>
                </a:solidFill>
              </a:rPr>
              <a:t> de </a:t>
            </a:r>
            <a:r>
              <a:rPr lang="en-US" sz="2000" dirty="0" err="1" smtClean="0">
                <a:solidFill>
                  <a:srgbClr val="FF0000"/>
                </a:solidFill>
              </a:rPr>
              <a:t>activiteit</a:t>
            </a:r>
            <a:r>
              <a:rPr lang="en-US" sz="2000" dirty="0" smtClean="0">
                <a:solidFill>
                  <a:srgbClr val="FF0000"/>
                </a:solidFill>
              </a:rPr>
              <a:t> in het </a:t>
            </a:r>
            <a:r>
              <a:rPr lang="en-US" sz="2000" dirty="0" err="1" smtClean="0">
                <a:solidFill>
                  <a:srgbClr val="FF0000"/>
                </a:solidFill>
              </a:rPr>
              <a:t>urinemonster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en</a:t>
            </a:r>
            <a:r>
              <a:rPr lang="en-US" sz="2000" dirty="0" smtClean="0">
                <a:solidFill>
                  <a:srgbClr val="FF0000"/>
                </a:solidFill>
              </a:rPr>
              <a:t> de </a:t>
            </a:r>
            <a:r>
              <a:rPr lang="en-US" sz="2000" dirty="0" err="1" smtClean="0">
                <a:solidFill>
                  <a:srgbClr val="FF0000"/>
                </a:solidFill>
              </a:rPr>
              <a:t>spreiding</a:t>
            </a:r>
            <a:r>
              <a:rPr lang="en-US" sz="2000" dirty="0" smtClean="0">
                <a:solidFill>
                  <a:srgbClr val="FF0000"/>
                </a:solidFill>
              </a:rPr>
              <a:t> in </a:t>
            </a:r>
            <a:r>
              <a:rPr lang="en-US" sz="2000" dirty="0" err="1" smtClean="0">
                <a:solidFill>
                  <a:srgbClr val="FF0000"/>
                </a:solidFill>
              </a:rPr>
              <a:t>dit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antwoord</a:t>
            </a:r>
            <a:r>
              <a:rPr lang="en-US" sz="2000" dirty="0" smtClean="0">
                <a:solidFill>
                  <a:srgbClr val="FF0000"/>
                </a:solidFill>
              </a:rPr>
              <a:t>.</a:t>
            </a: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/>
              <a:buChar char="l"/>
            </a:pPr>
            <a:r>
              <a:rPr lang="en-US" sz="2000" dirty="0" err="1" smtClean="0">
                <a:solidFill>
                  <a:srgbClr val="FF0000"/>
                </a:solidFill>
              </a:rPr>
              <a:t>Levert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berekening</a:t>
            </a:r>
            <a:r>
              <a:rPr lang="en-US" sz="2000" dirty="0" smtClean="0">
                <a:solidFill>
                  <a:srgbClr val="FF0000"/>
                </a:solidFill>
              </a:rPr>
              <a:t> van de </a:t>
            </a:r>
            <a:r>
              <a:rPr lang="en-US" sz="2000" dirty="0" err="1" smtClean="0">
                <a:solidFill>
                  <a:srgbClr val="FF0000"/>
                </a:solidFill>
              </a:rPr>
              <a:t>effectieve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volgdosis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vanuit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deze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activiteit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een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waarde</a:t>
            </a:r>
            <a:r>
              <a:rPr lang="en-US" sz="2000" dirty="0" smtClean="0">
                <a:solidFill>
                  <a:srgbClr val="FF0000"/>
                </a:solidFill>
              </a:rPr>
              <a:t> die </a:t>
            </a:r>
            <a:r>
              <a:rPr lang="en-US" sz="2000" dirty="0" err="1" smtClean="0">
                <a:solidFill>
                  <a:srgbClr val="FF0000"/>
                </a:solidFill>
              </a:rPr>
              <a:t>aan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NDRIS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gemeld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dient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te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worden</a:t>
            </a:r>
            <a:r>
              <a:rPr lang="en-US" sz="2000" dirty="0" smtClean="0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Wat is de situatie ?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6221288" cy="3790950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 smtClean="0">
              <a:solidFill>
                <a:schemeClr val="bg2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2000" smtClean="0">
                <a:solidFill>
                  <a:schemeClr val="bg2"/>
                </a:solidFill>
              </a:rPr>
              <a:t>De nieuwe deskundige voor een C-laboratorium wil een frisse wind laten waaien en protocollen, risico's en controles opnieuw in kaart brengen.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 smtClean="0">
              <a:solidFill>
                <a:schemeClr val="bg2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2000" smtClean="0">
                <a:solidFill>
                  <a:schemeClr val="bg2"/>
                </a:solidFill>
              </a:rPr>
              <a:t>Hij stelt zichzelf de volgende vragen:</a:t>
            </a:r>
          </a:p>
          <a:p>
            <a:pPr marL="889200" lvl="1" indent="-457200" defTabSz="216000">
              <a:spcBef>
                <a:spcPts val="400"/>
              </a:spcBef>
              <a:buClr>
                <a:schemeClr val="bg2"/>
              </a:buClr>
              <a:buFont typeface="+mj-lt"/>
              <a:buAutoNum type="arabicPeriod"/>
              <a:defRPr/>
            </a:pPr>
            <a:r>
              <a:rPr lang="en-US" sz="2000">
                <a:solidFill>
                  <a:schemeClr val="bg2"/>
                </a:solidFill>
              </a:rPr>
              <a:t>m</a:t>
            </a:r>
            <a:r>
              <a:rPr lang="en-US" sz="2000" smtClean="0">
                <a:solidFill>
                  <a:schemeClr val="bg2"/>
                </a:solidFill>
              </a:rPr>
              <a:t>ag een handeling worden uitgevoerd</a:t>
            </a:r>
          </a:p>
          <a:p>
            <a:pPr marL="889200" lvl="1" indent="-457200" defTabSz="216000">
              <a:spcBef>
                <a:spcPts val="400"/>
              </a:spcBef>
              <a:buClr>
                <a:schemeClr val="bg2"/>
              </a:buClr>
              <a:buFont typeface="+mj-lt"/>
              <a:buAutoNum type="arabicPeriod"/>
              <a:defRPr/>
            </a:pPr>
            <a:r>
              <a:rPr lang="en-US" sz="2000" smtClean="0">
                <a:solidFill>
                  <a:schemeClr val="bg2"/>
                </a:solidFill>
              </a:rPr>
              <a:t>welke activiteit komt bij een incident in de urine van de werknemer terecht</a:t>
            </a:r>
          </a:p>
          <a:p>
            <a:pPr marL="889200" lvl="1" indent="-457200" defTabSz="216000">
              <a:spcBef>
                <a:spcPts val="400"/>
              </a:spcBef>
              <a:buClr>
                <a:schemeClr val="bg2"/>
              </a:buClr>
              <a:buFont typeface="+mj-lt"/>
              <a:buAutoNum type="arabicPeriod"/>
              <a:defRPr/>
            </a:pPr>
            <a:r>
              <a:rPr lang="en-US" sz="2000" smtClean="0">
                <a:solidFill>
                  <a:schemeClr val="bg2"/>
                </a:solidFill>
              </a:rPr>
              <a:t>welke activiteit kan worden gemeten</a:t>
            </a:r>
          </a:p>
          <a:p>
            <a:pPr marL="889200" lvl="1" indent="-457200" defTabSz="216000">
              <a:spcBef>
                <a:spcPts val="400"/>
              </a:spcBef>
              <a:buClr>
                <a:schemeClr val="bg2"/>
              </a:buClr>
              <a:buFont typeface="+mj-lt"/>
              <a:buAutoNum type="arabicPeriod"/>
              <a:defRPr/>
            </a:pPr>
            <a:r>
              <a:rPr lang="en-US" sz="2000" smtClean="0">
                <a:solidFill>
                  <a:schemeClr val="bg2"/>
                </a:solidFill>
              </a:rPr>
              <a:t>wanneer moet de volgdosis worden gemeld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74490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Gegevens 4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6216525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 dirty="0" smtClean="0">
              <a:solidFill>
                <a:schemeClr val="bg2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err="1" smtClean="0">
                <a:solidFill>
                  <a:schemeClr val="bg2"/>
                </a:solidFill>
              </a:rPr>
              <a:t>T</a:t>
            </a:r>
            <a:r>
              <a:rPr lang="en-US" sz="2000" baseline="-25000" dirty="0" err="1" smtClean="0">
                <a:solidFill>
                  <a:schemeClr val="bg2"/>
                </a:solidFill>
              </a:rPr>
              <a:t>bruto</a:t>
            </a:r>
            <a:r>
              <a:rPr lang="en-US" sz="2000" dirty="0" smtClean="0">
                <a:solidFill>
                  <a:schemeClr val="bg2"/>
                </a:solidFill>
              </a:rPr>
              <a:t> = 13,1 </a:t>
            </a:r>
            <a:r>
              <a:rPr lang="en-US" sz="2000" dirty="0" err="1" smtClean="0">
                <a:solidFill>
                  <a:schemeClr val="bg2"/>
                </a:solidFill>
              </a:rPr>
              <a:t>cpm</a:t>
            </a:r>
            <a:endParaRPr lang="en-US" sz="2000" dirty="0" smtClean="0">
              <a:solidFill>
                <a:schemeClr val="bg2"/>
              </a:solidFill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err="1" smtClean="0">
                <a:solidFill>
                  <a:schemeClr val="bg2"/>
                </a:solidFill>
              </a:rPr>
              <a:t>T</a:t>
            </a:r>
            <a:r>
              <a:rPr lang="en-US" sz="2000" baseline="-25000" dirty="0" err="1" smtClean="0">
                <a:solidFill>
                  <a:schemeClr val="bg2"/>
                </a:solidFill>
              </a:rPr>
              <a:t>achtergrond</a:t>
            </a:r>
            <a:r>
              <a:rPr lang="en-US" sz="2000" dirty="0" smtClean="0">
                <a:solidFill>
                  <a:schemeClr val="bg2"/>
                </a:solidFill>
              </a:rPr>
              <a:t> = 9,3 </a:t>
            </a:r>
            <a:r>
              <a:rPr lang="en-US" sz="2000" dirty="0" err="1" smtClean="0">
                <a:solidFill>
                  <a:schemeClr val="bg2"/>
                </a:solidFill>
              </a:rPr>
              <a:t>cpm</a:t>
            </a:r>
            <a:endParaRPr lang="en-US" sz="2000" dirty="0">
              <a:solidFill>
                <a:schemeClr val="bg2"/>
              </a:solidFill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err="1" smtClean="0">
                <a:solidFill>
                  <a:schemeClr val="bg2"/>
                </a:solidFill>
              </a:rPr>
              <a:t>t</a:t>
            </a:r>
            <a:r>
              <a:rPr lang="en-US" sz="2000" baseline="-25000" dirty="0" err="1" smtClean="0">
                <a:solidFill>
                  <a:schemeClr val="bg2"/>
                </a:solidFill>
              </a:rPr>
              <a:t>bruto</a:t>
            </a:r>
            <a:r>
              <a:rPr lang="en-US" sz="2000" dirty="0" smtClean="0">
                <a:solidFill>
                  <a:schemeClr val="bg2"/>
                </a:solidFill>
              </a:rPr>
              <a:t> = </a:t>
            </a:r>
            <a:r>
              <a:rPr lang="en-US" sz="2000" dirty="0" err="1" smtClean="0">
                <a:solidFill>
                  <a:schemeClr val="bg2"/>
                </a:solidFill>
              </a:rPr>
              <a:t>t</a:t>
            </a:r>
            <a:r>
              <a:rPr lang="en-US" sz="2000" baseline="-25000" dirty="0" err="1" smtClean="0">
                <a:solidFill>
                  <a:schemeClr val="bg2"/>
                </a:solidFill>
              </a:rPr>
              <a:t>achtergrond</a:t>
            </a:r>
            <a:r>
              <a:rPr lang="en-US" sz="2000" dirty="0" smtClean="0">
                <a:solidFill>
                  <a:schemeClr val="bg2"/>
                </a:solidFill>
              </a:rPr>
              <a:t> = 10 min = 600 s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smtClean="0">
                <a:solidFill>
                  <a:schemeClr val="bg2"/>
                </a:solidFill>
              </a:rPr>
              <a:t>ε = 0,80 </a:t>
            </a:r>
            <a:r>
              <a:rPr lang="en-US" sz="2000" dirty="0" err="1" smtClean="0">
                <a:solidFill>
                  <a:schemeClr val="bg2"/>
                </a:solidFill>
              </a:rPr>
              <a:t>cpm</a:t>
            </a:r>
            <a:r>
              <a:rPr lang="en-US" sz="2000" dirty="0" smtClean="0">
                <a:solidFill>
                  <a:schemeClr val="bg2"/>
                </a:solidFill>
              </a:rPr>
              <a:t>/</a:t>
            </a:r>
            <a:r>
              <a:rPr lang="en-US" sz="2000" dirty="0" err="1" smtClean="0">
                <a:solidFill>
                  <a:schemeClr val="bg2"/>
                </a:solidFill>
              </a:rPr>
              <a:t>dpm</a:t>
            </a:r>
            <a:endParaRPr lang="en-US" sz="2000" dirty="0" smtClean="0">
              <a:solidFill>
                <a:schemeClr val="bg2"/>
              </a:solidFill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err="1" smtClean="0">
                <a:solidFill>
                  <a:schemeClr val="bg2"/>
                </a:solidFill>
              </a:rPr>
              <a:t>criterium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voor</a:t>
            </a:r>
            <a:r>
              <a:rPr lang="en-US" sz="2000" dirty="0" smtClean="0">
                <a:solidFill>
                  <a:schemeClr val="bg2"/>
                </a:solidFill>
              </a:rPr>
              <a:t> melding </a:t>
            </a:r>
            <a:r>
              <a:rPr lang="en-US" sz="2000" dirty="0" err="1" smtClean="0">
                <a:solidFill>
                  <a:schemeClr val="bg2"/>
                </a:solidFill>
              </a:rPr>
              <a:t>aan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NDRIS</a:t>
            </a:r>
            <a:r>
              <a:rPr lang="en-US" sz="2000" dirty="0" smtClean="0">
                <a:solidFill>
                  <a:schemeClr val="bg2"/>
                </a:solidFill>
              </a:rPr>
              <a:t> is </a:t>
            </a:r>
            <a:r>
              <a:rPr lang="en-US" sz="2000" smtClean="0">
                <a:solidFill>
                  <a:schemeClr val="bg2"/>
                </a:solidFill>
              </a:rPr>
              <a:t>10 µSv</a:t>
            </a:r>
            <a:br>
              <a:rPr lang="en-US" sz="2000" smtClean="0">
                <a:solidFill>
                  <a:schemeClr val="bg2"/>
                </a:solidFill>
              </a:rPr>
            </a:br>
            <a:r>
              <a:rPr lang="en-US" sz="2000" smtClean="0">
                <a:solidFill>
                  <a:schemeClr val="bg2"/>
                </a:solidFill>
              </a:rPr>
              <a:t>(persoonlijke keuze van de deskundige)</a:t>
            </a:r>
            <a:endParaRPr lang="en-US" sz="2000" dirty="0" smtClean="0">
              <a:solidFill>
                <a:schemeClr val="bg2"/>
              </a:solidFill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dirty="0" err="1" smtClean="0">
                <a:solidFill>
                  <a:schemeClr val="bg2"/>
                </a:solidFill>
              </a:rPr>
              <a:t>voor</a:t>
            </a:r>
            <a:r>
              <a:rPr lang="en-US" sz="2000" dirty="0" smtClean="0">
                <a:solidFill>
                  <a:schemeClr val="bg2"/>
                </a:solidFill>
              </a:rPr>
              <a:t> E(50) = 10 µ</a:t>
            </a:r>
            <a:r>
              <a:rPr lang="en-US" sz="2000" dirty="0" err="1" smtClean="0">
                <a:solidFill>
                  <a:schemeClr val="bg2"/>
                </a:solidFill>
              </a:rPr>
              <a:t>Sv</a:t>
            </a:r>
            <a:r>
              <a:rPr lang="en-US" sz="2000" dirty="0" smtClean="0">
                <a:solidFill>
                  <a:schemeClr val="bg2"/>
                </a:solidFill>
              </a:rPr>
              <a:t> is </a:t>
            </a:r>
            <a:r>
              <a:rPr lang="en-US" sz="2000" dirty="0" err="1" smtClean="0">
                <a:solidFill>
                  <a:schemeClr val="bg2"/>
                </a:solidFill>
              </a:rPr>
              <a:t>A</a:t>
            </a:r>
            <a:r>
              <a:rPr lang="en-US" sz="2000" baseline="-25000" dirty="0" err="1" smtClean="0">
                <a:solidFill>
                  <a:schemeClr val="bg2"/>
                </a:solidFill>
              </a:rPr>
              <a:t>urinemonster</a:t>
            </a:r>
            <a:r>
              <a:rPr lang="en-US" sz="2000" dirty="0" smtClean="0">
                <a:solidFill>
                  <a:schemeClr val="bg2"/>
                </a:solidFill>
              </a:rPr>
              <a:t> = 92 </a:t>
            </a:r>
            <a:r>
              <a:rPr lang="en-US" sz="2000" dirty="0" err="1" smtClean="0">
                <a:solidFill>
                  <a:schemeClr val="bg2"/>
                </a:solidFill>
              </a:rPr>
              <a:t>mBq</a:t>
            </a:r>
            <a:r>
              <a:rPr lang="en-US" sz="2000" dirty="0" smtClean="0">
                <a:solidFill>
                  <a:schemeClr val="bg2"/>
                </a:solidFill>
              </a:rPr>
              <a:t/>
            </a:r>
            <a:br>
              <a:rPr lang="en-US" sz="2000" dirty="0" smtClean="0">
                <a:solidFill>
                  <a:schemeClr val="bg2"/>
                </a:solidFill>
              </a:rPr>
            </a:br>
            <a:r>
              <a:rPr lang="en-US" sz="2000" dirty="0" smtClean="0">
                <a:solidFill>
                  <a:schemeClr val="bg2"/>
                </a:solidFill>
              </a:rPr>
              <a:t>(</a:t>
            </a:r>
            <a:r>
              <a:rPr lang="en-US" sz="2000" dirty="0" err="1" smtClean="0">
                <a:solidFill>
                  <a:schemeClr val="bg2"/>
                </a:solidFill>
              </a:rPr>
              <a:t>volgens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antwoord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2b</a:t>
            </a:r>
            <a:r>
              <a:rPr lang="en-US" sz="2000" dirty="0" smtClean="0">
                <a:solidFill>
                  <a:schemeClr val="bg2"/>
                </a:solidFill>
              </a:rPr>
              <a:t>)</a:t>
            </a:r>
            <a:endParaRPr lang="en-US" sz="2000" dirty="0">
              <a:solidFill>
                <a:schemeClr val="bg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2779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1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6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1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dirty="0"/>
              <a:t>Intermezzo: </a:t>
            </a:r>
            <a:r>
              <a:rPr lang="en-US" dirty="0" err="1" smtClean="0"/>
              <a:t>statistiek</a:t>
            </a:r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822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743200" y="2590800"/>
                <a:ext cx="6077272" cy="3790950"/>
              </a:xfrm>
            </p:spPr>
            <p:txBody>
              <a:bodyPr/>
              <a:lstStyle/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endParaRPr lang="en-US" sz="2000" dirty="0" smtClean="0">
                  <a:solidFill>
                    <a:schemeClr val="bg2"/>
                  </a:solidFill>
                </a:endParaRP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2000" dirty="0" err="1">
                    <a:solidFill>
                      <a:schemeClr val="bg2"/>
                    </a:solidFill>
                  </a:rPr>
                  <a:t>l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angdurig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gemeten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achtergrond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in 10 min</a:t>
                </a: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2000" dirty="0">
                    <a:solidFill>
                      <a:schemeClr val="bg2"/>
                    </a:solidFill>
                  </a:rPr>
                  <a:t>	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10,0 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cpm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dirty="0" smtClean="0">
                    <a:solidFill>
                      <a:schemeClr val="bg2"/>
                    </a:solidFill>
                  </a:rPr>
                  <a:t> 10 min = 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100 </a:t>
                </a:r>
                <a:r>
                  <a:rPr lang="en-US" sz="2000">
                    <a:solidFill>
                      <a:schemeClr val="bg2"/>
                    </a:solidFill>
                    <a:sym typeface="Symbol"/>
                  </a:rPr>
                  <a:t>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10 counts</a:t>
                </a: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endParaRPr lang="en-US" sz="2000" dirty="0">
                  <a:solidFill>
                    <a:schemeClr val="bg2"/>
                  </a:solidFill>
                </a:endParaRP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2000" dirty="0" err="1">
                    <a:solidFill>
                      <a:schemeClr val="bg2"/>
                    </a:solidFill>
                  </a:rPr>
                  <a:t>e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enmalig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gemeten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achtergrond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in 10 min</a:t>
                </a: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2000" dirty="0">
                    <a:solidFill>
                      <a:schemeClr val="bg2"/>
                    </a:solidFill>
                  </a:rPr>
                  <a:t>	13,1 </a:t>
                </a:r>
                <a:r>
                  <a:rPr lang="en-US" sz="2000" dirty="0" err="1">
                    <a:solidFill>
                      <a:schemeClr val="bg2"/>
                    </a:solidFill>
                  </a:rPr>
                  <a:t>cpm</a:t>
                </a:r>
                <a:r>
                  <a:rPr lang="en-US" sz="2000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dirty="0">
                    <a:solidFill>
                      <a:schemeClr val="bg2"/>
                    </a:solidFill>
                  </a:rPr>
                  <a:t> 10 min = 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131 </a:t>
                </a:r>
                <a:r>
                  <a:rPr lang="en-US" sz="2000">
                    <a:solidFill>
                      <a:schemeClr val="bg2"/>
                    </a:solidFill>
                    <a:sym typeface="Symbol"/>
                  </a:rPr>
                  <a:t>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 </a:t>
                </a:r>
                <a:r>
                  <a:rPr lang="en-US" sz="2000">
                    <a:solidFill>
                      <a:schemeClr val="bg2"/>
                    </a:solidFill>
                  </a:rPr>
                  <a:t>11 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counts</a:t>
                </a: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endParaRPr lang="en-US" sz="2000" dirty="0">
                  <a:solidFill>
                    <a:schemeClr val="bg2"/>
                  </a:solidFill>
                </a:endParaRP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2000" dirty="0" err="1" smtClean="0">
                    <a:solidFill>
                      <a:schemeClr val="bg2"/>
                    </a:solidFill>
                  </a:rPr>
                  <a:t>verschil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= (131 - 100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) </a:t>
                </a:r>
                <a:r>
                  <a:rPr lang="en-US" sz="2000" smtClean="0">
                    <a:solidFill>
                      <a:schemeClr val="bg2"/>
                    </a:solidFill>
                    <a:sym typeface="Symbol"/>
                  </a:rPr>
                  <a:t>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>
                    <a:solidFill>
                      <a:schemeClr val="bg2"/>
                    </a:solidFill>
                  </a:rPr>
                  <a:t>√(</a:t>
                </a:r>
                <a:r>
                  <a:rPr lang="en-US" sz="2000">
                    <a:solidFill>
                      <a:schemeClr val="bg2"/>
                    </a:solidFill>
                  </a:rPr>
                  <a:t>131 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+ 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100) = 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31 </a:t>
                </a:r>
                <a:r>
                  <a:rPr lang="en-US" sz="2000">
                    <a:solidFill>
                      <a:schemeClr val="bg2"/>
                    </a:solidFill>
                    <a:sym typeface="Symbol"/>
                  </a:rPr>
                  <a:t>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15</a:t>
                </a: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2000" dirty="0" err="1" smtClean="0">
                    <a:solidFill>
                      <a:srgbClr val="FF0000"/>
                    </a:solidFill>
                  </a:rPr>
                  <a:t>dit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 is </a:t>
                </a:r>
                <a:r>
                  <a:rPr lang="en-US" sz="2000" dirty="0" err="1" smtClean="0">
                    <a:solidFill>
                      <a:srgbClr val="FF0000"/>
                    </a:solidFill>
                  </a:rPr>
                  <a:t>nauwelijks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 err="1" smtClean="0">
                    <a:solidFill>
                      <a:srgbClr val="FF0000"/>
                    </a:solidFill>
                  </a:rPr>
                  <a:t>statistisch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 significant</a:t>
                </a:r>
              </a:p>
            </p:txBody>
          </p:sp>
        </mc:Choice>
        <mc:Fallback xmlns="">
          <p:sp>
            <p:nvSpPr>
              <p:cNvPr id="30822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743200" y="2590800"/>
                <a:ext cx="6077272" cy="3790950"/>
              </a:xfrm>
              <a:blipFill rotWithShape="1">
                <a:blip r:embed="rId3"/>
                <a:stretch>
                  <a:fillRect t="-6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04698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Antwoord 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5320" name="Text Box 8"/>
              <p:cNvSpPr txBox="1">
                <a:spLocks noChangeArrowheads="1"/>
              </p:cNvSpPr>
              <p:nvPr/>
            </p:nvSpPr>
            <p:spPr bwMode="auto">
              <a:xfrm>
                <a:off x="2747963" y="2539803"/>
                <a:ext cx="6216650" cy="40438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2000" dirty="0" smtClean="0">
                  <a:solidFill>
                    <a:schemeClr val="bg2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 err="1" smtClean="0">
                    <a:solidFill>
                      <a:schemeClr val="bg2"/>
                    </a:solidFill>
                    <a:latin typeface="+mn-lt"/>
                  </a:rPr>
                  <a:t>N</a:t>
                </a:r>
                <a:r>
                  <a:rPr lang="en-US" sz="2000" baseline="-25000" dirty="0" err="1" smtClean="0">
                    <a:solidFill>
                      <a:schemeClr val="bg2"/>
                    </a:solidFill>
                    <a:latin typeface="+mn-lt"/>
                  </a:rPr>
                  <a:t>bruto</a:t>
                </a:r>
                <a:r>
                  <a:rPr lang="en-US" sz="2000" dirty="0" smtClean="0">
                    <a:solidFill>
                      <a:schemeClr val="bg2"/>
                    </a:solidFill>
                    <a:latin typeface="+mn-lt"/>
                  </a:rPr>
                  <a:t> = </a:t>
                </a:r>
                <a:r>
                  <a:rPr lang="en-US" sz="2000" dirty="0">
                    <a:solidFill>
                      <a:schemeClr val="bg2"/>
                    </a:solidFill>
                  </a:rPr>
                  <a:t>13,1 </a:t>
                </a:r>
                <a:r>
                  <a:rPr lang="en-US" sz="2000" err="1" smtClean="0">
                    <a:solidFill>
                      <a:schemeClr val="bg2"/>
                    </a:solidFill>
                  </a:rPr>
                  <a:t>cpm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smtClean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10 min = 131</a:t>
                </a:r>
                <a:r>
                  <a:rPr lang="en-US" sz="2000" dirty="0">
                    <a:solidFill>
                      <a:schemeClr val="bg2"/>
                    </a:solidFill>
                  </a:rPr>
                  <a:t> counts</a:t>
                </a:r>
                <a:endParaRPr lang="en-US" sz="2000" dirty="0" smtClean="0">
                  <a:solidFill>
                    <a:schemeClr val="bg2"/>
                  </a:solidFill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 err="1" smtClean="0">
                    <a:solidFill>
                      <a:schemeClr val="bg2"/>
                    </a:solidFill>
                    <a:latin typeface="+mn-lt"/>
                  </a:rPr>
                  <a:t>N</a:t>
                </a:r>
                <a:r>
                  <a:rPr lang="en-US" sz="2000" baseline="-25000" dirty="0" err="1" smtClean="0">
                    <a:solidFill>
                      <a:schemeClr val="bg2"/>
                    </a:solidFill>
                    <a:latin typeface="+mn-lt"/>
                  </a:rPr>
                  <a:t>achtergrond</a:t>
                </a:r>
                <a:r>
                  <a:rPr lang="en-US" sz="2000" dirty="0" smtClean="0">
                    <a:solidFill>
                      <a:schemeClr val="bg2"/>
                    </a:solidFill>
                    <a:latin typeface="+mn-lt"/>
                  </a:rPr>
                  <a:t> = 9,3</a:t>
                </a:r>
                <a:r>
                  <a:rPr lang="en-US" sz="2000" dirty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 err="1">
                    <a:solidFill>
                      <a:schemeClr val="bg2"/>
                    </a:solidFill>
                  </a:rPr>
                  <a:t>cpm</a:t>
                </a:r>
                <a:r>
                  <a:rPr lang="en-US" sz="2000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dirty="0">
                    <a:solidFill>
                      <a:schemeClr val="bg2"/>
                    </a:solidFill>
                  </a:rPr>
                  <a:t> 10 min = 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93</a:t>
                </a:r>
                <a:r>
                  <a:rPr lang="en-US" sz="2000" dirty="0">
                    <a:solidFill>
                      <a:schemeClr val="bg2"/>
                    </a:solidFill>
                  </a:rPr>
                  <a:t> counts</a:t>
                </a:r>
                <a:endParaRPr lang="en-US" sz="2000" dirty="0" smtClean="0">
                  <a:solidFill>
                    <a:schemeClr val="bg2"/>
                  </a:solidFill>
                  <a:latin typeface="+mn-lt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 err="1" smtClean="0">
                    <a:solidFill>
                      <a:schemeClr val="bg2"/>
                    </a:solidFill>
                    <a:latin typeface="+mn-lt"/>
                  </a:rPr>
                  <a:t>N</a:t>
                </a:r>
                <a:r>
                  <a:rPr lang="en-US" sz="2000" baseline="-25000" dirty="0" err="1" smtClean="0">
                    <a:solidFill>
                      <a:schemeClr val="bg2"/>
                    </a:solidFill>
                    <a:latin typeface="+mn-lt"/>
                  </a:rPr>
                  <a:t>netto</a:t>
                </a:r>
                <a:r>
                  <a:rPr lang="en-US" sz="2000" dirty="0" smtClean="0">
                    <a:solidFill>
                      <a:schemeClr val="bg2"/>
                    </a:solidFill>
                    <a:latin typeface="+mn-lt"/>
                  </a:rPr>
                  <a:t> = 131 - 93 = 38 counts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l-GR" sz="2000" dirty="0" smtClean="0">
                    <a:solidFill>
                      <a:schemeClr val="bg2"/>
                    </a:solidFill>
                  </a:rPr>
                  <a:t>σ</a:t>
                </a:r>
                <a:r>
                  <a:rPr lang="en-US" sz="2000" baseline="-25000" dirty="0" err="1" smtClean="0">
                    <a:solidFill>
                      <a:schemeClr val="bg2"/>
                    </a:solidFill>
                  </a:rPr>
                  <a:t>Nnetto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>
                    <a:solidFill>
                      <a:schemeClr val="bg2"/>
                    </a:solidFill>
                  </a:rPr>
                  <a:t>= 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√(131 + 93) </a:t>
                </a:r>
                <a:r>
                  <a:rPr lang="en-US" sz="2000" dirty="0">
                    <a:solidFill>
                      <a:schemeClr val="bg2"/>
                    </a:solidFill>
                  </a:rPr>
                  <a:t>= 1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5 </a:t>
                </a:r>
                <a:r>
                  <a:rPr lang="en-US" sz="2000" dirty="0">
                    <a:solidFill>
                      <a:schemeClr val="bg2"/>
                    </a:solidFill>
                  </a:rPr>
                  <a:t>counts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2000" dirty="0" smtClean="0">
                  <a:solidFill>
                    <a:schemeClr val="bg2"/>
                  </a:solidFill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 smtClean="0">
                    <a:solidFill>
                      <a:srgbClr val="FF0000"/>
                    </a:solidFill>
                  </a:rPr>
                  <a:t>N = A × </a:t>
                </a:r>
                <a:r>
                  <a:rPr lang="el-GR" sz="2000" dirty="0" smtClean="0">
                    <a:solidFill>
                      <a:srgbClr val="FF0000"/>
                    </a:solidFill>
                  </a:rPr>
                  <a:t>ε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l-GR" sz="2000" dirty="0" smtClean="0">
                    <a:solidFill>
                      <a:srgbClr val="FF0000"/>
                    </a:solidFill>
                  </a:rPr>
                  <a:t>×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 t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2000" dirty="0" smtClean="0">
                  <a:solidFill>
                    <a:schemeClr val="bg2"/>
                  </a:solidFill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 err="1" smtClean="0">
                    <a:solidFill>
                      <a:schemeClr val="bg2"/>
                    </a:solidFill>
                  </a:rPr>
                  <a:t>A</a:t>
                </a:r>
                <a:r>
                  <a:rPr lang="en-US" sz="2000" baseline="-25000" dirty="0" err="1" smtClean="0">
                    <a:solidFill>
                      <a:schemeClr val="bg2"/>
                    </a:solidFill>
                  </a:rPr>
                  <a:t>netto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>
                    <a:solidFill>
                      <a:schemeClr val="bg2"/>
                    </a:solidFill>
                    <a:sym typeface="Symbol"/>
                  </a:rPr>
                  <a:t> </a:t>
                </a:r>
                <a:r>
                  <a:rPr lang="el-GR" sz="2000" dirty="0">
                    <a:solidFill>
                      <a:schemeClr val="bg2"/>
                    </a:solidFill>
                  </a:rPr>
                  <a:t>σ</a:t>
                </a:r>
                <a:r>
                  <a:rPr lang="en-US" sz="2000" baseline="-25000" dirty="0" err="1" smtClean="0">
                    <a:solidFill>
                      <a:schemeClr val="bg2"/>
                    </a:solidFill>
                  </a:rPr>
                  <a:t>Anetto</a:t>
                </a:r>
                <a:r>
                  <a:rPr lang="en-US" sz="2000" dirty="0">
                    <a:solidFill>
                      <a:schemeClr val="bg2"/>
                    </a:solidFill>
                  </a:rPr>
                  <a:t> = 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(</a:t>
                </a:r>
                <a:r>
                  <a:rPr lang="en-US" sz="2000" dirty="0" err="1">
                    <a:solidFill>
                      <a:schemeClr val="bg2"/>
                    </a:solidFill>
                  </a:rPr>
                  <a:t>N</a:t>
                </a:r>
                <a:r>
                  <a:rPr lang="en-US" sz="2000" baseline="-25000" dirty="0" err="1">
                    <a:solidFill>
                      <a:schemeClr val="bg2"/>
                    </a:solidFill>
                  </a:rPr>
                  <a:t>netto</a:t>
                </a:r>
                <a:r>
                  <a:rPr lang="en-US" sz="2000" dirty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>
                    <a:solidFill>
                      <a:schemeClr val="bg2"/>
                    </a:solidFill>
                    <a:sym typeface="Symbol"/>
                  </a:rPr>
                  <a:t> </a:t>
                </a:r>
                <a:r>
                  <a:rPr lang="el-GR" sz="2000" dirty="0">
                    <a:solidFill>
                      <a:schemeClr val="bg2"/>
                    </a:solidFill>
                  </a:rPr>
                  <a:t>σ</a:t>
                </a:r>
                <a:r>
                  <a:rPr lang="en-US" sz="2000" baseline="-25000" dirty="0" err="1">
                    <a:solidFill>
                      <a:schemeClr val="bg2"/>
                    </a:solidFill>
                  </a:rPr>
                  <a:t>Nnetto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) / (</a:t>
                </a:r>
                <a:r>
                  <a:rPr lang="el-GR" sz="2000" dirty="0" smtClean="0">
                    <a:solidFill>
                      <a:schemeClr val="bg2"/>
                    </a:solidFill>
                  </a:rPr>
                  <a:t>ε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dirty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t)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>
                    <a:solidFill>
                      <a:schemeClr val="bg2"/>
                    </a:solidFill>
                    <a:latin typeface="+mn-lt"/>
                  </a:rPr>
                  <a:t>	</a:t>
                </a:r>
                <a:r>
                  <a:rPr lang="en-US" sz="2000" dirty="0" smtClean="0">
                    <a:solidFill>
                      <a:schemeClr val="bg2"/>
                    </a:solidFill>
                    <a:latin typeface="+mn-lt"/>
                  </a:rPr>
                  <a:t>						= (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38 </a:t>
                </a:r>
                <a:r>
                  <a:rPr lang="en-US" sz="2000" smtClean="0">
                    <a:solidFill>
                      <a:schemeClr val="bg2"/>
                    </a:solidFill>
                    <a:sym typeface="Symbol"/>
                  </a:rPr>
                  <a:t> </a:t>
                </a:r>
                <a:r>
                  <a:rPr lang="en-US" sz="2000" dirty="0" smtClean="0">
                    <a:solidFill>
                      <a:schemeClr val="bg2"/>
                    </a:solidFill>
                    <a:sym typeface="Symbol"/>
                  </a:rPr>
                  <a:t>15) / (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0,8 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cpm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/</a:t>
                </a:r>
                <a:r>
                  <a:rPr lang="en-US" sz="2000" dirty="0" err="1" smtClean="0">
                    <a:solidFill>
                      <a:schemeClr val="bg2"/>
                    </a:solidFill>
                  </a:rPr>
                  <a:t>dpm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dirty="0" smtClean="0">
                    <a:solidFill>
                      <a:schemeClr val="bg2"/>
                    </a:solidFill>
                  </a:rPr>
                  <a:t> 600 s</a:t>
                </a:r>
                <a:r>
                  <a:rPr lang="en-US" sz="2000" dirty="0" smtClean="0">
                    <a:solidFill>
                      <a:schemeClr val="bg2"/>
                    </a:solidFill>
                    <a:sym typeface="Symbol"/>
                  </a:rPr>
                  <a:t>)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dirty="0">
                    <a:solidFill>
                      <a:schemeClr val="bg2"/>
                    </a:solidFill>
                    <a:latin typeface="+mn-lt"/>
                    <a:sym typeface="Symbol"/>
                  </a:rPr>
                  <a:t>	</a:t>
                </a:r>
                <a:r>
                  <a:rPr lang="en-US" sz="2000" dirty="0" smtClean="0">
                    <a:solidFill>
                      <a:schemeClr val="bg2"/>
                    </a:solidFill>
                    <a:latin typeface="+mn-lt"/>
                    <a:sym typeface="Symbol"/>
                  </a:rPr>
                  <a:t>						= 0,079</a:t>
                </a:r>
                <a:r>
                  <a:rPr lang="en-US" sz="2000" dirty="0" smtClean="0">
                    <a:solidFill>
                      <a:schemeClr val="bg2"/>
                    </a:solidFill>
                  </a:rPr>
                  <a:t> </a:t>
                </a:r>
                <a:r>
                  <a:rPr lang="en-US" sz="2000" dirty="0">
                    <a:solidFill>
                      <a:schemeClr val="bg2"/>
                    </a:solidFill>
                    <a:sym typeface="Symbol"/>
                  </a:rPr>
                  <a:t> </a:t>
                </a:r>
                <a:r>
                  <a:rPr lang="en-US" sz="2000" dirty="0" smtClean="0">
                    <a:solidFill>
                      <a:schemeClr val="bg2"/>
                    </a:solidFill>
                    <a:sym typeface="Symbol"/>
                  </a:rPr>
                  <a:t>0,031 </a:t>
                </a:r>
                <a:r>
                  <a:rPr lang="en-US" sz="2000" dirty="0" err="1" smtClean="0">
                    <a:solidFill>
                      <a:schemeClr val="bg2"/>
                    </a:solidFill>
                    <a:sym typeface="Symbol"/>
                  </a:rPr>
                  <a:t>Bq</a:t>
                </a:r>
                <a:r>
                  <a:rPr lang="en-US" sz="2000" dirty="0" smtClean="0">
                    <a:solidFill>
                      <a:schemeClr val="bg2"/>
                    </a:solidFill>
                    <a:sym typeface="Symbol"/>
                  </a:rPr>
                  <a:t> </a:t>
                </a:r>
                <a:r>
                  <a:rPr lang="en-US" sz="2000" dirty="0">
                    <a:solidFill>
                      <a:schemeClr val="bg2"/>
                    </a:solidFill>
                    <a:sym typeface="Symbol"/>
                  </a:rPr>
                  <a:t>= </a:t>
                </a:r>
                <a:r>
                  <a:rPr lang="en-US" sz="2000" dirty="0">
                    <a:solidFill>
                      <a:srgbClr val="FF0000"/>
                    </a:solidFill>
                    <a:sym typeface="Symbol"/>
                  </a:rPr>
                  <a:t>79  </a:t>
                </a:r>
                <a:r>
                  <a:rPr lang="en-US" sz="2000" dirty="0" smtClean="0">
                    <a:solidFill>
                      <a:srgbClr val="FF0000"/>
                    </a:solidFill>
                    <a:sym typeface="Symbol"/>
                  </a:rPr>
                  <a:t>31 </a:t>
                </a:r>
                <a:r>
                  <a:rPr lang="en-US" sz="2000" dirty="0" err="1" smtClean="0">
                    <a:solidFill>
                      <a:srgbClr val="FF0000"/>
                    </a:solidFill>
                    <a:sym typeface="Symbol"/>
                  </a:rPr>
                  <a:t>mBq</a:t>
                </a:r>
                <a:endParaRPr lang="en-US" sz="2000" dirty="0" smtClean="0">
                  <a:solidFill>
                    <a:srgbClr val="FF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52532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47963" y="2539803"/>
                <a:ext cx="6216650" cy="4043864"/>
              </a:xfrm>
              <a:prstGeom prst="rect">
                <a:avLst/>
              </a:prstGeom>
              <a:blipFill rotWithShape="1">
                <a:blip r:embed="rId3"/>
                <a:stretch>
                  <a:fillRect t="-603" r="-882" b="-60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57879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Antwoord 4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3" y="2539803"/>
            <a:ext cx="6216650" cy="3272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 dirty="0" smtClean="0">
              <a:solidFill>
                <a:schemeClr val="bg2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 dirty="0" err="1">
                <a:solidFill>
                  <a:schemeClr val="bg2"/>
                </a:solidFill>
              </a:rPr>
              <a:t>A</a:t>
            </a:r>
            <a:r>
              <a:rPr lang="en-US" sz="2000" baseline="-25000" dirty="0" err="1">
                <a:solidFill>
                  <a:schemeClr val="bg2"/>
                </a:solidFill>
              </a:rPr>
              <a:t>netto</a:t>
            </a:r>
            <a:r>
              <a:rPr lang="en-US" sz="2000" dirty="0">
                <a:solidFill>
                  <a:schemeClr val="bg2"/>
                </a:solidFill>
              </a:rPr>
              <a:t> = </a:t>
            </a:r>
            <a:r>
              <a:rPr lang="en-US" sz="2000" dirty="0" smtClean="0">
                <a:solidFill>
                  <a:schemeClr val="bg2"/>
                </a:solidFill>
              </a:rPr>
              <a:t>92 </a:t>
            </a:r>
            <a:r>
              <a:rPr lang="en-US" sz="2000" dirty="0" err="1" smtClean="0">
                <a:solidFill>
                  <a:schemeClr val="bg2"/>
                </a:solidFill>
              </a:rPr>
              <a:t>mBq</a:t>
            </a:r>
            <a:r>
              <a:rPr lang="en-US" sz="2000" dirty="0">
                <a:solidFill>
                  <a:schemeClr val="bg2"/>
                </a:solidFill>
              </a:rPr>
              <a:t>					</a:t>
            </a:r>
            <a:r>
              <a:rPr lang="en-US" sz="2000" dirty="0" smtClean="0">
                <a:solidFill>
                  <a:schemeClr val="bg2"/>
                </a:solidFill>
              </a:rPr>
              <a:t>	</a:t>
            </a:r>
            <a:r>
              <a:rPr lang="en-US" sz="2000" dirty="0">
                <a:solidFill>
                  <a:schemeClr val="bg2"/>
                </a:solidFill>
              </a:rPr>
              <a:t>	</a:t>
            </a:r>
            <a:r>
              <a:rPr lang="en-US" sz="2000" dirty="0">
                <a:solidFill>
                  <a:schemeClr val="bg2"/>
                </a:solidFill>
                <a:sym typeface="Symbol"/>
              </a:rPr>
              <a:t>	E(50) = </a:t>
            </a:r>
            <a:r>
              <a:rPr lang="en-US" sz="2000" dirty="0" smtClean="0">
                <a:solidFill>
                  <a:schemeClr val="bg2"/>
                </a:solidFill>
                <a:sym typeface="Symbol"/>
              </a:rPr>
              <a:t>10 </a:t>
            </a:r>
            <a:r>
              <a:rPr lang="en-US" sz="2000" dirty="0">
                <a:solidFill>
                  <a:schemeClr val="bg2"/>
                </a:solidFill>
                <a:sym typeface="Symbol"/>
              </a:rPr>
              <a:t>µ</a:t>
            </a:r>
            <a:r>
              <a:rPr lang="en-US" sz="2000" dirty="0" err="1">
                <a:solidFill>
                  <a:schemeClr val="bg2"/>
                </a:solidFill>
                <a:sym typeface="Symbol"/>
              </a:rPr>
              <a:t>Sv</a:t>
            </a:r>
            <a:endParaRPr lang="en-US" sz="2000" dirty="0">
              <a:solidFill>
                <a:schemeClr val="bg2"/>
              </a:solidFill>
              <a:sym typeface="Symbol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 dirty="0" smtClean="0">
              <a:solidFill>
                <a:schemeClr val="bg2"/>
              </a:solidFill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 dirty="0" err="1" smtClean="0">
                <a:solidFill>
                  <a:schemeClr val="bg2"/>
                </a:solidFill>
              </a:rPr>
              <a:t>A</a:t>
            </a:r>
            <a:r>
              <a:rPr lang="en-US" sz="2000" baseline="-25000" dirty="0" err="1" smtClean="0">
                <a:solidFill>
                  <a:schemeClr val="bg2"/>
                </a:solidFill>
              </a:rPr>
              <a:t>netto</a:t>
            </a:r>
            <a:r>
              <a:rPr lang="en-US" sz="2000" dirty="0" smtClean="0">
                <a:solidFill>
                  <a:schemeClr val="bg2"/>
                </a:solidFill>
              </a:rPr>
              <a:t> = 79 </a:t>
            </a:r>
            <a:r>
              <a:rPr lang="en-US" sz="2000" dirty="0" err="1" smtClean="0">
                <a:solidFill>
                  <a:schemeClr val="bg2"/>
                </a:solidFill>
              </a:rPr>
              <a:t>mBq</a:t>
            </a:r>
            <a:r>
              <a:rPr lang="en-US" sz="2000" dirty="0" smtClean="0">
                <a:solidFill>
                  <a:schemeClr val="bg2"/>
                </a:solidFill>
              </a:rPr>
              <a:t>							</a:t>
            </a:r>
            <a:r>
              <a:rPr lang="en-US" sz="2000" dirty="0" smtClean="0">
                <a:solidFill>
                  <a:schemeClr val="bg2"/>
                </a:solidFill>
                <a:sym typeface="Symbol"/>
              </a:rPr>
              <a:t>	E(50) = 8,6 µ</a:t>
            </a:r>
            <a:r>
              <a:rPr lang="en-US" sz="2000" dirty="0" err="1" smtClean="0">
                <a:solidFill>
                  <a:schemeClr val="bg2"/>
                </a:solidFill>
                <a:sym typeface="Symbol"/>
              </a:rPr>
              <a:t>Sv</a:t>
            </a:r>
            <a:endParaRPr lang="en-US" sz="2000" dirty="0" smtClean="0">
              <a:solidFill>
                <a:schemeClr val="bg2"/>
              </a:solidFill>
              <a:sym typeface="Symbol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 dirty="0" smtClean="0">
              <a:solidFill>
                <a:schemeClr val="bg2"/>
              </a:solidFill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 dirty="0" err="1" smtClean="0">
                <a:solidFill>
                  <a:schemeClr val="bg2"/>
                </a:solidFill>
              </a:rPr>
              <a:t>A</a:t>
            </a:r>
            <a:r>
              <a:rPr lang="en-US" sz="2000" baseline="-25000" dirty="0" err="1" smtClean="0">
                <a:solidFill>
                  <a:schemeClr val="bg2"/>
                </a:solidFill>
              </a:rPr>
              <a:t>netto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smtClean="0">
                <a:solidFill>
                  <a:schemeClr val="bg2"/>
                </a:solidFill>
                <a:sym typeface="Symbol"/>
              </a:rPr>
              <a:t>+ </a:t>
            </a:r>
            <a:r>
              <a:rPr lang="el-GR" sz="2000" dirty="0">
                <a:solidFill>
                  <a:schemeClr val="bg2"/>
                </a:solidFill>
              </a:rPr>
              <a:t>σ</a:t>
            </a:r>
            <a:r>
              <a:rPr lang="en-US" sz="2000" baseline="-25000" dirty="0" err="1" smtClean="0">
                <a:solidFill>
                  <a:schemeClr val="bg2"/>
                </a:solidFill>
              </a:rPr>
              <a:t>Anetto</a:t>
            </a:r>
            <a:r>
              <a:rPr lang="en-US" sz="2000" dirty="0" smtClean="0">
                <a:solidFill>
                  <a:schemeClr val="bg2"/>
                </a:solidFill>
              </a:rPr>
              <a:t> = 110 </a:t>
            </a:r>
            <a:r>
              <a:rPr lang="en-US" sz="2000" dirty="0" err="1" smtClean="0">
                <a:solidFill>
                  <a:schemeClr val="bg2"/>
                </a:solidFill>
              </a:rPr>
              <a:t>mBq</a:t>
            </a:r>
            <a:r>
              <a:rPr lang="en-US" sz="2000" dirty="0" smtClean="0">
                <a:solidFill>
                  <a:schemeClr val="bg2"/>
                </a:solidFill>
              </a:rPr>
              <a:t>		</a:t>
            </a:r>
            <a:r>
              <a:rPr lang="en-US" sz="2000" dirty="0" smtClean="0">
                <a:solidFill>
                  <a:schemeClr val="bg2"/>
                </a:solidFill>
                <a:sym typeface="Symbol"/>
              </a:rPr>
              <a:t>	E(50</a:t>
            </a:r>
            <a:r>
              <a:rPr lang="en-US" sz="2000" dirty="0">
                <a:solidFill>
                  <a:schemeClr val="bg2"/>
                </a:solidFill>
                <a:sym typeface="Symbol"/>
              </a:rPr>
              <a:t>) = </a:t>
            </a:r>
            <a:r>
              <a:rPr lang="en-US" sz="2000" dirty="0" smtClean="0">
                <a:solidFill>
                  <a:schemeClr val="bg2"/>
                </a:solidFill>
                <a:sym typeface="Symbol"/>
              </a:rPr>
              <a:t>12,0 µ</a:t>
            </a:r>
            <a:r>
              <a:rPr lang="en-US" sz="2000" dirty="0" err="1" smtClean="0">
                <a:solidFill>
                  <a:schemeClr val="bg2"/>
                </a:solidFill>
                <a:sym typeface="Symbol"/>
              </a:rPr>
              <a:t>Sv</a:t>
            </a:r>
            <a:endParaRPr lang="en-US" sz="2000" dirty="0">
              <a:solidFill>
                <a:schemeClr val="bg2"/>
              </a:solidFill>
              <a:latin typeface="+mn-lt"/>
              <a:sym typeface="Symbol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 dirty="0" smtClean="0">
              <a:solidFill>
                <a:schemeClr val="bg2"/>
              </a:solidFill>
              <a:latin typeface="+mn-lt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 dirty="0" err="1" smtClean="0">
                <a:solidFill>
                  <a:srgbClr val="FF0000"/>
                </a:solidFill>
              </a:rPr>
              <a:t>Criterium</a:t>
            </a:r>
            <a:r>
              <a:rPr lang="en-US" sz="2000" dirty="0" smtClean="0">
                <a:solidFill>
                  <a:srgbClr val="FF0000"/>
                </a:solidFill>
              </a:rPr>
              <a:t> is 10 µ</a:t>
            </a:r>
            <a:r>
              <a:rPr lang="en-US" sz="2000" dirty="0" err="1" smtClean="0">
                <a:solidFill>
                  <a:srgbClr val="FF0000"/>
                </a:solidFill>
              </a:rPr>
              <a:t>Sv</a:t>
            </a:r>
            <a:r>
              <a:rPr lang="en-US" sz="2000" dirty="0" smtClean="0">
                <a:solidFill>
                  <a:srgbClr val="FF0000"/>
                </a:solidFill>
              </a:rPr>
              <a:t>.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Wat nu - </a:t>
            </a:r>
            <a:r>
              <a:rPr lang="en-US" sz="2000" dirty="0" err="1" smtClean="0">
                <a:solidFill>
                  <a:srgbClr val="FF0000"/>
                </a:solidFill>
              </a:rPr>
              <a:t>wel</a:t>
            </a:r>
            <a:r>
              <a:rPr lang="en-US" sz="2000" dirty="0" smtClean="0">
                <a:solidFill>
                  <a:srgbClr val="FF0000"/>
                </a:solidFill>
              </a:rPr>
              <a:t> of </a:t>
            </a:r>
            <a:r>
              <a:rPr lang="en-US" sz="2000" dirty="0" err="1" smtClean="0">
                <a:solidFill>
                  <a:srgbClr val="FF0000"/>
                </a:solidFill>
              </a:rPr>
              <a:t>niet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melden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aan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NDRIS</a:t>
            </a:r>
            <a:r>
              <a:rPr lang="en-US" sz="2000" dirty="0" smtClean="0">
                <a:solidFill>
                  <a:srgbClr val="FF0000"/>
                </a:solidFill>
              </a:rPr>
              <a:t> ?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91774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DE3451EA-CED2-4D18-938F-F45D1BEC88FA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Discussievraag</a:t>
            </a:r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6077272" cy="3933825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 smtClean="0">
              <a:solidFill>
                <a:schemeClr val="bg2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None/>
            </a:pP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De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gemeten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  <a:cs typeface="Arial" pitchFamily="34" charset="0"/>
              </a:rPr>
              <a:t>volgdosis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 is E(50) = 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  <a:sym typeface="Symbol"/>
              </a:rPr>
              <a:t>8</a:t>
            </a:r>
            <a:r>
              <a:rPr lang="en-US" sz="2000" dirty="0" smtClean="0">
                <a:solidFill>
                  <a:schemeClr val="bg2"/>
                </a:solidFill>
                <a:sym typeface="Symbol"/>
              </a:rPr>
              <a:t>,6  3,4 µ</a:t>
            </a:r>
            <a:r>
              <a:rPr lang="en-US" sz="2000" dirty="0" err="1" smtClean="0">
                <a:solidFill>
                  <a:schemeClr val="bg2"/>
                </a:solidFill>
                <a:sym typeface="Symbol"/>
              </a:rPr>
              <a:t>Sv</a:t>
            </a:r>
            <a:r>
              <a:rPr lang="en-US" sz="2000" dirty="0" smtClean="0">
                <a:solidFill>
                  <a:schemeClr val="bg2"/>
                </a:solidFill>
                <a:sym typeface="Symbol"/>
              </a:rPr>
              <a:t>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2000" dirty="0" smtClean="0">
              <a:solidFill>
                <a:schemeClr val="bg2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 dirty="0" smtClean="0">
                <a:solidFill>
                  <a:schemeClr val="bg1"/>
                </a:solidFill>
                <a:cs typeface="Arial" pitchFamily="34" charset="0"/>
                <a:hlinkClick r:id="rId3"/>
              </a:rPr>
              <a:t>Zou u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  <a:hlinkClick r:id="rId3"/>
              </a:rPr>
              <a:t>dit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  <a:hlinkClick r:id="rId3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  <a:hlinkClick r:id="rId3"/>
              </a:rPr>
              <a:t>wel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  <a:hlinkClick r:id="rId3"/>
              </a:rPr>
              <a:t> of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  <a:hlinkClick r:id="rId3"/>
              </a:rPr>
              <a:t>niet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  <a:hlinkClick r:id="rId3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  <a:hlinkClick r:id="rId3"/>
              </a:rPr>
              <a:t>melden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  <a:hlinkClick r:id="rId3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  <a:hlinkClick r:id="rId3"/>
              </a:rPr>
              <a:t>bij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  <a:hlinkClick r:id="rId3"/>
              </a:rPr>
              <a:t> </a:t>
            </a:r>
            <a:r>
              <a:rPr lang="en-US" sz="2000" err="1" smtClean="0">
                <a:solidFill>
                  <a:schemeClr val="bg1"/>
                </a:solidFill>
                <a:cs typeface="Arial" pitchFamily="34" charset="0"/>
                <a:hlinkClick r:id="rId3"/>
              </a:rPr>
              <a:t>NDRIS</a:t>
            </a:r>
            <a:r>
              <a:rPr lang="en-US" sz="2000" smtClean="0">
                <a:solidFill>
                  <a:schemeClr val="bg1"/>
                </a:solidFill>
                <a:cs typeface="Arial" pitchFamily="34" charset="0"/>
                <a:hlinkClick r:id="rId3"/>
              </a:rPr>
              <a:t> </a:t>
            </a:r>
            <a:r>
              <a:rPr lang="en-US" sz="2000" smtClean="0">
                <a:solidFill>
                  <a:schemeClr val="bg1"/>
                </a:solidFill>
                <a:cs typeface="Arial" pitchFamily="34" charset="0"/>
                <a:hlinkClick r:id="rId3"/>
              </a:rPr>
              <a:t>?</a:t>
            </a:r>
            <a:endParaRPr lang="en-US" sz="2000" smtClean="0">
              <a:solidFill>
                <a:schemeClr val="bg1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nl-NL" sz="2000" smtClean="0">
              <a:solidFill>
                <a:schemeClr val="bg1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nl-NL" sz="2000" smtClean="0">
                <a:solidFill>
                  <a:schemeClr val="bg1"/>
                </a:solidFill>
                <a:cs typeface="Arial" pitchFamily="34" charset="0"/>
              </a:rPr>
              <a:t>Zou </a:t>
            </a:r>
            <a:r>
              <a:rPr lang="nl-NL" sz="2000">
                <a:solidFill>
                  <a:schemeClr val="bg1"/>
                </a:solidFill>
                <a:cs typeface="Arial" pitchFamily="34" charset="0"/>
              </a:rPr>
              <a:t>u </a:t>
            </a:r>
            <a:r>
              <a:rPr lang="nl-NL" sz="2000">
                <a:solidFill>
                  <a:schemeClr val="bg1"/>
                </a:solidFill>
                <a:cs typeface="Arial" pitchFamily="34" charset="0"/>
              </a:rPr>
              <a:t>dit </a:t>
            </a:r>
            <a:r>
              <a:rPr lang="nl-NL" sz="2000" smtClean="0">
                <a:solidFill>
                  <a:schemeClr val="bg1"/>
                </a:solidFill>
                <a:cs typeface="Arial" pitchFamily="34" charset="0"/>
              </a:rPr>
              <a:t>wel of niet melden </a:t>
            </a:r>
            <a:r>
              <a:rPr lang="nl-NL" sz="2000">
                <a:solidFill>
                  <a:schemeClr val="bg1"/>
                </a:solidFill>
                <a:cs typeface="Arial" pitchFamily="34" charset="0"/>
              </a:rPr>
              <a:t>bij het meldpunt </a:t>
            </a:r>
            <a:r>
              <a:rPr lang="nl-NL" sz="2000">
                <a:solidFill>
                  <a:schemeClr val="bg1"/>
                </a:solidFill>
                <a:cs typeface="Arial" pitchFamily="34" charset="0"/>
              </a:rPr>
              <a:t>voor </a:t>
            </a:r>
            <a:r>
              <a:rPr lang="nl-NL" sz="2000" smtClean="0">
                <a:solidFill>
                  <a:schemeClr val="bg1"/>
                </a:solidFill>
                <a:cs typeface="Arial" pitchFamily="34" charset="0"/>
              </a:rPr>
              <a:t>incidenten (ANVS) ?</a:t>
            </a:r>
            <a:endParaRPr lang="en-US" sz="2000" smtClean="0">
              <a:solidFill>
                <a:schemeClr val="bg1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1800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21878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Intermezzo: </a:t>
            </a:r>
            <a:r>
              <a:rPr lang="en-US" smtClean="0"/>
              <a:t>(voormalige) RRL</a:t>
            </a:r>
            <a:br>
              <a:rPr lang="en-US" smtClean="0"/>
            </a:br>
            <a:r>
              <a:rPr lang="en-US" sz="1800" smtClean="0"/>
              <a:t>Richtlijn Radionucliden-Laboratoria</a:t>
            </a:r>
            <a:endParaRPr lang="en-US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822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743200" y="2590800"/>
                <a:ext cx="6077272" cy="3790950"/>
              </a:xfrm>
            </p:spPr>
            <p:txBody>
              <a:bodyPr/>
              <a:lstStyle/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endParaRPr lang="en-US" sz="2000" smtClean="0">
                  <a:solidFill>
                    <a:schemeClr val="bg2"/>
                  </a:solidFill>
                </a:endParaRP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2000" smtClean="0">
                    <a:solidFill>
                      <a:schemeClr val="bg2"/>
                    </a:solidFill>
                  </a:rPr>
                  <a:t>De maximaal te hanteren activiteit in een radionuclidenlaboratorium is</a:t>
                </a: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endParaRPr lang="en-US" sz="2000" smtClean="0">
                  <a:solidFill>
                    <a:schemeClr val="bg2"/>
                  </a:solidFill>
                </a:endParaRP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2000" smtClean="0">
                    <a:solidFill>
                      <a:schemeClr val="bg2"/>
                    </a:solidFill>
                  </a:rPr>
                  <a:t>A</a:t>
                </a:r>
                <a:r>
                  <a:rPr lang="en-US" sz="2000" baseline="-25000" smtClean="0">
                    <a:solidFill>
                      <a:schemeClr val="bg2"/>
                    </a:solidFill>
                  </a:rPr>
                  <a:t>max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 = 0,020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smtClean="0">
                    <a:solidFill>
                      <a:schemeClr val="bg2"/>
                    </a:solidFill>
                  </a:rPr>
                  <a:t> 10</a:t>
                </a:r>
                <a:r>
                  <a:rPr lang="en-US" sz="2000" baseline="30000" smtClean="0">
                    <a:solidFill>
                      <a:schemeClr val="bg2"/>
                    </a:solidFill>
                  </a:rPr>
                  <a:t>-p-q-r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 smtClean="0">
                    <a:solidFill>
                      <a:schemeClr val="bg2"/>
                    </a:solidFill>
                  </a:rPr>
                  <a:t> Re</a:t>
                </a:r>
                <a:r>
                  <a:rPr lang="en-US" sz="2000" baseline="-25000" smtClean="0">
                    <a:solidFill>
                      <a:schemeClr val="bg2"/>
                    </a:solidFill>
                  </a:rPr>
                  <a:t>inh</a:t>
                </a:r>
              </a:p>
              <a:p>
                <a:pPr marL="832050" lvl="2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1800" smtClean="0">
                    <a:solidFill>
                      <a:schemeClr val="bg2"/>
                    </a:solidFill>
                  </a:rPr>
                  <a:t>A</a:t>
                </a:r>
                <a:r>
                  <a:rPr lang="en-US" sz="1800" baseline="-25000" smtClean="0">
                    <a:solidFill>
                      <a:schemeClr val="bg2"/>
                    </a:solidFill>
                  </a:rPr>
                  <a:t>max</a:t>
                </a:r>
                <a:r>
                  <a:rPr lang="en-US" sz="1800" smtClean="0">
                    <a:solidFill>
                      <a:schemeClr val="bg2"/>
                    </a:solidFill>
                  </a:rPr>
                  <a:t>		maximale activiteit (in Bq)</a:t>
                </a:r>
              </a:p>
              <a:p>
                <a:pPr marL="832050" lvl="2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1800" smtClean="0">
                    <a:solidFill>
                      <a:schemeClr val="bg2"/>
                    </a:solidFill>
                  </a:rPr>
                  <a:t>p			verspreidingsparameter</a:t>
                </a:r>
              </a:p>
              <a:p>
                <a:pPr marL="832050" lvl="2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1800" smtClean="0">
                    <a:solidFill>
                      <a:schemeClr val="bg2"/>
                    </a:solidFill>
                  </a:rPr>
                  <a:t>q			laboratoriumparameter</a:t>
                </a:r>
              </a:p>
              <a:p>
                <a:pPr marL="832050" lvl="2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1800" smtClean="0">
                    <a:solidFill>
                      <a:schemeClr val="bg2"/>
                    </a:solidFill>
                  </a:rPr>
                  <a:t>r			lokale ventilatieparameter</a:t>
                </a:r>
              </a:p>
              <a:p>
                <a:pPr marL="832050" lvl="2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1800" smtClean="0">
                    <a:solidFill>
                      <a:schemeClr val="bg2"/>
                    </a:solidFill>
                  </a:rPr>
                  <a:t>Re</a:t>
                </a:r>
                <a:r>
                  <a:rPr lang="en-US" sz="1800" baseline="-25000" smtClean="0">
                    <a:solidFill>
                      <a:schemeClr val="bg2"/>
                    </a:solidFill>
                  </a:rPr>
                  <a:t>inh</a:t>
                </a:r>
                <a:r>
                  <a:rPr lang="en-US" sz="1800" smtClean="0">
                    <a:solidFill>
                      <a:schemeClr val="bg2"/>
                    </a:solidFill>
                  </a:rPr>
                  <a:t>	radiotoxiciteitsequivalent (in Bq/Sv)</a:t>
                </a:r>
              </a:p>
            </p:txBody>
          </p:sp>
        </mc:Choice>
        <mc:Fallback xmlns="">
          <p:sp>
            <p:nvSpPr>
              <p:cNvPr id="30822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743200" y="2590800"/>
                <a:ext cx="6077272" cy="3790950"/>
              </a:xfrm>
              <a:blipFill rotWithShape="1">
                <a:blip r:embed="rId3"/>
                <a:stretch>
                  <a:fillRect t="-6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66310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Intermezzo: </a:t>
            </a:r>
            <a:r>
              <a:rPr lang="en-US" smtClean="0"/>
              <a:t>(voormalige) RRL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840836"/>
              </p:ext>
            </p:extLst>
          </p:nvPr>
        </p:nvGraphicFramePr>
        <p:xfrm>
          <a:off x="2771800" y="2958941"/>
          <a:ext cx="6216352" cy="35015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8072"/>
                <a:gridCol w="5568280"/>
              </a:tblGrid>
              <a:tr h="387539">
                <a:tc>
                  <a:txBody>
                    <a:bodyPr/>
                    <a:lstStyle/>
                    <a:p>
                      <a:r>
                        <a:rPr lang="en-US" b="1" smtClean="0">
                          <a:solidFill>
                            <a:schemeClr val="bg2"/>
                          </a:solidFill>
                        </a:rPr>
                        <a:t>p</a:t>
                      </a:r>
                      <a:endParaRPr lang="en-US" b="1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>
                          <a:solidFill>
                            <a:schemeClr val="bg2"/>
                          </a:solidFill>
                        </a:rPr>
                        <a:t>bewerking</a:t>
                      </a:r>
                      <a:endParaRPr lang="en-US" b="1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-4</a:t>
                      </a:r>
                      <a:endParaRPr lang="en-US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eenvoudige bewerking met gassen</a:t>
                      </a:r>
                    </a:p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hanteren van poeders in "open" systeem</a:t>
                      </a:r>
                    </a:p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vloeistof met temperatuur tegen kookpunt</a:t>
                      </a:r>
                    </a:p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sterk spattende</a:t>
                      </a:r>
                      <a:r>
                        <a:rPr lang="en-US" baseline="0" smtClean="0">
                          <a:solidFill>
                            <a:schemeClr val="bg2"/>
                          </a:solidFill>
                        </a:rPr>
                        <a:t> bewerking</a:t>
                      </a:r>
                      <a:endParaRPr lang="en-US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-3</a:t>
                      </a:r>
                      <a:endParaRPr lang="en-US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labeling met vluchtig nuclide</a:t>
                      </a:r>
                    </a:p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koken van vloeistoffen in "gesloten" systeem</a:t>
                      </a:r>
                    </a:p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centrifugeren en mengen op vortex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rgbClr val="FF0000"/>
                          </a:solidFill>
                        </a:rPr>
                        <a:t>-2</a:t>
                      </a:r>
                      <a:endParaRPr 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rgbClr val="FF0000"/>
                          </a:solidFill>
                        </a:rPr>
                        <a:t>labeling met niet-vluchtig nuclide</a:t>
                      </a:r>
                      <a:endParaRPr 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-1</a:t>
                      </a:r>
                      <a:endParaRPr lang="en-US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eenvoudige handeling in "gesloten" systeem</a:t>
                      </a:r>
                    </a:p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opslag van radioactief afval in werkruimte</a:t>
                      </a:r>
                      <a:endParaRPr lang="en-US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299547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Intermezzo: </a:t>
            </a:r>
            <a:r>
              <a:rPr lang="en-US" smtClean="0"/>
              <a:t>(voormalige) RRL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0512"/>
              </p:ext>
            </p:extLst>
          </p:nvPr>
        </p:nvGraphicFramePr>
        <p:xfrm>
          <a:off x="2771800" y="2958941"/>
          <a:ext cx="6216352" cy="18708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8072"/>
                <a:gridCol w="5568280"/>
              </a:tblGrid>
              <a:tr h="387539">
                <a:tc>
                  <a:txBody>
                    <a:bodyPr/>
                    <a:lstStyle/>
                    <a:p>
                      <a:r>
                        <a:rPr lang="en-US" b="1" smtClean="0">
                          <a:solidFill>
                            <a:schemeClr val="bg2"/>
                          </a:solidFill>
                        </a:rPr>
                        <a:t>q</a:t>
                      </a:r>
                      <a:endParaRPr lang="en-US" b="1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>
                          <a:solidFill>
                            <a:schemeClr val="bg2"/>
                          </a:solidFill>
                        </a:rPr>
                        <a:t>ruimte</a:t>
                      </a:r>
                      <a:endParaRPr lang="en-US" b="1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0</a:t>
                      </a:r>
                      <a:endParaRPr lang="en-US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werkruimte buiten laboratoriumbeheer</a:t>
                      </a:r>
                      <a:endParaRPr lang="en-US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1</a:t>
                      </a:r>
                      <a:endParaRPr lang="en-US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D-laboratorium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rgbClr val="FF0000"/>
                          </a:solidFill>
                        </a:rPr>
                        <a:t>C-laboratorium</a:t>
                      </a:r>
                      <a:endParaRPr 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3</a:t>
                      </a:r>
                      <a:endParaRPr lang="en-US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B-laboratorium</a:t>
                      </a:r>
                      <a:endParaRPr lang="en-US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767334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Intermezzo: </a:t>
            </a:r>
            <a:r>
              <a:rPr lang="en-US" smtClean="0"/>
              <a:t>(voormalige) RRL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077259"/>
              </p:ext>
            </p:extLst>
          </p:nvPr>
        </p:nvGraphicFramePr>
        <p:xfrm>
          <a:off x="2771800" y="2958941"/>
          <a:ext cx="6216352" cy="18708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8072"/>
                <a:gridCol w="5568280"/>
              </a:tblGrid>
              <a:tr h="387539">
                <a:tc>
                  <a:txBody>
                    <a:bodyPr/>
                    <a:lstStyle/>
                    <a:p>
                      <a:r>
                        <a:rPr lang="en-US" b="1" smtClean="0">
                          <a:solidFill>
                            <a:schemeClr val="bg2"/>
                          </a:solidFill>
                        </a:rPr>
                        <a:t>r</a:t>
                      </a:r>
                      <a:endParaRPr lang="en-US" b="1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>
                          <a:solidFill>
                            <a:schemeClr val="bg2"/>
                          </a:solidFill>
                        </a:rPr>
                        <a:t>werkplek</a:t>
                      </a:r>
                      <a:endParaRPr lang="en-US" b="1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rgbClr val="FF0000"/>
                          </a:solidFill>
                        </a:rPr>
                        <a:t>buiten de zuurkast</a:t>
                      </a:r>
                      <a:endParaRPr 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1</a:t>
                      </a:r>
                      <a:endParaRPr lang="en-US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zuurkast</a:t>
                      </a:r>
                      <a:r>
                        <a:rPr lang="en-US" baseline="0" smtClean="0">
                          <a:solidFill>
                            <a:schemeClr val="bg2"/>
                          </a:solidFill>
                        </a:rPr>
                        <a:t> zonder NEN-keurmerk</a:t>
                      </a:r>
                      <a:endParaRPr lang="en-US" smtClean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2</a:t>
                      </a:r>
                      <a:endParaRPr lang="en-US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zuurkast</a:t>
                      </a:r>
                      <a:r>
                        <a:rPr lang="en-US" baseline="0" smtClean="0">
                          <a:solidFill>
                            <a:schemeClr val="bg2"/>
                          </a:solidFill>
                        </a:rPr>
                        <a:t> met NEN-keurmerk</a:t>
                      </a:r>
                      <a:endParaRPr lang="en-US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3</a:t>
                      </a:r>
                      <a:endParaRPr lang="en-US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bg2"/>
                          </a:solidFill>
                        </a:rPr>
                        <a:t>gesloten werkkast</a:t>
                      </a:r>
                      <a:endParaRPr lang="en-US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767334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1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789240" cy="3790950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 smtClean="0">
              <a:solidFill>
                <a:schemeClr val="bg2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2000" smtClean="0">
                <a:solidFill>
                  <a:schemeClr val="bg2"/>
                </a:solidFill>
              </a:rPr>
              <a:t>Er wordt </a:t>
            </a:r>
            <a:r>
              <a:rPr lang="en-US" sz="2000">
                <a:solidFill>
                  <a:schemeClr val="bg2"/>
                </a:solidFill>
              </a:rPr>
              <a:t>gewerkt in een C-laboratorium </a:t>
            </a:r>
            <a:r>
              <a:rPr lang="en-US" sz="2000" smtClean="0">
                <a:solidFill>
                  <a:schemeClr val="bg2"/>
                </a:solidFill>
              </a:rPr>
              <a:t>met DNA dat gelabeld wordt met </a:t>
            </a:r>
            <a:r>
              <a:rPr lang="en-US" sz="2000" baseline="30000" smtClean="0">
                <a:solidFill>
                  <a:schemeClr val="bg2"/>
                </a:solidFill>
              </a:rPr>
              <a:t>32</a:t>
            </a:r>
            <a:r>
              <a:rPr lang="en-US" sz="2000" smtClean="0">
                <a:solidFill>
                  <a:schemeClr val="bg2"/>
                </a:solidFill>
              </a:rPr>
              <a:t>P. Het betreft een labeling met een niet-vluchtig nuclide. Per labeling wordt 1 MBq </a:t>
            </a:r>
            <a:r>
              <a:rPr lang="en-US" sz="2000" baseline="30000" smtClean="0">
                <a:solidFill>
                  <a:schemeClr val="bg2"/>
                </a:solidFill>
              </a:rPr>
              <a:t>32</a:t>
            </a:r>
            <a:r>
              <a:rPr lang="en-US" sz="2000" smtClean="0">
                <a:solidFill>
                  <a:schemeClr val="bg2"/>
                </a:solidFill>
              </a:rPr>
              <a:t>P gebruikt.</a:t>
            </a:r>
            <a:endParaRPr lang="en-US" sz="2000">
              <a:solidFill>
                <a:schemeClr val="bg2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2000" smtClean="0">
              <a:solidFill>
                <a:schemeClr val="bg2"/>
              </a:solidFill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rgbClr val="FF0000"/>
                </a:solidFill>
              </a:rPr>
              <a:t>Toon aan dat het geoorloofd is om de labeling buiten de zuurkast uit te voeren.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15779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Gegevens 1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30728" y="2636912"/>
            <a:ext cx="6216650" cy="222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200" i="1" smtClean="0">
              <a:solidFill>
                <a:schemeClr val="bg2"/>
              </a:solidFill>
              <a:latin typeface="Cambria Math"/>
              <a:ea typeface="Cambria Math" pitchFamily="18" charset="0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  <a:latin typeface="+mn-lt"/>
                <a:cs typeface="+mn-cs"/>
              </a:rPr>
              <a:t>p = -2 (labeling met niet-vluchtig nuclide)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  <a:latin typeface="+mn-lt"/>
                <a:cs typeface="+mn-cs"/>
              </a:rPr>
              <a:t>q = 2 (C-laboratorium)</a:t>
            </a:r>
            <a:endParaRPr lang="en-US" sz="2000">
              <a:solidFill>
                <a:schemeClr val="bg2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  <a:latin typeface="+mn-lt"/>
                <a:cs typeface="+mn-cs"/>
              </a:rPr>
              <a:t>r = 0 (buiten de zuurkast)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 smtClean="0">
                <a:solidFill>
                  <a:schemeClr val="bg2"/>
                </a:solidFill>
              </a:rPr>
              <a:t>verbinding van klasse </a:t>
            </a:r>
            <a:r>
              <a:rPr lang="en-US" sz="2000">
                <a:solidFill>
                  <a:schemeClr val="bg2"/>
                </a:solidFill>
              </a:rPr>
              <a:t>F</a:t>
            </a:r>
            <a:endParaRPr lang="en-US" sz="2000" smtClean="0">
              <a:solidFill>
                <a:schemeClr val="bg2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2000">
                <a:solidFill>
                  <a:schemeClr val="bg2"/>
                </a:solidFill>
              </a:rPr>
              <a:t>Re</a:t>
            </a:r>
            <a:r>
              <a:rPr lang="en-US" sz="2000" baseline="-25000">
                <a:solidFill>
                  <a:schemeClr val="bg2"/>
                </a:solidFill>
              </a:rPr>
              <a:t>inh</a:t>
            </a:r>
            <a:r>
              <a:rPr lang="en-US" sz="2000">
                <a:solidFill>
                  <a:schemeClr val="bg2"/>
                </a:solidFill>
              </a:rPr>
              <a:t> = </a:t>
            </a:r>
            <a:r>
              <a:rPr lang="en-US" sz="2000" smtClean="0">
                <a:solidFill>
                  <a:schemeClr val="bg2"/>
                </a:solidFill>
              </a:rPr>
              <a:t>9,1∙10</a:t>
            </a:r>
            <a:r>
              <a:rPr lang="en-US" sz="2000" baseline="30000" smtClean="0">
                <a:solidFill>
                  <a:schemeClr val="bg2"/>
                </a:solidFill>
              </a:rPr>
              <a:t>8</a:t>
            </a:r>
            <a:r>
              <a:rPr lang="en-US" sz="2000" smtClean="0">
                <a:solidFill>
                  <a:schemeClr val="bg2"/>
                </a:solidFill>
              </a:rPr>
              <a:t> Bq/Sv voor de werknemer</a:t>
            </a:r>
            <a:endParaRPr lang="en-US" sz="2000">
              <a:solidFill>
                <a:schemeClr val="bg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78646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24-Nov-15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Antwoord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5320" name="Text Box 8"/>
              <p:cNvSpPr txBox="1">
                <a:spLocks noChangeArrowheads="1"/>
              </p:cNvSpPr>
              <p:nvPr/>
            </p:nvSpPr>
            <p:spPr bwMode="auto">
              <a:xfrm>
                <a:off x="2747963" y="2565400"/>
                <a:ext cx="6216650" cy="25562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2000" dirty="0" smtClean="0">
                  <a:solidFill>
                    <a:schemeClr val="bg1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>
                    <a:solidFill>
                      <a:schemeClr val="bg2"/>
                    </a:solidFill>
                  </a:rPr>
                  <a:t>A</a:t>
                </a:r>
                <a:r>
                  <a:rPr lang="en-US" sz="2000" baseline="-25000">
                    <a:solidFill>
                      <a:schemeClr val="bg2"/>
                    </a:solidFill>
                  </a:rPr>
                  <a:t>max</a:t>
                </a:r>
                <a:r>
                  <a:rPr lang="en-US" sz="2000">
                    <a:solidFill>
                      <a:schemeClr val="bg2"/>
                    </a:solidFill>
                  </a:rPr>
                  <a:t> = 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0,020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>
                    <a:solidFill>
                      <a:schemeClr val="bg2"/>
                    </a:solidFill>
                  </a:rPr>
                  <a:t> 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10</a:t>
                </a:r>
                <a:r>
                  <a:rPr lang="en-US" sz="2000" baseline="30000" smtClean="0">
                    <a:solidFill>
                      <a:schemeClr val="bg2"/>
                    </a:solidFill>
                  </a:rPr>
                  <a:t>-p-q-r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 </a:t>
                </a:r>
                <a:r>
                  <a:rPr lang="en-US" sz="2000">
                    <a:solidFill>
                      <a:schemeClr val="bg2"/>
                    </a:solidFill>
                  </a:rPr>
                  <a:t>× Re</a:t>
                </a:r>
                <a:r>
                  <a:rPr lang="en-US" sz="2000" baseline="-25000">
                    <a:solidFill>
                      <a:schemeClr val="bg2"/>
                    </a:solidFill>
                  </a:rPr>
                  <a:t>inh</a:t>
                </a:r>
                <a:endParaRPr lang="en-US" sz="2000" smtClean="0">
                  <a:solidFill>
                    <a:schemeClr val="bg2"/>
                  </a:solidFill>
                  <a:latin typeface="+mn-lt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smtClean="0">
                    <a:solidFill>
                      <a:schemeClr val="bg2"/>
                    </a:solidFill>
                    <a:latin typeface="+mn-lt"/>
                  </a:rPr>
                  <a:t>		  = 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0,020 Sv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>
                    <a:solidFill>
                      <a:schemeClr val="bg2"/>
                    </a:solidFill>
                  </a:rPr>
                  <a:t> 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10</a:t>
                </a:r>
                <a:r>
                  <a:rPr lang="en-US" sz="2000" baseline="30000" smtClean="0">
                    <a:solidFill>
                      <a:schemeClr val="bg2"/>
                    </a:solidFill>
                  </a:rPr>
                  <a:t>2-2-0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000">
                    <a:solidFill>
                      <a:schemeClr val="bg2"/>
                    </a:solidFill>
                  </a:rPr>
                  <a:t> 9,1∙10</a:t>
                </a:r>
                <a:r>
                  <a:rPr lang="en-US" sz="2000" baseline="30000">
                    <a:solidFill>
                      <a:schemeClr val="bg2"/>
                    </a:solidFill>
                  </a:rPr>
                  <a:t>8</a:t>
                </a:r>
                <a:r>
                  <a:rPr lang="en-US" sz="2000">
                    <a:solidFill>
                      <a:schemeClr val="bg2"/>
                    </a:solidFill>
                  </a:rPr>
                  <a:t> 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Bq/Sv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>
                    <a:solidFill>
                      <a:schemeClr val="bg2"/>
                    </a:solidFill>
                    <a:latin typeface="+mn-lt"/>
                  </a:rPr>
                  <a:t>	</a:t>
                </a:r>
                <a:r>
                  <a:rPr lang="en-US" sz="2000" smtClean="0">
                    <a:solidFill>
                      <a:schemeClr val="bg2"/>
                    </a:solidFill>
                    <a:latin typeface="+mn-lt"/>
                  </a:rPr>
                  <a:t>	  = 18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∙10</a:t>
                </a:r>
                <a:r>
                  <a:rPr lang="en-US" sz="2000" baseline="30000" smtClean="0">
                    <a:solidFill>
                      <a:schemeClr val="bg2"/>
                    </a:solidFill>
                  </a:rPr>
                  <a:t>6</a:t>
                </a:r>
                <a:r>
                  <a:rPr lang="en-US" sz="2000" smtClean="0">
                    <a:solidFill>
                      <a:schemeClr val="bg2"/>
                    </a:solidFill>
                  </a:rPr>
                  <a:t> Bq =</a:t>
                </a:r>
                <a:r>
                  <a:rPr lang="en-US" sz="2000" smtClean="0">
                    <a:solidFill>
                      <a:srgbClr val="FF0000"/>
                    </a:solidFill>
                    <a:latin typeface="+mn-lt"/>
                  </a:rPr>
                  <a:t> 18 MBq</a:t>
                </a:r>
                <a:endParaRPr lang="en-US" sz="2000" smtClean="0">
                  <a:solidFill>
                    <a:schemeClr val="bg2"/>
                  </a:solidFill>
                  <a:latin typeface="+mn-lt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2000">
                  <a:solidFill>
                    <a:schemeClr val="bg2"/>
                  </a:solidFill>
                  <a:latin typeface="+mn-lt"/>
                </a:endParaRPr>
              </a:p>
              <a:p>
                <a:pPr marL="864000" lvl="1" indent="-432000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2000" smtClean="0">
                    <a:solidFill>
                      <a:srgbClr val="FF0000"/>
                    </a:solidFill>
                    <a:latin typeface="+mn-lt"/>
                    <a:sym typeface="Symbol"/>
                  </a:rPr>
                  <a:t>	het is geoorloofd om een labeling met 1 MBq buiten de zuurkast uit te voeren</a:t>
                </a:r>
                <a:endParaRPr lang="en-US" sz="2000" dirty="0" smtClean="0">
                  <a:solidFill>
                    <a:srgbClr val="FF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52532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47963" y="2565400"/>
                <a:ext cx="6216650" cy="2556277"/>
              </a:xfrm>
              <a:prstGeom prst="rect">
                <a:avLst/>
              </a:prstGeom>
              <a:blipFill rotWithShape="1">
                <a:blip r:embed="rId3"/>
                <a:stretch>
                  <a:fillRect t="-955" b="-143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12743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3300"/>
      </a:dk1>
      <a:lt1>
        <a:srgbClr val="FFFFFF"/>
      </a:lt1>
      <a:dk2>
        <a:srgbClr val="336600"/>
      </a:dk2>
      <a:lt2>
        <a:srgbClr val="FFCC66"/>
      </a:lt2>
      <a:accent1>
        <a:srgbClr val="996633"/>
      </a:accent1>
      <a:accent2>
        <a:srgbClr val="0099CC"/>
      </a:accent2>
      <a:accent3>
        <a:srgbClr val="ADB8AA"/>
      </a:accent3>
      <a:accent4>
        <a:srgbClr val="DADADA"/>
      </a:accent4>
      <a:accent5>
        <a:srgbClr val="CAB8AD"/>
      </a:accent5>
      <a:accent6>
        <a:srgbClr val="008AB9"/>
      </a:accent6>
      <a:hlink>
        <a:srgbClr val="FF9933"/>
      </a:hlink>
      <a:folHlink>
        <a:srgbClr val="0099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3300"/>
        </a:dk1>
        <a:lt1>
          <a:srgbClr val="FFFFFF"/>
        </a:lt1>
        <a:dk2>
          <a:srgbClr val="336600"/>
        </a:dk2>
        <a:lt2>
          <a:srgbClr val="FFCC66"/>
        </a:lt2>
        <a:accent1>
          <a:srgbClr val="996633"/>
        </a:accent1>
        <a:accent2>
          <a:srgbClr val="0099CC"/>
        </a:accent2>
        <a:accent3>
          <a:srgbClr val="ADB8AA"/>
        </a:accent3>
        <a:accent4>
          <a:srgbClr val="DADADA"/>
        </a:accent4>
        <a:accent5>
          <a:srgbClr val="CAB8AD"/>
        </a:accent5>
        <a:accent6>
          <a:srgbClr val="008AB9"/>
        </a:accent6>
        <a:hlink>
          <a:srgbClr val="FF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4D4D4D"/>
        </a:dk1>
        <a:lt1>
          <a:srgbClr val="D6EFD0"/>
        </a:lt1>
        <a:dk2>
          <a:srgbClr val="336699"/>
        </a:dk2>
        <a:lt2>
          <a:srgbClr val="65B5D1"/>
        </a:lt2>
        <a:accent1>
          <a:srgbClr val="9BB9C3"/>
        </a:accent1>
        <a:accent2>
          <a:srgbClr val="99CCFF"/>
        </a:accent2>
        <a:accent3>
          <a:srgbClr val="E8F6E4"/>
        </a:accent3>
        <a:accent4>
          <a:srgbClr val="404040"/>
        </a:accent4>
        <a:accent5>
          <a:srgbClr val="CBD9DE"/>
        </a:accent5>
        <a:accent6>
          <a:srgbClr val="8AB9E7"/>
        </a:accent6>
        <a:hlink>
          <a:srgbClr val="009999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8255</TotalTime>
  <Words>1007</Words>
  <Application>Microsoft Office PowerPoint</Application>
  <PresentationFormat>On-screen Show (4:3)</PresentationFormat>
  <Paragraphs>313</Paragraphs>
  <Slides>24</Slides>
  <Notes>24</Notes>
  <HiddenSlides>7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Default Design</vt:lpstr>
      <vt:lpstr>Inwendige besmettingscontrole vloeistofscintillatietelling toegepast</vt:lpstr>
      <vt:lpstr>Wat is de situatie ?</vt:lpstr>
      <vt:lpstr>Intermezzo: (voormalige) RRL Richtlijn Radionucliden-Laboratoria</vt:lpstr>
      <vt:lpstr>Intermezzo: (voormalige) RRL</vt:lpstr>
      <vt:lpstr>Intermezzo: (voormalige) RRL</vt:lpstr>
      <vt:lpstr>Intermezzo: (voormalige) RRL</vt:lpstr>
      <vt:lpstr>Vraag 1</vt:lpstr>
      <vt:lpstr>Gegevens 1</vt:lpstr>
      <vt:lpstr>Antwoord 1</vt:lpstr>
      <vt:lpstr>Vraag 2a</vt:lpstr>
      <vt:lpstr>Gegevens 2a</vt:lpstr>
      <vt:lpstr>Antwoord 2a</vt:lpstr>
      <vt:lpstr>Vraag 2b</vt:lpstr>
      <vt:lpstr>Gegevens 2b</vt:lpstr>
      <vt:lpstr>Antwoord 2b</vt:lpstr>
      <vt:lpstr>Vraag 3</vt:lpstr>
      <vt:lpstr>Gegevens 3</vt:lpstr>
      <vt:lpstr>Antwoord 3</vt:lpstr>
      <vt:lpstr>Vraag 4</vt:lpstr>
      <vt:lpstr>Gegevens 4</vt:lpstr>
      <vt:lpstr>Intermezzo: statistiek</vt:lpstr>
      <vt:lpstr>Antwoord 4</vt:lpstr>
      <vt:lpstr>Antwoord 4</vt:lpstr>
      <vt:lpstr>Discussievraag</vt:lpstr>
    </vt:vector>
  </TitlesOfParts>
  <Company>Rijksuniversiteit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Medische kwakzalverij</dc:title>
  <dc:creator>Frits Pleiter</dc:creator>
  <cp:lastModifiedBy>Frits Pleiter</cp:lastModifiedBy>
  <cp:revision>335</cp:revision>
  <dcterms:created xsi:type="dcterms:W3CDTF">2004-10-18T10:03:57Z</dcterms:created>
  <dcterms:modified xsi:type="dcterms:W3CDTF">2015-11-24T19:15:17Z</dcterms:modified>
</cp:coreProperties>
</file>