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491" r:id="rId3"/>
    <p:sldId id="520" r:id="rId4"/>
    <p:sldId id="522" r:id="rId5"/>
    <p:sldId id="523" r:id="rId6"/>
    <p:sldId id="519" r:id="rId7"/>
    <p:sldId id="489" r:id="rId8"/>
    <p:sldId id="490" r:id="rId9"/>
    <p:sldId id="524" r:id="rId10"/>
    <p:sldId id="469" r:id="rId11"/>
    <p:sldId id="494" r:id="rId12"/>
    <p:sldId id="495" r:id="rId13"/>
    <p:sldId id="532" r:id="rId14"/>
    <p:sldId id="499" r:id="rId15"/>
    <p:sldId id="497" r:id="rId16"/>
    <p:sldId id="501" r:id="rId17"/>
    <p:sldId id="526" r:id="rId18"/>
    <p:sldId id="527" r:id="rId19"/>
    <p:sldId id="528" r:id="rId20"/>
    <p:sldId id="530" r:id="rId21"/>
    <p:sldId id="529" r:id="rId22"/>
    <p:sldId id="531" r:id="rId23"/>
    <p:sldId id="500" r:id="rId2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5050"/>
    <a:srgbClr val="000000"/>
    <a:srgbClr val="FFFFCC"/>
    <a:srgbClr val="CC0000"/>
    <a:srgbClr val="000066"/>
    <a:srgbClr val="FFCC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54" autoAdjust="0"/>
    <p:restoredTop sz="94683" autoAdjust="0"/>
  </p:normalViewPr>
  <p:slideViewPr>
    <p:cSldViewPr>
      <p:cViewPr>
        <p:scale>
          <a:sx n="66" d="100"/>
          <a:sy n="66" d="100"/>
        </p:scale>
        <p:origin x="-398" y="-28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Bestaat toeval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err="1" smtClean="0"/>
              <a:t>Lozing</a:t>
            </a:r>
            <a:r>
              <a:rPr lang="en-US" dirty="0" smtClean="0"/>
              <a:t> is </a:t>
            </a:r>
            <a:r>
              <a:rPr lang="en-US" dirty="0" err="1" smtClean="0"/>
              <a:t>gewoon</a:t>
            </a:r>
            <a:r>
              <a:rPr lang="en-US" dirty="0" smtClean="0"/>
              <a:t> </a:t>
            </a:r>
            <a:r>
              <a:rPr lang="en-US" dirty="0" err="1" smtClean="0"/>
              <a:t>kleiner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secundair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r>
              <a:rPr lang="en-US" dirty="0" smtClean="0"/>
              <a:t> (12%). </a:t>
            </a:r>
            <a:r>
              <a:rPr lang="en-US" dirty="0" err="1" smtClean="0"/>
              <a:t>Uitgangspunt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MR-AGIS is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iemand</a:t>
            </a:r>
            <a:r>
              <a:rPr lang="en-US" baseline="0" dirty="0" smtClean="0"/>
              <a:t> door </a:t>
            </a:r>
            <a:r>
              <a:rPr lang="en-US" baseline="0" dirty="0" err="1" smtClean="0"/>
              <a:t>luchtlozing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1 </a:t>
            </a:r>
            <a:r>
              <a:rPr lang="en-US" baseline="0" dirty="0" err="1" smtClean="0"/>
              <a:t>uSv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oploopt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Hier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dus</a:t>
            </a:r>
            <a:r>
              <a:rPr lang="en-US" baseline="0" dirty="0" smtClean="0"/>
              <a:t> 0,12 </a:t>
            </a:r>
            <a:r>
              <a:rPr lang="en-US" baseline="0" dirty="0" err="1" smtClean="0"/>
              <a:t>uSv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d.w.z</a:t>
            </a:r>
            <a:r>
              <a:rPr lang="en-US" baseline="0" dirty="0" smtClean="0"/>
              <a:t>. 100 </a:t>
            </a:r>
            <a:r>
              <a:rPr lang="en-US" baseline="0" dirty="0" err="1" smtClean="0"/>
              <a:t>keer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vraag</a:t>
            </a:r>
            <a:r>
              <a:rPr lang="en-US" baseline="0" dirty="0" smtClean="0"/>
              <a:t> 4 </a:t>
            </a:r>
            <a:r>
              <a:rPr lang="en-US" baseline="0" dirty="0" err="1" smtClean="0"/>
              <a:t>uitgerekend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scenario is </a:t>
            </a:r>
            <a:r>
              <a:rPr lang="en-US" baseline="0" dirty="0" err="1" smtClean="0"/>
              <a:t>dus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vreselijk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conservatief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1174dead91ecb223005d2cf1e97857d1/0a4e8ca29855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smtClean="0"/>
              <a:t>Hout uit Letland</a:t>
            </a:r>
            <a:br>
              <a:rPr lang="en-US" sz="3200" smtClean="0"/>
            </a:br>
            <a:r>
              <a:rPr lang="en-US" sz="1800" smtClean="0"/>
              <a:t>en de puntbronbenadering -  beide in de open haard?</a:t>
            </a:r>
            <a:endParaRPr lang="en-US" sz="180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895600"/>
            <a:ext cx="5708848" cy="1752600"/>
          </a:xfrm>
        </p:spPr>
        <p:txBody>
          <a:bodyPr/>
          <a:lstStyle/>
          <a:p>
            <a:pPr defTabSz="216000">
              <a:spcBef>
                <a:spcPts val="400"/>
              </a:spcBef>
            </a:pPr>
            <a:r>
              <a:rPr lang="en-US">
                <a:solidFill>
                  <a:schemeClr val="bg2"/>
                </a:solidFill>
              </a:rPr>
              <a:t>Frits </a:t>
            </a:r>
            <a:r>
              <a:rPr lang="en-US" smtClean="0">
                <a:solidFill>
                  <a:schemeClr val="bg2"/>
                </a:solidFill>
              </a:rPr>
              <a:t>Pleiter</a:t>
            </a:r>
            <a:endParaRPr lang="en-US">
              <a:solidFill>
                <a:schemeClr val="bg2"/>
              </a:solidFill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2"/>
                </a:solidFill>
              </a:rPr>
              <a:t>SBE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2"/>
                </a:solidFill>
              </a:rPr>
              <a:t>Rijksuniversiteit Groningen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631447"/>
            <a:ext cx="3600000" cy="1600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933256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</a:rPr>
              <a:t>Toon aan dat de Adviseur Gevaarlijke Stoffen geen meting volgens het puntbron-benaderingsmodel had kunnen uitvoeren.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525" cy="3426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A = 0,22 MBq (volgens antwoord 1 )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L</a:t>
            </a:r>
            <a:r>
              <a:rPr lang="en-US" sz="2000" baseline="-25000" smtClean="0">
                <a:solidFill>
                  <a:schemeClr val="bg2"/>
                </a:solidFill>
              </a:rPr>
              <a:t>max</a:t>
            </a:r>
            <a:r>
              <a:rPr lang="en-US" sz="2000" smtClean="0">
                <a:solidFill>
                  <a:schemeClr val="bg2"/>
                </a:solidFill>
              </a:rPr>
              <a:t> = 0,7 m</a:t>
            </a:r>
            <a:endParaRPr lang="en-US" sz="200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volgens DOVIS B moet g &gt; 5 L</a:t>
            </a:r>
            <a:r>
              <a:rPr lang="en-US" sz="2000" baseline="-25000" smtClean="0">
                <a:solidFill>
                  <a:schemeClr val="bg2"/>
                </a:solidFill>
              </a:rPr>
              <a:t>max</a:t>
            </a: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gemiddelde achtergrond = 70 nSv/h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ga </a:t>
            </a:r>
            <a:r>
              <a:rPr lang="en-US" sz="2000">
                <a:solidFill>
                  <a:schemeClr val="bg2"/>
                </a:solidFill>
              </a:rPr>
              <a:t>er </a:t>
            </a:r>
            <a:r>
              <a:rPr lang="en-US" sz="2000" smtClean="0">
                <a:solidFill>
                  <a:schemeClr val="bg2"/>
                </a:solidFill>
              </a:rPr>
              <a:t>vanuit </a:t>
            </a:r>
            <a:r>
              <a:rPr lang="en-US" sz="2000">
                <a:solidFill>
                  <a:schemeClr val="bg2"/>
                </a:solidFill>
              </a:rPr>
              <a:t>dat een meting pas significant </a:t>
            </a:r>
            <a:r>
              <a:rPr lang="en-US" sz="2000" smtClean="0">
                <a:solidFill>
                  <a:schemeClr val="bg2"/>
                </a:solidFill>
              </a:rPr>
              <a:t>verschilt van </a:t>
            </a:r>
            <a:r>
              <a:rPr lang="en-US" sz="2000">
                <a:solidFill>
                  <a:schemeClr val="bg2"/>
                </a:solidFill>
              </a:rPr>
              <a:t>de </a:t>
            </a:r>
            <a:r>
              <a:rPr lang="en-US" sz="2000" smtClean="0">
                <a:solidFill>
                  <a:schemeClr val="bg2"/>
                </a:solidFill>
              </a:rPr>
              <a:t>achtergrond wanneer </a:t>
            </a:r>
            <a:r>
              <a:rPr lang="en-US" sz="2000">
                <a:solidFill>
                  <a:schemeClr val="bg2"/>
                </a:solidFill>
              </a:rPr>
              <a:t>het </a:t>
            </a:r>
            <a:r>
              <a:rPr lang="en-US" sz="2000" smtClean="0">
                <a:solidFill>
                  <a:schemeClr val="bg2"/>
                </a:solidFill>
              </a:rPr>
              <a:t>achtergrondomgevingsdosisequivalenttempo tenminste </a:t>
            </a:r>
            <a:r>
              <a:rPr lang="en-US" sz="2000">
                <a:solidFill>
                  <a:schemeClr val="bg2"/>
                </a:solidFill>
              </a:rPr>
              <a:t>één maal verhoogd </a:t>
            </a:r>
            <a:r>
              <a:rPr lang="en-US" sz="2000" smtClean="0">
                <a:solidFill>
                  <a:schemeClr val="bg2"/>
                </a:solidFill>
              </a:rPr>
              <a:t>is, </a:t>
            </a:r>
            <a:r>
              <a:rPr lang="en-US" sz="2000" smtClean="0">
                <a:solidFill>
                  <a:srgbClr val="FF0000"/>
                </a:solidFill>
              </a:rPr>
              <a:t>d.w.z. men moet netto tenminste 70 nSv/h meten</a:t>
            </a:r>
            <a:endParaRPr lang="en-US" sz="200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39803"/>
                <a:ext cx="6216650" cy="36219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smtClean="0">
                  <a:solidFill>
                    <a:schemeClr val="bg2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DOVIS B eist			g &gt; 5L</a:t>
                </a:r>
                <a:r>
                  <a:rPr lang="en-US" sz="2000" baseline="-25000" smtClean="0">
                    <a:solidFill>
                      <a:schemeClr val="bg2"/>
                    </a:solidFill>
                    <a:latin typeface="+mn-lt"/>
                  </a:rPr>
                  <a:t>max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 = 5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 0,7 m = 3,5 m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volgens de kwadratenwet is op die afstand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200" i="1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*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= 0,093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0,22 / 3,5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2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>
                    <a:solidFill>
                      <a:schemeClr val="bg2"/>
                    </a:solidFill>
                  </a:rPr>
                  <a:t>	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	= 0,0017 </a:t>
                </a:r>
                <a:r>
                  <a:rPr lang="el-GR" sz="2000" smtClean="0">
                    <a:solidFill>
                      <a:schemeClr val="bg2"/>
                    </a:solidFill>
                  </a:rPr>
                  <a:t>μ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Sv/h = 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1,7 nSv/h</a:t>
                </a: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dit is veel minder dan de achtegrond</a:t>
                </a: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rgbClr val="FF0000"/>
                    </a:solidFill>
                    <a:latin typeface="+mn-lt"/>
                    <a:sym typeface="Symbol"/>
                  </a:rPr>
                  <a:t>	</a:t>
                </a:r>
                <a:r>
                  <a:rPr lang="en-US" sz="2000" smtClean="0">
                    <a:solidFill>
                      <a:srgbClr val="FF0000"/>
                    </a:solidFill>
                    <a:latin typeface="+mn-lt"/>
                  </a:rPr>
                  <a:t>volgens DOVIS B zou de gevraagde meting niet kunnen worden uitgevoerd</a:t>
                </a:r>
                <a:endParaRPr lang="en-US" sz="200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39803"/>
                <a:ext cx="6216650" cy="3621954"/>
              </a:xfrm>
              <a:prstGeom prst="rect">
                <a:avLst/>
              </a:prstGeom>
              <a:blipFill rotWithShape="1">
                <a:blip r:embed="rId3"/>
                <a:stretch>
                  <a:fillRect t="-673" b="-21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787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39803"/>
            <a:ext cx="6216650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2"/>
                </a:solidFill>
                <a:latin typeface="+mn-lt"/>
              </a:rPr>
              <a:t>Maar: DOVIS B vertelt sprookjes, want we hebben net gezien dat een meting op 10 cm vanaf het oppervlak een voldoend nauwkeurig resultaat oplevert.</a:t>
            </a:r>
            <a:endParaRPr lang="en-US" sz="200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067944" y="4311002"/>
            <a:ext cx="3240000" cy="2174792"/>
            <a:chOff x="4067944" y="4464891"/>
            <a:chExt cx="2880130" cy="217479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464891"/>
              <a:ext cx="2880130" cy="217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220124" y="5352892"/>
              <a:ext cx="7024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>
                  <a:solidFill>
                    <a:srgbClr val="FF0000"/>
                  </a:solidFill>
                </a:rPr>
                <a:t>DOVIS B</a:t>
              </a:r>
              <a:endParaRPr lang="nl-NL" sz="1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896803"/>
      </p:ext>
    </p:extLst>
  </p:cSld>
  <p:clrMapOvr>
    <a:masterClrMapping/>
  </p:clrMapOvr>
  <p:transition spd="med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573216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Is de voorraad hout vrijgesteld volgens de vrijstellingsgrenzen van het Besluit Stralingsbescherming?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404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2759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vrijstellingsgrenzen</a:t>
            </a:r>
            <a:br>
              <a:rPr lang="en-US" sz="2000" smtClean="0">
                <a:solidFill>
                  <a:schemeClr val="bg2"/>
                </a:solidFill>
                <a:sym typeface="Symbol"/>
              </a:rPr>
            </a:br>
            <a:r>
              <a:rPr lang="en-US" sz="2000" smtClean="0">
                <a:solidFill>
                  <a:schemeClr val="bg2"/>
                </a:solidFill>
                <a:sym typeface="Symbol"/>
              </a:rPr>
              <a:t>	A</a:t>
            </a:r>
            <a:r>
              <a:rPr lang="en-US" sz="2000" baseline="-25000" smtClean="0">
                <a:solidFill>
                  <a:schemeClr val="bg2"/>
                </a:solidFill>
                <a:sym typeface="Symbol"/>
              </a:rPr>
              <a:t>v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= 10</a:t>
            </a:r>
            <a:r>
              <a:rPr lang="en-US" sz="2000" baseline="30000" smtClean="0">
                <a:solidFill>
                  <a:schemeClr val="bg2"/>
                </a:solidFill>
                <a:sym typeface="Symbol"/>
              </a:rPr>
              <a:t>4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Bq</a:t>
            </a:r>
            <a:br>
              <a:rPr lang="en-US" sz="2000" smtClean="0">
                <a:solidFill>
                  <a:schemeClr val="bg2"/>
                </a:solidFill>
                <a:sym typeface="Symbol"/>
              </a:rPr>
            </a:br>
            <a:r>
              <a:rPr lang="en-US" sz="2000" smtClean="0">
                <a:solidFill>
                  <a:schemeClr val="bg2"/>
                </a:solidFill>
                <a:sym typeface="Symbol"/>
              </a:rPr>
              <a:t>	C</a:t>
            </a:r>
            <a:r>
              <a:rPr lang="en-US" sz="2000" baseline="-25000" smtClean="0">
                <a:solidFill>
                  <a:schemeClr val="bg2"/>
                </a:solidFill>
                <a:sym typeface="Symbol"/>
              </a:rPr>
              <a:t>v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= 10</a:t>
            </a:r>
            <a:r>
              <a:rPr lang="en-US" sz="2000" baseline="30000" smtClean="0">
                <a:solidFill>
                  <a:schemeClr val="bg2"/>
                </a:solidFill>
                <a:sym typeface="Symbol"/>
              </a:rPr>
              <a:t>1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Bq/g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activiteit </a:t>
            </a:r>
            <a:r>
              <a:rPr lang="en-US" sz="2000">
                <a:solidFill>
                  <a:schemeClr val="bg2"/>
                </a:solidFill>
                <a:sym typeface="Symbol"/>
              </a:rPr>
              <a:t>per zak = 0,22 MBq = 2,2∙10</a:t>
            </a:r>
            <a:r>
              <a:rPr lang="en-US" sz="2000" baseline="30000">
                <a:solidFill>
                  <a:schemeClr val="bg2"/>
                </a:solidFill>
                <a:sym typeface="Symbol"/>
              </a:rPr>
              <a:t>5</a:t>
            </a:r>
            <a:r>
              <a:rPr lang="en-US" sz="2000">
                <a:solidFill>
                  <a:schemeClr val="bg2"/>
                </a:solidFill>
                <a:sym typeface="Symbol"/>
              </a:rPr>
              <a:t> 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Bq</a:t>
            </a:r>
            <a:br>
              <a:rPr lang="en-US" sz="2000" smtClean="0">
                <a:solidFill>
                  <a:schemeClr val="bg2"/>
                </a:solidFill>
                <a:sym typeface="Symbol"/>
              </a:rPr>
            </a:br>
            <a:r>
              <a:rPr lang="en-US" sz="2000" smtClean="0">
                <a:solidFill>
                  <a:schemeClr val="bg2"/>
                </a:solidFill>
                <a:sym typeface="Symbol"/>
              </a:rPr>
              <a:t>(volgens antwoord 1)</a:t>
            </a:r>
            <a:endParaRPr lang="en-US" sz="2000">
              <a:solidFill>
                <a:schemeClr val="bg2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chemeClr val="bg2"/>
                </a:solidFill>
              </a:rPr>
              <a:t>massa per zak = 15 kg = 1,5</a:t>
            </a:r>
            <a:r>
              <a:rPr lang="en-US" sz="2000">
                <a:solidFill>
                  <a:schemeClr val="bg2"/>
                </a:solidFill>
                <a:sym typeface="Symbol"/>
              </a:rPr>
              <a:t>∙10</a:t>
            </a:r>
            <a:r>
              <a:rPr lang="en-US" sz="2000" baseline="30000">
                <a:solidFill>
                  <a:schemeClr val="bg2"/>
                </a:solidFill>
                <a:sym typeface="Symbol"/>
              </a:rPr>
              <a:t>4</a:t>
            </a:r>
            <a:r>
              <a:rPr lang="en-US" sz="2000">
                <a:solidFill>
                  <a:schemeClr val="bg2"/>
                </a:solidFill>
                <a:sym typeface="Symbol"/>
              </a:rPr>
              <a:t> g</a:t>
            </a:r>
            <a:endParaRPr lang="en-US" sz="200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chemeClr val="bg2"/>
                </a:solidFill>
              </a:rPr>
              <a:t>aantal zakken = </a:t>
            </a:r>
            <a:r>
              <a:rPr lang="en-US" sz="2000" smtClean="0">
                <a:solidFill>
                  <a:schemeClr val="bg2"/>
                </a:solidFill>
              </a:rPr>
              <a:t>12</a:t>
            </a:r>
            <a:endParaRPr lang="en-US" sz="2000">
              <a:solidFill>
                <a:schemeClr val="bg2"/>
              </a:solidFill>
              <a:sym typeface="Symbo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283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07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</p:spPr>
            <p:txBody>
              <a:bodyPr/>
              <a:lstStyle/>
              <a:p>
                <a:pPr marL="432000" lvl="1" indent="0" defTabSz="231775">
                  <a:spcBef>
                    <a:spcPts val="400"/>
                  </a:spcBef>
                  <a:buClr>
                    <a:schemeClr val="folHlink"/>
                  </a:buClr>
                  <a:buFont typeface="Monotype Sorts"/>
                  <a:buNone/>
                </a:pP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totale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activiteit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= 12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2,2∙10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5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= 2,6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6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Bq</a:t>
                </a:r>
                <a:endParaRPr lang="en-US" dirty="0" smtClean="0">
                  <a:solidFill>
                    <a:schemeClr val="bg2"/>
                  </a:solidFill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concentratie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= 2,2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5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/ 1,5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4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= 15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Bq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/g</a:t>
                </a: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endParaRPr lang="en-US" dirty="0">
                  <a:solidFill>
                    <a:schemeClr val="bg2"/>
                  </a:solidFill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de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vrijstellingsgrenzen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4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sym typeface="Symbol"/>
                  </a:rPr>
                  <a:t>Bq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sym typeface="Symbol"/>
                  </a:rPr>
                  <a:t>en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 10</a:t>
                </a:r>
                <a:r>
                  <a:rPr lang="en-US" baseline="30000" dirty="0" smtClean="0">
                    <a:solidFill>
                      <a:schemeClr val="bg2"/>
                    </a:solidFill>
                    <a:sym typeface="Symbol"/>
                  </a:rPr>
                  <a:t>1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sym typeface="Symbol"/>
                  </a:rPr>
                  <a:t>Bq</a:t>
                </a:r>
                <a:r>
                  <a:rPr lang="en-US" dirty="0" smtClean="0">
                    <a:solidFill>
                      <a:schemeClr val="bg2"/>
                    </a:solidFill>
                    <a:sym typeface="Symbol"/>
                  </a:rPr>
                  <a:t>/g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worden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beide</a:t>
                </a:r>
                <a:r>
                  <a:rPr lang="en-US" dirty="0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err="1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overschreden</a:t>
                </a:r>
                <a:endParaRPr lang="en-US" dirty="0" smtClean="0">
                  <a:solidFill>
                    <a:schemeClr val="bg2"/>
                  </a:solidFill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cs typeface="Arial" pitchFamily="34" charset="0"/>
                    <a:sym typeface="Symbol"/>
                  </a:rPr>
                  <a:t>	</a:t>
                </a:r>
                <a:r>
                  <a:rPr lang="en-US" dirty="0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het </a:t>
                </a:r>
                <a:r>
                  <a:rPr lang="en-US" dirty="0" err="1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hout</a:t>
                </a:r>
                <a:r>
                  <a:rPr lang="en-US" dirty="0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is </a:t>
                </a:r>
                <a:r>
                  <a:rPr lang="en-US" dirty="0" err="1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niet</a:t>
                </a:r>
                <a:r>
                  <a:rPr lang="en-US" dirty="0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dirty="0" err="1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vrijgesteld</a:t>
                </a:r>
                <a:endParaRPr lang="en-US" dirty="0" smtClean="0">
                  <a:solidFill>
                    <a:srgbClr val="FF0000"/>
                  </a:solidFill>
                  <a:cs typeface="Arial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5007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6801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4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573216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Bepaal in het geval dat het hout geheel in de haard was verstookt de grootte van de effectieve volgdosis voor de buurman.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2218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totale activiteit = 2,6∙10</a:t>
            </a:r>
            <a:r>
              <a:rPr lang="en-US" sz="2000" baseline="30000" smtClean="0">
                <a:solidFill>
                  <a:schemeClr val="bg2"/>
                </a:solidFill>
                <a:sym typeface="Symbol"/>
              </a:rPr>
              <a:t>6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Bq</a:t>
            </a:r>
            <a:br>
              <a:rPr lang="en-US" sz="2000" smtClean="0">
                <a:solidFill>
                  <a:schemeClr val="bg2"/>
                </a:solidFill>
                <a:sym typeface="Symbol"/>
              </a:rPr>
            </a:br>
            <a:r>
              <a:rPr lang="en-US" sz="2000" smtClean="0">
                <a:solidFill>
                  <a:schemeClr val="bg2"/>
                </a:solidFill>
                <a:sym typeface="Symbol"/>
              </a:rPr>
              <a:t>(volgens antwoord 3)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inhalatie = 0,1% = 10</a:t>
            </a:r>
            <a:r>
              <a:rPr lang="en-US" sz="2000" baseline="30000" smtClean="0">
                <a:solidFill>
                  <a:schemeClr val="bg2"/>
                </a:solidFill>
              </a:rPr>
              <a:t>-3</a:t>
            </a:r>
            <a:r>
              <a:rPr lang="en-US" sz="2000" smtClean="0">
                <a:solidFill>
                  <a:schemeClr val="bg2"/>
                </a:solidFill>
              </a:rPr>
              <a:t> van totale activiteit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e(50)</a:t>
            </a:r>
            <a:r>
              <a:rPr lang="en-US" sz="2000" baseline="-25000" smtClean="0">
                <a:solidFill>
                  <a:schemeClr val="bg2"/>
                </a:solidFill>
              </a:rPr>
              <a:t>inh</a:t>
            </a:r>
            <a:r>
              <a:rPr lang="en-US" sz="2000" smtClean="0">
                <a:solidFill>
                  <a:schemeClr val="bg2"/>
                </a:solidFill>
              </a:rPr>
              <a:t> = 4,8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∙10</a:t>
            </a:r>
            <a:r>
              <a:rPr lang="en-US" sz="2000" baseline="30000" smtClean="0">
                <a:solidFill>
                  <a:schemeClr val="bg2"/>
                </a:solidFill>
                <a:sym typeface="Symbol"/>
              </a:rPr>
              <a:t>-9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Sv/Bq voor de bevolking</a:t>
            </a:r>
            <a:endParaRPr lang="en-US" sz="2000">
              <a:solidFill>
                <a:schemeClr val="bg2"/>
              </a:solidFill>
              <a:sym typeface="Symbo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6329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07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</p:spPr>
            <p:txBody>
              <a:bodyPr/>
              <a:lstStyle/>
              <a:p>
                <a:pPr marL="432000" lvl="1" indent="0" defTabSz="231775">
                  <a:spcBef>
                    <a:spcPts val="400"/>
                  </a:spcBef>
                  <a:buClr>
                    <a:schemeClr val="folHlink"/>
                  </a:buClr>
                  <a:buFont typeface="Monotype Sorts"/>
                  <a:buNone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31775">
                  <a:spcBef>
                    <a:spcPts val="400"/>
                  </a:spcBef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2000" smtClean="0">
                    <a:solidFill>
                      <a:srgbClr val="FF0000"/>
                    </a:solidFill>
                  </a:rPr>
                  <a:t>E(50) = e(50)</a:t>
                </a:r>
                <a:r>
                  <a:rPr lang="en-US" sz="2000" baseline="-25000" smtClean="0">
                    <a:solidFill>
                      <a:srgbClr val="FF0000"/>
                    </a:solidFill>
                  </a:rPr>
                  <a:t>inh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sz="2000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A</a:t>
                </a:r>
                <a:r>
                  <a:rPr lang="en-US" sz="2000" baseline="-25000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inh</a:t>
                </a:r>
                <a:endParaRPr lang="en-US" sz="2000" baseline="-25000" smtClean="0">
                  <a:solidFill>
                    <a:srgbClr val="FF0000"/>
                  </a:solidFill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endParaRPr lang="en-US" smtClean="0">
                  <a:solidFill>
                    <a:schemeClr val="bg2"/>
                  </a:solidFill>
                  <a:cs typeface="Arial" pitchFamily="34" charset="0"/>
                  <a:sym typeface="Symbol" pitchFamily="18" charset="2"/>
                </a:endParaRP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inhalatie = 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-3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2,6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chemeClr val="bg2"/>
                        </a:solidFill>
                        <a:sym typeface="Symbol"/>
                      </a:rPr>
                      <m:t>∙</m:t>
                    </m:r>
                  </m:oMath>
                </a14:m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6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= 2,6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3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Bq</a:t>
                </a: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volgdosis = </a:t>
                </a:r>
                <a:r>
                  <a:rPr lang="en-US" smtClean="0">
                    <a:solidFill>
                      <a:schemeClr val="bg2"/>
                    </a:solidFill>
                  </a:rPr>
                  <a:t>4,8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-9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2,6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3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</a:p>
              <a:p>
                <a:pPr marL="43200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	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				 = 12</a:t>
                </a:r>
                <a:r>
                  <a:rPr lang="en-US" smtClean="0">
                    <a:solidFill>
                      <a:schemeClr val="bg2"/>
                    </a:solidFill>
                    <a:sym typeface="Symbol"/>
                  </a:rPr>
                  <a:t>∙10</a:t>
                </a:r>
                <a:r>
                  <a:rPr lang="en-US" baseline="30000" smtClean="0">
                    <a:solidFill>
                      <a:schemeClr val="bg2"/>
                    </a:solidFill>
                    <a:sym typeface="Symbol"/>
                  </a:rPr>
                  <a:t>-6</a:t>
                </a:r>
                <a:r>
                  <a:rPr lang="en-US" smtClean="0">
                    <a:solidFill>
                      <a:schemeClr val="bg2"/>
                    </a:solidFill>
                    <a:cs typeface="Arial" pitchFamily="34" charset="0"/>
                    <a:sym typeface="Symbol" pitchFamily="18" charset="2"/>
                  </a:rPr>
                  <a:t> Sv = </a:t>
                </a:r>
                <a:r>
                  <a:rPr lang="en-US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12 </a:t>
                </a:r>
                <a:r>
                  <a:rPr lang="el-GR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μ</a:t>
                </a:r>
                <a:r>
                  <a:rPr lang="en-US" smtClean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Sv</a:t>
                </a:r>
              </a:p>
            </p:txBody>
          </p:sp>
        </mc:Choice>
        <mc:Fallback xmlns="">
          <p:sp>
            <p:nvSpPr>
              <p:cNvPr id="5007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71800" y="2564904"/>
                <a:ext cx="6005513" cy="3744912"/>
              </a:xfrm>
              <a:blipFill rotWithShape="1">
                <a:blip r:embed="rId3"/>
                <a:stretch>
                  <a:fillRect t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32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Wat is de situatie ?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221288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bg2"/>
                </a:solidFill>
              </a:rPr>
              <a:t>In </a:t>
            </a:r>
            <a:r>
              <a:rPr lang="en-US" sz="2000" dirty="0">
                <a:solidFill>
                  <a:schemeClr val="bg2"/>
                </a:solidFill>
              </a:rPr>
              <a:t>2010 </a:t>
            </a:r>
            <a:r>
              <a:rPr lang="en-US" sz="2000" dirty="0" err="1" smtClean="0">
                <a:solidFill>
                  <a:schemeClr val="bg2"/>
                </a:solidFill>
              </a:rPr>
              <a:t>heeft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iemand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hout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voor</a:t>
            </a:r>
            <a:r>
              <a:rPr lang="en-US" sz="2000" dirty="0" smtClean="0">
                <a:solidFill>
                  <a:schemeClr val="bg2"/>
                </a:solidFill>
              </a:rPr>
              <a:t> de open </a:t>
            </a:r>
            <a:r>
              <a:rPr lang="en-US" sz="2000" dirty="0" err="1" smtClean="0">
                <a:solidFill>
                  <a:schemeClr val="bg2"/>
                </a:solidFill>
              </a:rPr>
              <a:t>haard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gekocht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en</a:t>
            </a:r>
            <a:r>
              <a:rPr lang="en-US" sz="2000" dirty="0" smtClean="0">
                <a:solidFill>
                  <a:schemeClr val="bg2"/>
                </a:solidFill>
              </a:rPr>
              <a:t> is </a:t>
            </a:r>
            <a:r>
              <a:rPr lang="en-US" sz="2000" dirty="0" err="1" smtClean="0">
                <a:solidFill>
                  <a:schemeClr val="bg2"/>
                </a:solidFill>
              </a:rPr>
              <a:t>na</a:t>
            </a:r>
            <a:r>
              <a:rPr lang="en-US" sz="2000" dirty="0" smtClean="0">
                <a:solidFill>
                  <a:schemeClr val="bg2"/>
                </a:solidFill>
              </a:rPr>
              <a:t> het </a:t>
            </a:r>
            <a:r>
              <a:rPr lang="en-US" sz="2000" dirty="0" err="1" smtClean="0">
                <a:solidFill>
                  <a:schemeClr val="bg2"/>
                </a:solidFill>
              </a:rPr>
              <a:t>lezen</a:t>
            </a:r>
            <a:r>
              <a:rPr lang="en-US" sz="2000" dirty="0" smtClean="0">
                <a:solidFill>
                  <a:schemeClr val="bg2"/>
                </a:solidFill>
              </a:rPr>
              <a:t> van </a:t>
            </a:r>
            <a:r>
              <a:rPr lang="en-US" sz="2000" dirty="0" err="1" smtClean="0">
                <a:solidFill>
                  <a:schemeClr val="bg2"/>
                </a:solidFill>
              </a:rPr>
              <a:t>een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krantenbericht</a:t>
            </a:r>
            <a:r>
              <a:rPr lang="en-US" sz="2000" dirty="0" smtClean="0">
                <a:solidFill>
                  <a:schemeClr val="bg2"/>
                </a:solidFill>
              </a:rPr>
              <a:t> bang </a:t>
            </a:r>
            <a:r>
              <a:rPr lang="en-US" sz="2000" dirty="0" err="1" smtClean="0">
                <a:solidFill>
                  <a:schemeClr val="bg2"/>
                </a:solidFill>
              </a:rPr>
              <a:t>voor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radioactieve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besmetting</a:t>
            </a:r>
            <a:r>
              <a:rPr lang="en-US" sz="2000" dirty="0" smtClean="0">
                <a:solidFill>
                  <a:schemeClr val="bg2"/>
                </a:solidFill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bg2"/>
                </a:solidFill>
              </a:rPr>
              <a:t>De </a:t>
            </a:r>
            <a:r>
              <a:rPr lang="en-US" sz="2000" dirty="0" err="1" smtClean="0">
                <a:solidFill>
                  <a:schemeClr val="bg2"/>
                </a:solidFill>
              </a:rPr>
              <a:t>gemeentelijke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Adviseur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Gevaarlijke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Stoffen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komt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en</a:t>
            </a:r>
            <a:r>
              <a:rPr lang="en-US" sz="2000" dirty="0" smtClean="0">
                <a:solidFill>
                  <a:schemeClr val="bg2"/>
                </a:solidFill>
              </a:rPr>
              <a:t> meet 0,45 </a:t>
            </a:r>
            <a:r>
              <a:rPr lang="el-GR" sz="2000" dirty="0" smtClean="0">
                <a:solidFill>
                  <a:schemeClr val="bg2"/>
                </a:solidFill>
              </a:rPr>
              <a:t>μ</a:t>
            </a:r>
            <a:r>
              <a:rPr lang="en-US" sz="2000" dirty="0" err="1" smtClean="0">
                <a:solidFill>
                  <a:schemeClr val="bg2"/>
                </a:solidFill>
              </a:rPr>
              <a:t>Sv</a:t>
            </a:r>
            <a:r>
              <a:rPr lang="en-US" sz="2000" dirty="0" smtClean="0">
                <a:solidFill>
                  <a:schemeClr val="bg2"/>
                </a:solidFill>
              </a:rPr>
              <a:t>/h op 10 cm </a:t>
            </a:r>
            <a:r>
              <a:rPr lang="en-US" sz="2000" dirty="0" err="1" smtClean="0">
                <a:solidFill>
                  <a:schemeClr val="bg2"/>
                </a:solidFill>
              </a:rPr>
              <a:t>vanaf</a:t>
            </a:r>
            <a:r>
              <a:rPr lang="en-US" sz="2000" dirty="0" smtClean="0">
                <a:solidFill>
                  <a:schemeClr val="bg2"/>
                </a:solidFill>
              </a:rPr>
              <a:t> het </a:t>
            </a:r>
            <a:r>
              <a:rPr lang="en-US" sz="2000" dirty="0" err="1" smtClean="0">
                <a:solidFill>
                  <a:schemeClr val="bg2"/>
                </a:solidFill>
              </a:rPr>
              <a:t>oppervlak</a:t>
            </a:r>
            <a:r>
              <a:rPr lang="en-US" sz="2000" dirty="0" smtClean="0">
                <a:solidFill>
                  <a:schemeClr val="bg2"/>
                </a:solidFill>
              </a:rPr>
              <a:t> van </a:t>
            </a:r>
            <a:r>
              <a:rPr lang="en-US" sz="2000" dirty="0" err="1" smtClean="0">
                <a:solidFill>
                  <a:schemeClr val="bg2"/>
                </a:solidFill>
              </a:rPr>
              <a:t>een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zak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hout</a:t>
            </a:r>
            <a:r>
              <a:rPr lang="en-US" sz="2000" dirty="0" smtClean="0">
                <a:solidFill>
                  <a:schemeClr val="bg2"/>
                </a:solidFill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Hij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alarmeert</a:t>
            </a:r>
            <a:r>
              <a:rPr lang="en-US" sz="2000" dirty="0" smtClean="0">
                <a:solidFill>
                  <a:schemeClr val="bg2"/>
                </a:solidFill>
              </a:rPr>
              <a:t> de </a:t>
            </a:r>
            <a:r>
              <a:rPr lang="en-US" sz="2000" dirty="0" err="1" smtClean="0">
                <a:solidFill>
                  <a:schemeClr val="bg2"/>
                </a:solidFill>
              </a:rPr>
              <a:t>Inspectie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Milieuhygiëne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en</a:t>
            </a:r>
            <a:r>
              <a:rPr lang="en-US" sz="2000" dirty="0" smtClean="0">
                <a:solidFill>
                  <a:schemeClr val="bg2"/>
                </a:solidFill>
              </a:rPr>
              <a:t> die </a:t>
            </a:r>
            <a:r>
              <a:rPr lang="en-US" sz="2000" dirty="0" err="1" smtClean="0">
                <a:solidFill>
                  <a:schemeClr val="bg2"/>
                </a:solidFill>
              </a:rPr>
              <a:t>haalt</a:t>
            </a:r>
            <a:r>
              <a:rPr lang="en-US" sz="2000" dirty="0" smtClean="0">
                <a:solidFill>
                  <a:schemeClr val="bg2"/>
                </a:solidFill>
              </a:rPr>
              <a:t> op </a:t>
            </a:r>
            <a:r>
              <a:rPr lang="en-US" sz="2000" dirty="0" err="1" smtClean="0">
                <a:solidFill>
                  <a:schemeClr val="bg2"/>
                </a:solidFill>
              </a:rPr>
              <a:t>zijn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beurt</a:t>
            </a:r>
            <a:r>
              <a:rPr lang="en-US" sz="2000" dirty="0" smtClean="0">
                <a:solidFill>
                  <a:schemeClr val="bg2"/>
                </a:solidFill>
              </a:rPr>
              <a:t> het </a:t>
            </a:r>
            <a:r>
              <a:rPr lang="en-US" sz="2000" dirty="0" err="1" smtClean="0">
                <a:solidFill>
                  <a:schemeClr val="bg2"/>
                </a:solidFill>
              </a:rPr>
              <a:t>RIVM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erbij</a:t>
            </a:r>
            <a:r>
              <a:rPr lang="en-US" sz="2000" dirty="0" smtClean="0">
                <a:solidFill>
                  <a:schemeClr val="bg2"/>
                </a:solidFill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dirty="0"/>
              <a:t>Intermezzo</a:t>
            </a:r>
            <a:r>
              <a:rPr lang="en-US"/>
              <a:t>: </a:t>
            </a:r>
            <a:r>
              <a:rPr lang="en-US" smtClean="0"/>
              <a:t>mr-AGIS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err="1" smtClean="0"/>
              <a:t>ministeriële</a:t>
            </a:r>
            <a:r>
              <a:rPr lang="en-US" sz="1800" dirty="0" smtClean="0"/>
              <a:t> </a:t>
            </a:r>
            <a:r>
              <a:rPr lang="en-US" sz="1800" dirty="0" err="1" smtClean="0"/>
              <a:t>regeling</a:t>
            </a:r>
            <a:r>
              <a:rPr lang="en-US" sz="1800" dirty="0" smtClean="0"/>
              <a:t> </a:t>
            </a:r>
            <a:r>
              <a:rPr lang="en-US" sz="1800" dirty="0" err="1" smtClean="0"/>
              <a:t>Analyse</a:t>
            </a:r>
            <a:r>
              <a:rPr lang="en-US" sz="1800" dirty="0" smtClean="0"/>
              <a:t> </a:t>
            </a:r>
            <a:r>
              <a:rPr lang="en-US" sz="1800" dirty="0" err="1" smtClean="0"/>
              <a:t>Gevolgen</a:t>
            </a:r>
            <a:r>
              <a:rPr lang="en-US" sz="1800" dirty="0" smtClean="0"/>
              <a:t> </a:t>
            </a:r>
            <a:r>
              <a:rPr lang="en-US" sz="1800" err="1" smtClean="0"/>
              <a:t>Ioniserende</a:t>
            </a:r>
            <a:r>
              <a:rPr lang="en-US" sz="1800" smtClean="0"/>
              <a:t> Straling - Uitvoeringsregeling Stralingsbescherming </a:t>
            </a:r>
            <a:r>
              <a:rPr lang="en-US" sz="1800" dirty="0" smtClean="0"/>
              <a:t>EZ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5861248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De theoretisch maximaal mogelijke jaarlijkse lozing van activiteit (in Re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inh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) in lucht moet kleiner zijn dan het secundair niveau.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L</m:t>
                          </m:r>
                        </m:sub>
                      </m:sSub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inkoop</m:t>
                          </m:r>
                        </m:sub>
                      </m:sSub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80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s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−4</m:t>
                          </m:r>
                        </m:sup>
                      </m:sSup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L</m:t>
                          </m:r>
                        </m:sub>
                      </m:sSub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SN</m:t>
                          </m:r>
                        </m:sub>
                      </m:sSub>
                    </m:oMath>
                  </m:oMathPara>
                </a14:m>
                <a:endParaRPr lang="en-US" sz="1800" smtClean="0">
                  <a:solidFill>
                    <a:schemeClr val="bg2"/>
                  </a:solidFill>
                </a:endParaRPr>
              </a:p>
              <a:p>
                <a:pPr marL="648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A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inkoop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		ingekochte activiteit (in Re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inh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)</a:t>
                </a:r>
              </a:p>
              <a:p>
                <a:pPr marL="648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p				verspreidingsparameter</a:t>
                </a:r>
              </a:p>
              <a:p>
                <a:pPr marL="648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s				filterparameter</a:t>
                </a:r>
              </a:p>
              <a:p>
                <a:pPr marL="648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R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L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			halveringstijdparameter</a:t>
                </a:r>
              </a:p>
              <a:p>
                <a:pPr marL="648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L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SN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			secundair niveau</a:t>
                </a: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5861248" cy="3790950"/>
              </a:xfrm>
              <a:blipFill rotWithShape="1">
                <a:blip r:embed="rId3"/>
                <a:stretch>
                  <a:fillRect t="-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7248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mr-AGIS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05264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Mag het hout in de haard worden verstookt ?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Ga uit van de meest conservatieve aannames.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chemeClr val="bg2"/>
                </a:solidFill>
              </a:rPr>
              <a:t>A</a:t>
            </a:r>
            <a:r>
              <a:rPr lang="en-US" sz="2000" baseline="-25000">
                <a:solidFill>
                  <a:schemeClr val="bg2"/>
                </a:solidFill>
              </a:rPr>
              <a:t>inkoop</a:t>
            </a:r>
            <a:r>
              <a:rPr lang="en-US" sz="2000">
                <a:solidFill>
                  <a:schemeClr val="bg2"/>
                </a:solidFill>
              </a:rPr>
              <a:t> = 2,6∙10</a:t>
            </a:r>
            <a:r>
              <a:rPr lang="en-US" sz="2000" baseline="30000">
                <a:solidFill>
                  <a:schemeClr val="bg2"/>
                </a:solidFill>
              </a:rPr>
              <a:t>6</a:t>
            </a:r>
            <a:r>
              <a:rPr lang="en-US" sz="2000">
                <a:solidFill>
                  <a:schemeClr val="bg2"/>
                </a:solidFill>
              </a:rPr>
              <a:t> Bq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p = -4 (Richtlijn Radionuclidenlaboratoria)</a:t>
            </a:r>
            <a:endParaRPr lang="en-US" sz="2000">
              <a:solidFill>
                <a:schemeClr val="bg2"/>
              </a:solidFill>
              <a:sym typeface="Symbol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s = 0 (geen filter)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R</a:t>
            </a:r>
            <a:r>
              <a:rPr lang="en-US" sz="2000" baseline="-25000" smtClean="0">
                <a:solidFill>
                  <a:schemeClr val="bg2"/>
                </a:solidFill>
              </a:rPr>
              <a:t>L</a:t>
            </a:r>
            <a:r>
              <a:rPr lang="en-US" sz="2000" smtClean="0">
                <a:solidFill>
                  <a:schemeClr val="bg2"/>
                </a:solidFill>
              </a:rPr>
              <a:t> = 10 (</a:t>
            </a:r>
            <a:r>
              <a:rPr lang="en-US" sz="2000">
                <a:solidFill>
                  <a:schemeClr val="bg2"/>
                </a:solidFill>
              </a:rPr>
              <a:t>halveringstijd = 30 </a:t>
            </a:r>
            <a:r>
              <a:rPr lang="en-US" sz="2000" smtClean="0">
                <a:solidFill>
                  <a:schemeClr val="bg2"/>
                </a:solidFill>
              </a:rPr>
              <a:t>jaar)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L</a:t>
            </a:r>
            <a:r>
              <a:rPr lang="en-US" sz="2000" baseline="-25000" smtClean="0">
                <a:solidFill>
                  <a:schemeClr val="bg2"/>
                </a:solidFill>
              </a:rPr>
              <a:t>SN</a:t>
            </a:r>
            <a:r>
              <a:rPr lang="en-US" sz="2000" smtClean="0">
                <a:solidFill>
                  <a:schemeClr val="bg2"/>
                </a:solidFill>
              </a:rPr>
              <a:t> = 1 Re</a:t>
            </a:r>
            <a:r>
              <a:rPr lang="en-US" sz="2000" baseline="-25000" smtClean="0">
                <a:solidFill>
                  <a:schemeClr val="bg2"/>
                </a:solidFill>
              </a:rPr>
              <a:t>inh</a:t>
            </a:r>
            <a:r>
              <a:rPr lang="en-US" sz="2000" smtClean="0">
                <a:solidFill>
                  <a:schemeClr val="bg2"/>
                </a:solidFill>
              </a:rPr>
              <a:t> (</a:t>
            </a:r>
            <a:r>
              <a:rPr lang="en-US" sz="2000">
                <a:solidFill>
                  <a:schemeClr val="bg2"/>
                </a:solidFill>
              </a:rPr>
              <a:t>afstand </a:t>
            </a:r>
            <a:r>
              <a:rPr lang="en-US" sz="2000" smtClean="0">
                <a:solidFill>
                  <a:schemeClr val="bg2"/>
                </a:solidFill>
              </a:rPr>
              <a:t>lozingspunt </a:t>
            </a:r>
            <a:r>
              <a:rPr lang="en-US" sz="2000">
                <a:solidFill>
                  <a:schemeClr val="bg2"/>
                </a:solidFill>
              </a:rPr>
              <a:t>&lt; 50 m</a:t>
            </a:r>
            <a:r>
              <a:rPr lang="en-US" sz="2000" smtClean="0">
                <a:solidFill>
                  <a:schemeClr val="bg2"/>
                </a:solidFill>
              </a:rPr>
              <a:t>)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1 Re</a:t>
            </a:r>
            <a:r>
              <a:rPr lang="en-US" sz="2000" baseline="-25000" smtClean="0">
                <a:solidFill>
                  <a:schemeClr val="bg2"/>
                </a:solidFill>
              </a:rPr>
              <a:t>inh</a:t>
            </a:r>
            <a:r>
              <a:rPr lang="en-US" sz="2000">
                <a:solidFill>
                  <a:schemeClr val="bg2"/>
                </a:solidFill>
              </a:rPr>
              <a:t> </a:t>
            </a:r>
            <a:r>
              <a:rPr lang="en-US" sz="2000" smtClean="0">
                <a:solidFill>
                  <a:schemeClr val="bg2"/>
                </a:solidFill>
              </a:rPr>
              <a:t>= 1 / e(50)</a:t>
            </a:r>
            <a:r>
              <a:rPr lang="en-US" sz="2000" baseline="-25000" smtClean="0">
                <a:solidFill>
                  <a:schemeClr val="bg2"/>
                </a:solidFill>
              </a:rPr>
              <a:t>inh</a:t>
            </a:r>
            <a:r>
              <a:rPr lang="en-US" sz="2000" smtClean="0">
                <a:solidFill>
                  <a:schemeClr val="bg2"/>
                </a:solidFill>
              </a:rPr>
              <a:t> = 2,1∙10</a:t>
            </a:r>
            <a:r>
              <a:rPr lang="en-US" sz="2000" baseline="30000" smtClean="0">
                <a:solidFill>
                  <a:schemeClr val="bg2"/>
                </a:solidFill>
              </a:rPr>
              <a:t>8</a:t>
            </a:r>
            <a:r>
              <a:rPr lang="en-US" sz="2000" smtClean="0">
                <a:solidFill>
                  <a:schemeClr val="bg2"/>
                </a:solidFill>
              </a:rPr>
              <a:t> Bq/Sv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4013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mr-AGIS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6005264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inkoop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= 2,6∙10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6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/ 2,1∙10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8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= 0,012</a:t>
                </a:r>
                <a:r>
                  <a:rPr lang="en-US" sz="200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Re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inh</a:t>
                </a: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L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= 0,012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+4-0-4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10 = 0,12 Re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inh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sym typeface="Symbol"/>
                  </a:rPr>
                  <a:t>	</a:t>
                </a:r>
                <a:r>
                  <a:rPr lang="en-US" sz="200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lozing &lt;&lt; secundair niveau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rgbClr val="FF0000"/>
                    </a:solidFill>
                    <a:sym typeface="Symbol"/>
                  </a:rPr>
                  <a:t>	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de activiteitslozing is toegestaan</a:t>
                </a: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6005264" cy="3790950"/>
              </a:xfrm>
              <a:blipFill rotWithShape="1">
                <a:blip r:embed="rId3"/>
                <a:stretch>
                  <a:fillRect t="-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0429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Discussievraag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221288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2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Enerzijds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is het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hout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niet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vrijgesteld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, maar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anderzijds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leidt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verbranding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tot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lozing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onder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het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secundair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niveau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. De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Inspectie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Milieuhygiëne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heeft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het RIVM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gevraagd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om het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hout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op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te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halen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en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op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een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verantwoorde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manier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af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te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voeren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2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Was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verbranding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van het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hout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in de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haard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een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"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verantwoorde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manier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van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afvoeren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" </a:t>
            </a:r>
            <a:r>
              <a:rPr lang="en-US" sz="200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geweest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?</a:t>
            </a: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2000">
                <a:solidFill>
                  <a:schemeClr val="bg1"/>
                </a:solidFill>
              </a:rPr>
              <a:t>Is afvoer naar de COVRA </a:t>
            </a:r>
            <a:r>
              <a:rPr lang="nl-NL" sz="2000">
                <a:solidFill>
                  <a:schemeClr val="bg1"/>
                </a:solidFill>
              </a:rPr>
              <a:t>verplicht </a:t>
            </a:r>
            <a:r>
              <a:rPr lang="nl-NL" sz="2000" smtClean="0">
                <a:solidFill>
                  <a:schemeClr val="bg1"/>
                </a:solidFill>
              </a:rPr>
              <a:t>?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187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DOVIS B</a:t>
            </a:r>
            <a:br>
              <a:rPr lang="en-US" smtClean="0"/>
            </a:br>
            <a:r>
              <a:rPr lang="en-US" sz="1800"/>
              <a:t>D</a:t>
            </a:r>
            <a:r>
              <a:rPr lang="en-US" sz="1800" smtClean="0"/>
              <a:t>osisberekening voor de Omgeving bij Vergunningverlening Ioniserende Straling</a:t>
            </a:r>
            <a:endParaRPr lang="en-US" smtClean="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7272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b="1" smtClean="0">
                <a:solidFill>
                  <a:schemeClr val="bg2"/>
                </a:solidFill>
              </a:rPr>
              <a:t>Paragraaf 3.4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Een bron mag [...] als een </a:t>
            </a:r>
            <a:r>
              <a:rPr lang="en-US" sz="2000" smtClean="0">
                <a:solidFill>
                  <a:srgbClr val="FF0000"/>
                </a:solidFill>
              </a:rPr>
              <a:t>puntbron</a:t>
            </a:r>
            <a:r>
              <a:rPr lang="en-US" sz="2000" smtClean="0">
                <a:solidFill>
                  <a:schemeClr val="bg2"/>
                </a:solidFill>
              </a:rPr>
              <a:t> worden beschouwd wanneer de grootste afmeting [...] tenminste een factor 5 kleiner is dan de afstand tussen [...] bron en [...] meetpunt [...].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b="1" smtClean="0">
                <a:solidFill>
                  <a:schemeClr val="bg2"/>
                </a:solidFill>
              </a:rPr>
              <a:t>Paragraaf 3.6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Een bron [...] mag [...] als een </a:t>
            </a:r>
            <a:r>
              <a:rPr lang="en-US" sz="2000" smtClean="0">
                <a:solidFill>
                  <a:srgbClr val="FF0000"/>
                </a:solidFill>
              </a:rPr>
              <a:t>plaatbron</a:t>
            </a:r>
            <a:r>
              <a:rPr lang="en-US" sz="2000" smtClean="0">
                <a:solidFill>
                  <a:schemeClr val="bg2"/>
                </a:solidFill>
              </a:rPr>
              <a:t> worden beschouwd als L</a:t>
            </a:r>
            <a:r>
              <a:rPr lang="en-US" sz="2000" baseline="-25000" smtClean="0">
                <a:solidFill>
                  <a:schemeClr val="bg2"/>
                </a:solidFill>
              </a:rPr>
              <a:t>max</a:t>
            </a:r>
            <a:r>
              <a:rPr lang="en-US" sz="2000" smtClean="0">
                <a:solidFill>
                  <a:schemeClr val="bg2"/>
                </a:solidFill>
              </a:rPr>
              <a:t> &lt; 5 L</a:t>
            </a:r>
            <a:r>
              <a:rPr lang="en-US" sz="2000" baseline="-25000" smtClean="0">
                <a:solidFill>
                  <a:schemeClr val="bg2"/>
                </a:solidFill>
              </a:rPr>
              <a:t>min</a:t>
            </a:r>
            <a:r>
              <a:rPr lang="en-US" sz="2000" smtClean="0">
                <a:solidFill>
                  <a:schemeClr val="bg2"/>
                </a:solidFill>
              </a:rPr>
              <a:t> en [...] op afstanden loodrecht vanuit het oppervlak.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6310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DOVIS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6293296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Voor een plaatbron geldt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H</m:t>
                          </m:r>
                        </m:e>
                      </m:acc>
                      <m:r>
                        <a:rPr lang="en-US" sz="1800" b="0" i="0" baseline="30000" smtClean="0">
                          <a:solidFill>
                            <a:schemeClr val="bg2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10,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g</m:t>
                          </m:r>
                        </m:e>
                      </m:d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(10)×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4 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ln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 smtClean="0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min</m:t>
                                      </m:r>
                                    </m:sub>
                                  </m:sSub>
                                  <m:r>
                                    <a:rPr lang="en-US" sz="1800" b="0" i="0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0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4 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g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T</m:t>
                      </m:r>
                    </m:oMath>
                  </m:oMathPara>
                </a14:m>
                <a:endParaRPr lang="en-US" sz="1800" smtClean="0">
                  <a:solidFill>
                    <a:schemeClr val="bg2"/>
                  </a:solidFill>
                </a:endParaRP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2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en-US" baseline="30000">
                        <a:solidFill>
                          <a:schemeClr val="bg2"/>
                        </a:solidFill>
                        <a:latin typeface="Cambria Math"/>
                      </a:rPr>
                      <m:t>∗</m:t>
                    </m:r>
                  </m:oMath>
                </a14:m>
                <a:r>
                  <a:rPr lang="en-US" sz="1800" smtClean="0">
                    <a:solidFill>
                      <a:schemeClr val="bg2"/>
                    </a:solidFill>
                  </a:rPr>
                  <a:t>	omgevingsdosisequivalenttempo (in </a:t>
                </a:r>
                <a:r>
                  <a:rPr lang="el-GR" sz="1800" smtClean="0">
                    <a:solidFill>
                      <a:schemeClr val="bg2"/>
                    </a:solidFill>
                  </a:rPr>
                  <a:t>μ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Sv/h)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z="1800">
                    <a:solidFill>
                      <a:schemeClr val="bg2"/>
                    </a:solidFill>
                  </a:rPr>
                  <a:t>h		bronconstante (in </a:t>
                </a:r>
                <a:r>
                  <a:rPr lang="el-GR" sz="1800">
                    <a:solidFill>
                      <a:schemeClr val="bg2"/>
                    </a:solidFill>
                  </a:rPr>
                  <a:t>μ</a:t>
                </a:r>
                <a:r>
                  <a:rPr lang="en-US" sz="1800">
                    <a:solidFill>
                      <a:schemeClr val="bg2"/>
                    </a:solidFill>
                  </a:rPr>
                  <a:t>Sv/h per MBq op 1 m)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A		activiteit (in MBq)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z="1800">
                    <a:solidFill>
                      <a:schemeClr val="bg2"/>
                    </a:solidFill>
                  </a:rPr>
                  <a:t>L</a:t>
                </a:r>
                <a:r>
                  <a:rPr lang="en-US" sz="1800" baseline="-25000">
                    <a:solidFill>
                      <a:schemeClr val="bg2"/>
                    </a:solidFill>
                  </a:rPr>
                  <a:t>min</a:t>
                </a:r>
                <a:r>
                  <a:rPr lang="en-US" sz="1800">
                    <a:solidFill>
                      <a:schemeClr val="bg2"/>
                    </a:solidFill>
                  </a:rPr>
                  <a:t>	kleinste afmeting van 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het oppervlak (in m)</a:t>
                </a:r>
                <a:endParaRPr lang="en-US" sz="1800">
                  <a:solidFill>
                    <a:schemeClr val="bg2"/>
                  </a:solidFill>
                </a:endParaRP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g </a:t>
                </a:r>
                <a:r>
                  <a:rPr lang="en-US" sz="1800">
                    <a:solidFill>
                      <a:schemeClr val="bg2"/>
                    </a:solidFill>
                  </a:rPr>
                  <a:t>		afstand vanuit het midden van de bron (in m)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T		transmissie</a:t>
                </a:r>
                <a:endParaRPr lang="en-US" sz="180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6293296" cy="3790950"/>
              </a:xfrm>
              <a:blipFill rotWithShape="1">
                <a:blip r:embed="rId3"/>
                <a:stretch>
                  <a:fillRect t="-643" b="-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9534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DOVIS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699792" y="2636912"/>
                <a:ext cx="6077272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rgbClr val="FF0000"/>
                    </a:solidFill>
                  </a:rPr>
                  <a:t>wiskunde leert:		</a:t>
                </a:r>
                <a:r>
                  <a:rPr lang="en-US" sz="2000">
                    <a:solidFill>
                      <a:srgbClr val="FF0000"/>
                    </a:solidFill>
                  </a:rPr>
                  <a:t> ln(1+x) </a:t>
                </a:r>
                <a:r>
                  <a:rPr lang="en-US" sz="2000">
                    <a:solidFill>
                      <a:srgbClr val="FF0000"/>
                    </a:solidFill>
                    <a:sym typeface="Symbol"/>
                  </a:rPr>
                  <a:t></a:t>
                </a:r>
                <a:r>
                  <a:rPr lang="en-US" sz="2000">
                    <a:solidFill>
                      <a:srgbClr val="FF0000"/>
                    </a:solidFill>
                  </a:rPr>
                  <a:t> x als 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x &lt;&lt; 1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H</m:t>
                          </m:r>
                        </m:e>
                      </m:acc>
                      <m:r>
                        <a:rPr lang="en-US" sz="1800" b="0" i="0" baseline="30000" smtClean="0">
                          <a:solidFill>
                            <a:schemeClr val="bg2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10,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g</m:t>
                          </m:r>
                        </m:e>
                      </m:d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(10)×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4 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ln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i="0">
                                          <a:solidFill>
                                            <a:schemeClr val="bg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min</m:t>
                                      </m:r>
                                    </m:sub>
                                  </m:sSub>
                                  <m: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0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4 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g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T</m:t>
                      </m:r>
                    </m:oMath>
                  </m:oMathPara>
                </a14:m>
                <a:endParaRPr lang="en-US" sz="1800" smtClean="0">
                  <a:solidFill>
                    <a:schemeClr val="bg2"/>
                  </a:solidFill>
                </a:endParaRPr>
              </a:p>
              <a:p>
                <a:pPr marL="1296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    </m:t>
                      </m:r>
                      <m:r>
                        <a:rPr lang="en-US" sz="180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(10)×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i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0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i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T</m:t>
                      </m:r>
                    </m:oMath>
                  </m:oMathPara>
                </a14:m>
                <a:endParaRPr lang="en-US" sz="1800" smtClean="0">
                  <a:solidFill>
                    <a:schemeClr val="bg2"/>
                  </a:solidFill>
                </a:endParaRPr>
              </a:p>
              <a:p>
                <a:pPr marL="1296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    = 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A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T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sym typeface="Symbol"/>
                  </a:rPr>
                  <a:t>	 </a:t>
                </a:r>
                <a:r>
                  <a:rPr lang="en-US" sz="2000">
                    <a:solidFill>
                      <a:schemeClr val="bg2"/>
                    </a:solidFill>
                  </a:rPr>
                  <a:t>de kwadratenwet geldt als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g </a:t>
                </a:r>
                <a:r>
                  <a:rPr lang="en-US" sz="2000" smtClean="0">
                    <a:solidFill>
                      <a:schemeClr val="bg2"/>
                    </a:solidFill>
                    <a:sym typeface="Symbol"/>
                  </a:rPr>
                  <a:t>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L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min</a:t>
                </a:r>
                <a:endParaRPr lang="en-US" sz="2000" smtClean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699792" y="2636912"/>
                <a:ext cx="6077272" cy="3790950"/>
              </a:xfrm>
              <a:blipFill rotWithShape="1">
                <a:blip r:embed="rId3"/>
                <a:stretch>
                  <a:fillRect t="-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039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Er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blijkt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voornamelijk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baseline="30000" dirty="0" err="1" smtClean="0">
                <a:solidFill>
                  <a:schemeClr val="bg2"/>
                </a:solidFill>
              </a:rPr>
              <a:t>137</a:t>
            </a:r>
            <a:r>
              <a:rPr lang="en-US" sz="2000" dirty="0" err="1" smtClean="0">
                <a:solidFill>
                  <a:schemeClr val="bg2"/>
                </a:solidFill>
              </a:rPr>
              <a:t>Cs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aanwezig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te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zijn</a:t>
            </a:r>
            <a:r>
              <a:rPr lang="en-US" sz="2000" dirty="0" smtClean="0">
                <a:solidFill>
                  <a:schemeClr val="bg2"/>
                </a:solidFill>
              </a:rPr>
              <a:t>.</a:t>
            </a:r>
            <a:endParaRPr lang="en-US" sz="2000" dirty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Toon </a:t>
            </a:r>
            <a:r>
              <a:rPr lang="en-US" sz="2000" dirty="0" err="1" smtClean="0">
                <a:solidFill>
                  <a:srgbClr val="FF0000"/>
                </a:solidFill>
              </a:rPr>
              <a:t>aan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dat</a:t>
            </a:r>
            <a:r>
              <a:rPr lang="en-US" sz="2000" dirty="0" smtClean="0">
                <a:solidFill>
                  <a:srgbClr val="FF0000"/>
                </a:solidFill>
              </a:rPr>
              <a:t> de </a:t>
            </a:r>
            <a:r>
              <a:rPr lang="en-US" sz="2000" dirty="0" err="1" smtClean="0">
                <a:solidFill>
                  <a:srgbClr val="FF0000"/>
                </a:solidFill>
              </a:rPr>
              <a:t>activiteit</a:t>
            </a:r>
            <a:r>
              <a:rPr lang="en-US" sz="2000" dirty="0" smtClean="0">
                <a:solidFill>
                  <a:srgbClr val="FF0000"/>
                </a:solidFill>
              </a:rPr>
              <a:t> van het </a:t>
            </a:r>
            <a:r>
              <a:rPr lang="en-US" sz="2000" baseline="30000" dirty="0" err="1" smtClean="0">
                <a:solidFill>
                  <a:srgbClr val="FF0000"/>
                </a:solidFill>
              </a:rPr>
              <a:t>137</a:t>
            </a:r>
            <a:r>
              <a:rPr lang="en-US" sz="2000" dirty="0" err="1" smtClean="0">
                <a:solidFill>
                  <a:srgbClr val="FF0000"/>
                </a:solidFill>
              </a:rPr>
              <a:t>Cs</a:t>
            </a:r>
            <a:r>
              <a:rPr lang="en-US" sz="2000" dirty="0" smtClean="0">
                <a:solidFill>
                  <a:srgbClr val="FF0000"/>
                </a:solidFill>
              </a:rPr>
              <a:t> in/op het </a:t>
            </a:r>
            <a:r>
              <a:rPr lang="en-US" sz="2000" dirty="0" err="1" smtClean="0">
                <a:solidFill>
                  <a:srgbClr val="FF0000"/>
                </a:solidFill>
              </a:rPr>
              <a:t>hout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gelijk</a:t>
            </a:r>
            <a:r>
              <a:rPr lang="en-US" sz="2000" dirty="0" smtClean="0">
                <a:solidFill>
                  <a:srgbClr val="FF0000"/>
                </a:solidFill>
              </a:rPr>
              <a:t> is </a:t>
            </a:r>
            <a:r>
              <a:rPr lang="en-US" sz="2000" dirty="0" err="1" smtClean="0">
                <a:solidFill>
                  <a:srgbClr val="FF0000"/>
                </a:solidFill>
              </a:rPr>
              <a:t>aan</a:t>
            </a:r>
            <a:r>
              <a:rPr lang="en-US" sz="2000" dirty="0" smtClean="0">
                <a:solidFill>
                  <a:srgbClr val="FF0000"/>
                </a:solidFill>
              </a:rPr>
              <a:t> 0,22 </a:t>
            </a:r>
            <a:r>
              <a:rPr lang="en-US" sz="2000" dirty="0" err="1" smtClean="0">
                <a:solidFill>
                  <a:srgbClr val="FF0000"/>
                </a:solidFill>
              </a:rPr>
              <a:t>MBq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dirty="0" err="1" smtClean="0">
                <a:solidFill>
                  <a:srgbClr val="FF0000"/>
                </a:solidFill>
              </a:rPr>
              <a:t>Gebruik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hiervoor</a:t>
            </a:r>
            <a:r>
              <a:rPr lang="en-US" sz="2000" dirty="0" smtClean="0">
                <a:solidFill>
                  <a:srgbClr val="FF0000"/>
                </a:solidFill>
              </a:rPr>
              <a:t> het scenario van </a:t>
            </a:r>
            <a:r>
              <a:rPr lang="en-US" sz="2000" dirty="0" err="1" smtClean="0">
                <a:solidFill>
                  <a:srgbClr val="FF0000"/>
                </a:solidFill>
              </a:rPr>
              <a:t>een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plaatbron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30728" y="4650601"/>
                <a:ext cx="6216650" cy="187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200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chemeClr val="bg2"/>
                    </a:solidFill>
                    <a:latin typeface="+mn-lt"/>
                  </a:rPr>
                  <a:t>*</a:t>
                </a:r>
                <a:r>
                  <a:rPr lang="en-US" sz="18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= 0,45</a:t>
                </a:r>
                <a:r>
                  <a:rPr lang="el-GR" sz="2000">
                    <a:solidFill>
                      <a:schemeClr val="bg2"/>
                    </a:solidFill>
                  </a:rPr>
                  <a:t> μ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Sv/h</a:t>
                </a:r>
                <a:endParaRPr lang="en-US" sz="2000" smtClean="0">
                  <a:solidFill>
                    <a:schemeClr val="bg2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2000">
                    <a:solidFill>
                      <a:schemeClr val="bg2"/>
                    </a:solidFill>
                  </a:rPr>
                  <a:t>h(10) = 0,093 </a:t>
                </a:r>
                <a:r>
                  <a:rPr lang="el-GR" sz="2000">
                    <a:solidFill>
                      <a:schemeClr val="bg2"/>
                    </a:solidFill>
                  </a:rPr>
                  <a:t>μ</a:t>
                </a:r>
                <a:r>
                  <a:rPr lang="en-US" sz="2000">
                    <a:solidFill>
                      <a:schemeClr val="bg2"/>
                    </a:solidFill>
                  </a:rPr>
                  <a:t>Sv/h per MBq op 1 m</a:t>
                </a: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L</a:t>
                </a:r>
                <a:r>
                  <a:rPr lang="en-US" sz="2000" baseline="-25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min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 = min(20, 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20, 70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) = 20 cm = 0,2 m</a:t>
                </a:r>
                <a:endParaRPr lang="en-US" sz="2000" baseline="30000" smtClean="0">
                  <a:solidFill>
                    <a:schemeClr val="bg2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2000">
                    <a:solidFill>
                      <a:schemeClr val="bg2"/>
                    </a:solidFill>
                  </a:rPr>
                  <a:t>g = 10 + (20 / 2) = 20 cm = 0,2 m</a:t>
                </a: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T = 1</a:t>
                </a:r>
                <a:endParaRPr lang="en-US" sz="2000">
                  <a:solidFill>
                    <a:schemeClr val="bg2"/>
                  </a:solidFill>
                  <a:latin typeface="+mn-lt"/>
                  <a:cs typeface="+mn-cs"/>
                </a:endParaRPr>
              </a:p>
            </p:txBody>
          </p:sp>
        </mc:Choice>
        <mc:Fallback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30728" y="4650601"/>
                <a:ext cx="6216650" cy="1877886"/>
              </a:xfrm>
              <a:prstGeom prst="rect">
                <a:avLst/>
              </a:prstGeom>
              <a:blipFill rotWithShape="1">
                <a:blip r:embed="rId3"/>
                <a:stretch>
                  <a:fillRect b="-519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14224"/>
            <a:ext cx="3600000" cy="2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2733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H</m:t>
                          </m:r>
                        </m:e>
                      </m:acc>
                      <m:r>
                        <a:rPr lang="en-US" sz="1800" i="0" baseline="30000">
                          <a:solidFill>
                            <a:srgbClr val="FF0000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10,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g</m:t>
                          </m:r>
                        </m:e>
                      </m:d>
                      <m:r>
                        <a:rPr lang="en-US" sz="1800" i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sz="180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(10)×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800" i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i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ln</m:t>
                      </m:r>
                      <m:d>
                        <m:dPr>
                          <m:ctrlPr>
                            <a:rPr lang="en-US" sz="18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i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min</m:t>
                                      </m:r>
                                    </m:sub>
                                  </m:sSub>
                                  <m: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i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en-US" sz="18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g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80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 i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T</m:t>
                      </m:r>
                    </m:oMath>
                  </m:oMathPara>
                </a14:m>
                <a:endParaRPr lang="en-US" sz="1800" dirty="0" smtClean="0">
                  <a:solidFill>
                    <a:srgbClr val="FF0000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b="0" i="1" smtClean="0">
                  <a:solidFill>
                    <a:schemeClr val="bg2"/>
                  </a:solidFill>
                  <a:latin typeface="Cambria Math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0,45</m:t>
                      </m:r>
                      <m:r>
                        <a:rPr lang="en-US" sz="180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0,093</m:t>
                      </m:r>
                      <m:r>
                        <a:rPr lang="en-US" sz="1800" i="1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800" b="0" i="0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0,2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ln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800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0,2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en-US" sz="180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0,2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18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800" b="0" i="0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en-US" sz="1800" b="0" smtClean="0">
                  <a:solidFill>
                    <a:schemeClr val="bg2"/>
                  </a:solidFill>
                  <a:latin typeface="+mn-lt"/>
                  <a:ea typeface="Cambria Math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4A = (0,45 / 0,093) × 0,2</a:t>
                </a:r>
                <a:r>
                  <a:rPr lang="en-US" sz="2000" baseline="30000" smtClean="0">
                    <a:solidFill>
                      <a:schemeClr val="bg2"/>
                    </a:solidFill>
                    <a:latin typeface="+mn-lt"/>
                  </a:rPr>
                  <a:t>2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 / ln(1,25) = 0,87 MBq</a:t>
                </a:r>
                <a:endParaRPr lang="en-US" sz="2000" smtClean="0">
                  <a:solidFill>
                    <a:schemeClr val="bg1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rgbClr val="FF0000"/>
                    </a:solidFill>
                    <a:latin typeface="+mn-lt"/>
                  </a:rPr>
                  <a:t>A = 0,22 MBq</a:t>
                </a:r>
                <a:endParaRPr lang="en-US" sz="2000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2733312"/>
              </a:xfrm>
              <a:prstGeom prst="rect">
                <a:avLst/>
              </a:prstGeom>
              <a:blipFill rotWithShape="1">
                <a:blip r:embed="rId3"/>
                <a:stretch>
                  <a:fillRect t="-893" b="-33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I</a:t>
            </a:r>
            <a:r>
              <a:rPr lang="en-US" sz="3200" smtClean="0"/>
              <a:t>ntermezzo: kwadratenwet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526" cy="3129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  <a:cs typeface="+mn-cs"/>
                  </a:rPr>
                  <a:t>Wat zou de kwadratenwet zeggen?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H</m:t>
                          </m:r>
                        </m:e>
                      </m:acc>
                      <m:r>
                        <a:rPr lang="en-US" sz="1800" i="0" baseline="30000">
                          <a:solidFill>
                            <a:srgbClr val="FF0000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10,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g</m:t>
                          </m:r>
                        </m:e>
                      </m:d>
                      <m:r>
                        <a:rPr lang="en-US" sz="180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  <m: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T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180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>
                  <a:solidFill>
                    <a:schemeClr val="bg1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b="0" i="1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0,45 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  <a:sym typeface="Symbol"/>
                  </a:rPr>
                  <a:t> 0,093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  <a:latin typeface="+mn-lt"/>
                    <a:sym typeface="Symbol"/>
                  </a:rPr>
                  <a:t> A</a:t>
                </a:r>
                <a:r>
                  <a:rPr lang="en-US" sz="2000">
                    <a:solidFill>
                      <a:schemeClr val="bg2"/>
                    </a:solidFill>
                    <a:latin typeface="+mn-lt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  <a:latin typeface="+mn-lt"/>
                    <a:sym typeface="Symbol"/>
                  </a:rPr>
                  <a:t> 1 / 0,2</a:t>
                </a:r>
                <a:r>
                  <a:rPr lang="en-US" sz="2000" baseline="30000" smtClean="0">
                    <a:solidFill>
                      <a:schemeClr val="bg2"/>
                    </a:solidFill>
                    <a:latin typeface="+mn-lt"/>
                    <a:sym typeface="Symbol"/>
                  </a:rPr>
                  <a:t>2</a:t>
                </a:r>
                <a:endParaRPr lang="en-US" sz="2000" smtClean="0">
                  <a:solidFill>
                    <a:schemeClr val="bg2"/>
                  </a:solidFill>
                  <a:latin typeface="+mn-lt"/>
                  <a:sym typeface="Symbol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  <a:sym typeface="Symbol"/>
                  </a:rPr>
                  <a:t>A = 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(</a:t>
                </a:r>
                <a:r>
                  <a:rPr lang="en-US" sz="2000">
                    <a:solidFill>
                      <a:schemeClr val="bg2"/>
                    </a:solidFill>
                    <a:latin typeface="+mn-lt"/>
                  </a:rPr>
                  <a:t>0,45 / 0,093)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0,2</a:t>
                </a:r>
                <a:r>
                  <a:rPr lang="en-US" sz="2000" baseline="30000" smtClean="0">
                    <a:solidFill>
                      <a:schemeClr val="bg2"/>
                    </a:solidFill>
                    <a:latin typeface="+mn-lt"/>
                  </a:rPr>
                  <a:t>2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 = </a:t>
                </a:r>
                <a:r>
                  <a:rPr lang="en-US" sz="2000" smtClean="0">
                    <a:solidFill>
                      <a:srgbClr val="FF0000"/>
                    </a:solidFill>
                    <a:latin typeface="+mn-lt"/>
                  </a:rPr>
                  <a:t>0,19 MBq</a:t>
                </a:r>
                <a:endParaRPr lang="en-US" sz="2000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slechts 15% minder dan volgens plaatbenadering</a:t>
                </a:r>
                <a:endParaRPr lang="en-US" sz="2000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526" cy="3129126"/>
              </a:xfrm>
              <a:prstGeom prst="rect">
                <a:avLst/>
              </a:prstGeom>
              <a:blipFill rotWithShape="1">
                <a:blip r:embed="rId3"/>
                <a:stretch>
                  <a:fillRect t="-780" r="-1275" b="-272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146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7680</TotalTime>
  <Words>1019</Words>
  <Application>Microsoft Office PowerPoint</Application>
  <PresentationFormat>On-screen Show (4:3)</PresentationFormat>
  <Paragraphs>270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Hout uit Letland en de puntbronbenadering -  beide in de open haard?</vt:lpstr>
      <vt:lpstr>Wat is de situatie ?</vt:lpstr>
      <vt:lpstr>Intermezzo: DOVIS B Dosisberekening voor de Omgeving bij Vergunningverlening Ioniserende Straling</vt:lpstr>
      <vt:lpstr>Intermezzo: DOVIS B</vt:lpstr>
      <vt:lpstr>Intermezzo: DOVIS B</vt:lpstr>
      <vt:lpstr>Vraag 1</vt:lpstr>
      <vt:lpstr>Gegevens 1</vt:lpstr>
      <vt:lpstr>Antwoord 1</vt:lpstr>
      <vt:lpstr>Intermezzo: kwadratenwet</vt:lpstr>
      <vt:lpstr>Vraag 2</vt:lpstr>
      <vt:lpstr>Gegevens 2</vt:lpstr>
      <vt:lpstr>Antwoord 2</vt:lpstr>
      <vt:lpstr>Antwoord 2</vt:lpstr>
      <vt:lpstr>Vraag 3</vt:lpstr>
      <vt:lpstr>Gegevens 3</vt:lpstr>
      <vt:lpstr>Antwoord 3</vt:lpstr>
      <vt:lpstr>Vraag 4</vt:lpstr>
      <vt:lpstr>Gegevens 4</vt:lpstr>
      <vt:lpstr>Antwoord 4</vt:lpstr>
      <vt:lpstr>Intermezzo: mr-AGIS ministeriële regeling Analyse Gevolgen Ioniserende Straling - Uitvoeringsregeling Stralingsbescherming EZ</vt:lpstr>
      <vt:lpstr>Intermezzo: mr-AGIS</vt:lpstr>
      <vt:lpstr>Intermezzo: mr-AGIS</vt:lpstr>
      <vt:lpstr>Discussievraag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309</cp:revision>
  <dcterms:created xsi:type="dcterms:W3CDTF">2004-10-18T10:03:57Z</dcterms:created>
  <dcterms:modified xsi:type="dcterms:W3CDTF">2015-11-24T19:42:35Z</dcterms:modified>
</cp:coreProperties>
</file>