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486" r:id="rId3"/>
    <p:sldId id="482" r:id="rId4"/>
    <p:sldId id="500" r:id="rId5"/>
    <p:sldId id="394" r:id="rId6"/>
    <p:sldId id="489" r:id="rId7"/>
    <p:sldId id="490" r:id="rId8"/>
    <p:sldId id="491" r:id="rId9"/>
    <p:sldId id="492" r:id="rId10"/>
    <p:sldId id="493" r:id="rId11"/>
    <p:sldId id="469" r:id="rId12"/>
    <p:sldId id="494" r:id="rId13"/>
    <p:sldId id="495" r:id="rId14"/>
    <p:sldId id="502" r:id="rId15"/>
    <p:sldId id="505" r:id="rId16"/>
    <p:sldId id="504" r:id="rId17"/>
    <p:sldId id="501" r:id="rId18"/>
    <p:sldId id="506" r:id="rId19"/>
    <p:sldId id="507" r:id="rId20"/>
    <p:sldId id="508" r:id="rId21"/>
    <p:sldId id="270" r:id="rId22"/>
    <p:sldId id="50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5050"/>
    <a:srgbClr val="000000"/>
    <a:srgbClr val="FFFFCC"/>
    <a:srgbClr val="CC0000"/>
    <a:srgbClr val="000066"/>
    <a:srgbClr val="FFCC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4" autoAdjust="0"/>
    <p:restoredTop sz="94683" autoAdjust="0"/>
  </p:normalViewPr>
  <p:slideViewPr>
    <p:cSldViewPr>
      <p:cViewPr>
        <p:scale>
          <a:sx n="66" d="100"/>
          <a:sy n="66" d="100"/>
        </p:scale>
        <p:origin x="-355" y="-101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15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Frits Pleiter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Dood en leider</a:t>
            </a: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BA81B5D-626E-42EF-9E66-BC53E590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2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07/16/96</a:t>
            </a:r>
            <a:endParaRPr lang="en-US" sz="1200" i="0"/>
          </a:p>
        </p:txBody>
      </p:sp>
      <p:sp>
        <p:nvSpPr>
          <p:cNvPr id="2560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2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##</a:t>
            </a:r>
            <a:endParaRPr lang="en-US" sz="1200" i="0"/>
          </a:p>
        </p:txBody>
      </p:sp>
    </p:spTree>
    <p:extLst>
      <p:ext uri="{BB962C8B-B14F-4D97-AF65-F5344CB8AC3E}">
        <p14:creationId xmlns:p14="http://schemas.microsoft.com/office/powerpoint/2010/main" val="38222237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765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765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481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481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481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07/16/96</a:t>
            </a:r>
            <a:endParaRPr lang="en-US" sz="1200" i="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*</a:t>
            </a:r>
            <a:endParaRPr lang="en-US" sz="1200" i="0" smtClean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000" smtClean="0"/>
              <a:t>##</a:t>
            </a:r>
            <a:endParaRPr lang="en-US" sz="1200" i="0" smtClean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447800" y="1219200"/>
            <a:ext cx="63246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95600" y="2895600"/>
            <a:ext cx="4953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00800"/>
            <a:ext cx="1676400" cy="455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A429C-68EB-44AD-84E0-68AB5746BF03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5105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399213"/>
            <a:ext cx="30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1B7B-58F5-47C4-8F56-EDCD3A90D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4067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34CD5-5C4B-4793-B36A-EFB864584160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DE27A-F2F9-427F-B4C8-D1762569C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9841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1257300"/>
            <a:ext cx="1866900" cy="4686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57300"/>
            <a:ext cx="5448300" cy="4686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F3B5-6790-45BD-8F1A-9731EAD96682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0242-FACA-4152-ABB8-B2149F57B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00943"/>
      </p:ext>
    </p:extLst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57300"/>
            <a:ext cx="63246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8506-5EA4-4E4C-AA53-C4A2B5E740B3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ADB85-F7E6-4C31-8D40-542AF2553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79930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20986-528A-4E36-85A6-CE84D690CCED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5D152-79C2-4905-B034-02182CB20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62631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84D0D-1C47-4033-BF80-EC65AA5C0258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B2BB-6E16-4038-9307-A10B7EF2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94658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212F-0DE7-4C80-BB98-B8127EDAEF7A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61069-4B94-49F3-BBCF-2B2CAE0D5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9181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075F7-EA2C-4F51-AAC1-DAAC6A3A3705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986DD-06C8-4778-A320-7914975F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07937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E02B-3292-4119-8B86-17A682420A7E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B3047-85DD-4FFB-B450-9D644B7BD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96933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5FC23-EED9-44E8-A8C4-1B83E4EB14BD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8E6B-B783-41F9-9E9D-229C0D406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45878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389A7-8200-4236-A12E-3D10C169928C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FD95-CF56-438E-A39E-C384A60C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09581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DC7A9-D5E3-49E0-864D-868B342F9C28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AA97-D9A8-4733-9144-5F1483A6F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12277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2590800"/>
            <a:ext cx="6172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86962FA-6E0D-4855-95AA-8CD4431A950A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5400" y="6400800"/>
            <a:ext cx="2895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04800" cy="4572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A05924B-6BB2-4B0B-A7F2-AF859759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  <p:bldP spid="1030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/>
        <a:buChar char="&lt;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ause_of_Yasser_Arafat's_death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ljazeera.com/investigations/killing-arafat/swiss-forensic-report-arafat-death-201311671255163780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3B16879-B088-419B-979A-99D77944ACE4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76375" y="1268413"/>
            <a:ext cx="6219825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De Dood en de Leider</a:t>
            </a:r>
            <a:br>
              <a:rPr lang="en-US" sz="3200" smtClean="0"/>
            </a:br>
            <a:r>
              <a:rPr lang="en-US" sz="2400" smtClean="0"/>
              <a:t>risico-analyse voor een gewenst incident</a:t>
            </a:r>
            <a:endParaRPr lang="en-US" sz="2400" smtClean="0">
              <a:cs typeface="Arial" pitchFamily="34" charset="0"/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1"/>
                </a:solidFill>
              </a:rPr>
              <a:t>Frits Pleiter</a:t>
            </a: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1"/>
                </a:solidFill>
              </a:rPr>
              <a:t>SBE</a:t>
            </a: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1"/>
                </a:solidFill>
              </a:rPr>
              <a:t>Rijksuniversiteit Groningen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>
              <a:solidFill>
                <a:schemeClr val="bg1"/>
              </a:solidFill>
              <a:latin typeface="+mn-lt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</a:rPr>
              <a:t>T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</a:rPr>
              <a:t>netto</a:t>
            </a:r>
            <a:r>
              <a:rPr lang="en-US" sz="1800" smtClean="0">
                <a:solidFill>
                  <a:schemeClr val="bg1"/>
                </a:solidFill>
                <a:latin typeface="+mn-lt"/>
              </a:rPr>
              <a:t> = T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</a:rPr>
              <a:t>vlek</a:t>
            </a:r>
            <a:r>
              <a:rPr lang="en-US" sz="1800" smtClean="0">
                <a:solidFill>
                  <a:schemeClr val="bg1"/>
                </a:solidFill>
                <a:latin typeface="+mn-lt"/>
              </a:rPr>
              <a:t> - T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</a:rPr>
              <a:t>blanco</a:t>
            </a:r>
            <a:r>
              <a:rPr lang="en-US" sz="1800" smtClean="0">
                <a:solidFill>
                  <a:schemeClr val="bg1"/>
                </a:solidFill>
                <a:latin typeface="+mn-lt"/>
              </a:rPr>
              <a:t> = 3,06 - 0,34 = 2,72 cpm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>
              <a:solidFill>
                <a:schemeClr val="bg1"/>
              </a:solidFill>
              <a:latin typeface="+mn-lt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</a:rPr>
              <a:t>N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</a:rPr>
              <a:t>vlek</a:t>
            </a:r>
            <a:r>
              <a:rPr lang="en-US" sz="1800" smtClean="0">
                <a:solidFill>
                  <a:schemeClr val="bg1"/>
                </a:solidFill>
                <a:latin typeface="+mn-lt"/>
              </a:rPr>
              <a:t> = 3,06 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 1000 = 3060		 </a:t>
            </a:r>
            <a:r>
              <a:rPr lang="en-US" sz="1800" baseline="-25000" smtClean="0">
                <a:solidFill>
                  <a:schemeClr val="bg1"/>
                </a:solidFill>
              </a:rPr>
              <a:t>Nvlek</a:t>
            </a:r>
            <a:r>
              <a:rPr lang="en-US" sz="1800" smtClean="0">
                <a:solidFill>
                  <a:schemeClr val="bg1"/>
                </a:solidFill>
              </a:rPr>
              <a:t> =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3060</a:t>
            </a:r>
            <a:endParaRPr lang="en-US" sz="1800" baseline="-25000" smtClean="0">
              <a:solidFill>
                <a:schemeClr val="bg1"/>
              </a:solidFill>
              <a:latin typeface="+mn-lt"/>
              <a:sym typeface="Symbol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N</a:t>
            </a:r>
            <a:r>
              <a:rPr lang="en-US" sz="1800" baseline="-25000" smtClean="0">
                <a:solidFill>
                  <a:schemeClr val="bg1"/>
                </a:solidFill>
              </a:rPr>
              <a:t>blanco</a:t>
            </a:r>
            <a:r>
              <a:rPr lang="en-US" sz="1800" smtClean="0">
                <a:solidFill>
                  <a:schemeClr val="bg1"/>
                </a:solidFill>
              </a:rPr>
              <a:t> </a:t>
            </a:r>
            <a:r>
              <a:rPr lang="en-US" sz="1800">
                <a:solidFill>
                  <a:schemeClr val="bg1"/>
                </a:solidFill>
              </a:rPr>
              <a:t>= </a:t>
            </a:r>
            <a:r>
              <a:rPr lang="en-US" sz="1800" smtClean="0">
                <a:solidFill>
                  <a:schemeClr val="bg1"/>
                </a:solidFill>
              </a:rPr>
              <a:t>0,34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 1000 =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340</a:t>
            </a:r>
            <a:r>
              <a:rPr lang="en-US" sz="1800">
                <a:solidFill>
                  <a:schemeClr val="bg1"/>
                </a:solidFill>
                <a:sym typeface="Symbol"/>
              </a:rPr>
              <a:t>	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	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</a:t>
            </a:r>
            <a:r>
              <a:rPr lang="en-US" sz="1800" baseline="-25000" smtClean="0">
                <a:solidFill>
                  <a:schemeClr val="bg1"/>
                </a:solidFill>
              </a:rPr>
              <a:t>Nblanco</a:t>
            </a:r>
            <a:r>
              <a:rPr lang="en-US" sz="1800" smtClean="0">
                <a:solidFill>
                  <a:schemeClr val="bg1"/>
                </a:solidFill>
              </a:rPr>
              <a:t> </a:t>
            </a:r>
            <a:r>
              <a:rPr lang="en-US" sz="1800">
                <a:solidFill>
                  <a:schemeClr val="bg1"/>
                </a:solidFill>
              </a:rPr>
              <a:t>=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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340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sym typeface="Symbol"/>
              </a:rPr>
              <a:t></a:t>
            </a:r>
            <a:r>
              <a:rPr lang="en-US" sz="1800" baseline="30000" smtClean="0">
                <a:solidFill>
                  <a:schemeClr val="bg1"/>
                </a:solidFill>
                <a:sym typeface="Symbol"/>
              </a:rPr>
              <a:t>2</a:t>
            </a:r>
            <a:r>
              <a:rPr lang="en-US" sz="1800" baseline="-25000" smtClean="0">
                <a:solidFill>
                  <a:schemeClr val="bg1"/>
                </a:solidFill>
                <a:sym typeface="Symbol"/>
              </a:rPr>
              <a:t>Nnetto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= </a:t>
            </a:r>
            <a:r>
              <a:rPr lang="en-US" sz="1800" baseline="30000" smtClean="0">
                <a:solidFill>
                  <a:schemeClr val="bg1"/>
                </a:solidFill>
                <a:sym typeface="Symbol"/>
              </a:rPr>
              <a:t>2</a:t>
            </a:r>
            <a:r>
              <a:rPr lang="en-US" sz="1800" baseline="-25000" smtClean="0">
                <a:solidFill>
                  <a:schemeClr val="bg1"/>
                </a:solidFill>
              </a:rPr>
              <a:t>Nvlek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+ </a:t>
            </a:r>
            <a:r>
              <a:rPr lang="en-US" sz="1800" baseline="30000" smtClean="0">
                <a:solidFill>
                  <a:schemeClr val="bg1"/>
                </a:solidFill>
                <a:sym typeface="Symbol"/>
              </a:rPr>
              <a:t>2</a:t>
            </a:r>
            <a:r>
              <a:rPr lang="en-US" sz="1800" baseline="-25000" smtClean="0">
                <a:solidFill>
                  <a:schemeClr val="bg1"/>
                </a:solidFill>
              </a:rPr>
              <a:t>Nblanco</a:t>
            </a:r>
            <a:r>
              <a:rPr lang="en-US" sz="1800" smtClean="0">
                <a:solidFill>
                  <a:schemeClr val="bg1"/>
                </a:solidFill>
              </a:rPr>
              <a:t> = 3060 + 340 = 3400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sym typeface="Symbol"/>
              </a:rPr>
              <a:t></a:t>
            </a:r>
            <a:r>
              <a:rPr lang="en-US" sz="1800" baseline="-25000" smtClean="0">
                <a:solidFill>
                  <a:schemeClr val="bg1"/>
                </a:solidFill>
                <a:sym typeface="Symbol"/>
              </a:rPr>
              <a:t>Nnetto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= 3400 = 58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sym typeface="Symbol"/>
              </a:rPr>
              <a:t></a:t>
            </a:r>
            <a:r>
              <a:rPr lang="en-US" sz="1800" baseline="-25000" smtClean="0">
                <a:solidFill>
                  <a:schemeClr val="bg1"/>
                </a:solidFill>
                <a:sym typeface="Symbol"/>
              </a:rPr>
              <a:t>Tnetto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1800">
                <a:solidFill>
                  <a:schemeClr val="bg1"/>
                </a:solidFill>
                <a:sym typeface="Symbol"/>
              </a:rPr>
              <a:t>=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58 / 1000 =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0,06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cpm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>
              <a:solidFill>
                <a:schemeClr val="bg1"/>
              </a:solidFill>
              <a:sym typeface="Symbol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</a:rPr>
              <a:t>T</a:t>
            </a:r>
            <a:r>
              <a:rPr lang="en-US" sz="1800" baseline="-25000">
                <a:solidFill>
                  <a:schemeClr val="bg1"/>
                </a:solidFill>
              </a:rPr>
              <a:t>netto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</a:rPr>
              <a:t>= </a:t>
            </a:r>
            <a:r>
              <a:rPr lang="en-US" sz="1800" smtClean="0">
                <a:solidFill>
                  <a:srgbClr val="FF0000"/>
                </a:solidFill>
              </a:rPr>
              <a:t>2,72 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 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0,06 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cpm</a:t>
            </a:r>
            <a:endParaRPr lang="en-US" sz="1800">
              <a:solidFill>
                <a:srgbClr val="FF000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25943732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3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077272" cy="3646488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De mogelijke besmetting is onstaan in 2004.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De radiochemische analyse werd uitgevoerd in 2012.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1800" smtClean="0">
                <a:solidFill>
                  <a:srgbClr val="FF0000"/>
                </a:solidFill>
              </a:rPr>
              <a:t>Bereken de activiteit van de urinevlek op het moment van besmetting.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3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072509" cy="102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halveringstijd is T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cs typeface="+mn-cs"/>
              </a:rPr>
              <a:t>½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(</a:t>
            </a:r>
            <a:r>
              <a:rPr lang="en-US" sz="1800" baseline="30000" smtClean="0">
                <a:solidFill>
                  <a:schemeClr val="bg1"/>
                </a:solidFill>
                <a:latin typeface="+mn-lt"/>
                <a:cs typeface="+mn-cs"/>
              </a:rPr>
              <a:t>210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Po) = 138,38 d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</a:rPr>
              <a:t>rendement is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 = </a:t>
            </a:r>
            <a:r>
              <a:rPr lang="en-US" sz="1800">
                <a:solidFill>
                  <a:schemeClr val="bg1"/>
                </a:solidFill>
              </a:rPr>
              <a:t>0,85 cps per Bq </a:t>
            </a:r>
            <a:r>
              <a:rPr lang="en-US" sz="1800" baseline="30000" smtClean="0">
                <a:solidFill>
                  <a:schemeClr val="bg1"/>
                </a:solidFill>
              </a:rPr>
              <a:t>210</a:t>
            </a:r>
            <a:r>
              <a:rPr lang="en-US" sz="1800" smtClean="0">
                <a:solidFill>
                  <a:schemeClr val="bg1"/>
                </a:solidFill>
              </a:rPr>
              <a:t>Po</a:t>
            </a:r>
            <a:endParaRPr lang="en-US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2779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3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299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rgbClr val="FF0000"/>
                </a:solidFill>
                <a:sym typeface="Symbol"/>
              </a:rPr>
              <a:t>A = T / 	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				A(t) = A(0) e</a:t>
            </a:r>
            <a:r>
              <a:rPr lang="en-US" sz="1800" baseline="30000" smtClean="0">
                <a:solidFill>
                  <a:srgbClr val="FF0000"/>
                </a:solidFill>
                <a:sym typeface="Symbol"/>
              </a:rPr>
              <a:t>-0,693 t / T½</a:t>
            </a:r>
            <a:endParaRPr lang="en-US" sz="1800" baseline="30000">
              <a:solidFill>
                <a:srgbClr val="FF0000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T</a:t>
            </a:r>
            <a:r>
              <a:rPr lang="en-US" sz="1800" baseline="-25000" smtClean="0">
                <a:solidFill>
                  <a:schemeClr val="bg1"/>
                </a:solidFill>
              </a:rPr>
              <a:t>netto</a:t>
            </a:r>
            <a:r>
              <a:rPr lang="en-US" sz="1800" smtClean="0">
                <a:solidFill>
                  <a:schemeClr val="bg1"/>
                </a:solidFill>
              </a:rPr>
              <a:t> = 2,72 cpm = 0,045 cps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</a:rPr>
              <a:t>A(2012) = 0,045 / 0,85 = 0,053 Bq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</a:rPr>
              <a:t>t = 2012 - 2004 = 8 j = 2920 d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</a:rPr>
              <a:t>A(2004) = 0,053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</a:rPr>
              <a:t>e</a:t>
            </a:r>
            <a:r>
              <a:rPr lang="en-US" sz="1800" baseline="30000" smtClean="0">
                <a:solidFill>
                  <a:schemeClr val="bg1"/>
                </a:solidFill>
              </a:rPr>
              <a:t>+0,693</a:t>
            </a:r>
            <a:r>
              <a:rPr lang="en-US" sz="1800" baseline="30000" smtClean="0">
                <a:solidFill>
                  <a:schemeClr val="bg1"/>
                </a:solidFill>
                <a:sym typeface="Symbol"/>
              </a:rPr>
              <a:t>2920/138,8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				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  <a:sym typeface="Symbol"/>
              </a:rPr>
              <a:t>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0,053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</a:rPr>
              <a:t>2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 smtClean="0">
                <a:solidFill>
                  <a:schemeClr val="bg1"/>
                </a:solidFill>
              </a:rPr>
              <a:t>10</a:t>
            </a:r>
            <a:r>
              <a:rPr lang="en-US" sz="1800" baseline="30000" smtClean="0">
                <a:solidFill>
                  <a:schemeClr val="bg1"/>
                </a:solidFill>
              </a:rPr>
              <a:t>6</a:t>
            </a:r>
            <a:r>
              <a:rPr lang="en-US" sz="1800" smtClean="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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</a:rPr>
              <a:t>10</a:t>
            </a:r>
            <a:r>
              <a:rPr lang="en-US" sz="1800" baseline="30000" smtClean="0">
                <a:solidFill>
                  <a:srgbClr val="FF0000"/>
                </a:solidFill>
                <a:latin typeface="+mn-lt"/>
                <a:cs typeface="+mn-cs"/>
              </a:rPr>
              <a:t>5</a:t>
            </a: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</a:rPr>
              <a:t> Bq</a:t>
            </a:r>
            <a:endParaRPr lang="en-US" sz="18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7879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Vraag 4a</a:t>
            </a:r>
            <a:endParaRPr lang="en-US" sz="32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743200" y="2590800"/>
            <a:ext cx="6077272" cy="364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/>
              <a:buChar char="&lt;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Analyse wijst uit dat de vlek veroorzaakt is door ongeveer 3 ml urine.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1800" smtClean="0">
                <a:solidFill>
                  <a:srgbClr val="FF0000"/>
                </a:solidFill>
              </a:rPr>
              <a:t>Bereken de vermoedelijke activiteitsinname.</a:t>
            </a:r>
          </a:p>
        </p:txBody>
      </p:sp>
    </p:spTree>
    <p:extLst>
      <p:ext uri="{BB962C8B-B14F-4D97-AF65-F5344CB8AC3E}">
        <p14:creationId xmlns:p14="http://schemas.microsoft.com/office/powerpoint/2010/main" val="217497820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4a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5784477" cy="284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volume urinevlek =  3 ml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urineproductie in 24 uur = 1,4 l = 1400 ml</a:t>
            </a:r>
            <a:endParaRPr lang="en-US" sz="1800" smtClean="0">
              <a:solidFill>
                <a:srgbClr val="FF0000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ga er vanuit dat de besmetting is ontstaan via ingestie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</a:rPr>
              <a:t>ga er vanuit </a:t>
            </a:r>
            <a:r>
              <a:rPr lang="en-US" sz="1800" smtClean="0">
                <a:solidFill>
                  <a:schemeClr val="bg1"/>
                </a:solidFill>
              </a:rPr>
              <a:t>dat de </a:t>
            </a:r>
            <a:r>
              <a:rPr lang="en-US" sz="1800">
                <a:solidFill>
                  <a:schemeClr val="bg1"/>
                </a:solidFill>
              </a:rPr>
              <a:t>besmetting is ontstaan 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op de derde dag na eenmalige inname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urine-uitscheidingsfactor = 4,4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10</a:t>
            </a:r>
            <a:r>
              <a:rPr lang="en-US" sz="1800" baseline="30000" smtClean="0">
                <a:solidFill>
                  <a:schemeClr val="bg1"/>
                </a:solidFill>
                <a:latin typeface="+mn-lt"/>
                <a:cs typeface="+mn-cs"/>
              </a:rPr>
              <a:t>-4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Bq d</a:t>
            </a:r>
            <a:r>
              <a:rPr lang="en-US" sz="1800" baseline="30000" smtClean="0">
                <a:solidFill>
                  <a:schemeClr val="bg1"/>
                </a:solidFill>
                <a:latin typeface="+mn-lt"/>
                <a:cs typeface="+mn-cs"/>
              </a:rPr>
              <a:t>-1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per Bq inname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56673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err="1" smtClean="0"/>
              <a:t>Antwoord</a:t>
            </a:r>
            <a:r>
              <a:rPr lang="en-US" sz="3200" smtClean="0"/>
              <a:t> 4a</a:t>
            </a:r>
            <a:endParaRPr lang="en-US" sz="3200" dirty="0" smtClean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activiteit in urinevlek  </a:t>
            </a:r>
            <a:r>
              <a:rPr lang="en-US" sz="1800">
                <a:solidFill>
                  <a:schemeClr val="bg1"/>
                </a:solidFill>
              </a:rPr>
              <a:t>10</a:t>
            </a:r>
            <a:r>
              <a:rPr lang="en-US" sz="1800" baseline="30000">
                <a:solidFill>
                  <a:schemeClr val="bg1"/>
                </a:solidFill>
              </a:rPr>
              <a:t>5</a:t>
            </a:r>
            <a:r>
              <a:rPr lang="en-US" sz="1800">
                <a:solidFill>
                  <a:schemeClr val="bg1"/>
                </a:solidFill>
                <a:sym typeface="Symbol"/>
              </a:rPr>
              <a:t>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Bq					zie vraag 3 </a:t>
            </a:r>
            <a:endParaRPr lang="en-US" sz="1800">
              <a:solidFill>
                <a:schemeClr val="bg1"/>
              </a:solidFill>
              <a:sym typeface="Symbol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activiteit in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urine = </a:t>
            </a:r>
            <a:r>
              <a:rPr lang="en-US" sz="1800" smtClean="0">
                <a:solidFill>
                  <a:schemeClr val="bg1"/>
                </a:solidFill>
              </a:rPr>
              <a:t>10</a:t>
            </a:r>
            <a:r>
              <a:rPr lang="en-US" sz="1800" baseline="30000" smtClean="0">
                <a:solidFill>
                  <a:schemeClr val="bg1"/>
                </a:solidFill>
              </a:rPr>
              <a:t>5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Bq </a:t>
            </a:r>
            <a:r>
              <a:rPr lang="en-US" sz="1800" smtClean="0">
                <a:solidFill>
                  <a:schemeClr val="bg1"/>
                </a:solidFill>
              </a:rPr>
              <a:t> 1400 ml / 3 ml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	</a:t>
            </a:r>
            <a:r>
              <a:rPr lang="en-US" sz="1800">
                <a:solidFill>
                  <a:schemeClr val="bg1"/>
                </a:solidFill>
              </a:rPr>
              <a:t>	</a:t>
            </a:r>
            <a:r>
              <a:rPr lang="en-US" sz="1800" smtClean="0">
                <a:solidFill>
                  <a:schemeClr val="bg1"/>
                </a:solidFill>
              </a:rPr>
              <a:t>						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</a:t>
            </a:r>
            <a:r>
              <a:rPr lang="en-US" sz="1800" smtClean="0">
                <a:solidFill>
                  <a:schemeClr val="bg1"/>
                </a:solidFill>
              </a:rPr>
              <a:t> 5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 smtClean="0">
                <a:solidFill>
                  <a:schemeClr val="bg1"/>
                </a:solidFill>
              </a:rPr>
              <a:t>10</a:t>
            </a:r>
            <a:r>
              <a:rPr lang="en-US" sz="1800" baseline="30000" smtClean="0">
                <a:solidFill>
                  <a:schemeClr val="bg1"/>
                </a:solidFill>
              </a:rPr>
              <a:t>7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1800">
                <a:solidFill>
                  <a:schemeClr val="bg1"/>
                </a:solidFill>
                <a:sym typeface="Symbol"/>
              </a:rPr>
              <a:t>Bq</a:t>
            </a:r>
            <a:endParaRPr lang="en-US" sz="1800" baseline="3000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ingestie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 </a:t>
            </a:r>
            <a:r>
              <a:rPr lang="en-US" sz="1800">
                <a:solidFill>
                  <a:schemeClr val="bg1"/>
                </a:solidFill>
              </a:rPr>
              <a:t>5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>
                <a:solidFill>
                  <a:schemeClr val="bg1"/>
                </a:solidFill>
              </a:rPr>
              <a:t>10</a:t>
            </a:r>
            <a:r>
              <a:rPr lang="en-US" sz="1800" baseline="30000">
                <a:solidFill>
                  <a:schemeClr val="bg1"/>
                </a:solidFill>
              </a:rPr>
              <a:t>7</a:t>
            </a:r>
            <a:r>
              <a:rPr lang="en-US" sz="1800">
                <a:solidFill>
                  <a:schemeClr val="bg1"/>
                </a:solidFill>
                <a:sym typeface="Symbol"/>
              </a:rPr>
              <a:t>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Bq / </a:t>
            </a:r>
            <a:r>
              <a:rPr lang="en-US" sz="1800">
                <a:solidFill>
                  <a:schemeClr val="bg1"/>
                </a:solidFill>
              </a:rPr>
              <a:t>4,4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>
                <a:solidFill>
                  <a:schemeClr val="bg1"/>
                </a:solidFill>
              </a:rPr>
              <a:t>10</a:t>
            </a:r>
            <a:r>
              <a:rPr lang="en-US" sz="1800" baseline="30000">
                <a:solidFill>
                  <a:schemeClr val="bg1"/>
                </a:solidFill>
              </a:rPr>
              <a:t>-4</a:t>
            </a:r>
            <a:r>
              <a:rPr lang="en-US" sz="1800">
                <a:solidFill>
                  <a:schemeClr val="bg1"/>
                </a:solidFill>
              </a:rPr>
              <a:t> Bq d</a:t>
            </a:r>
            <a:r>
              <a:rPr lang="en-US" sz="1800" baseline="30000">
                <a:solidFill>
                  <a:schemeClr val="bg1"/>
                </a:solidFill>
              </a:rPr>
              <a:t>-1</a:t>
            </a:r>
            <a:r>
              <a:rPr lang="en-US" sz="1800">
                <a:solidFill>
                  <a:schemeClr val="bg1"/>
                </a:solidFill>
              </a:rPr>
              <a:t> per </a:t>
            </a:r>
            <a:r>
              <a:rPr lang="en-US" sz="1800" smtClean="0">
                <a:solidFill>
                  <a:schemeClr val="bg1"/>
                </a:solidFill>
              </a:rPr>
              <a:t>Bq inname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</a:rPr>
              <a:t>	</a:t>
            </a:r>
            <a:r>
              <a:rPr lang="en-US" sz="1800" smtClean="0">
                <a:solidFill>
                  <a:schemeClr val="bg1"/>
                </a:solidFill>
              </a:rPr>
              <a:t>			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</a:t>
            </a:r>
            <a:r>
              <a:rPr lang="en-US" sz="1800" smtClean="0">
                <a:solidFill>
                  <a:schemeClr val="bg1"/>
                </a:solidFill>
              </a:rPr>
              <a:t> 10</a:t>
            </a:r>
            <a:r>
              <a:rPr lang="en-US" sz="1800" baseline="30000" smtClean="0">
                <a:solidFill>
                  <a:schemeClr val="bg1"/>
                </a:solidFill>
              </a:rPr>
              <a:t>11</a:t>
            </a:r>
            <a:r>
              <a:rPr lang="en-US" sz="1800" smtClean="0">
                <a:solidFill>
                  <a:schemeClr val="bg1"/>
                </a:solidFill>
              </a:rPr>
              <a:t> Bq = 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100 GBq</a:t>
            </a:r>
            <a:endParaRPr lang="en-US" sz="18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74872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dirty="0" smtClean="0"/>
              <a:t>Intermezzo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077272" cy="3646488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Hoe </a:t>
            </a:r>
            <a:r>
              <a:rPr lang="en-US" sz="1800" dirty="0" err="1" smtClean="0">
                <a:solidFill>
                  <a:schemeClr val="bg1"/>
                </a:solidFill>
              </a:rPr>
              <a:t>groot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schat</a:t>
            </a:r>
            <a:r>
              <a:rPr lang="en-US" sz="1800" dirty="0" smtClean="0">
                <a:solidFill>
                  <a:schemeClr val="bg1"/>
                </a:solidFill>
              </a:rPr>
              <a:t> u de </a:t>
            </a:r>
            <a:r>
              <a:rPr lang="en-US" sz="1800" err="1" smtClean="0">
                <a:solidFill>
                  <a:schemeClr val="bg1"/>
                </a:solidFill>
              </a:rPr>
              <a:t>kans</a:t>
            </a:r>
            <a:r>
              <a:rPr lang="en-US" sz="1800" smtClean="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</a:rPr>
              <a:t>dat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Arafat een </a:t>
            </a:r>
            <a:r>
              <a:rPr lang="en-US" sz="1800" dirty="0">
                <a:solidFill>
                  <a:schemeClr val="bg1"/>
                </a:solidFill>
              </a:rPr>
              <a:t>fatale </a:t>
            </a:r>
            <a:r>
              <a:rPr lang="en-US" sz="1800" err="1">
                <a:solidFill>
                  <a:schemeClr val="bg1"/>
                </a:solidFill>
              </a:rPr>
              <a:t>kanker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</a:rPr>
              <a:t>heeft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ontwikkeld als </a:t>
            </a:r>
            <a:r>
              <a:rPr lang="en-US" sz="1800" dirty="0" err="1" smtClean="0">
                <a:solidFill>
                  <a:schemeClr val="bg1"/>
                </a:solidFill>
              </a:rPr>
              <a:t>gevolg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>
                <a:solidFill>
                  <a:schemeClr val="bg1"/>
                </a:solidFill>
              </a:rPr>
              <a:t>van </a:t>
            </a:r>
            <a:r>
              <a:rPr lang="en-US" sz="1800" smtClean="0">
                <a:solidFill>
                  <a:schemeClr val="bg1"/>
                </a:solidFill>
              </a:rPr>
              <a:t>de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inname van </a:t>
            </a:r>
            <a:r>
              <a:rPr lang="en-US" sz="1800" baseline="30000" smtClean="0">
                <a:solidFill>
                  <a:schemeClr val="bg1"/>
                </a:solidFill>
              </a:rPr>
              <a:t>210</a:t>
            </a:r>
            <a:r>
              <a:rPr lang="en-US" sz="1800" smtClean="0">
                <a:solidFill>
                  <a:schemeClr val="bg1"/>
                </a:solidFill>
              </a:rPr>
              <a:t>Po </a:t>
            </a:r>
            <a:r>
              <a:rPr lang="en-US" sz="1800" smtClean="0">
                <a:solidFill>
                  <a:schemeClr val="bg1"/>
                </a:solidFill>
              </a:rPr>
              <a:t>?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</a:rPr>
              <a:t>A </a:t>
            </a:r>
            <a:r>
              <a:rPr lang="en-US" sz="1800" dirty="0" smtClean="0">
                <a:solidFill>
                  <a:schemeClr val="bg1"/>
                </a:solidFill>
              </a:rPr>
              <a:t>= </a:t>
            </a:r>
            <a:r>
              <a:rPr lang="en-US" sz="1800" smtClean="0">
                <a:solidFill>
                  <a:schemeClr val="bg1"/>
                </a:solidFill>
              </a:rPr>
              <a:t>100 GBq</a:t>
            </a: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</a:rPr>
              <a:t>e(50)</a:t>
            </a:r>
            <a:r>
              <a:rPr lang="en-US" sz="1800" baseline="-25000" smtClean="0">
                <a:solidFill>
                  <a:schemeClr val="bg1"/>
                </a:solidFill>
              </a:rPr>
              <a:t>ingestie</a:t>
            </a:r>
            <a:r>
              <a:rPr lang="en-US" sz="1800" smtClean="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</a:t>
            </a:r>
            <a:r>
              <a:rPr lang="en-US" sz="1800" smtClean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2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×</a:t>
            </a:r>
            <a:r>
              <a:rPr lang="en-US" sz="1800" dirty="0" smtClean="0">
                <a:solidFill>
                  <a:schemeClr val="bg1"/>
                </a:solidFill>
              </a:rPr>
              <a:t>10</a:t>
            </a:r>
            <a:r>
              <a:rPr lang="en-US" sz="1800" baseline="30000" dirty="0" smtClean="0">
                <a:solidFill>
                  <a:schemeClr val="bg1"/>
                </a:solidFill>
              </a:rPr>
              <a:t>-7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err="1">
                <a:solidFill>
                  <a:schemeClr val="bg1"/>
                </a:solidFill>
              </a:rPr>
              <a:t>Sv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</a:rPr>
              <a:t>Bq</a:t>
            </a:r>
            <a:r>
              <a:rPr lang="en-US" sz="1800" baseline="30000" smtClean="0">
                <a:solidFill>
                  <a:schemeClr val="bg1"/>
                </a:solidFill>
              </a:rPr>
              <a:t>-1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636912"/>
            <a:ext cx="2667372" cy="373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04118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Vraag 4b</a:t>
            </a:r>
            <a:endParaRPr lang="en-US" sz="32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743200" y="2590800"/>
            <a:ext cx="5933256" cy="364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/>
              <a:buChar char="&lt;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1800" smtClean="0">
                <a:solidFill>
                  <a:srgbClr val="FF0000"/>
                </a:solidFill>
              </a:rPr>
              <a:t>Beargumenteer of deze inname de dood binnen enkele dagen tot gevolg kan hebben gehad.</a:t>
            </a:r>
          </a:p>
        </p:txBody>
      </p:sp>
    </p:spTree>
    <p:extLst>
      <p:ext uri="{BB962C8B-B14F-4D97-AF65-F5344CB8AC3E}">
        <p14:creationId xmlns:p14="http://schemas.microsoft.com/office/powerpoint/2010/main" val="28752617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4b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2" y="2565400"/>
            <a:ext cx="6396037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dirty="0" smtClean="0">
                <a:solidFill>
                  <a:schemeClr val="bg1"/>
                </a:solidFill>
                <a:latin typeface="+mn-lt"/>
                <a:cs typeface="+mn-cs"/>
              </a:rPr>
              <a:t>e(50)</a:t>
            </a:r>
            <a:r>
              <a:rPr lang="en-US" sz="1800" baseline="-25000" dirty="0" err="1" smtClean="0">
                <a:solidFill>
                  <a:schemeClr val="bg1"/>
                </a:solidFill>
                <a:latin typeface="+mn-lt"/>
                <a:cs typeface="+mn-cs"/>
              </a:rPr>
              <a:t>ingestie</a:t>
            </a:r>
            <a:r>
              <a:rPr lang="en-US" sz="1800" dirty="0" smtClean="0">
                <a:solidFill>
                  <a:schemeClr val="bg1"/>
                </a:solidFill>
                <a:latin typeface="+mn-lt"/>
                <a:cs typeface="+mn-cs"/>
              </a:rPr>
              <a:t> = 2,4</a:t>
            </a:r>
            <a:r>
              <a:rPr lang="en-US" sz="1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×</a:t>
            </a:r>
            <a:r>
              <a:rPr lang="en-US" sz="1800" dirty="0" smtClean="0">
                <a:solidFill>
                  <a:schemeClr val="bg1"/>
                </a:solidFill>
                <a:latin typeface="+mn-lt"/>
                <a:cs typeface="+mn-cs"/>
              </a:rPr>
              <a:t>10</a:t>
            </a:r>
            <a:r>
              <a:rPr lang="en-US" sz="1800" baseline="30000" dirty="0" smtClean="0">
                <a:solidFill>
                  <a:schemeClr val="bg1"/>
                </a:solidFill>
                <a:latin typeface="+mn-lt"/>
                <a:cs typeface="+mn-cs"/>
              </a:rPr>
              <a:t>-7</a:t>
            </a:r>
            <a:r>
              <a:rPr lang="en-US" sz="1800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+mn-lt"/>
                <a:cs typeface="+mn-cs"/>
              </a:rPr>
              <a:t>Sv</a:t>
            </a:r>
            <a:r>
              <a:rPr lang="en-US" sz="1800" dirty="0" smtClean="0">
                <a:solidFill>
                  <a:schemeClr val="bg1"/>
                </a:solidFill>
                <a:latin typeface="+mn-lt"/>
                <a:cs typeface="+mn-cs"/>
              </a:rPr>
              <a:t> Bq</a:t>
            </a:r>
            <a:r>
              <a:rPr lang="en-US" sz="1800" baseline="30000" dirty="0" smtClean="0">
                <a:solidFill>
                  <a:schemeClr val="bg1"/>
                </a:solidFill>
                <a:latin typeface="+mn-lt"/>
                <a:cs typeface="+mn-cs"/>
              </a:rPr>
              <a:t>-1</a:t>
            </a:r>
            <a:endParaRPr lang="en-US" sz="18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dirty="0" smtClean="0">
                <a:solidFill>
                  <a:schemeClr val="bg1"/>
                </a:solidFill>
                <a:latin typeface="+mn-lt"/>
                <a:cs typeface="+mn-cs"/>
              </a:rPr>
              <a:t>T</a:t>
            </a:r>
            <a:r>
              <a:rPr lang="en-US" sz="1800" baseline="-25000" dirty="0" smtClean="0">
                <a:solidFill>
                  <a:schemeClr val="bg1"/>
                </a:solidFill>
                <a:latin typeface="+mn-lt"/>
                <a:cs typeface="+mn-cs"/>
              </a:rPr>
              <a:t>½</a:t>
            </a:r>
            <a:r>
              <a:rPr lang="en-US" sz="1800" baseline="30000" dirty="0" smtClean="0">
                <a:solidFill>
                  <a:schemeClr val="bg1"/>
                </a:solidFill>
                <a:latin typeface="+mn-lt"/>
                <a:cs typeface="+mn-cs"/>
              </a:rPr>
              <a:t>biol</a:t>
            </a:r>
            <a:r>
              <a:rPr lang="en-US" sz="1800" dirty="0" smtClean="0">
                <a:solidFill>
                  <a:schemeClr val="bg1"/>
                </a:solidFill>
                <a:latin typeface="+mn-lt"/>
                <a:cs typeface="+mn-cs"/>
              </a:rPr>
              <a:t> = 50 d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dirty="0" smtClean="0">
                <a:solidFill>
                  <a:schemeClr val="bg1"/>
                </a:solidFill>
                <a:latin typeface="+mn-lt"/>
                <a:cs typeface="+mn-cs"/>
              </a:rPr>
              <a:t>T</a:t>
            </a:r>
            <a:r>
              <a:rPr lang="en-US" sz="1800" baseline="-25000" dirty="0" smtClean="0">
                <a:solidFill>
                  <a:schemeClr val="bg1"/>
                </a:solidFill>
              </a:rPr>
              <a:t>½</a:t>
            </a:r>
            <a:r>
              <a:rPr lang="en-US" sz="1800" baseline="30000" dirty="0" smtClean="0">
                <a:solidFill>
                  <a:schemeClr val="bg1"/>
                </a:solidFill>
              </a:rPr>
              <a:t>fys</a:t>
            </a:r>
            <a:r>
              <a:rPr lang="en-US" sz="1800" dirty="0" smtClean="0">
                <a:solidFill>
                  <a:schemeClr val="bg1"/>
                </a:solidFill>
              </a:rPr>
              <a:t> = </a:t>
            </a:r>
            <a:r>
              <a:rPr lang="en-US" sz="1800" dirty="0">
                <a:solidFill>
                  <a:schemeClr val="bg1"/>
                </a:solidFill>
              </a:rPr>
              <a:t>138,38 </a:t>
            </a:r>
            <a:r>
              <a:rPr lang="en-US" sz="1800" dirty="0" smtClean="0">
                <a:solidFill>
                  <a:schemeClr val="bg1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11217407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9D65A7B3-307E-4654-812B-E532350FF921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Yasser Arafat (1926 - 2004)</a:t>
            </a:r>
            <a:br>
              <a:rPr lang="en-US" sz="3200" smtClean="0"/>
            </a:br>
            <a:r>
              <a:rPr lang="en-US" sz="3200" smtClean="0"/>
              <a:t>een risicofactor 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100299"/>
            <a:ext cx="2722909" cy="2880000"/>
          </a:xfrm>
          <a:prstGeom prst="rect">
            <a:avLst/>
          </a:prstGeom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3336205" cy="394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1967</a:t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60 aanslagen op de Westelijke Jordaanoever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1969 - 1985</a:t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8000 aanslagen in het buitenland 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1972</a:t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aanslag in München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1973</a:t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aanslag in Khartoem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3 (?)  miljard dollar naar eigen rekeningen gesluisd</a:t>
            </a:r>
            <a:endParaRPr lang="en-US" sz="180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err="1" smtClean="0"/>
              <a:t>Antwoord</a:t>
            </a:r>
            <a:r>
              <a:rPr lang="en-US" sz="3200" smtClean="0"/>
              <a:t> 4b</a:t>
            </a:r>
            <a:endParaRPr lang="en-US" sz="3200" dirty="0" smtClean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365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rgbClr val="FF0000"/>
                </a:solidFill>
                <a:sym typeface="Symbol"/>
              </a:rPr>
              <a:t>E(50) = </a:t>
            </a:r>
            <a:r>
              <a:rPr lang="en-US" sz="1800">
                <a:solidFill>
                  <a:srgbClr val="FF0000"/>
                </a:solidFill>
              </a:rPr>
              <a:t>e(50)</a:t>
            </a:r>
            <a:r>
              <a:rPr lang="en-US" sz="1800" baseline="-25000">
                <a:solidFill>
                  <a:srgbClr val="FF0000"/>
                </a:solidFill>
              </a:rPr>
              <a:t>ingestie</a:t>
            </a:r>
            <a:r>
              <a:rPr lang="en-US" sz="1800">
                <a:solidFill>
                  <a:srgbClr val="FF0000"/>
                </a:solidFill>
              </a:rPr>
              <a:t> </a:t>
            </a:r>
            <a:r>
              <a:rPr lang="en-US" sz="1800" smtClean="0">
                <a:solidFill>
                  <a:srgbClr val="FF0000"/>
                </a:solidFill>
                <a:latin typeface="Times New Roman"/>
                <a:cs typeface="Times New Roman"/>
              </a:rPr>
              <a:t>× </a:t>
            </a:r>
            <a:r>
              <a:rPr lang="en-US" sz="1800" smtClean="0">
                <a:solidFill>
                  <a:srgbClr val="FF0000"/>
                </a:solidFill>
              </a:rPr>
              <a:t>A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E(50) =</a:t>
            </a:r>
            <a:r>
              <a:rPr lang="en-US" sz="1800" smtClean="0">
                <a:solidFill>
                  <a:schemeClr val="bg1"/>
                </a:solidFill>
              </a:rPr>
              <a:t> </a:t>
            </a:r>
            <a:r>
              <a:rPr lang="en-US" sz="1800">
                <a:solidFill>
                  <a:schemeClr val="bg1"/>
                </a:solidFill>
              </a:rPr>
              <a:t>2,4</a:t>
            </a:r>
            <a:r>
              <a:rPr lang="en-US" sz="1800">
                <a:solidFill>
                  <a:schemeClr val="bg1"/>
                </a:solidFill>
                <a:latin typeface="Times New Roman"/>
                <a:cs typeface="Times New Roman"/>
              </a:rPr>
              <a:t>×</a:t>
            </a:r>
            <a:r>
              <a:rPr lang="en-US" sz="1800">
                <a:solidFill>
                  <a:schemeClr val="bg1"/>
                </a:solidFill>
              </a:rPr>
              <a:t>10</a:t>
            </a:r>
            <a:r>
              <a:rPr lang="en-US" sz="1800" baseline="30000">
                <a:solidFill>
                  <a:schemeClr val="bg1"/>
                </a:solidFill>
              </a:rPr>
              <a:t>-7</a:t>
            </a:r>
            <a:r>
              <a:rPr lang="en-US" sz="1800">
                <a:solidFill>
                  <a:schemeClr val="bg1"/>
                </a:solidFill>
              </a:rPr>
              <a:t> Sv </a:t>
            </a:r>
            <a:r>
              <a:rPr lang="en-US" sz="1800" smtClean="0">
                <a:solidFill>
                  <a:schemeClr val="bg1"/>
                </a:solidFill>
              </a:rPr>
              <a:t>Bq</a:t>
            </a:r>
            <a:r>
              <a:rPr lang="en-US" sz="1800" baseline="30000" smtClean="0">
                <a:solidFill>
                  <a:schemeClr val="bg1"/>
                </a:solidFill>
              </a:rPr>
              <a:t>-1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>
                <a:solidFill>
                  <a:schemeClr val="bg1"/>
                </a:solidFill>
                <a:latin typeface="Times New Roman"/>
                <a:cs typeface="Times New Roman"/>
              </a:rPr>
              <a:t>× </a:t>
            </a:r>
            <a:r>
              <a:rPr lang="en-US" sz="1800">
                <a:solidFill>
                  <a:schemeClr val="bg1"/>
                </a:solidFill>
                <a:sym typeface="Symbol"/>
              </a:rPr>
              <a:t>10</a:t>
            </a:r>
            <a:r>
              <a:rPr lang="en-US" sz="1800" baseline="30000">
                <a:solidFill>
                  <a:schemeClr val="bg1"/>
                </a:solidFill>
                <a:sym typeface="Symbol"/>
              </a:rPr>
              <a:t>11</a:t>
            </a:r>
            <a:r>
              <a:rPr lang="en-US" sz="1800">
                <a:solidFill>
                  <a:schemeClr val="bg1"/>
                </a:solidFill>
                <a:sym typeface="Symbol"/>
              </a:rPr>
              <a:t>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Bq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	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		 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2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Times New Roman"/>
              </a:rPr>
              <a:t>×10</a:t>
            </a:r>
            <a:r>
              <a:rPr lang="en-US" sz="1800" baseline="30000" smtClean="0">
                <a:solidFill>
                  <a:schemeClr val="bg1"/>
                </a:solidFill>
                <a:latin typeface="+mn-lt"/>
                <a:cs typeface="Times New Roman"/>
              </a:rPr>
              <a:t>4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Times New Roman"/>
              </a:rPr>
              <a:t> Sv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>
              <a:solidFill>
                <a:schemeClr val="bg1"/>
              </a:solidFill>
              <a:latin typeface="+mn-lt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dit wordt in ongeveer 50 dagen opgelopen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in drie dagen ontvangt men ongeveer 6% hiervan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sym typeface="Symbol"/>
              </a:rPr>
              <a:t>	effectieve volgdosis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 </a:t>
            </a:r>
            <a:r>
              <a:rPr lang="en-US" sz="1800" smtClean="0">
                <a:solidFill>
                  <a:schemeClr val="bg1"/>
                </a:solidFill>
                <a:cs typeface="Times New Roman"/>
              </a:rPr>
              <a:t>10</a:t>
            </a:r>
            <a:r>
              <a:rPr lang="en-US" sz="1800" baseline="30000" smtClean="0">
                <a:solidFill>
                  <a:schemeClr val="bg1"/>
                </a:solidFill>
                <a:cs typeface="Times New Roman"/>
              </a:rPr>
              <a:t>3</a:t>
            </a:r>
            <a:r>
              <a:rPr lang="en-US" sz="1800" smtClean="0">
                <a:solidFill>
                  <a:schemeClr val="bg1"/>
                </a:solidFill>
                <a:cs typeface="Times New Roman"/>
              </a:rPr>
              <a:t> Sv = </a:t>
            </a:r>
            <a:r>
              <a:rPr lang="en-US" sz="1800" smtClean="0">
                <a:solidFill>
                  <a:srgbClr val="FF0000"/>
                </a:solidFill>
                <a:cs typeface="Times New Roman"/>
              </a:rPr>
              <a:t>1000 Sv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dit is ruim voldoende voor een snelle dood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1145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90C7DE81-79DD-4FE0-84C4-F690C0ED46E0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Wie heeft de opgave gemaakt ? </a:t>
            </a:r>
            <a:br>
              <a:rPr lang="en-US" smtClean="0"/>
            </a:br>
            <a:r>
              <a:rPr lang="en-US" smtClean="0"/>
              <a:t>En wie had het goed 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/>
              <a:buNone/>
            </a:pPr>
            <a:endParaRPr lang="en-US" sz="1800" smtClean="0">
              <a:solidFill>
                <a:schemeClr val="bg1"/>
              </a:solidFill>
            </a:endParaRPr>
          </a:p>
          <a:p>
            <a:pPr marL="432000" lvl="1" indent="0">
              <a:spcBef>
                <a:spcPts val="400"/>
              </a:spcBef>
              <a:buFontTx/>
              <a:buNone/>
            </a:pPr>
            <a:r>
              <a:rPr lang="en-US" smtClean="0">
                <a:solidFill>
                  <a:schemeClr val="bg1"/>
                </a:solidFill>
              </a:rPr>
              <a:t>Dank u voor uw aandacht.</a:t>
            </a:r>
          </a:p>
          <a:p>
            <a:pPr marL="432000" lvl="1" indent="0">
              <a:spcBef>
                <a:spcPts val="400"/>
              </a:spcBef>
              <a:buFontTx/>
              <a:buNone/>
            </a:pPr>
            <a:endParaRPr lang="en-US">
              <a:solidFill>
                <a:schemeClr val="bg1"/>
              </a:solidFill>
            </a:endParaRPr>
          </a:p>
          <a:p>
            <a:pPr marL="0" lvl="1" indent="0">
              <a:spcBef>
                <a:spcPts val="400"/>
              </a:spcBef>
              <a:buFontTx/>
              <a:buNone/>
            </a:pPr>
            <a:r>
              <a:rPr lang="en-US" sz="1600">
                <a:solidFill>
                  <a:schemeClr val="bg1"/>
                </a:solidFill>
                <a:hlinkClick r:id="rId3"/>
              </a:rPr>
              <a:t>http://</a:t>
            </a:r>
            <a:r>
              <a:rPr lang="en-US" sz="1600" smtClean="0">
                <a:solidFill>
                  <a:schemeClr val="bg1"/>
                </a:solidFill>
                <a:hlinkClick r:id="rId3"/>
              </a:rPr>
              <a:t>en.wikipedia.org/wiki/Cause_of_Yasser_Arafat%27s_death</a:t>
            </a:r>
            <a:endParaRPr lang="en-US" sz="1600" smtClean="0">
              <a:solidFill>
                <a:schemeClr val="bg1"/>
              </a:solidFill>
            </a:endParaRPr>
          </a:p>
          <a:p>
            <a:pPr marL="0" lvl="1" indent="0">
              <a:spcBef>
                <a:spcPts val="400"/>
              </a:spcBef>
              <a:buFontTx/>
              <a:buNone/>
            </a:pPr>
            <a:endParaRPr lang="en-US" sz="1600">
              <a:solidFill>
                <a:schemeClr val="bg1"/>
              </a:solidFill>
            </a:endParaRPr>
          </a:p>
          <a:p>
            <a:pPr marL="0" lvl="1" indent="0">
              <a:spcBef>
                <a:spcPts val="400"/>
              </a:spcBef>
              <a:buFontTx/>
              <a:buNone/>
            </a:pPr>
            <a:r>
              <a:rPr lang="en-US" sz="1600">
                <a:solidFill>
                  <a:schemeClr val="bg1"/>
                </a:solidFill>
                <a:hlinkClick r:id="rId4"/>
              </a:rPr>
              <a:t>http://www.aljazeera.com/investigations/killing-arafat/swiss-forensic-report-arafat-death-201311671255163780.html</a:t>
            </a:r>
            <a:endParaRPr lang="en-US" sz="16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uiExpand="1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dirty="0" err="1" smtClean="0"/>
              <a:t>Afsluitende</a:t>
            </a:r>
            <a:r>
              <a:rPr lang="en-US" dirty="0" smtClean="0"/>
              <a:t> </a:t>
            </a:r>
            <a:r>
              <a:rPr lang="en-US" dirty="0" err="1" smtClean="0"/>
              <a:t>vraag</a:t>
            </a:r>
            <a:endParaRPr lang="en-US" dirty="0" smtClean="0"/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861248" cy="3646488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Denkt u </a:t>
            </a:r>
            <a:r>
              <a:rPr lang="en-US" sz="1800" dirty="0" err="1" smtClean="0">
                <a:solidFill>
                  <a:schemeClr val="bg1"/>
                </a:solidFill>
              </a:rPr>
              <a:t>dat</a:t>
            </a:r>
            <a:r>
              <a:rPr lang="en-US" sz="1800" dirty="0" smtClean="0">
                <a:solidFill>
                  <a:schemeClr val="bg1"/>
                </a:solidFill>
              </a:rPr>
              <a:t> Arafat </a:t>
            </a:r>
            <a:r>
              <a:rPr lang="en-US" sz="1800" dirty="0" err="1" smtClean="0">
                <a:solidFill>
                  <a:schemeClr val="bg1"/>
                </a:solidFill>
              </a:rPr>
              <a:t>echt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met </a:t>
            </a:r>
            <a:r>
              <a:rPr lang="en-US" sz="1800" baseline="30000" dirty="0" smtClean="0">
                <a:solidFill>
                  <a:schemeClr val="bg1"/>
                </a:solidFill>
              </a:rPr>
              <a:t>210</a:t>
            </a:r>
            <a:r>
              <a:rPr lang="en-US" sz="1800" dirty="0" smtClean="0">
                <a:solidFill>
                  <a:schemeClr val="bg1"/>
                </a:solidFill>
              </a:rPr>
              <a:t>Po </a:t>
            </a:r>
            <a:r>
              <a:rPr lang="en-US" sz="1800" smtClean="0">
                <a:solidFill>
                  <a:schemeClr val="bg1"/>
                </a:solidFill>
              </a:rPr>
              <a:t>is </a:t>
            </a:r>
            <a:r>
              <a:rPr lang="en-US" sz="1800" smtClean="0">
                <a:solidFill>
                  <a:schemeClr val="bg1"/>
                </a:solidFill>
              </a:rPr>
              <a:t>vergiftigd ?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025" y="2647007"/>
            <a:ext cx="2667372" cy="373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52652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Clamart, Frankrijk (2004)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373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Yasser Arafat</a:t>
            </a:r>
            <a:r>
              <a:rPr lang="en-US" sz="1800">
                <a:solidFill>
                  <a:schemeClr val="bg1"/>
                </a:solidFill>
              </a:rPr>
              <a:t> overlijdt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theorieën omtrent doodsoorzaak</a:t>
            </a:r>
          </a:p>
          <a:p>
            <a:pPr marL="1296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600" smtClean="0">
                <a:solidFill>
                  <a:schemeClr val="bg1"/>
                </a:solidFill>
                <a:latin typeface="+mn-lt"/>
                <a:cs typeface="+mn-cs"/>
              </a:rPr>
              <a:t>thalium-vergiftiging</a:t>
            </a:r>
          </a:p>
          <a:p>
            <a:pPr marL="1296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600" smtClean="0">
                <a:solidFill>
                  <a:schemeClr val="bg1"/>
                </a:solidFill>
                <a:latin typeface="+mn-lt"/>
                <a:cs typeface="+mn-cs"/>
              </a:rPr>
              <a:t>HIV</a:t>
            </a:r>
          </a:p>
          <a:p>
            <a:pPr marL="1296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600" smtClean="0">
                <a:solidFill>
                  <a:schemeClr val="bg1"/>
                </a:solidFill>
                <a:latin typeface="+mn-lt"/>
                <a:cs typeface="+mn-cs"/>
              </a:rPr>
              <a:t>high-tech laser</a:t>
            </a:r>
          </a:p>
          <a:p>
            <a:pPr marL="1296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600" smtClean="0">
                <a:solidFill>
                  <a:schemeClr val="bg1"/>
                </a:solidFill>
                <a:latin typeface="+mn-lt"/>
                <a:cs typeface="+mn-cs"/>
              </a:rPr>
              <a:t>darminfectie</a:t>
            </a:r>
          </a:p>
          <a:p>
            <a:pPr marL="1296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600" smtClean="0">
                <a:solidFill>
                  <a:schemeClr val="bg1"/>
                </a:solidFill>
                <a:latin typeface="+mn-lt"/>
                <a:cs typeface="+mn-cs"/>
              </a:rPr>
              <a:t>bloedziekte</a:t>
            </a:r>
          </a:p>
          <a:p>
            <a:pPr marL="1296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600" smtClean="0">
                <a:solidFill>
                  <a:schemeClr val="bg1"/>
                </a:solidFill>
                <a:latin typeface="+mn-lt"/>
                <a:cs typeface="+mn-cs"/>
              </a:rPr>
              <a:t>leverziekte</a:t>
            </a:r>
          </a:p>
          <a:p>
            <a:pPr marL="1296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600" smtClean="0">
                <a:solidFill>
                  <a:schemeClr val="bg1"/>
                </a:solidFill>
                <a:latin typeface="+mn-lt"/>
                <a:cs typeface="+mn-cs"/>
              </a:rPr>
              <a:t>ouderdom</a:t>
            </a:r>
          </a:p>
          <a:p>
            <a:pPr marL="1296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600" smtClean="0">
                <a:solidFill>
                  <a:schemeClr val="bg1"/>
                </a:solidFill>
                <a:latin typeface="+mn-lt"/>
                <a:cs typeface="+mn-cs"/>
              </a:rPr>
              <a:t>Po-210 (geïnspireerd door Litvinenko-incident ?)</a:t>
            </a:r>
            <a:endParaRPr lang="en-US" sz="160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</a:rPr>
              <a:t>wat is de waarheid?</a:t>
            </a:r>
            <a:endParaRPr lang="en-US" sz="180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Ramallah, Palestina (2012)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5784477" cy="394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</a:rPr>
              <a:t>op 4 juli 2012 meldt Al-Jazeera dat er sporen van </a:t>
            </a:r>
            <a:r>
              <a:rPr lang="en-US" sz="1800" baseline="30000" smtClean="0">
                <a:solidFill>
                  <a:schemeClr val="bg1"/>
                </a:solidFill>
              </a:rPr>
              <a:t>210</a:t>
            </a:r>
            <a:r>
              <a:rPr lang="en-US" sz="1800" smtClean="0">
                <a:solidFill>
                  <a:schemeClr val="bg1"/>
                </a:solidFill>
              </a:rPr>
              <a:t>Po zijn aangetroffen op kledingstukken </a:t>
            </a:r>
            <a:r>
              <a:rPr lang="en-US" sz="1800">
                <a:solidFill>
                  <a:schemeClr val="bg1"/>
                </a:solidFill>
              </a:rPr>
              <a:t>van Yasser Arafat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</a:rPr>
              <a:t>met een </a:t>
            </a:r>
            <a:r>
              <a:rPr lang="en-US" sz="1800" smtClean="0">
                <a:solidFill>
                  <a:schemeClr val="bg1"/>
                </a:solidFill>
              </a:rPr>
              <a:t>speciale chemische </a:t>
            </a:r>
            <a:r>
              <a:rPr lang="en-US" sz="1800">
                <a:solidFill>
                  <a:schemeClr val="bg1"/>
                </a:solidFill>
              </a:rPr>
              <a:t>procedure </a:t>
            </a:r>
            <a:r>
              <a:rPr lang="en-US" sz="1800" smtClean="0">
                <a:solidFill>
                  <a:schemeClr val="bg1"/>
                </a:solidFill>
              </a:rPr>
              <a:t>werd hierbij uitsluitend </a:t>
            </a:r>
            <a:r>
              <a:rPr lang="en-US" sz="1800">
                <a:solidFill>
                  <a:schemeClr val="bg1"/>
                </a:solidFill>
              </a:rPr>
              <a:t>polonium opgelost in een fosforzuurhoudende scintillatiecocktail </a:t>
            </a:r>
            <a:endParaRPr lang="en-US" sz="1800" smtClean="0">
              <a:solidFill>
                <a:schemeClr val="bg1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</a:rPr>
              <a:t>o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p 27 november </a:t>
            </a:r>
            <a:r>
              <a:rPr lang="en-US" sz="1800">
                <a:solidFill>
                  <a:schemeClr val="bg1"/>
                </a:solidFill>
                <a:latin typeface="+mn-lt"/>
                <a:cs typeface="+mn-cs"/>
              </a:rPr>
              <a:t>2012 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wordt Arafat's graf in het mausoleum te Ramallah geopend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een Frans, Zwitsers en Russisch team </a:t>
            </a:r>
            <a:r>
              <a:rPr lang="en-US" sz="1800" smtClean="0">
                <a:solidFill>
                  <a:schemeClr val="bg1"/>
                </a:solidFill>
                <a:latin typeface="+mn-lt"/>
              </a:rPr>
              <a:t>starten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elk een onafhankelijk onderzoek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</a:rPr>
              <a:t>op 5 november 2013 verschijnt </a:t>
            </a:r>
            <a:r>
              <a:rPr lang="en-US" sz="1800" smtClean="0">
                <a:solidFill>
                  <a:schemeClr val="bg1"/>
                </a:solidFill>
              </a:rPr>
              <a:t>een uitgebreid Zwitsers forensisch rapport</a:t>
            </a: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696172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1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932488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1800" smtClean="0">
              <a:solidFill>
                <a:srgbClr val="FF5050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rgbClr val="FF0000"/>
                </a:solidFill>
              </a:rPr>
              <a:t>Bereken de minimaal detecteerbare activiteit bij een teltijd van 1000 minuten. 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2236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nuleffect is T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cs typeface="+mn-cs"/>
              </a:rPr>
              <a:t>nul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= 0,010 cpm 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meettijd is t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cs typeface="+mn-cs"/>
              </a:rPr>
              <a:t>nul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= 1000 minuten</a:t>
            </a:r>
            <a:endParaRPr lang="en-US" sz="1800" baseline="3000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</a:rPr>
              <a:t>rendement is 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 = </a:t>
            </a:r>
            <a:r>
              <a:rPr lang="en-US" sz="1800" smtClean="0">
                <a:solidFill>
                  <a:schemeClr val="bg1"/>
                </a:solidFill>
                <a:latin typeface="+mn-lt"/>
              </a:rPr>
              <a:t>0,85 cps per Bq </a:t>
            </a:r>
            <a:r>
              <a:rPr lang="en-US" sz="1800" baseline="30000" smtClean="0">
                <a:solidFill>
                  <a:schemeClr val="bg1"/>
                </a:solidFill>
                <a:latin typeface="+mn-lt"/>
              </a:rPr>
              <a:t>210</a:t>
            </a:r>
            <a:r>
              <a:rPr lang="en-US" sz="1800" smtClean="0">
                <a:solidFill>
                  <a:schemeClr val="bg1"/>
                </a:solidFill>
                <a:latin typeface="+mn-lt"/>
              </a:rPr>
              <a:t>Po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detectielimiet = activiteit die een netto-teltempo veroorzaakt dat net valt buiten het 99,7% betrouwbaarheid</a:t>
            </a:r>
            <a:r>
              <a:rPr lang="en-US" sz="1800" smtClean="0"/>
              <a:t>­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s</a:t>
            </a:r>
            <a:r>
              <a:rPr lang="en-US" sz="1800" smtClean="0"/>
              <a:t>­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interval van de achtergrond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7864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25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398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rgbClr val="FF0000"/>
                </a:solidFill>
                <a:latin typeface="+mn-lt"/>
                <a:sym typeface="Symbol"/>
              </a:rPr>
              <a:t>A = T / 			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</a:t>
            </a:r>
            <a:r>
              <a:rPr lang="en-US" sz="1800" baseline="-25000" smtClean="0">
                <a:solidFill>
                  <a:srgbClr val="FF0000"/>
                </a:solidFill>
                <a:sym typeface="Symbol"/>
              </a:rPr>
              <a:t>N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 = N			</a:t>
            </a:r>
            <a:r>
              <a:rPr lang="en-US" sz="1800" baseline="30000" smtClean="0">
                <a:solidFill>
                  <a:srgbClr val="FF0000"/>
                </a:solidFill>
                <a:sym typeface="Symbol"/>
              </a:rPr>
              <a:t>2</a:t>
            </a:r>
            <a:r>
              <a:rPr lang="en-US" sz="1800" baseline="-25000" smtClean="0">
                <a:solidFill>
                  <a:srgbClr val="FF0000"/>
                </a:solidFill>
                <a:sym typeface="Symbol"/>
              </a:rPr>
              <a:t>AB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 = </a:t>
            </a:r>
            <a:r>
              <a:rPr lang="en-US" sz="1800" baseline="30000">
                <a:solidFill>
                  <a:srgbClr val="FF0000"/>
                </a:solidFill>
                <a:sym typeface="Symbol"/>
              </a:rPr>
              <a:t>2</a:t>
            </a:r>
            <a:r>
              <a:rPr lang="en-US" sz="1800" baseline="-25000" smtClean="0">
                <a:solidFill>
                  <a:srgbClr val="FF0000"/>
                </a:solidFill>
                <a:sym typeface="Symbol"/>
              </a:rPr>
              <a:t>A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 + </a:t>
            </a:r>
            <a:r>
              <a:rPr lang="en-US" sz="1800" baseline="30000">
                <a:solidFill>
                  <a:srgbClr val="FF0000"/>
                </a:solidFill>
                <a:sym typeface="Symbol"/>
              </a:rPr>
              <a:t>2</a:t>
            </a:r>
            <a:r>
              <a:rPr lang="en-US" sz="1800" baseline="-25000" smtClean="0">
                <a:solidFill>
                  <a:srgbClr val="FF0000"/>
                </a:solidFill>
                <a:sym typeface="Symbol"/>
              </a:rPr>
              <a:t>B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 </a:t>
            </a:r>
            <a:endParaRPr lang="en-US" sz="1800" smtClean="0">
              <a:solidFill>
                <a:srgbClr val="FF0000"/>
              </a:solidFill>
              <a:latin typeface="+mn-lt"/>
              <a:sym typeface="Symbol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>
              <a:solidFill>
                <a:schemeClr val="bg1"/>
              </a:solidFill>
              <a:latin typeface="+mn-lt"/>
              <a:sym typeface="Symbol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N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sym typeface="Symbol"/>
              </a:rPr>
              <a:t>nul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 = 0,010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1000 = 10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	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</a:t>
            </a:r>
            <a:r>
              <a:rPr lang="en-US" sz="1800" baseline="-25000" smtClean="0">
                <a:solidFill>
                  <a:schemeClr val="bg1"/>
                </a:solidFill>
                <a:sym typeface="Symbol"/>
              </a:rPr>
              <a:t>Nnul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= 10 = 3,3</a:t>
            </a:r>
            <a:endParaRPr lang="en-US" sz="1800" smtClean="0">
              <a:solidFill>
                <a:schemeClr val="bg1"/>
              </a:solidFill>
              <a:latin typeface="+mn-lt"/>
              <a:sym typeface="Symbol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sym typeface="Symbol"/>
              </a:rPr>
              <a:t>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sym typeface="Symbol"/>
              </a:rPr>
              <a:t>Tnul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 =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</a:t>
            </a:r>
            <a:r>
              <a:rPr lang="en-US" sz="1800" baseline="-25000" smtClean="0">
                <a:solidFill>
                  <a:schemeClr val="bg1"/>
                </a:solidFill>
                <a:sym typeface="Symbol"/>
              </a:rPr>
              <a:t>Nnul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/ t</a:t>
            </a:r>
            <a:r>
              <a:rPr lang="en-US" sz="1800" baseline="-25000" smtClean="0">
                <a:solidFill>
                  <a:schemeClr val="bg1"/>
                </a:solidFill>
                <a:sym typeface="Symbol"/>
              </a:rPr>
              <a:t>nul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= 3,3 / 1000 = 0,0033 cpm</a:t>
            </a:r>
            <a:endParaRPr lang="en-US" sz="1800" baseline="3000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</a:rPr>
              <a:t>99,7% interval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	3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</a:t>
            </a:r>
            <a:r>
              <a:rPr lang="en-US" sz="1800" baseline="-25000">
                <a:solidFill>
                  <a:schemeClr val="bg1"/>
                </a:solidFill>
                <a:sym typeface="Symbol"/>
              </a:rPr>
              <a:t>Tnul</a:t>
            </a:r>
            <a:r>
              <a:rPr lang="en-US" sz="1800">
                <a:solidFill>
                  <a:schemeClr val="bg1"/>
                </a:solidFill>
                <a:sym typeface="Symbol"/>
              </a:rPr>
              <a:t>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= 3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>
                <a:solidFill>
                  <a:schemeClr val="bg1"/>
                </a:solidFill>
                <a:sym typeface="Symbol"/>
              </a:rPr>
              <a:t>0,0033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= 0,0099 cpm = 0,00017 cps</a:t>
            </a:r>
            <a:endParaRPr lang="en-US" sz="1800" i="1">
              <a:solidFill>
                <a:schemeClr val="bg1"/>
              </a:solidFill>
              <a:latin typeface="+mn-lt"/>
              <a:cs typeface="+mn-cs"/>
              <a:sym typeface="Symbol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A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cs typeface="+mn-cs"/>
              </a:rPr>
              <a:t>min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= </a:t>
            </a:r>
            <a:r>
              <a:rPr lang="en-US" sz="1800">
                <a:solidFill>
                  <a:schemeClr val="bg1"/>
                </a:solidFill>
                <a:sym typeface="Symbol"/>
              </a:rPr>
              <a:t>3 </a:t>
            </a:r>
            <a:r>
              <a:rPr lang="en-US" sz="1800" baseline="-25000">
                <a:solidFill>
                  <a:schemeClr val="bg1"/>
                </a:solidFill>
                <a:sym typeface="Symbol"/>
              </a:rPr>
              <a:t>Tnul</a:t>
            </a:r>
            <a:r>
              <a:rPr lang="en-US" sz="1800" smtClean="0">
                <a:solidFill>
                  <a:schemeClr val="bg1"/>
                </a:solidFill>
              </a:rPr>
              <a:t> /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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	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	= </a:t>
            </a:r>
            <a:r>
              <a:rPr lang="en-US" sz="1800">
                <a:solidFill>
                  <a:schemeClr val="bg1"/>
                </a:solidFill>
                <a:sym typeface="Symbol"/>
              </a:rPr>
              <a:t>0,00017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/ </a:t>
            </a:r>
            <a:r>
              <a:rPr lang="en-US" sz="1800">
                <a:solidFill>
                  <a:schemeClr val="bg1"/>
                </a:solidFill>
              </a:rPr>
              <a:t>0,85 = </a:t>
            </a:r>
            <a:r>
              <a:rPr lang="en-US" sz="1800" smtClean="0">
                <a:solidFill>
                  <a:schemeClr val="bg1"/>
                </a:solidFill>
              </a:rPr>
              <a:t>2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 smtClean="0">
                <a:solidFill>
                  <a:schemeClr val="bg1"/>
                </a:solidFill>
              </a:rPr>
              <a:t>10</a:t>
            </a:r>
            <a:r>
              <a:rPr lang="en-US" sz="1800" baseline="30000" smtClean="0">
                <a:solidFill>
                  <a:schemeClr val="bg1"/>
                </a:solidFill>
              </a:rPr>
              <a:t>-4</a:t>
            </a:r>
            <a:r>
              <a:rPr lang="en-US" sz="1800" smtClean="0">
                <a:solidFill>
                  <a:schemeClr val="bg1"/>
                </a:solidFill>
              </a:rPr>
              <a:t> = </a:t>
            </a:r>
            <a:r>
              <a:rPr lang="en-US" sz="1800" smtClean="0">
                <a:solidFill>
                  <a:srgbClr val="FF0000"/>
                </a:solidFill>
              </a:rPr>
              <a:t>0,2 mBq</a:t>
            </a:r>
            <a:endParaRPr lang="en-US" sz="1800" baseline="3000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412743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2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789240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1800" smtClean="0">
              <a:solidFill>
                <a:srgbClr val="FF5050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1800" smtClean="0">
                <a:solidFill>
                  <a:srgbClr val="336600"/>
                </a:solidFill>
              </a:rPr>
              <a:t>Blanco is een </a:t>
            </a:r>
            <a:r>
              <a:rPr lang="en-US" sz="1800">
                <a:solidFill>
                  <a:srgbClr val="336600"/>
                </a:solidFill>
              </a:rPr>
              <a:t>kledingstuk dat </a:t>
            </a:r>
            <a:r>
              <a:rPr lang="en-US" sz="1800" smtClean="0">
                <a:solidFill>
                  <a:srgbClr val="336600"/>
                </a:solidFill>
              </a:rPr>
              <a:t>Arafat </a:t>
            </a:r>
            <a:r>
              <a:rPr lang="en-US" sz="1800">
                <a:solidFill>
                  <a:srgbClr val="336600"/>
                </a:solidFill>
              </a:rPr>
              <a:t>de laatste weken voor </a:t>
            </a:r>
            <a:r>
              <a:rPr lang="en-US" sz="1800" smtClean="0">
                <a:solidFill>
                  <a:srgbClr val="336600"/>
                </a:solidFill>
              </a:rPr>
              <a:t>zijn </a:t>
            </a:r>
            <a:r>
              <a:rPr lang="en-US" sz="1800">
                <a:solidFill>
                  <a:srgbClr val="336600"/>
                </a:solidFill>
              </a:rPr>
              <a:t>dood niet heeft </a:t>
            </a:r>
            <a:r>
              <a:rPr lang="en-US" sz="1800" smtClean="0">
                <a:solidFill>
                  <a:srgbClr val="336600"/>
                </a:solidFill>
              </a:rPr>
              <a:t>gedragen</a:t>
            </a:r>
            <a:r>
              <a:rPr lang="en-US" sz="1800" smtClean="0">
                <a:solidFill>
                  <a:schemeClr val="bg1"/>
                </a:solidFill>
              </a:rPr>
              <a:t>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180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1800" smtClean="0">
                <a:solidFill>
                  <a:schemeClr val="bg1"/>
                </a:solidFill>
              </a:rPr>
              <a:t>Een kledingstuk dat hij de dag voor zijn dood wel heeft gedragen, vertoont een urinevlek.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180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1800" smtClean="0">
                <a:solidFill>
                  <a:srgbClr val="336600"/>
                </a:solidFill>
              </a:rPr>
              <a:t>Het verschil tussen de meetresultaten aan blanco en urinevlek wordt gezien als netto-teltempo.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1800" smtClean="0">
              <a:solidFill>
                <a:srgbClr val="336600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rgbClr val="FF0000"/>
                </a:solidFill>
              </a:rPr>
              <a:t>Bereken het netto-teltempo en bijbehorende standaarddeviatie.</a:t>
            </a:r>
          </a:p>
        </p:txBody>
      </p:sp>
    </p:spTree>
    <p:extLst>
      <p:ext uri="{BB962C8B-B14F-4D97-AF65-F5344CB8AC3E}">
        <p14:creationId xmlns:p14="http://schemas.microsoft.com/office/powerpoint/2010/main" val="41827449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teltempo blanco is T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cs typeface="+mn-cs"/>
              </a:rPr>
              <a:t>blanco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= 0,34 cpm</a:t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</a:rPr>
              <a:t>let wel: dit is 34</a:t>
            </a: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  <a:sym typeface="Symbol"/>
              </a:rPr>
              <a:t> </a:t>
            </a: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</a:rPr>
              <a:t>het nuleffect van de detector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teltempo urinevlek is T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cs typeface="+mn-cs"/>
              </a:rPr>
              <a:t>vlek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= 3,06 cpm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teltijd in beide gevallen is t = 1000 minuten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18073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00"/>
      </a:dk1>
      <a:lt1>
        <a:srgbClr val="FFFFFF"/>
      </a:lt1>
      <a:dk2>
        <a:srgbClr val="336600"/>
      </a:dk2>
      <a:lt2>
        <a:srgbClr val="FFCC66"/>
      </a:lt2>
      <a:accent1>
        <a:srgbClr val="996633"/>
      </a:accent1>
      <a:accent2>
        <a:srgbClr val="0099CC"/>
      </a:accent2>
      <a:accent3>
        <a:srgbClr val="ADB8AA"/>
      </a:accent3>
      <a:accent4>
        <a:srgbClr val="DADADA"/>
      </a:accent4>
      <a:accent5>
        <a:srgbClr val="CAB8AD"/>
      </a:accent5>
      <a:accent6>
        <a:srgbClr val="008AB9"/>
      </a:accent6>
      <a:hlink>
        <a:srgbClr val="FF9933"/>
      </a:hlink>
      <a:folHlink>
        <a:srgbClr val="0099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6748</TotalTime>
  <Words>630</Words>
  <Application>Microsoft Office PowerPoint</Application>
  <PresentationFormat>On-screen Show (4:3)</PresentationFormat>
  <Paragraphs>267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De Dood en de Leider risico-analyse voor een gewenst incident</vt:lpstr>
      <vt:lpstr>Yasser Arafat (1926 - 2004) een risicofactor ?</vt:lpstr>
      <vt:lpstr>Clamart, Frankrijk (2004)</vt:lpstr>
      <vt:lpstr>Ramallah, Palestina (2012)</vt:lpstr>
      <vt:lpstr>Vraag 1</vt:lpstr>
      <vt:lpstr>Gegevens 1</vt:lpstr>
      <vt:lpstr>Antwoord 1</vt:lpstr>
      <vt:lpstr>Vraag 2</vt:lpstr>
      <vt:lpstr>Gegevens 2</vt:lpstr>
      <vt:lpstr>Antwoord 2</vt:lpstr>
      <vt:lpstr>Vraag 3</vt:lpstr>
      <vt:lpstr>Gegevens 3</vt:lpstr>
      <vt:lpstr>Antwoord 3</vt:lpstr>
      <vt:lpstr>Vraag 4a</vt:lpstr>
      <vt:lpstr>Gegevens 4a</vt:lpstr>
      <vt:lpstr>Antwoord 4a</vt:lpstr>
      <vt:lpstr>Intermezzo</vt:lpstr>
      <vt:lpstr>Vraag 4b</vt:lpstr>
      <vt:lpstr>Gegevens 4b</vt:lpstr>
      <vt:lpstr>Antwoord 4b</vt:lpstr>
      <vt:lpstr>Wie heeft de opgave gemaakt ?  En wie had het goed ?</vt:lpstr>
      <vt:lpstr>Afsluitende vraag</vt:lpstr>
    </vt:vector>
  </TitlesOfParts>
  <Company>Rijksuniversiteit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kwakzalverij</dc:title>
  <dc:creator>Frits Pleiter</dc:creator>
  <cp:lastModifiedBy>Frits Pleiter</cp:lastModifiedBy>
  <cp:revision>251</cp:revision>
  <dcterms:created xsi:type="dcterms:W3CDTF">2004-10-18T10:03:57Z</dcterms:created>
  <dcterms:modified xsi:type="dcterms:W3CDTF">2014-11-28T16:46:49Z</dcterms:modified>
</cp:coreProperties>
</file>