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24"/>
  </p:notesMasterIdLst>
  <p:handoutMasterIdLst>
    <p:handoutMasterId r:id="rId25"/>
  </p:handoutMasterIdLst>
  <p:sldIdLst>
    <p:sldId id="256" r:id="rId2"/>
    <p:sldId id="482" r:id="rId3"/>
    <p:sldId id="486" r:id="rId4"/>
    <p:sldId id="394" r:id="rId5"/>
    <p:sldId id="489" r:id="rId6"/>
    <p:sldId id="490" r:id="rId7"/>
    <p:sldId id="491" r:id="rId8"/>
    <p:sldId id="492" r:id="rId9"/>
    <p:sldId id="493" r:id="rId10"/>
    <p:sldId id="469" r:id="rId11"/>
    <p:sldId id="494" r:id="rId12"/>
    <p:sldId id="495" r:id="rId13"/>
    <p:sldId id="484" r:id="rId14"/>
    <p:sldId id="499" r:id="rId15"/>
    <p:sldId id="497" r:id="rId16"/>
    <p:sldId id="481" r:id="rId17"/>
    <p:sldId id="496" r:id="rId18"/>
    <p:sldId id="501" r:id="rId19"/>
    <p:sldId id="474" r:id="rId20"/>
    <p:sldId id="498" r:id="rId21"/>
    <p:sldId id="270" r:id="rId22"/>
    <p:sldId id="500" r:id="rId23"/>
  </p:sldIdLst>
  <p:sldSz cx="9144000" cy="6858000" type="screen4x3"/>
  <p:notesSz cx="7099300" cy="10234613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0000"/>
    <a:srgbClr val="FF5050"/>
    <a:srgbClr val="000000"/>
    <a:srgbClr val="FFFFCC"/>
    <a:srgbClr val="CC0000"/>
    <a:srgbClr val="000066"/>
    <a:srgbClr val="FFCC00"/>
    <a:srgbClr val="33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154" autoAdjust="0"/>
    <p:restoredTop sz="94683" autoAdjust="0"/>
  </p:normalViewPr>
  <p:slideViewPr>
    <p:cSldViewPr>
      <p:cViewPr>
        <p:scale>
          <a:sx n="66" d="100"/>
          <a:sy n="66" d="100"/>
        </p:scale>
        <p:origin x="-355" y="-101"/>
      </p:cViewPr>
      <p:guideLst>
        <p:guide orient="horz" pos="2160"/>
        <p:guide pos="2880"/>
      </p:guideLst>
    </p:cSldViewPr>
  </p:slideViewPr>
  <p:outlineViewPr>
    <p:cViewPr>
      <p:scale>
        <a:sx n="25" d="100"/>
        <a:sy n="25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3" d="100"/>
          <a:sy n="63" d="100"/>
        </p:scale>
        <p:origin x="-3115" y="-62"/>
      </p:cViewPr>
      <p:guideLst>
        <p:guide orient="horz" pos="3224"/>
        <p:guide pos="2236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363" cy="5117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>
            <a:lvl1pPr eaLnBrk="0" hangingPunct="0">
              <a:defRPr kumimoji="0" sz="1300"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r>
              <a:rPr lang="en-US"/>
              <a:t>Frits Pleiter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22937" y="0"/>
            <a:ext cx="3076363" cy="5117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kumimoji="0" sz="1300"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41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722882"/>
            <a:ext cx="3076363" cy="5117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9048" tIns="49524" rIns="99048" bIns="49524" numCol="1" anchor="b" anchorCtr="0" compatLnSpc="1">
            <a:prstTxWarp prst="textNoShape">
              <a:avLst/>
            </a:prstTxWarp>
          </a:bodyPr>
          <a:lstStyle>
            <a:lvl1pPr eaLnBrk="0" hangingPunct="0">
              <a:defRPr kumimoji="0" sz="1300"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r>
              <a:rPr lang="en-US" smtClean="0"/>
              <a:t>Bestaat toeval</a:t>
            </a:r>
            <a:endParaRPr lang="en-US"/>
          </a:p>
        </p:txBody>
      </p:sp>
      <p:sp>
        <p:nvSpPr>
          <p:cNvPr id="1741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22937" y="9722882"/>
            <a:ext cx="3076363" cy="5117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9048" tIns="49524" rIns="99048" bIns="49524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kumimoji="0" sz="1300"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fld id="{ABA81B5D-626E-42EF-9E66-BC53E590FBA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50090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363" cy="5117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20635" tIns="0" rIns="20635" bIns="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100" i="1">
                <a:latin typeface="Arial" charset="0"/>
                <a:cs typeface="+mn-cs"/>
              </a:defRPr>
            </a:lvl1pPr>
          </a:lstStyle>
          <a:p>
            <a:pPr>
              <a:defRPr/>
            </a:pPr>
            <a:r>
              <a:rPr lang="en-US"/>
              <a:t>*</a:t>
            </a:r>
            <a:endParaRPr lang="en-US" sz="1300" i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2937" y="0"/>
            <a:ext cx="3076363" cy="5117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20635" tIns="0" rIns="20635" bIns="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100" i="1">
                <a:latin typeface="Arial" charset="0"/>
                <a:cs typeface="+mn-cs"/>
              </a:defRPr>
            </a:lvl1pPr>
          </a:lstStyle>
          <a:p>
            <a:pPr>
              <a:defRPr/>
            </a:pPr>
            <a:r>
              <a:rPr lang="en-US"/>
              <a:t>07/16/96</a:t>
            </a:r>
            <a:endParaRPr lang="en-US" sz="1300" i="0"/>
          </a:p>
        </p:txBody>
      </p:sp>
      <p:sp>
        <p:nvSpPr>
          <p:cNvPr id="25604" name="Rectangle 4"/>
          <p:cNvSpPr>
            <a:spLocks noGrp="1" noRot="1" noChangeAspect="1" noChangeArrowheads="1"/>
          </p:cNvSpPr>
          <p:nvPr>
            <p:ph type="sldImg" idx="2"/>
          </p:nvPr>
        </p:nvSpPr>
        <p:spPr bwMode="auto">
          <a:xfrm>
            <a:off x="992188" y="768350"/>
            <a:ext cx="5114925" cy="3836988"/>
          </a:xfrm>
          <a:prstGeom prst="rect">
            <a:avLst/>
          </a:prstGeom>
          <a:noFill/>
          <a:ln w="12700" cap="sq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46574" y="4861441"/>
            <a:ext cx="5206153" cy="46055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9736" tIns="49868" rIns="99736" bIns="4986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22882"/>
            <a:ext cx="3076363" cy="5117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20635" tIns="0" rIns="20635" bIns="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100" i="1">
                <a:latin typeface="Arial" charset="0"/>
                <a:cs typeface="+mn-cs"/>
              </a:defRPr>
            </a:lvl1pPr>
          </a:lstStyle>
          <a:p>
            <a:pPr>
              <a:defRPr/>
            </a:pPr>
            <a:r>
              <a:rPr lang="en-US"/>
              <a:t>*</a:t>
            </a:r>
            <a:endParaRPr lang="en-US" sz="1300" i="0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2937" y="9722882"/>
            <a:ext cx="3076363" cy="5117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20635" tIns="0" rIns="20635" bIns="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100" i="1">
                <a:latin typeface="Arial" charset="0"/>
                <a:cs typeface="+mn-cs"/>
              </a:defRPr>
            </a:lvl1pPr>
          </a:lstStyle>
          <a:p>
            <a:pPr>
              <a:defRPr/>
            </a:pPr>
            <a:r>
              <a:rPr lang="en-US"/>
              <a:t>##</a:t>
            </a:r>
            <a:endParaRPr lang="en-US" sz="1300" i="0"/>
          </a:p>
        </p:txBody>
      </p:sp>
    </p:spTree>
    <p:extLst>
      <p:ext uri="{BB962C8B-B14F-4D97-AF65-F5344CB8AC3E}">
        <p14:creationId xmlns:p14="http://schemas.microsoft.com/office/powerpoint/2010/main" val="3822223761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*</a:t>
            </a:r>
            <a:endParaRPr lang="en-US" sz="1300" i="0"/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dt" sz="quarter" idx="1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07/16/96</a:t>
            </a:r>
            <a:endParaRPr lang="en-US" sz="1300" i="0"/>
          </a:p>
        </p:txBody>
      </p:sp>
      <p:sp>
        <p:nvSpPr>
          <p:cNvPr id="26628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*</a:t>
            </a:r>
            <a:endParaRPr lang="en-US" sz="1300" i="0"/>
          </a:p>
        </p:txBody>
      </p:sp>
      <p:sp>
        <p:nvSpPr>
          <p:cNvPr id="26629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##</a:t>
            </a:r>
            <a:endParaRPr lang="en-US" sz="1300" i="0"/>
          </a:p>
        </p:txBody>
      </p:sp>
      <p:sp>
        <p:nvSpPr>
          <p:cNvPr id="266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31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*</a:t>
            </a:r>
            <a:endParaRPr lang="en-US" sz="1300" i="0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dt" sz="quarter" idx="1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07/16/96</a:t>
            </a:r>
            <a:endParaRPr lang="en-US" sz="1300" i="0"/>
          </a:p>
        </p:txBody>
      </p:sp>
      <p:sp>
        <p:nvSpPr>
          <p:cNvPr id="36868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*</a:t>
            </a:r>
            <a:endParaRPr lang="en-US" sz="1300" i="0"/>
          </a:p>
        </p:txBody>
      </p:sp>
      <p:sp>
        <p:nvSpPr>
          <p:cNvPr id="36869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##</a:t>
            </a:r>
            <a:endParaRPr lang="en-US" sz="1300" i="0"/>
          </a:p>
        </p:txBody>
      </p:sp>
      <p:sp>
        <p:nvSpPr>
          <p:cNvPr id="368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71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*</a:t>
            </a:r>
            <a:endParaRPr lang="en-US" sz="1300" i="0"/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dt" sz="quarter" idx="1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07/16/96</a:t>
            </a:r>
            <a:endParaRPr lang="en-US" sz="1300" i="0"/>
          </a:p>
        </p:txBody>
      </p:sp>
      <p:sp>
        <p:nvSpPr>
          <p:cNvPr id="28676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*</a:t>
            </a:r>
            <a:endParaRPr lang="en-US" sz="1300" i="0"/>
          </a:p>
        </p:txBody>
      </p:sp>
      <p:sp>
        <p:nvSpPr>
          <p:cNvPr id="2867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##</a:t>
            </a:r>
            <a:endParaRPr lang="en-US" sz="1300" i="0"/>
          </a:p>
        </p:txBody>
      </p:sp>
      <p:sp>
        <p:nvSpPr>
          <p:cNvPr id="286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9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*</a:t>
            </a:r>
            <a:endParaRPr lang="en-US" sz="1300" i="0"/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dt" sz="quarter" idx="1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07/16/96</a:t>
            </a:r>
            <a:endParaRPr lang="en-US" sz="1300" i="0"/>
          </a:p>
        </p:txBody>
      </p:sp>
      <p:sp>
        <p:nvSpPr>
          <p:cNvPr id="28676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*</a:t>
            </a:r>
            <a:endParaRPr lang="en-US" sz="1300" i="0"/>
          </a:p>
        </p:txBody>
      </p:sp>
      <p:sp>
        <p:nvSpPr>
          <p:cNvPr id="2867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##</a:t>
            </a:r>
            <a:endParaRPr lang="en-US" sz="1300" i="0"/>
          </a:p>
        </p:txBody>
      </p:sp>
      <p:sp>
        <p:nvSpPr>
          <p:cNvPr id="286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9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*</a:t>
            </a:r>
            <a:endParaRPr lang="en-US" sz="1300" i="0"/>
          </a:p>
        </p:txBody>
      </p:sp>
      <p:sp>
        <p:nvSpPr>
          <p:cNvPr id="44035" name="Rectangle 3"/>
          <p:cNvSpPr>
            <a:spLocks noGrp="1" noChangeArrowheads="1"/>
          </p:cNvSpPr>
          <p:nvPr>
            <p:ph type="dt" sz="quarter" idx="1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07/16/96</a:t>
            </a:r>
            <a:endParaRPr lang="en-US" sz="1300" i="0"/>
          </a:p>
        </p:txBody>
      </p:sp>
      <p:sp>
        <p:nvSpPr>
          <p:cNvPr id="44036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*</a:t>
            </a:r>
            <a:endParaRPr lang="en-US" sz="1300" i="0"/>
          </a:p>
        </p:txBody>
      </p:sp>
      <p:sp>
        <p:nvSpPr>
          <p:cNvPr id="4403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##</a:t>
            </a:r>
            <a:endParaRPr lang="en-US" sz="1300" i="0"/>
          </a:p>
        </p:txBody>
      </p:sp>
      <p:sp>
        <p:nvSpPr>
          <p:cNvPr id="440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039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*</a:t>
            </a:r>
            <a:endParaRPr lang="en-US" sz="1300" i="0"/>
          </a:p>
        </p:txBody>
      </p:sp>
      <p:sp>
        <p:nvSpPr>
          <p:cNvPr id="44035" name="Rectangle 3"/>
          <p:cNvSpPr>
            <a:spLocks noGrp="1" noChangeArrowheads="1"/>
          </p:cNvSpPr>
          <p:nvPr>
            <p:ph type="dt" sz="quarter" idx="1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07/16/96</a:t>
            </a:r>
            <a:endParaRPr lang="en-US" sz="1300" i="0"/>
          </a:p>
        </p:txBody>
      </p:sp>
      <p:sp>
        <p:nvSpPr>
          <p:cNvPr id="44036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*</a:t>
            </a:r>
            <a:endParaRPr lang="en-US" sz="1300" i="0"/>
          </a:p>
        </p:txBody>
      </p:sp>
      <p:sp>
        <p:nvSpPr>
          <p:cNvPr id="4403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##</a:t>
            </a:r>
            <a:endParaRPr lang="en-US" sz="1300" i="0"/>
          </a:p>
        </p:txBody>
      </p:sp>
      <p:sp>
        <p:nvSpPr>
          <p:cNvPr id="440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039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*</a:t>
            </a:r>
            <a:endParaRPr lang="en-US" sz="1300" i="0"/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dt" sz="quarter" idx="1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07/16/96</a:t>
            </a:r>
            <a:endParaRPr lang="en-US" sz="1300" i="0"/>
          </a:p>
        </p:txBody>
      </p:sp>
      <p:sp>
        <p:nvSpPr>
          <p:cNvPr id="45060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*</a:t>
            </a:r>
            <a:endParaRPr lang="en-US" sz="1300" i="0"/>
          </a:p>
        </p:txBody>
      </p:sp>
      <p:sp>
        <p:nvSpPr>
          <p:cNvPr id="45061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##</a:t>
            </a:r>
            <a:endParaRPr lang="en-US" sz="1300" i="0"/>
          </a:p>
        </p:txBody>
      </p:sp>
      <p:sp>
        <p:nvSpPr>
          <p:cNvPr id="450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63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*</a:t>
            </a:r>
            <a:endParaRPr lang="en-US" sz="1300" i="0"/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dt" sz="quarter" idx="1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07/16/96</a:t>
            </a:r>
            <a:endParaRPr lang="en-US" sz="1300" i="0"/>
          </a:p>
        </p:txBody>
      </p:sp>
      <p:sp>
        <p:nvSpPr>
          <p:cNvPr id="45060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*</a:t>
            </a:r>
            <a:endParaRPr lang="en-US" sz="1300" i="0"/>
          </a:p>
        </p:txBody>
      </p:sp>
      <p:sp>
        <p:nvSpPr>
          <p:cNvPr id="45061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##</a:t>
            </a:r>
            <a:endParaRPr lang="en-US" sz="1300" i="0"/>
          </a:p>
        </p:txBody>
      </p:sp>
      <p:sp>
        <p:nvSpPr>
          <p:cNvPr id="450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63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*</a:t>
            </a:r>
            <a:endParaRPr lang="en-US" sz="1300" i="0"/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dt" sz="quarter" idx="1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07/16/96</a:t>
            </a:r>
            <a:endParaRPr lang="en-US" sz="1300" i="0"/>
          </a:p>
        </p:txBody>
      </p:sp>
      <p:sp>
        <p:nvSpPr>
          <p:cNvPr id="45060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*</a:t>
            </a:r>
            <a:endParaRPr lang="en-US" sz="1300" i="0"/>
          </a:p>
        </p:txBody>
      </p:sp>
      <p:sp>
        <p:nvSpPr>
          <p:cNvPr id="45061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##</a:t>
            </a:r>
            <a:endParaRPr lang="en-US" sz="1300" i="0"/>
          </a:p>
        </p:txBody>
      </p:sp>
      <p:sp>
        <p:nvSpPr>
          <p:cNvPr id="450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63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*</a:t>
            </a:r>
            <a:endParaRPr lang="en-US" sz="1300" i="0"/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dt" sz="quarter" idx="1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07/16/96</a:t>
            </a:r>
            <a:endParaRPr lang="en-US" sz="1300" i="0"/>
          </a:p>
        </p:txBody>
      </p:sp>
      <p:sp>
        <p:nvSpPr>
          <p:cNvPr id="46084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*</a:t>
            </a:r>
            <a:endParaRPr lang="en-US" sz="1300" i="0"/>
          </a:p>
        </p:txBody>
      </p:sp>
      <p:sp>
        <p:nvSpPr>
          <p:cNvPr id="46085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##</a:t>
            </a:r>
            <a:endParaRPr lang="en-US" sz="1300" i="0"/>
          </a:p>
        </p:txBody>
      </p:sp>
      <p:sp>
        <p:nvSpPr>
          <p:cNvPr id="460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7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*</a:t>
            </a:r>
            <a:endParaRPr lang="en-US" sz="1300" i="0"/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dt" sz="quarter" idx="1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07/16/96</a:t>
            </a:r>
            <a:endParaRPr lang="en-US" sz="1300" i="0"/>
          </a:p>
        </p:txBody>
      </p:sp>
      <p:sp>
        <p:nvSpPr>
          <p:cNvPr id="46084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*</a:t>
            </a:r>
            <a:endParaRPr lang="en-US" sz="1300" i="0"/>
          </a:p>
        </p:txBody>
      </p:sp>
      <p:sp>
        <p:nvSpPr>
          <p:cNvPr id="46085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##</a:t>
            </a:r>
            <a:endParaRPr lang="en-US" sz="1300" i="0"/>
          </a:p>
        </p:txBody>
      </p:sp>
      <p:sp>
        <p:nvSpPr>
          <p:cNvPr id="460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7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*</a:t>
            </a:r>
            <a:endParaRPr lang="en-US" sz="1300" i="0"/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dt" sz="quarter" idx="1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07/16/96</a:t>
            </a:r>
            <a:endParaRPr lang="en-US" sz="1300" i="0"/>
          </a:p>
        </p:txBody>
      </p:sp>
      <p:sp>
        <p:nvSpPr>
          <p:cNvPr id="28676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*</a:t>
            </a:r>
            <a:endParaRPr lang="en-US" sz="1300" i="0"/>
          </a:p>
        </p:txBody>
      </p:sp>
      <p:sp>
        <p:nvSpPr>
          <p:cNvPr id="2867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##</a:t>
            </a:r>
            <a:endParaRPr lang="en-US" sz="1300" i="0"/>
          </a:p>
        </p:txBody>
      </p:sp>
      <p:sp>
        <p:nvSpPr>
          <p:cNvPr id="286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9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*</a:t>
            </a:r>
            <a:endParaRPr lang="en-US" sz="1300" i="0"/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dt" sz="quarter" idx="1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07/16/96</a:t>
            </a:r>
            <a:endParaRPr lang="en-US" sz="1300" i="0"/>
          </a:p>
        </p:txBody>
      </p:sp>
      <p:sp>
        <p:nvSpPr>
          <p:cNvPr id="46084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*</a:t>
            </a:r>
            <a:endParaRPr lang="en-US" sz="1300" i="0"/>
          </a:p>
        </p:txBody>
      </p:sp>
      <p:sp>
        <p:nvSpPr>
          <p:cNvPr id="46085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##</a:t>
            </a:r>
            <a:endParaRPr lang="en-US" sz="1300" i="0"/>
          </a:p>
        </p:txBody>
      </p:sp>
      <p:sp>
        <p:nvSpPr>
          <p:cNvPr id="460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7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*</a:t>
            </a:r>
            <a:endParaRPr lang="en-US" sz="1300" i="0"/>
          </a:p>
        </p:txBody>
      </p:sp>
      <p:sp>
        <p:nvSpPr>
          <p:cNvPr id="48131" name="Rectangle 3"/>
          <p:cNvSpPr>
            <a:spLocks noGrp="1" noChangeArrowheads="1"/>
          </p:cNvSpPr>
          <p:nvPr>
            <p:ph type="dt" sz="quarter" idx="1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07/16/96</a:t>
            </a:r>
            <a:endParaRPr lang="en-US" sz="1300" i="0"/>
          </a:p>
        </p:txBody>
      </p:sp>
      <p:sp>
        <p:nvSpPr>
          <p:cNvPr id="48132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*</a:t>
            </a:r>
            <a:endParaRPr lang="en-US" sz="1300" i="0"/>
          </a:p>
        </p:txBody>
      </p:sp>
      <p:sp>
        <p:nvSpPr>
          <p:cNvPr id="48133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##</a:t>
            </a:r>
            <a:endParaRPr lang="en-US" sz="1300" i="0"/>
          </a:p>
        </p:txBody>
      </p:sp>
      <p:sp>
        <p:nvSpPr>
          <p:cNvPr id="481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5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*</a:t>
            </a:r>
            <a:endParaRPr lang="en-US" sz="1300" i="0"/>
          </a:p>
        </p:txBody>
      </p:sp>
      <p:sp>
        <p:nvSpPr>
          <p:cNvPr id="44035" name="Rectangle 3"/>
          <p:cNvSpPr>
            <a:spLocks noGrp="1" noChangeArrowheads="1"/>
          </p:cNvSpPr>
          <p:nvPr>
            <p:ph type="dt" sz="quarter" idx="1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07/16/96</a:t>
            </a:r>
            <a:endParaRPr lang="en-US" sz="1300" i="0"/>
          </a:p>
        </p:txBody>
      </p:sp>
      <p:sp>
        <p:nvSpPr>
          <p:cNvPr id="44036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*</a:t>
            </a:r>
            <a:endParaRPr lang="en-US" sz="1300" i="0"/>
          </a:p>
        </p:txBody>
      </p:sp>
      <p:sp>
        <p:nvSpPr>
          <p:cNvPr id="4403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##</a:t>
            </a:r>
            <a:endParaRPr lang="en-US" sz="1300" i="0"/>
          </a:p>
        </p:txBody>
      </p:sp>
      <p:sp>
        <p:nvSpPr>
          <p:cNvPr id="440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039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*</a:t>
            </a:r>
            <a:endParaRPr lang="en-US" sz="1300" i="0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dt" sz="quarter" idx="1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07/16/96</a:t>
            </a:r>
            <a:endParaRPr lang="en-US" sz="1300" i="0"/>
          </a:p>
        </p:txBody>
      </p:sp>
      <p:sp>
        <p:nvSpPr>
          <p:cNvPr id="27652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*</a:t>
            </a:r>
            <a:endParaRPr lang="en-US" sz="1300" i="0"/>
          </a:p>
        </p:txBody>
      </p:sp>
      <p:sp>
        <p:nvSpPr>
          <p:cNvPr id="27653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##</a:t>
            </a:r>
            <a:endParaRPr lang="en-US" sz="1300" i="0"/>
          </a:p>
        </p:txBody>
      </p:sp>
      <p:sp>
        <p:nvSpPr>
          <p:cNvPr id="276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5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*</a:t>
            </a:r>
            <a:endParaRPr lang="en-US" sz="1300" i="0"/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dt" sz="quarter" idx="1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07/16/96</a:t>
            </a:r>
            <a:endParaRPr lang="en-US" sz="1300" i="0"/>
          </a:p>
        </p:txBody>
      </p:sp>
      <p:sp>
        <p:nvSpPr>
          <p:cNvPr id="29700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*</a:t>
            </a:r>
            <a:endParaRPr lang="en-US" sz="1300" i="0"/>
          </a:p>
        </p:txBody>
      </p:sp>
      <p:sp>
        <p:nvSpPr>
          <p:cNvPr id="29701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##</a:t>
            </a:r>
            <a:endParaRPr lang="en-US" sz="1300" i="0"/>
          </a:p>
        </p:txBody>
      </p:sp>
      <p:sp>
        <p:nvSpPr>
          <p:cNvPr id="297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703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*</a:t>
            </a:r>
            <a:endParaRPr lang="en-US" sz="1300" i="0"/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dt" sz="quarter" idx="1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07/16/96</a:t>
            </a:r>
            <a:endParaRPr lang="en-US" sz="1300" i="0"/>
          </a:p>
        </p:txBody>
      </p:sp>
      <p:sp>
        <p:nvSpPr>
          <p:cNvPr id="28676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*</a:t>
            </a:r>
            <a:endParaRPr lang="en-US" sz="1300" i="0"/>
          </a:p>
        </p:txBody>
      </p:sp>
      <p:sp>
        <p:nvSpPr>
          <p:cNvPr id="2867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##</a:t>
            </a:r>
            <a:endParaRPr lang="en-US" sz="1300" i="0"/>
          </a:p>
        </p:txBody>
      </p:sp>
      <p:sp>
        <p:nvSpPr>
          <p:cNvPr id="286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9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*</a:t>
            </a:r>
            <a:endParaRPr lang="en-US" sz="1300" i="0"/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dt" sz="quarter" idx="1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07/16/96</a:t>
            </a:r>
            <a:endParaRPr lang="en-US" sz="1300" i="0"/>
          </a:p>
        </p:txBody>
      </p:sp>
      <p:sp>
        <p:nvSpPr>
          <p:cNvPr id="28676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*</a:t>
            </a:r>
            <a:endParaRPr lang="en-US" sz="1300" i="0"/>
          </a:p>
        </p:txBody>
      </p:sp>
      <p:sp>
        <p:nvSpPr>
          <p:cNvPr id="2867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##</a:t>
            </a:r>
            <a:endParaRPr lang="en-US" sz="1300" i="0"/>
          </a:p>
        </p:txBody>
      </p:sp>
      <p:sp>
        <p:nvSpPr>
          <p:cNvPr id="286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9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*</a:t>
            </a:r>
            <a:endParaRPr lang="en-US" sz="1300" i="0"/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dt" sz="quarter" idx="1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07/16/96</a:t>
            </a:r>
            <a:endParaRPr lang="en-US" sz="1300" i="0"/>
          </a:p>
        </p:txBody>
      </p:sp>
      <p:sp>
        <p:nvSpPr>
          <p:cNvPr id="29700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*</a:t>
            </a:r>
            <a:endParaRPr lang="en-US" sz="1300" i="0"/>
          </a:p>
        </p:txBody>
      </p:sp>
      <p:sp>
        <p:nvSpPr>
          <p:cNvPr id="29701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##</a:t>
            </a:r>
            <a:endParaRPr lang="en-US" sz="1300" i="0"/>
          </a:p>
        </p:txBody>
      </p:sp>
      <p:sp>
        <p:nvSpPr>
          <p:cNvPr id="297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703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*</a:t>
            </a:r>
            <a:endParaRPr lang="en-US" sz="1300" i="0"/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dt" sz="quarter" idx="1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07/16/96</a:t>
            </a:r>
            <a:endParaRPr lang="en-US" sz="1300" i="0"/>
          </a:p>
        </p:txBody>
      </p:sp>
      <p:sp>
        <p:nvSpPr>
          <p:cNvPr id="28676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*</a:t>
            </a:r>
            <a:endParaRPr lang="en-US" sz="1300" i="0"/>
          </a:p>
        </p:txBody>
      </p:sp>
      <p:sp>
        <p:nvSpPr>
          <p:cNvPr id="2867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##</a:t>
            </a:r>
            <a:endParaRPr lang="en-US" sz="1300" i="0"/>
          </a:p>
        </p:txBody>
      </p:sp>
      <p:sp>
        <p:nvSpPr>
          <p:cNvPr id="286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9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*</a:t>
            </a:r>
            <a:endParaRPr lang="en-US" sz="1300" i="0"/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dt" sz="quarter" idx="1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07/16/96</a:t>
            </a:r>
            <a:endParaRPr lang="en-US" sz="1300" i="0"/>
          </a:p>
        </p:txBody>
      </p:sp>
      <p:sp>
        <p:nvSpPr>
          <p:cNvPr id="28676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*</a:t>
            </a:r>
            <a:endParaRPr lang="en-US" sz="1300" i="0"/>
          </a:p>
        </p:txBody>
      </p:sp>
      <p:sp>
        <p:nvSpPr>
          <p:cNvPr id="2867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##</a:t>
            </a:r>
            <a:endParaRPr lang="en-US" sz="1300" i="0"/>
          </a:p>
        </p:txBody>
      </p:sp>
      <p:sp>
        <p:nvSpPr>
          <p:cNvPr id="286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9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457200" y="457200"/>
            <a:ext cx="1676400" cy="6399213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eaLnBrk="0" hangingPunct="0"/>
            <a:endParaRPr lang="en-US"/>
          </a:p>
        </p:txBody>
      </p:sp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1143000" y="0"/>
            <a:ext cx="1447800" cy="3810000"/>
          </a:xfrm>
          <a:prstGeom prst="rect">
            <a:avLst/>
          </a:prstGeom>
          <a:solidFill>
            <a:schemeClr val="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eaLnBrk="0" hangingPunct="0"/>
            <a:endParaRPr lang="en-US"/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1447800" y="1143000"/>
            <a:ext cx="6324600" cy="1371600"/>
          </a:xfrm>
          <a:prstGeom prst="rect">
            <a:avLst/>
          </a:prstGeom>
          <a:solidFill>
            <a:schemeClr val="fol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eaLnBrk="0" hangingPunct="0"/>
            <a:endParaRPr lang="en-US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ctrTitle" sz="quarter"/>
          </p:nvPr>
        </p:nvSpPr>
        <p:spPr>
          <a:xfrm>
            <a:off x="1447800" y="1219200"/>
            <a:ext cx="6324600" cy="1143000"/>
          </a:xfrm>
        </p:spPr>
        <p:txBody>
          <a:bodyPr/>
          <a:lstStyle>
            <a:lvl1pPr>
              <a:defRPr sz="3600"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2895600" y="2895600"/>
            <a:ext cx="4953000" cy="1752600"/>
          </a:xfrm>
        </p:spPr>
        <p:txBody>
          <a:bodyPr/>
          <a:lstStyle>
            <a:lvl1pPr marL="0" indent="0">
              <a:buFont typeface="Monotype Sorts" pitchFamily="2" charset="2"/>
              <a:buNone/>
              <a:defRPr sz="2400"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dt" sz="quarter" idx="10"/>
          </p:nvPr>
        </p:nvSpPr>
        <p:spPr>
          <a:xfrm>
            <a:off x="457200" y="6400800"/>
            <a:ext cx="1676400" cy="455613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7A429C-68EB-44AD-84E0-68AB5746BF03}" type="datetime1">
              <a:rPr lang="en-US"/>
              <a:pPr>
                <a:defRPr/>
              </a:pPr>
              <a:t>28-Nov-14</a:t>
            </a:fld>
            <a:endParaRPr lang="en-US"/>
          </a:p>
        </p:txBody>
      </p:sp>
      <p:sp>
        <p:nvSpPr>
          <p:cNvPr id="8" name="Rectangle 8"/>
          <p:cNvSpPr>
            <a:spLocks noGrp="1" noChangeArrowheads="1"/>
          </p:cNvSpPr>
          <p:nvPr>
            <p:ph type="ftr" sz="quarter" idx="11"/>
          </p:nvPr>
        </p:nvSpPr>
        <p:spPr>
          <a:xfrm>
            <a:off x="5105400" y="6399213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9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8382000" y="6399213"/>
            <a:ext cx="3048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FE1B7B-58F5-47C4-8F56-EDCD3A90D98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5540675"/>
      </p:ext>
    </p:extLst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034CD5-5C4B-4793-B36A-EFB864584160}" type="datetime1">
              <a:rPr lang="en-US"/>
              <a:pPr>
                <a:defRPr/>
              </a:pPr>
              <a:t>28-Nov-14</a:t>
            </a:fld>
            <a:endParaRPr lang="en-US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DDE27A-F2F9-427F-B4C8-D1762569CD5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6298417"/>
      </p:ext>
    </p:extLst>
  </p:cSld>
  <p:clrMapOvr>
    <a:masterClrMapping/>
  </p:clrMapOvr>
  <p:transition spd="med"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48500" y="1257300"/>
            <a:ext cx="1866900" cy="4686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47800" y="1257300"/>
            <a:ext cx="5448300" cy="4686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08F3B5-6790-45BD-8F1A-9731EAD96682}" type="datetime1">
              <a:rPr lang="en-US"/>
              <a:pPr>
                <a:defRPr/>
              </a:pPr>
              <a:t>28-Nov-14</a:t>
            </a:fld>
            <a:endParaRPr lang="en-US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880242-FACA-4152-ABB8-B2149F57B80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6200943"/>
      </p:ext>
    </p:extLst>
  </p:cSld>
  <p:clrMapOvr>
    <a:masterClrMapping/>
  </p:clrMapOvr>
  <p:transition spd="med">
    <p:dissolv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1257300"/>
            <a:ext cx="6324600" cy="11049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2743200" y="2590800"/>
            <a:ext cx="3009900" cy="3352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05500" y="2590800"/>
            <a:ext cx="3009900" cy="3352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F58506-5EA4-4E4C-AA53-C4A2B5E740B3}" type="datetime1">
              <a:rPr lang="en-US"/>
              <a:pPr>
                <a:defRPr/>
              </a:pPr>
              <a:t>28-Nov-14</a:t>
            </a:fld>
            <a:endParaRPr lang="en-US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1ADB85-F7E6-4C31-8D40-542AF255322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1879930"/>
      </p:ext>
    </p:extLst>
  </p:cSld>
  <p:clrMapOvr>
    <a:masterClrMapping/>
  </p:clrMapOvr>
  <p:transition spd="med"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720986-528A-4E36-85A6-CE84D690CCED}" type="datetime1">
              <a:rPr lang="en-US"/>
              <a:pPr>
                <a:defRPr/>
              </a:pPr>
              <a:t>28-Nov-14</a:t>
            </a:fld>
            <a:endParaRPr lang="en-US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25D152-79C2-4905-B034-02182CB20DC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9462631"/>
      </p:ext>
    </p:extLst>
  </p:cSld>
  <p:clrMapOvr>
    <a:masterClrMapping/>
  </p:clrMapOvr>
  <p:transition spd="med"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684D0D-1C47-4033-BF80-EC65AA5C0258}" type="datetime1">
              <a:rPr lang="en-US"/>
              <a:pPr>
                <a:defRPr/>
              </a:pPr>
              <a:t>28-Nov-14</a:t>
            </a:fld>
            <a:endParaRPr lang="en-US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83B2BB-6E16-4038-9307-A10B7EF2057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8594658"/>
      </p:ext>
    </p:extLst>
  </p:cSld>
  <p:clrMapOvr>
    <a:masterClrMapping/>
  </p:clrMapOvr>
  <p:transition spd="med"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743200" y="2590800"/>
            <a:ext cx="3009900" cy="3352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05500" y="2590800"/>
            <a:ext cx="3009900" cy="3352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56212F-0DE7-4C80-BB98-B8127EDAEF7A}" type="datetime1">
              <a:rPr lang="en-US"/>
              <a:pPr>
                <a:defRPr/>
              </a:pPr>
              <a:t>28-Nov-14</a:t>
            </a:fld>
            <a:endParaRPr lang="en-US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C61069-4B94-49F3-BBCF-2B2CAE0D5A5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5591815"/>
      </p:ext>
    </p:extLst>
  </p:cSld>
  <p:clrMapOvr>
    <a:masterClrMapping/>
  </p:clrMapOvr>
  <p:transition spd="med"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E075F7-EA2C-4F51-AAC1-DAAC6A3A3705}" type="datetime1">
              <a:rPr lang="en-US"/>
              <a:pPr>
                <a:defRPr/>
              </a:pPr>
              <a:t>28-Nov-14</a:t>
            </a:fld>
            <a:endParaRPr lang="en-US"/>
          </a:p>
        </p:txBody>
      </p:sp>
      <p:sp>
        <p:nvSpPr>
          <p:cNvPr id="8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5986DD-06C8-4778-A320-7914975FB98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4507937"/>
      </p:ext>
    </p:extLst>
  </p:cSld>
  <p:clrMapOvr>
    <a:masterClrMapping/>
  </p:clrMapOvr>
  <p:transition spd="med"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76E02B-3292-4119-8B86-17A682420A7E}" type="datetime1">
              <a:rPr lang="en-US"/>
              <a:pPr>
                <a:defRPr/>
              </a:pPr>
              <a:t>28-Nov-14</a:t>
            </a:fld>
            <a:endParaRPr lang="en-US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2B3047-85DD-4FFB-B450-9D644B7BD4E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5396933"/>
      </p:ext>
    </p:extLst>
  </p:cSld>
  <p:clrMapOvr>
    <a:masterClrMapping/>
  </p:clrMapOvr>
  <p:transition spd="med"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E5FC23-EED9-44E8-A8C4-1B83E4EB14BD}" type="datetime1">
              <a:rPr lang="en-US"/>
              <a:pPr>
                <a:defRPr/>
              </a:pPr>
              <a:t>28-Nov-14</a:t>
            </a:fld>
            <a:endParaRPr lang="en-US"/>
          </a:p>
        </p:txBody>
      </p:sp>
      <p:sp>
        <p:nvSpPr>
          <p:cNvPr id="3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718E6B-B783-41F9-9E9D-229C0D4060C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7045878"/>
      </p:ext>
    </p:extLst>
  </p:cSld>
  <p:clrMapOvr>
    <a:masterClrMapping/>
  </p:clrMapOvr>
  <p:transition spd="med"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E389A7-8200-4236-A12E-3D10C169928C}" type="datetime1">
              <a:rPr lang="en-US"/>
              <a:pPr>
                <a:defRPr/>
              </a:pPr>
              <a:t>28-Nov-14</a:t>
            </a:fld>
            <a:endParaRPr lang="en-US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DCFD95-CF56-438E-A39E-C384A60C758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8909581"/>
      </p:ext>
    </p:extLst>
  </p:cSld>
  <p:clrMapOvr>
    <a:masterClrMapping/>
  </p:clrMapOvr>
  <p:transition spd="med"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2DC7A9-D5E3-49E0-864D-868B342F9C28}" type="datetime1">
              <a:rPr lang="en-US"/>
              <a:pPr>
                <a:defRPr/>
              </a:pPr>
              <a:t>28-Nov-14</a:t>
            </a:fld>
            <a:endParaRPr lang="en-US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8FAA97-D9A8-4733-9144-5F1483A6F01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4512277"/>
      </p:ext>
    </p:extLst>
  </p:cSld>
  <p:clrMapOvr>
    <a:masterClrMapping/>
  </p:clrMapOvr>
  <p:transition spd="med"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457200" y="457200"/>
            <a:ext cx="1676400" cy="6399213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eaLnBrk="0" hangingPunct="0"/>
            <a:endParaRPr lang="en-US"/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1143000" y="0"/>
            <a:ext cx="1447800" cy="3810000"/>
          </a:xfrm>
          <a:prstGeom prst="rect">
            <a:avLst/>
          </a:prstGeom>
          <a:solidFill>
            <a:schemeClr val="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eaLnBrk="0" hangingPunct="0"/>
            <a:endParaRPr lang="en-US"/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1447800" y="1143000"/>
            <a:ext cx="6324600" cy="1371600"/>
          </a:xfrm>
          <a:prstGeom prst="rect">
            <a:avLst/>
          </a:prstGeom>
          <a:solidFill>
            <a:schemeClr val="fol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eaLnBrk="0" hangingPunct="0"/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1447800" y="1257300"/>
            <a:ext cx="6324600" cy="1104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2743200" y="2590800"/>
            <a:ext cx="6172200" cy="3352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31" name="Rectangle 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400800"/>
            <a:ext cx="1676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 eaLnBrk="0" hangingPunct="0">
              <a:defRPr sz="14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186962FA-6E0D-4855-95AA-8CD4431A950A}" type="datetime1">
              <a:rPr lang="en-US"/>
              <a:pPr>
                <a:defRPr/>
              </a:pPr>
              <a:t>28-Nov-14</a:t>
            </a:fld>
            <a:endParaRPr lang="en-US"/>
          </a:p>
        </p:txBody>
      </p:sp>
      <p:sp>
        <p:nvSpPr>
          <p:cNvPr id="1032" name="Rectangle 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5105400" y="6400800"/>
            <a:ext cx="2895600" cy="455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 eaLnBrk="0" hangingPunct="0">
              <a:defRPr sz="14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3" name="Rectangle 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382000" y="6400800"/>
            <a:ext cx="304800" cy="457200"/>
          </a:xfrm>
          <a:prstGeom prst="rect">
            <a:avLst/>
          </a:prstGeom>
          <a:solidFill>
            <a:srgbClr val="00006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 eaLnBrk="0" hangingPunct="0">
              <a:defRPr sz="14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CA05924B-6BB2-4B0B-A7F2-AF859759EDC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38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  <p:sldLayoutId id="2147483737" r:id="rId12"/>
  </p:sldLayoutIdLst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0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10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10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103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103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9" grpId="0" autoUpdateAnimBg="0"/>
      <p:bldP spid="1030" grpId="0" build="p" autoUpdateAnimBg="0">
        <p:tmplLst>
          <p:tmpl lvl="1">
            <p:tnLst>
              <p:par>
                <p:cTn presetID="3" presetClass="entr" presetSubtype="1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3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blinds(horizontal)">
                      <p:cBhvr>
                        <p:cTn dur="500"/>
                        <p:tgtEl>
                          <p:spTgt spid="1030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3" presetClass="entr" presetSubtype="1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3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blinds(horizontal)">
                      <p:cBhvr>
                        <p:cTn dur="500"/>
                        <p:tgtEl>
                          <p:spTgt spid="1030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3" presetClass="entr" presetSubtype="1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3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blinds(horizontal)">
                      <p:cBhvr>
                        <p:cTn dur="500"/>
                        <p:tgtEl>
                          <p:spTgt spid="1030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3" presetClass="entr" presetSubtype="1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3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blinds(horizontal)">
                      <p:cBhvr>
                        <p:cTn dur="500"/>
                        <p:tgtEl>
                          <p:spTgt spid="1030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3" presetClass="entr" presetSubtype="1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3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blinds(horizontal)">
                      <p:cBhvr>
                        <p:cTn dur="500"/>
                        <p:tgtEl>
                          <p:spTgt spid="1030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hf sldNum="0" hdr="0" ftr="0"/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3200" b="1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kumimoji="1" sz="3200" b="1">
          <a:solidFill>
            <a:schemeClr val="tx1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kumimoji="1" sz="3200" b="1">
          <a:solidFill>
            <a:schemeClr val="tx1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kumimoji="1" sz="3200" b="1">
          <a:solidFill>
            <a:schemeClr val="tx1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kumimoji="1" sz="3200" b="1">
          <a:solidFill>
            <a:schemeClr val="tx1"/>
          </a:solidFill>
          <a:latin typeface="Arial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kumimoji="1" sz="3200" b="1">
          <a:solidFill>
            <a:schemeClr val="tx1"/>
          </a:solidFill>
          <a:latin typeface="Arial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kumimoji="1" sz="3200" b="1">
          <a:solidFill>
            <a:schemeClr val="tx1"/>
          </a:solidFill>
          <a:latin typeface="Arial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kumimoji="1" sz="3200" b="1">
          <a:solidFill>
            <a:schemeClr val="tx1"/>
          </a:solidFill>
          <a:latin typeface="Arial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kumimoji="1" sz="3200" b="1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65000"/>
        <a:buFont typeface="Monotype Sorts"/>
        <a:buChar char="n"/>
        <a:defRPr kumimoji="1"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–"/>
        <a:defRPr kumimoji="1" sz="24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5000"/>
        <a:buFont typeface="Monotype Sorts"/>
        <a:buChar char="&lt;"/>
        <a:defRPr kumimoji="1" sz="20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–"/>
        <a:defRPr kumimoji="1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–"/>
        <a:defRPr kumimoji="1" sz="16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–"/>
        <a:defRPr kumimoji="1" sz="16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–"/>
        <a:defRPr kumimoji="1" sz="16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–"/>
        <a:defRPr kumimoji="1" sz="16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–"/>
        <a:defRPr kumimoji="1"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://www-pub.iaea.org/MTCD/publications/PDF/Pub1123_scr.pdf" TargetMode="External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7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fld id="{33B16879-B088-419B-979A-99D77944ACE4}" type="datetime1">
              <a:rPr lang="en-US" sz="1400" smtClean="0"/>
              <a:pPr>
                <a:defRPr/>
              </a:pPr>
              <a:t>28-Nov-14</a:t>
            </a:fld>
            <a:endParaRPr lang="en-US" sz="1400" smtClean="0"/>
          </a:p>
        </p:txBody>
      </p:sp>
      <p:sp>
        <p:nvSpPr>
          <p:cNvPr id="3075" name="Rectangle 7"/>
          <p:cNvSpPr>
            <a:spLocks noGrp="1" noChangeArrowheads="1"/>
          </p:cNvSpPr>
          <p:nvPr>
            <p:ph type="ctrTitle"/>
          </p:nvPr>
        </p:nvSpPr>
        <p:spPr>
          <a:xfrm>
            <a:off x="1476375" y="1268413"/>
            <a:ext cx="6219825" cy="1143000"/>
          </a:xfrm>
        </p:spPr>
        <p:txBody>
          <a:bodyPr/>
          <a:lstStyle/>
          <a:p>
            <a:pPr>
              <a:spcBef>
                <a:spcPct val="20000"/>
              </a:spcBef>
            </a:pPr>
            <a:r>
              <a:rPr lang="en-US" sz="3200" smtClean="0"/>
              <a:t>Bestaat toeval ?</a:t>
            </a:r>
            <a:br>
              <a:rPr lang="en-US" sz="3200" smtClean="0"/>
            </a:br>
            <a:r>
              <a:rPr lang="en-US" sz="2400" smtClean="0"/>
              <a:t>aspecten van een risico-analyse</a:t>
            </a:r>
            <a:endParaRPr lang="en-US" sz="2400" smtClean="0">
              <a:cs typeface="Arial" pitchFamily="34" charset="0"/>
            </a:endParaRPr>
          </a:p>
        </p:txBody>
      </p:sp>
      <p:sp>
        <p:nvSpPr>
          <p:cNvPr id="4104" name="Rectangle 8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defTabSz="216000">
              <a:spcBef>
                <a:spcPts val="400"/>
              </a:spcBef>
              <a:buFont typeface="Monotype Sorts"/>
              <a:buNone/>
            </a:pPr>
            <a:r>
              <a:rPr lang="en-US" smtClean="0">
                <a:solidFill>
                  <a:schemeClr val="bg1"/>
                </a:solidFill>
              </a:rPr>
              <a:t>Frits Pleiter</a:t>
            </a:r>
          </a:p>
          <a:p>
            <a:pPr defTabSz="216000">
              <a:spcBef>
                <a:spcPts val="400"/>
              </a:spcBef>
              <a:buFont typeface="Monotype Sorts"/>
              <a:buNone/>
            </a:pPr>
            <a:r>
              <a:rPr lang="en-US" smtClean="0">
                <a:solidFill>
                  <a:schemeClr val="bg1"/>
                </a:solidFill>
              </a:rPr>
              <a:t>SBE</a:t>
            </a:r>
          </a:p>
          <a:p>
            <a:pPr defTabSz="216000">
              <a:spcBef>
                <a:spcPts val="400"/>
              </a:spcBef>
              <a:buFont typeface="Monotype Sorts"/>
              <a:buNone/>
            </a:pPr>
            <a:r>
              <a:rPr lang="en-US" smtClean="0">
                <a:solidFill>
                  <a:schemeClr val="bg1"/>
                </a:solidFill>
              </a:rPr>
              <a:t>Rijksuniversiteit Groningen</a:t>
            </a:r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1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9" presetID="5" presetClass="entr" presetSubtype="1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410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13" presetID="5" presetClass="entr" presetSubtype="1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410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4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fld id="{84C27499-B868-4022-8CF2-361412305E33}" type="datetime1">
              <a:rPr lang="en-US" sz="1400" smtClean="0"/>
              <a:pPr>
                <a:defRPr/>
              </a:pPr>
              <a:t>28-Nov-14</a:t>
            </a:fld>
            <a:endParaRPr lang="en-US" sz="1400" smtClean="0"/>
          </a:p>
        </p:txBody>
      </p:sp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spcBef>
                <a:spcPct val="20000"/>
              </a:spcBef>
            </a:pPr>
            <a:r>
              <a:rPr lang="en-US" smtClean="0"/>
              <a:t>Vraag 3</a:t>
            </a:r>
          </a:p>
        </p:txBody>
      </p:sp>
      <p:sp>
        <p:nvSpPr>
          <p:cNvPr id="4904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743200" y="2590800"/>
            <a:ext cx="6077272" cy="3646488"/>
          </a:xfrm>
        </p:spPr>
        <p:txBody>
          <a:bodyPr/>
          <a:lstStyle/>
          <a:p>
            <a:pPr marL="432000" lvl="1" indent="0" defTabSz="216000">
              <a:spcBef>
                <a:spcPts val="400"/>
              </a:spcBef>
              <a:buClr>
                <a:schemeClr val="folHlink"/>
              </a:buClr>
              <a:buFont typeface="Monotype Sorts"/>
              <a:buNone/>
            </a:pPr>
            <a:endParaRPr lang="en-US" sz="1800" smtClean="0">
              <a:solidFill>
                <a:schemeClr val="bg1"/>
              </a:solidFill>
            </a:endParaRPr>
          </a:p>
          <a:p>
            <a:pPr marL="432000" lvl="1" indent="0" defTabSz="216000">
              <a:spcBef>
                <a:spcPts val="400"/>
              </a:spcBef>
              <a:buClr>
                <a:schemeClr val="folHlink"/>
              </a:buClr>
              <a:buFont typeface="Monotype Sorts"/>
              <a:buNone/>
            </a:pPr>
            <a:r>
              <a:rPr lang="en-US" sz="1800" smtClean="0">
                <a:solidFill>
                  <a:schemeClr val="bg1"/>
                </a:solidFill>
              </a:rPr>
              <a:t>Na de meting wordt de bron teruggedraaid, waarbij ongemerkt de stalen kabel breekt en de bron 6 m naar beneden valt en daar op de grond blijft liggen.</a:t>
            </a:r>
          </a:p>
          <a:p>
            <a:pPr marL="432000" lvl="1" indent="0" defTabSz="216000">
              <a:spcBef>
                <a:spcPts val="400"/>
              </a:spcBef>
              <a:buClr>
                <a:schemeClr val="folHlink"/>
              </a:buClr>
              <a:buFont typeface="Monotype Sorts"/>
              <a:buNone/>
            </a:pPr>
            <a:r>
              <a:rPr lang="en-US" sz="1800" smtClean="0">
                <a:solidFill>
                  <a:schemeClr val="bg1"/>
                </a:solidFill>
              </a:rPr>
              <a:t> </a:t>
            </a:r>
          </a:p>
          <a:p>
            <a:pPr marL="432000" lvl="1" indent="0" defTabSz="216000">
              <a:spcBef>
                <a:spcPts val="400"/>
              </a:spcBef>
              <a:buClr>
                <a:schemeClr val="folHlink"/>
              </a:buClr>
              <a:buFont typeface="Monotype Sorts"/>
              <a:buNone/>
            </a:pPr>
            <a:r>
              <a:rPr lang="en-US" sz="1800" smtClean="0">
                <a:solidFill>
                  <a:schemeClr val="bg1"/>
                </a:solidFill>
              </a:rPr>
              <a:t>Omdat het gemeten dosistempo op de buitenkant van de bronhouder overeenkomt met de voorgeschreven waarde in het protocol, wordt geconcludeerd dat de procedure correct is verlopen.</a:t>
            </a:r>
          </a:p>
          <a:p>
            <a:pPr marL="432000" lvl="1" indent="0" defTabSz="216000">
              <a:spcBef>
                <a:spcPts val="400"/>
              </a:spcBef>
              <a:buClr>
                <a:schemeClr val="folHlink"/>
              </a:buClr>
              <a:buFont typeface="Monotype Sorts"/>
              <a:buNone/>
            </a:pPr>
            <a:r>
              <a:rPr lang="en-US" sz="1800" smtClean="0">
                <a:solidFill>
                  <a:schemeClr val="bg1"/>
                </a:solidFill>
              </a:rPr>
              <a:t> </a:t>
            </a:r>
          </a:p>
          <a:p>
            <a:pPr marL="864000" lvl="1" indent="-432000" defTabSz="216000">
              <a:spcBef>
                <a:spcPts val="400"/>
              </a:spcBef>
              <a:buClr>
                <a:schemeClr val="folHlink"/>
              </a:buClr>
              <a:buFont typeface="Monotype Sorts"/>
              <a:buChar char="l"/>
            </a:pPr>
            <a:r>
              <a:rPr lang="en-US" sz="1800" smtClean="0">
                <a:solidFill>
                  <a:srgbClr val="FF0000"/>
                </a:solidFill>
              </a:rPr>
              <a:t>Verklaar waarom deze onjuiste conclusie kon worden getrokken.</a:t>
            </a:r>
          </a:p>
          <a:p>
            <a:pPr marL="432000" lvl="1" indent="0" defTabSz="216000">
              <a:spcBef>
                <a:spcPts val="400"/>
              </a:spcBef>
              <a:buClr>
                <a:schemeClr val="folHlink"/>
              </a:buClr>
              <a:buFont typeface="Monotype Sorts"/>
              <a:buNone/>
            </a:pPr>
            <a:endParaRPr lang="en-US" sz="180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904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04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904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1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904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7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fld id="{C3C9BB62-F628-4C6F-8CE6-CD65A4793F73}" type="datetime1">
              <a:rPr lang="en-US" sz="1400" smtClean="0"/>
              <a:pPr>
                <a:defRPr/>
              </a:pPr>
              <a:t>28-Nov-14</a:t>
            </a:fld>
            <a:endParaRPr lang="en-US" sz="1400" smtClean="0"/>
          </a:p>
        </p:txBody>
      </p:sp>
      <p:sp>
        <p:nvSpPr>
          <p:cNvPr id="512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468438" y="1244600"/>
            <a:ext cx="6324600" cy="1143000"/>
          </a:xfrm>
        </p:spPr>
        <p:txBody>
          <a:bodyPr/>
          <a:lstStyle/>
          <a:p>
            <a:pPr>
              <a:spcBef>
                <a:spcPct val="20000"/>
              </a:spcBef>
            </a:pPr>
            <a:r>
              <a:rPr lang="en-US" sz="3200" smtClean="0"/>
              <a:t>Gegevens 3</a:t>
            </a:r>
          </a:p>
        </p:txBody>
      </p:sp>
      <p:sp>
        <p:nvSpPr>
          <p:cNvPr id="525320" name="Text Box 8"/>
          <p:cNvSpPr txBox="1">
            <a:spLocks noChangeArrowheads="1"/>
          </p:cNvSpPr>
          <p:nvPr/>
        </p:nvSpPr>
        <p:spPr bwMode="auto">
          <a:xfrm>
            <a:off x="2747963" y="2565400"/>
            <a:ext cx="6072509" cy="21339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432000" lvl="1" defTabSz="216000" eaLnBrk="0" hangingPunct="0">
              <a:spcBef>
                <a:spcPts val="400"/>
              </a:spcBef>
              <a:buClr>
                <a:schemeClr val="folHlink"/>
              </a:buClr>
              <a:defRPr/>
            </a:pPr>
            <a:endParaRPr lang="en-US" sz="1800" smtClean="0">
              <a:solidFill>
                <a:schemeClr val="bg1"/>
              </a:solidFill>
              <a:latin typeface="+mn-lt"/>
              <a:cs typeface="+mn-cs"/>
            </a:endParaRPr>
          </a:p>
          <a:p>
            <a:pPr marL="864000" lvl="1" indent="-432000" defTabSz="216000" eaLnBrk="0" hangingPunct="0">
              <a:spcBef>
                <a:spcPts val="400"/>
              </a:spcBef>
              <a:buClr>
                <a:schemeClr val="folHlink"/>
              </a:buClr>
              <a:buFont typeface="Monotype Sorts" pitchFamily="2" charset="2"/>
              <a:buChar char="l"/>
              <a:defRPr/>
            </a:pPr>
            <a:r>
              <a:rPr lang="en-US" sz="1800" smtClean="0">
                <a:solidFill>
                  <a:schemeClr val="bg1"/>
                </a:solidFill>
                <a:latin typeface="+mn-lt"/>
                <a:cs typeface="+mn-cs"/>
              </a:rPr>
              <a:t>afstand tussen de (afgeschermde) bron en de buitenkant van de bronhouder is 15 cm als de bron zich in de bronhouder bevindt</a:t>
            </a:r>
          </a:p>
          <a:p>
            <a:pPr marL="864000" lvl="1" indent="-432000" defTabSz="216000" eaLnBrk="0" hangingPunct="0">
              <a:spcBef>
                <a:spcPts val="400"/>
              </a:spcBef>
              <a:buClr>
                <a:schemeClr val="folHlink"/>
              </a:buClr>
              <a:buFont typeface="Monotype Sorts" pitchFamily="2" charset="2"/>
              <a:buChar char="l"/>
              <a:defRPr/>
            </a:pPr>
            <a:r>
              <a:rPr lang="en-US" sz="1800" smtClean="0">
                <a:solidFill>
                  <a:schemeClr val="bg1"/>
                </a:solidFill>
                <a:latin typeface="+mn-lt"/>
                <a:cs typeface="+mn-cs"/>
              </a:rPr>
              <a:t>afstand tussen de (niet afgeschermde) bron en de buitenkant van de  bronhouder</a:t>
            </a:r>
            <a:r>
              <a:rPr lang="en-US" sz="1800">
                <a:solidFill>
                  <a:schemeClr val="bg1"/>
                </a:solidFill>
              </a:rPr>
              <a:t> is 6 m</a:t>
            </a:r>
            <a:r>
              <a:rPr lang="en-US" sz="1800" smtClean="0">
                <a:solidFill>
                  <a:schemeClr val="bg1"/>
                </a:solidFill>
                <a:latin typeface="+mn-lt"/>
                <a:cs typeface="+mn-cs"/>
              </a:rPr>
              <a:t> in de werkelijke situatie</a:t>
            </a:r>
            <a:endParaRPr lang="en-US" sz="1800">
              <a:solidFill>
                <a:schemeClr val="bg1"/>
              </a:solidFill>
              <a:latin typeface="+mn-lt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2627799"/>
      </p:ext>
    </p:extLst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53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53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7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fld id="{C3C9BB62-F628-4C6F-8CE6-CD65A4793F73}" type="datetime1">
              <a:rPr lang="en-US" sz="1400" smtClean="0"/>
              <a:pPr>
                <a:defRPr/>
              </a:pPr>
              <a:t>28-Nov-14</a:t>
            </a:fld>
            <a:endParaRPr lang="en-US" sz="1400" smtClean="0"/>
          </a:p>
        </p:txBody>
      </p:sp>
      <p:sp>
        <p:nvSpPr>
          <p:cNvPr id="512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468438" y="1244600"/>
            <a:ext cx="6324600" cy="1143000"/>
          </a:xfrm>
        </p:spPr>
        <p:txBody>
          <a:bodyPr/>
          <a:lstStyle/>
          <a:p>
            <a:pPr>
              <a:spcBef>
                <a:spcPct val="20000"/>
              </a:spcBef>
            </a:pPr>
            <a:r>
              <a:rPr lang="en-US" sz="3200" smtClean="0"/>
              <a:t>Antwoord 3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25320" name="Text Box 8"/>
              <p:cNvSpPr txBox="1">
                <a:spLocks noChangeArrowheads="1"/>
              </p:cNvSpPr>
              <p:nvPr/>
            </p:nvSpPr>
            <p:spPr bwMode="auto">
              <a:xfrm>
                <a:off x="2747963" y="2565400"/>
                <a:ext cx="6216650" cy="336726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12700" cap="sq">
                    <a:solidFill>
                      <a:schemeClr val="tx1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 marL="432000" lvl="1" defTabSz="216000" eaLnBrk="0" hangingPunct="0">
                  <a:spcBef>
                    <a:spcPts val="400"/>
                  </a:spcBef>
                  <a:buClr>
                    <a:schemeClr val="folHlink"/>
                  </a:buClr>
                  <a:defRPr/>
                </a:pPr>
                <a:endParaRPr lang="en-US" sz="1800" smtClean="0">
                  <a:solidFill>
                    <a:schemeClr val="bg1"/>
                  </a:solidFill>
                  <a:latin typeface="+mn-lt"/>
                  <a:cs typeface="+mn-cs"/>
                </a:endParaRPr>
              </a:p>
              <a:p>
                <a:pPr marL="432000" lvl="1" defTabSz="216000" eaLnBrk="0" hangingPunct="0">
                  <a:spcBef>
                    <a:spcPts val="400"/>
                  </a:spcBef>
                  <a:buClr>
                    <a:schemeClr val="folHlink"/>
                  </a:buClr>
                  <a:defRPr/>
                </a:pPr>
                <a14:m>
                  <m:oMath xmlns:m="http://schemas.openxmlformats.org/officeDocument/2006/math">
                    <m:acc>
                      <m:accPr>
                        <m:chr m:val="̇"/>
                        <m:ctrlPr>
                          <a:rPr lang="en-US" sz="180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en-US" sz="1800">
                            <a:solidFill>
                              <a:srgbClr val="FF0000"/>
                            </a:solidFill>
                            <a:latin typeface="Cambria Math"/>
                          </a:rPr>
                          <m:t>H</m:t>
                        </m:r>
                      </m:e>
                    </m:acc>
                  </m:oMath>
                </a14:m>
                <a:r>
                  <a:rPr lang="en-US" sz="1800">
                    <a:solidFill>
                      <a:srgbClr val="FF0000"/>
                    </a:solidFill>
                    <a:latin typeface="+mn-lt"/>
                  </a:rPr>
                  <a:t>* </a:t>
                </a:r>
                <a:r>
                  <a:rPr lang="en-US" sz="1800" smtClean="0">
                    <a:solidFill>
                      <a:srgbClr val="FF0000"/>
                    </a:solidFill>
                    <a:latin typeface="+mn-lt"/>
                  </a:rPr>
                  <a:t>= h A / r</a:t>
                </a:r>
                <a:r>
                  <a:rPr lang="en-US" sz="1800" baseline="30000" smtClean="0">
                    <a:solidFill>
                      <a:srgbClr val="FF0000"/>
                    </a:solidFill>
                    <a:latin typeface="+mn-lt"/>
                  </a:rPr>
                  <a:t>2</a:t>
                </a:r>
                <a:endParaRPr lang="en-US" sz="1800" baseline="30000">
                  <a:solidFill>
                    <a:srgbClr val="FF0000"/>
                  </a:solidFill>
                  <a:latin typeface="+mn-lt"/>
                  <a:cs typeface="+mn-cs"/>
                </a:endParaRPr>
              </a:p>
              <a:p>
                <a:pPr marL="432000" lvl="1" defTabSz="216000" eaLnBrk="0" hangingPunct="0">
                  <a:spcBef>
                    <a:spcPts val="400"/>
                  </a:spcBef>
                  <a:buClr>
                    <a:schemeClr val="folHlink"/>
                  </a:buClr>
                  <a:defRPr/>
                </a:pPr>
                <a:endParaRPr lang="en-US" sz="1800" smtClean="0">
                  <a:solidFill>
                    <a:schemeClr val="bg1"/>
                  </a:solidFill>
                  <a:latin typeface="+mn-lt"/>
                </a:endParaRPr>
              </a:p>
              <a:p>
                <a:pPr marL="432000" lvl="1" defTabSz="216000" eaLnBrk="0" hangingPunct="0">
                  <a:spcBef>
                    <a:spcPts val="400"/>
                  </a:spcBef>
                  <a:buClr>
                    <a:schemeClr val="folHlink"/>
                  </a:buClr>
                  <a:defRPr/>
                </a:pPr>
                <a14:m>
                  <m:oMath xmlns:m="http://schemas.openxmlformats.org/officeDocument/2006/math">
                    <m:acc>
                      <m:accPr>
                        <m:chr m:val="̇"/>
                        <m:ctrlPr>
                          <a:rPr lang="en-US" sz="1800" i="1">
                            <a:solidFill>
                              <a:schemeClr val="bg1"/>
                            </a:solidFill>
                            <a:latin typeface="Cambria Math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en-US" sz="1800">
                            <a:solidFill>
                              <a:schemeClr val="bg1"/>
                            </a:solidFill>
                            <a:latin typeface="Cambria Math"/>
                          </a:rPr>
                          <m:t>H</m:t>
                        </m:r>
                      </m:e>
                    </m:acc>
                  </m:oMath>
                </a14:m>
                <a:r>
                  <a:rPr lang="en-US" sz="1800">
                    <a:solidFill>
                      <a:schemeClr val="bg1"/>
                    </a:solidFill>
                  </a:rPr>
                  <a:t>*</a:t>
                </a:r>
                <a:r>
                  <a:rPr lang="en-US" sz="1800" smtClean="0">
                    <a:solidFill>
                      <a:schemeClr val="bg1"/>
                    </a:solidFill>
                  </a:rPr>
                  <a:t>(1,15 m) </a:t>
                </a:r>
                <a:r>
                  <a:rPr lang="en-US" sz="1800">
                    <a:solidFill>
                      <a:schemeClr val="bg1"/>
                    </a:solidFill>
                  </a:rPr>
                  <a:t>= </a:t>
                </a:r>
                <a:r>
                  <a:rPr lang="en-US" sz="1800" smtClean="0">
                    <a:solidFill>
                      <a:schemeClr val="bg1"/>
                    </a:solidFill>
                  </a:rPr>
                  <a:t>12 </a:t>
                </a:r>
                <a:r>
                  <a:rPr lang="en-US" sz="1800" smtClean="0">
                    <a:solidFill>
                      <a:schemeClr val="bg1"/>
                    </a:solidFill>
                    <a:latin typeface="+mn-lt"/>
                  </a:rPr>
                  <a:t>µSv h</a:t>
                </a:r>
                <a:r>
                  <a:rPr lang="en-US" sz="1800" baseline="30000" smtClean="0">
                    <a:solidFill>
                      <a:schemeClr val="bg1"/>
                    </a:solidFill>
                    <a:latin typeface="+mn-lt"/>
                  </a:rPr>
                  <a:t>-1</a:t>
                </a:r>
                <a:r>
                  <a:rPr lang="en-US" sz="1800" smtClean="0">
                    <a:solidFill>
                      <a:schemeClr val="bg1"/>
                    </a:solidFill>
                    <a:latin typeface="+mn-lt"/>
                  </a:rPr>
                  <a:t>				zie vraag 1</a:t>
                </a:r>
              </a:p>
              <a:p>
                <a:pPr marL="432000" lvl="1" defTabSz="216000" eaLnBrk="0" hangingPunct="0">
                  <a:spcBef>
                    <a:spcPts val="400"/>
                  </a:spcBef>
                  <a:buClr>
                    <a:schemeClr val="folHlink"/>
                  </a:buClr>
                  <a:defRPr/>
                </a:pPr>
                <a14:m>
                  <m:oMath xmlns:m="http://schemas.openxmlformats.org/officeDocument/2006/math">
                    <m:acc>
                      <m:accPr>
                        <m:chr m:val="̇"/>
                        <m:ctrlPr>
                          <a:rPr lang="en-US" sz="1800" i="1">
                            <a:solidFill>
                              <a:schemeClr val="bg1"/>
                            </a:solidFill>
                            <a:latin typeface="Cambria Math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en-US" sz="1800">
                            <a:solidFill>
                              <a:schemeClr val="bg1"/>
                            </a:solidFill>
                            <a:latin typeface="Cambria Math"/>
                          </a:rPr>
                          <m:t>H</m:t>
                        </m:r>
                      </m:e>
                    </m:acc>
                  </m:oMath>
                </a14:m>
                <a:r>
                  <a:rPr lang="en-US" sz="1800">
                    <a:solidFill>
                      <a:schemeClr val="bg1"/>
                    </a:solidFill>
                  </a:rPr>
                  <a:t>*(</a:t>
                </a:r>
                <a:r>
                  <a:rPr lang="en-US" sz="1800" smtClean="0">
                    <a:solidFill>
                      <a:schemeClr val="bg1"/>
                    </a:solidFill>
                  </a:rPr>
                  <a:t>0,15 m) </a:t>
                </a:r>
                <a:r>
                  <a:rPr lang="en-US" sz="1800">
                    <a:solidFill>
                      <a:schemeClr val="bg1"/>
                    </a:solidFill>
                  </a:rPr>
                  <a:t>= </a:t>
                </a:r>
                <a:r>
                  <a:rPr lang="en-US" sz="1800" smtClean="0">
                    <a:solidFill>
                      <a:schemeClr val="bg1"/>
                    </a:solidFill>
                  </a:rPr>
                  <a:t>(1,15 / 0,15)</a:t>
                </a:r>
                <a:r>
                  <a:rPr lang="en-US" sz="1800" baseline="30000" smtClean="0">
                    <a:solidFill>
                      <a:schemeClr val="bg1"/>
                    </a:solidFill>
                  </a:rPr>
                  <a:t>2</a:t>
                </a:r>
                <a:r>
                  <a:rPr lang="en-US" sz="1800" smtClean="0">
                    <a:solidFill>
                      <a:schemeClr val="bg1"/>
                    </a:solidFill>
                  </a:rPr>
                  <a:t> </a:t>
                </a:r>
                <a:r>
                  <a:rPr lang="en-US" sz="1800" smtClean="0">
                    <a:solidFill>
                      <a:schemeClr val="bg1"/>
                    </a:solidFill>
                    <a:sym typeface="Symbol"/>
                  </a:rPr>
                  <a:t></a:t>
                </a:r>
                <a:r>
                  <a:rPr lang="en-US" sz="1800">
                    <a:solidFill>
                      <a:schemeClr val="bg1"/>
                    </a:solidFill>
                  </a:rPr>
                  <a:t> </a:t>
                </a:r>
                <a:r>
                  <a:rPr lang="en-US" sz="1800" smtClean="0">
                    <a:solidFill>
                      <a:schemeClr val="bg1"/>
                    </a:solidFill>
                  </a:rPr>
                  <a:t>12 </a:t>
                </a:r>
                <a:r>
                  <a:rPr lang="en-US" sz="1800">
                    <a:solidFill>
                      <a:schemeClr val="bg1"/>
                    </a:solidFill>
                  </a:rPr>
                  <a:t>µSv h</a:t>
                </a:r>
                <a:r>
                  <a:rPr lang="en-US" sz="1800" baseline="30000">
                    <a:solidFill>
                      <a:schemeClr val="bg1"/>
                    </a:solidFill>
                  </a:rPr>
                  <a:t>-1</a:t>
                </a:r>
                <a:r>
                  <a:rPr lang="en-US" sz="1800">
                    <a:solidFill>
                      <a:schemeClr val="bg1"/>
                    </a:solidFill>
                  </a:rPr>
                  <a:t> </a:t>
                </a:r>
                <a:endParaRPr lang="en-US" sz="1800" smtClean="0">
                  <a:solidFill>
                    <a:schemeClr val="bg1"/>
                  </a:solidFill>
                </a:endParaRPr>
              </a:p>
              <a:p>
                <a:pPr marL="432000" lvl="1" defTabSz="216000" eaLnBrk="0" hangingPunct="0">
                  <a:spcBef>
                    <a:spcPts val="400"/>
                  </a:spcBef>
                  <a:buClr>
                    <a:schemeClr val="folHlink"/>
                  </a:buClr>
                  <a:defRPr/>
                </a:pPr>
                <a:r>
                  <a:rPr lang="en-US" sz="1800">
                    <a:solidFill>
                      <a:schemeClr val="bg1"/>
                    </a:solidFill>
                  </a:rPr>
                  <a:t>	</a:t>
                </a:r>
                <a:r>
                  <a:rPr lang="en-US" sz="1800" smtClean="0">
                    <a:solidFill>
                      <a:schemeClr val="bg1"/>
                    </a:solidFill>
                  </a:rPr>
                  <a:t>				 = 59</a:t>
                </a:r>
                <a:r>
                  <a:rPr lang="en-US" sz="1800">
                    <a:solidFill>
                      <a:schemeClr val="bg1"/>
                    </a:solidFill>
                    <a:sym typeface="Symbol"/>
                  </a:rPr>
                  <a:t> </a:t>
                </a:r>
                <a:r>
                  <a:rPr lang="en-US" sz="1800">
                    <a:solidFill>
                      <a:schemeClr val="bg1"/>
                    </a:solidFill>
                  </a:rPr>
                  <a:t> 12 µSv h</a:t>
                </a:r>
                <a:r>
                  <a:rPr lang="en-US" sz="1800" baseline="30000">
                    <a:solidFill>
                      <a:schemeClr val="bg1"/>
                    </a:solidFill>
                  </a:rPr>
                  <a:t>-1</a:t>
                </a:r>
                <a:r>
                  <a:rPr lang="en-US" sz="1800">
                    <a:solidFill>
                      <a:schemeClr val="bg1"/>
                    </a:solidFill>
                  </a:rPr>
                  <a:t> </a:t>
                </a:r>
                <a:r>
                  <a:rPr lang="en-US" sz="1800" smtClean="0">
                    <a:solidFill>
                      <a:schemeClr val="bg1"/>
                    </a:solidFill>
                  </a:rPr>
                  <a:t>= </a:t>
                </a:r>
                <a:r>
                  <a:rPr lang="en-US" sz="1800" smtClean="0">
                    <a:solidFill>
                      <a:srgbClr val="FF0000"/>
                    </a:solidFill>
                  </a:rPr>
                  <a:t>710 </a:t>
                </a:r>
                <a:r>
                  <a:rPr lang="en-US" sz="1800">
                    <a:solidFill>
                      <a:srgbClr val="FF0000"/>
                    </a:solidFill>
                  </a:rPr>
                  <a:t>µSv h</a:t>
                </a:r>
                <a:r>
                  <a:rPr lang="en-US" sz="1800" baseline="30000">
                    <a:solidFill>
                      <a:srgbClr val="FF0000"/>
                    </a:solidFill>
                  </a:rPr>
                  <a:t>-1</a:t>
                </a:r>
                <a:r>
                  <a:rPr lang="en-US" sz="1800">
                    <a:solidFill>
                      <a:schemeClr val="bg1"/>
                    </a:solidFill>
                  </a:rPr>
                  <a:t> </a:t>
                </a:r>
                <a:endParaRPr lang="en-US" sz="1800" smtClean="0">
                  <a:solidFill>
                    <a:schemeClr val="bg1"/>
                  </a:solidFill>
                </a:endParaRPr>
              </a:p>
              <a:p>
                <a:pPr marL="432000" lvl="1" defTabSz="216000" eaLnBrk="0" hangingPunct="0">
                  <a:spcBef>
                    <a:spcPts val="400"/>
                  </a:spcBef>
                  <a:buClr>
                    <a:schemeClr val="folHlink"/>
                  </a:buClr>
                  <a:defRPr/>
                </a:pPr>
                <a:endParaRPr lang="en-US" sz="1800" i="1" smtClean="0">
                  <a:solidFill>
                    <a:schemeClr val="bg1"/>
                  </a:solidFill>
                  <a:latin typeface="Cambria Math"/>
                </a:endParaRPr>
              </a:p>
              <a:p>
                <a:pPr marL="432000" lvl="1" defTabSz="216000" eaLnBrk="0" hangingPunct="0">
                  <a:spcBef>
                    <a:spcPts val="400"/>
                  </a:spcBef>
                  <a:buClr>
                    <a:schemeClr val="folHlink"/>
                  </a:buClr>
                  <a:defRPr/>
                </a:pPr>
                <a14:m>
                  <m:oMath xmlns:m="http://schemas.openxmlformats.org/officeDocument/2006/math">
                    <m:acc>
                      <m:accPr>
                        <m:chr m:val="̇"/>
                        <m:ctrlPr>
                          <a:rPr lang="en-US" sz="1800" i="1">
                            <a:solidFill>
                              <a:schemeClr val="bg1"/>
                            </a:solidFill>
                            <a:latin typeface="Cambria Math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en-US" sz="1800">
                            <a:solidFill>
                              <a:schemeClr val="bg1"/>
                            </a:solidFill>
                            <a:latin typeface="Cambria Math"/>
                          </a:rPr>
                          <m:t>H</m:t>
                        </m:r>
                      </m:e>
                    </m:acc>
                  </m:oMath>
                </a14:m>
                <a:r>
                  <a:rPr lang="en-US" sz="1800">
                    <a:solidFill>
                      <a:schemeClr val="bg1"/>
                    </a:solidFill>
                  </a:rPr>
                  <a:t>*(</a:t>
                </a:r>
                <a:r>
                  <a:rPr lang="en-US" sz="1800" smtClean="0">
                    <a:solidFill>
                      <a:schemeClr val="bg1"/>
                    </a:solidFill>
                  </a:rPr>
                  <a:t>51 </a:t>
                </a:r>
                <a:r>
                  <a:rPr lang="en-US" sz="1800">
                    <a:solidFill>
                      <a:schemeClr val="bg1"/>
                    </a:solidFill>
                  </a:rPr>
                  <a:t>m) = </a:t>
                </a:r>
                <a:r>
                  <a:rPr lang="en-US" sz="1800" smtClean="0">
                    <a:solidFill>
                      <a:schemeClr val="bg1"/>
                    </a:solidFill>
                  </a:rPr>
                  <a:t>10 </a:t>
                </a:r>
                <a:r>
                  <a:rPr lang="en-US" sz="1800">
                    <a:solidFill>
                      <a:schemeClr val="bg1"/>
                    </a:solidFill>
                  </a:rPr>
                  <a:t>µSv h</a:t>
                </a:r>
                <a:r>
                  <a:rPr lang="en-US" sz="1800" baseline="30000">
                    <a:solidFill>
                      <a:schemeClr val="bg1"/>
                    </a:solidFill>
                  </a:rPr>
                  <a:t>-1</a:t>
                </a:r>
                <a:r>
                  <a:rPr lang="en-US" sz="1800">
                    <a:solidFill>
                      <a:schemeClr val="bg1"/>
                    </a:solidFill>
                  </a:rPr>
                  <a:t>				</a:t>
                </a:r>
                <a:r>
                  <a:rPr lang="en-US" sz="1800" smtClean="0">
                    <a:solidFill>
                      <a:schemeClr val="bg1"/>
                    </a:solidFill>
                  </a:rPr>
                  <a:t>	zie vraag 2</a:t>
                </a:r>
              </a:p>
              <a:p>
                <a:pPr marL="432000" lvl="1" defTabSz="216000" eaLnBrk="0" hangingPunct="0">
                  <a:spcBef>
                    <a:spcPts val="400"/>
                  </a:spcBef>
                  <a:buClr>
                    <a:schemeClr val="folHlink"/>
                  </a:buClr>
                  <a:defRPr/>
                </a:pPr>
                <a14:m>
                  <m:oMath xmlns:m="http://schemas.openxmlformats.org/officeDocument/2006/math">
                    <m:acc>
                      <m:accPr>
                        <m:chr m:val="̇"/>
                        <m:ctrlPr>
                          <a:rPr lang="en-US" sz="1800" i="1">
                            <a:solidFill>
                              <a:schemeClr val="bg1"/>
                            </a:solidFill>
                            <a:latin typeface="Cambria Math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en-US" sz="1800">
                            <a:solidFill>
                              <a:schemeClr val="bg1"/>
                            </a:solidFill>
                            <a:latin typeface="Cambria Math"/>
                          </a:rPr>
                          <m:t>H</m:t>
                        </m:r>
                      </m:e>
                    </m:acc>
                  </m:oMath>
                </a14:m>
                <a:r>
                  <a:rPr lang="en-US" sz="1800">
                    <a:solidFill>
                      <a:schemeClr val="bg1"/>
                    </a:solidFill>
                  </a:rPr>
                  <a:t>*</a:t>
                </a:r>
                <a:r>
                  <a:rPr lang="en-US" sz="1800" smtClean="0">
                    <a:solidFill>
                      <a:schemeClr val="bg1"/>
                    </a:solidFill>
                  </a:rPr>
                  <a:t>(6</a:t>
                </a:r>
                <a:r>
                  <a:rPr lang="en-US" sz="1800">
                    <a:solidFill>
                      <a:schemeClr val="bg1"/>
                    </a:solidFill>
                  </a:rPr>
                  <a:t> m) = </a:t>
                </a:r>
                <a:r>
                  <a:rPr lang="en-US" sz="1800" smtClean="0">
                    <a:solidFill>
                      <a:schemeClr val="bg1"/>
                    </a:solidFill>
                  </a:rPr>
                  <a:t>(51 </a:t>
                </a:r>
                <a:r>
                  <a:rPr lang="en-US" sz="1800">
                    <a:solidFill>
                      <a:schemeClr val="bg1"/>
                    </a:solidFill>
                  </a:rPr>
                  <a:t>/ </a:t>
                </a:r>
                <a:r>
                  <a:rPr lang="en-US" sz="1800" smtClean="0">
                    <a:solidFill>
                      <a:schemeClr val="bg1"/>
                    </a:solidFill>
                  </a:rPr>
                  <a:t>6)</a:t>
                </a:r>
                <a:r>
                  <a:rPr lang="en-US" sz="1800" baseline="30000" smtClean="0">
                    <a:solidFill>
                      <a:schemeClr val="bg1"/>
                    </a:solidFill>
                  </a:rPr>
                  <a:t>2</a:t>
                </a:r>
                <a:r>
                  <a:rPr lang="en-US" sz="1800" smtClean="0">
                    <a:solidFill>
                      <a:schemeClr val="bg1"/>
                    </a:solidFill>
                  </a:rPr>
                  <a:t> </a:t>
                </a:r>
                <a:r>
                  <a:rPr lang="en-US" sz="1800">
                    <a:solidFill>
                      <a:schemeClr val="bg1"/>
                    </a:solidFill>
                    <a:sym typeface="Symbol"/>
                  </a:rPr>
                  <a:t></a:t>
                </a:r>
                <a:r>
                  <a:rPr lang="en-US" sz="1800">
                    <a:solidFill>
                      <a:schemeClr val="bg1"/>
                    </a:solidFill>
                  </a:rPr>
                  <a:t> </a:t>
                </a:r>
                <a:r>
                  <a:rPr lang="en-US" sz="1800" smtClean="0">
                    <a:solidFill>
                      <a:schemeClr val="bg1"/>
                    </a:solidFill>
                  </a:rPr>
                  <a:t>10 </a:t>
                </a:r>
                <a:r>
                  <a:rPr lang="en-US" sz="1800">
                    <a:solidFill>
                      <a:schemeClr val="bg1"/>
                    </a:solidFill>
                  </a:rPr>
                  <a:t>µSv h</a:t>
                </a:r>
                <a:r>
                  <a:rPr lang="en-US" sz="1800" baseline="30000">
                    <a:solidFill>
                      <a:schemeClr val="bg1"/>
                    </a:solidFill>
                  </a:rPr>
                  <a:t>-1</a:t>
                </a:r>
                <a:r>
                  <a:rPr lang="en-US" sz="1800">
                    <a:solidFill>
                      <a:schemeClr val="bg1"/>
                    </a:solidFill>
                  </a:rPr>
                  <a:t> </a:t>
                </a:r>
                <a:endParaRPr lang="en-US" sz="1800" smtClean="0">
                  <a:solidFill>
                    <a:schemeClr val="bg1"/>
                  </a:solidFill>
                </a:endParaRPr>
              </a:p>
              <a:p>
                <a:pPr marL="432000" lvl="1" defTabSz="216000" eaLnBrk="0" hangingPunct="0">
                  <a:spcBef>
                    <a:spcPts val="400"/>
                  </a:spcBef>
                  <a:buClr>
                    <a:schemeClr val="folHlink"/>
                  </a:buClr>
                  <a:defRPr/>
                </a:pPr>
                <a:r>
                  <a:rPr lang="en-US" sz="1800" smtClean="0">
                    <a:solidFill>
                      <a:schemeClr val="bg1"/>
                    </a:solidFill>
                  </a:rPr>
                  <a:t>				= 72</a:t>
                </a:r>
                <a:r>
                  <a:rPr lang="en-US" sz="1800">
                    <a:solidFill>
                      <a:schemeClr val="bg1"/>
                    </a:solidFill>
                  </a:rPr>
                  <a:t> </a:t>
                </a:r>
                <a:r>
                  <a:rPr lang="en-US" sz="1800">
                    <a:solidFill>
                      <a:schemeClr val="bg1"/>
                    </a:solidFill>
                    <a:sym typeface="Symbol"/>
                  </a:rPr>
                  <a:t></a:t>
                </a:r>
                <a:r>
                  <a:rPr lang="en-US" sz="1800">
                    <a:solidFill>
                      <a:schemeClr val="bg1"/>
                    </a:solidFill>
                  </a:rPr>
                  <a:t> 10 µSv h</a:t>
                </a:r>
                <a:r>
                  <a:rPr lang="en-US" sz="1800" baseline="30000">
                    <a:solidFill>
                      <a:schemeClr val="bg1"/>
                    </a:solidFill>
                  </a:rPr>
                  <a:t>-1</a:t>
                </a:r>
                <a:r>
                  <a:rPr lang="en-US" sz="1800">
                    <a:solidFill>
                      <a:schemeClr val="bg1"/>
                    </a:solidFill>
                  </a:rPr>
                  <a:t> </a:t>
                </a:r>
                <a:r>
                  <a:rPr lang="en-US" sz="1800" smtClean="0">
                    <a:solidFill>
                      <a:schemeClr val="bg1"/>
                    </a:solidFill>
                  </a:rPr>
                  <a:t>= </a:t>
                </a:r>
                <a:r>
                  <a:rPr lang="en-US" sz="1800" smtClean="0">
                    <a:solidFill>
                      <a:srgbClr val="FF0000"/>
                    </a:solidFill>
                  </a:rPr>
                  <a:t>720 </a:t>
                </a:r>
                <a:r>
                  <a:rPr lang="en-US" sz="1800">
                    <a:solidFill>
                      <a:srgbClr val="FF0000"/>
                    </a:solidFill>
                  </a:rPr>
                  <a:t>µSv </a:t>
                </a:r>
                <a:r>
                  <a:rPr lang="en-US" sz="1800" smtClean="0">
                    <a:solidFill>
                      <a:srgbClr val="FF0000"/>
                    </a:solidFill>
                  </a:rPr>
                  <a:t>h</a:t>
                </a:r>
                <a:r>
                  <a:rPr lang="en-US" sz="1800" baseline="30000" smtClean="0">
                    <a:solidFill>
                      <a:srgbClr val="FF0000"/>
                    </a:solidFill>
                  </a:rPr>
                  <a:t>-1</a:t>
                </a:r>
                <a:endParaRPr lang="en-US" sz="180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525320" name="Text 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747963" y="2565400"/>
                <a:ext cx="6216650" cy="3367268"/>
              </a:xfrm>
              <a:prstGeom prst="rect">
                <a:avLst/>
              </a:prstGeom>
              <a:blipFill rotWithShape="1">
                <a:blip r:embed="rId3"/>
                <a:stretch>
                  <a:fillRect t="-906" b="-2174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sq">
                    <a:solidFill>
                      <a:schemeClr val="tx1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159578794"/>
      </p:ext>
    </p:extLst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53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53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532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500"/>
                            </p:stCondLst>
                            <p:childTnLst>
                              <p:par>
                                <p:cTn id="12" presetID="1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532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532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532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fld id="{DE3451EA-CED2-4D18-938F-F45D1BEC88FA}" type="datetime1">
              <a:rPr lang="en-US" sz="1400" smtClean="0"/>
              <a:pPr>
                <a:defRPr/>
              </a:pPr>
              <a:t>28-Nov-14</a:t>
            </a:fld>
            <a:endParaRPr lang="en-US" sz="1400" smtClean="0"/>
          </a:p>
        </p:txBody>
      </p:sp>
      <p:sp>
        <p:nvSpPr>
          <p:cNvPr id="2048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spcBef>
                <a:spcPct val="20000"/>
              </a:spcBef>
            </a:pPr>
            <a:r>
              <a:rPr lang="en-US" smtClean="0"/>
              <a:t>Bestaat toeval ?</a:t>
            </a:r>
          </a:p>
        </p:txBody>
      </p:sp>
      <p:sp>
        <p:nvSpPr>
          <p:cNvPr id="536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743200" y="2590800"/>
            <a:ext cx="6076950" cy="3933825"/>
          </a:xfrm>
        </p:spPr>
        <p:txBody>
          <a:bodyPr/>
          <a:lstStyle/>
          <a:p>
            <a:pPr marL="432000" lvl="1" indent="0" defTabSz="216000">
              <a:spcBef>
                <a:spcPts val="400"/>
              </a:spcBef>
              <a:buClr>
                <a:schemeClr val="folHlink"/>
              </a:buClr>
              <a:buFont typeface="Monotype Sorts"/>
              <a:buNone/>
            </a:pPr>
            <a:endParaRPr lang="en-US" sz="1800" smtClean="0">
              <a:solidFill>
                <a:schemeClr val="bg1"/>
              </a:solidFill>
              <a:cs typeface="Arial" pitchFamily="34" charset="0"/>
            </a:endParaRPr>
          </a:p>
          <a:p>
            <a:pPr marL="432000" lvl="1" indent="0" defTabSz="216000">
              <a:spcBef>
                <a:spcPts val="400"/>
              </a:spcBef>
              <a:buClr>
                <a:schemeClr val="folHlink"/>
              </a:buClr>
              <a:buFont typeface="Monotype Sorts"/>
              <a:buNone/>
            </a:pPr>
            <a:r>
              <a:rPr lang="en-US" sz="1800" smtClean="0">
                <a:solidFill>
                  <a:srgbClr val="FF0000"/>
                </a:solidFill>
                <a:cs typeface="Arial" pitchFamily="34" charset="0"/>
              </a:rPr>
              <a:t>Ja, kennelijk wel.</a:t>
            </a:r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365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fld id="{DE3451EA-CED2-4D18-938F-F45D1BEC88FA}" type="datetime1">
              <a:rPr lang="en-US" sz="1400" smtClean="0"/>
              <a:pPr>
                <a:defRPr/>
              </a:pPr>
              <a:t>28-Nov-14</a:t>
            </a:fld>
            <a:endParaRPr lang="en-US" sz="1400" smtClean="0"/>
          </a:p>
        </p:txBody>
      </p:sp>
      <p:sp>
        <p:nvSpPr>
          <p:cNvPr id="2048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spcBef>
                <a:spcPct val="20000"/>
              </a:spcBef>
            </a:pPr>
            <a:r>
              <a:rPr lang="en-US" smtClean="0"/>
              <a:t>Vraag 4</a:t>
            </a:r>
          </a:p>
        </p:txBody>
      </p:sp>
      <p:sp>
        <p:nvSpPr>
          <p:cNvPr id="536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743200" y="2590800"/>
            <a:ext cx="6076950" cy="3933825"/>
          </a:xfrm>
        </p:spPr>
        <p:txBody>
          <a:bodyPr/>
          <a:lstStyle/>
          <a:p>
            <a:pPr marL="432000" lvl="1" indent="0" defTabSz="216000">
              <a:spcBef>
                <a:spcPts val="400"/>
              </a:spcBef>
              <a:buClr>
                <a:schemeClr val="folHlink"/>
              </a:buClr>
              <a:buFont typeface="Monotype Sorts"/>
              <a:buNone/>
            </a:pPr>
            <a:endParaRPr lang="en-US" sz="1800" smtClean="0">
              <a:solidFill>
                <a:schemeClr val="bg1"/>
              </a:solidFill>
              <a:cs typeface="Arial" pitchFamily="34" charset="0"/>
            </a:endParaRPr>
          </a:p>
          <a:p>
            <a:pPr marL="432000" lvl="1" indent="0" defTabSz="216000">
              <a:spcBef>
                <a:spcPts val="400"/>
              </a:spcBef>
              <a:buClr>
                <a:schemeClr val="folHlink"/>
              </a:buClr>
              <a:buFont typeface="Monotype Sorts"/>
              <a:buNone/>
            </a:pPr>
            <a:r>
              <a:rPr lang="en-US" sz="1800" smtClean="0">
                <a:solidFill>
                  <a:schemeClr val="bg1"/>
                </a:solidFill>
                <a:cs typeface="Arial" pitchFamily="34" charset="0"/>
              </a:rPr>
              <a:t>Een niets vermoedende werker loopt langs de plek waar de bron ligt, ziet iets glinsteren, raapt het op en steekt het in zijn borstzak. </a:t>
            </a:r>
          </a:p>
          <a:p>
            <a:pPr marL="432000" lvl="1" indent="0" defTabSz="216000">
              <a:spcBef>
                <a:spcPts val="400"/>
              </a:spcBef>
              <a:buClr>
                <a:schemeClr val="folHlink"/>
              </a:buClr>
              <a:buFont typeface="Monotype Sorts"/>
              <a:buNone/>
            </a:pPr>
            <a:endParaRPr lang="en-US" sz="1800">
              <a:solidFill>
                <a:schemeClr val="bg1"/>
              </a:solidFill>
              <a:cs typeface="Arial" pitchFamily="34" charset="0"/>
            </a:endParaRPr>
          </a:p>
          <a:p>
            <a:pPr marL="432000" lvl="1" indent="0" defTabSz="216000">
              <a:spcBef>
                <a:spcPts val="400"/>
              </a:spcBef>
              <a:buClr>
                <a:schemeClr val="folHlink"/>
              </a:buClr>
              <a:buFont typeface="Monotype Sorts"/>
              <a:buNone/>
            </a:pPr>
            <a:r>
              <a:rPr lang="en-US" sz="1800" smtClean="0">
                <a:solidFill>
                  <a:schemeClr val="bg1"/>
                </a:solidFill>
                <a:cs typeface="Arial" pitchFamily="34" charset="0"/>
              </a:rPr>
              <a:t>Na 1,5 uur voelt hij zich niet lekker, legt het voorwerp terug waar hij het gevonden heeft, en gaat naar de kantine. </a:t>
            </a:r>
          </a:p>
          <a:p>
            <a:pPr marL="432000" lvl="1" indent="0" defTabSz="216000">
              <a:spcBef>
                <a:spcPts val="400"/>
              </a:spcBef>
              <a:buClr>
                <a:schemeClr val="folHlink"/>
              </a:buClr>
              <a:buFont typeface="Monotype Sorts"/>
              <a:buNone/>
            </a:pPr>
            <a:endParaRPr lang="en-US" sz="1800" smtClean="0">
              <a:solidFill>
                <a:schemeClr val="bg1"/>
              </a:solidFill>
              <a:cs typeface="Arial" pitchFamily="34" charset="0"/>
            </a:endParaRPr>
          </a:p>
          <a:p>
            <a:pPr marL="864000" lvl="1" indent="-432000" defTabSz="216000">
              <a:spcBef>
                <a:spcPts val="400"/>
              </a:spcBef>
              <a:buClr>
                <a:schemeClr val="folHlink"/>
              </a:buClr>
              <a:buFont typeface="Monotype Sorts"/>
              <a:buChar char="l"/>
            </a:pPr>
            <a:r>
              <a:rPr lang="en-US" sz="1800" smtClean="0">
                <a:solidFill>
                  <a:srgbClr val="FF0000"/>
                </a:solidFill>
                <a:cs typeface="Arial" pitchFamily="34" charset="0"/>
              </a:rPr>
              <a:t>Bereken de geabsorbeerde dosis op de huid als gevolg van de uitgezonden </a:t>
            </a:r>
            <a:r>
              <a:rPr lang="en-US" sz="1800" smtClean="0">
                <a:solidFill>
                  <a:srgbClr val="FF0000"/>
                </a:solidFill>
                <a:cs typeface="Arial" pitchFamily="34" charset="0"/>
                <a:sym typeface="Symbol"/>
              </a:rPr>
              <a:t>-straling</a:t>
            </a:r>
            <a:r>
              <a:rPr lang="en-US" sz="1800" smtClean="0">
                <a:solidFill>
                  <a:srgbClr val="FF0000"/>
                </a:solidFill>
                <a:cs typeface="Arial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036140468"/>
      </p:ext>
    </p:extLst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365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365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withGroup">
                            <p:stCondLst>
                              <p:cond delay="300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365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fld id="{FA66ED6F-67BF-49DC-B500-2A6669752AA8}" type="datetime1">
              <a:rPr lang="en-US" sz="1400" smtClean="0"/>
              <a:pPr>
                <a:defRPr/>
              </a:pPr>
              <a:t>28-Nov-14</a:t>
            </a:fld>
            <a:endParaRPr lang="en-US" sz="1400" smtClean="0"/>
          </a:p>
        </p:txBody>
      </p:sp>
      <p:sp>
        <p:nvSpPr>
          <p:cNvPr id="2150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spcBef>
                <a:spcPct val="20000"/>
              </a:spcBef>
            </a:pPr>
            <a:r>
              <a:rPr lang="en-US" smtClean="0"/>
              <a:t>Gegevens 4a</a:t>
            </a:r>
          </a:p>
        </p:txBody>
      </p:sp>
      <p:sp>
        <p:nvSpPr>
          <p:cNvPr id="8" name="Text Box 8"/>
          <p:cNvSpPr txBox="1">
            <a:spLocks noChangeArrowheads="1"/>
          </p:cNvSpPr>
          <p:nvPr/>
        </p:nvSpPr>
        <p:spPr bwMode="auto">
          <a:xfrm>
            <a:off x="2747963" y="2565400"/>
            <a:ext cx="6072509" cy="3323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432000" lvl="1" defTabSz="216000" eaLnBrk="0" hangingPunct="0">
              <a:spcBef>
                <a:spcPts val="400"/>
              </a:spcBef>
              <a:buClr>
                <a:schemeClr val="folHlink"/>
              </a:buClr>
              <a:defRPr/>
            </a:pPr>
            <a:endParaRPr lang="en-US" sz="1800" smtClean="0">
              <a:solidFill>
                <a:schemeClr val="bg1"/>
              </a:solidFill>
              <a:latin typeface="+mn-lt"/>
              <a:cs typeface="+mn-cs"/>
            </a:endParaRPr>
          </a:p>
          <a:p>
            <a:pPr marL="864000" lvl="1" indent="-432000" defTabSz="216000" eaLnBrk="0" hangingPunct="0">
              <a:spcBef>
                <a:spcPts val="400"/>
              </a:spcBef>
              <a:buClr>
                <a:schemeClr val="folHlink"/>
              </a:buClr>
              <a:buFont typeface="Monotype Sorts" pitchFamily="2" charset="2"/>
              <a:buChar char="l"/>
              <a:defRPr/>
            </a:pPr>
            <a:r>
              <a:rPr lang="en-US" sz="1800">
                <a:solidFill>
                  <a:srgbClr val="FF0000"/>
                </a:solidFill>
                <a:sym typeface="Symbol"/>
              </a:rPr>
              <a:t>gebruik de formule D =  </a:t>
            </a:r>
            <a:r>
              <a:rPr lang="en-US" sz="1800">
                <a:solidFill>
                  <a:srgbClr val="FF0000"/>
                </a:solidFill>
              </a:rPr>
              <a:t>E</a:t>
            </a:r>
            <a:r>
              <a:rPr lang="en-US" sz="1800" baseline="-25000">
                <a:solidFill>
                  <a:srgbClr val="FF0000"/>
                </a:solidFill>
                <a:sym typeface="Symbol"/>
              </a:rPr>
              <a:t></a:t>
            </a:r>
            <a:r>
              <a:rPr lang="en-US" sz="1800">
                <a:solidFill>
                  <a:srgbClr val="FF0000"/>
                </a:solidFill>
              </a:rPr>
              <a:t> µ</a:t>
            </a:r>
            <a:r>
              <a:rPr lang="en-US" sz="1800" baseline="-25000">
                <a:solidFill>
                  <a:srgbClr val="FF0000"/>
                </a:solidFill>
              </a:rPr>
              <a:t>en</a:t>
            </a:r>
            <a:r>
              <a:rPr lang="en-US" sz="1800">
                <a:solidFill>
                  <a:srgbClr val="FF0000"/>
                </a:solidFill>
              </a:rPr>
              <a:t> / </a:t>
            </a:r>
            <a:r>
              <a:rPr lang="en-US" sz="1800">
                <a:solidFill>
                  <a:srgbClr val="FF0000"/>
                </a:solidFill>
                <a:sym typeface="Symbol"/>
              </a:rPr>
              <a:t></a:t>
            </a:r>
          </a:p>
          <a:p>
            <a:pPr marL="432000" lvl="1" defTabSz="216000" eaLnBrk="0" hangingPunct="0">
              <a:spcBef>
                <a:spcPts val="400"/>
              </a:spcBef>
              <a:buClr>
                <a:schemeClr val="folHlink"/>
              </a:buClr>
              <a:defRPr/>
            </a:pPr>
            <a:endParaRPr lang="en-US" sz="1800" smtClean="0">
              <a:solidFill>
                <a:schemeClr val="bg1"/>
              </a:solidFill>
              <a:latin typeface="+mn-lt"/>
              <a:cs typeface="+mn-cs"/>
            </a:endParaRPr>
          </a:p>
          <a:p>
            <a:pPr marL="864000" lvl="1" indent="-432000" defTabSz="216000" eaLnBrk="0" hangingPunct="0">
              <a:spcBef>
                <a:spcPts val="400"/>
              </a:spcBef>
              <a:buClr>
                <a:schemeClr val="folHlink"/>
              </a:buClr>
              <a:buFont typeface="Monotype Sorts" pitchFamily="2" charset="2"/>
              <a:buChar char="l"/>
              <a:defRPr/>
            </a:pPr>
            <a:r>
              <a:rPr lang="en-US" sz="1800" smtClean="0">
                <a:solidFill>
                  <a:schemeClr val="bg1"/>
                </a:solidFill>
                <a:sym typeface="Symbol"/>
              </a:rPr>
              <a:t>A = 185 GBq</a:t>
            </a:r>
          </a:p>
          <a:p>
            <a:pPr marL="864000" lvl="1" indent="-432000" defTabSz="216000" eaLnBrk="0" hangingPunct="0">
              <a:spcBef>
                <a:spcPts val="400"/>
              </a:spcBef>
              <a:buClr>
                <a:schemeClr val="folHlink"/>
              </a:buClr>
              <a:buFont typeface="Monotype Sorts" pitchFamily="2" charset="2"/>
              <a:buChar char="l"/>
              <a:defRPr/>
            </a:pPr>
            <a:r>
              <a:rPr lang="en-US" sz="1800" smtClean="0">
                <a:solidFill>
                  <a:schemeClr val="bg1"/>
                </a:solidFill>
                <a:sym typeface="Symbol"/>
              </a:rPr>
              <a:t>afstand </a:t>
            </a:r>
            <a:r>
              <a:rPr lang="en-US" sz="1800">
                <a:solidFill>
                  <a:schemeClr val="bg1"/>
                </a:solidFill>
                <a:sym typeface="Symbol"/>
              </a:rPr>
              <a:t>bron-huid is r = 3 cm</a:t>
            </a:r>
          </a:p>
          <a:p>
            <a:pPr marL="864000" lvl="1" indent="-432000" defTabSz="216000" eaLnBrk="0" hangingPunct="0">
              <a:spcBef>
                <a:spcPts val="400"/>
              </a:spcBef>
              <a:buClr>
                <a:schemeClr val="folHlink"/>
              </a:buClr>
              <a:buFont typeface="Monotype Sorts" pitchFamily="2" charset="2"/>
              <a:buChar char="l"/>
              <a:defRPr/>
            </a:pPr>
            <a:r>
              <a:rPr lang="en-US" sz="1800">
                <a:solidFill>
                  <a:schemeClr val="bg1"/>
                </a:solidFill>
                <a:sym typeface="Symbol"/>
              </a:rPr>
              <a:t>blootstellingsduur t = 1,5 uur</a:t>
            </a:r>
          </a:p>
          <a:p>
            <a:pPr marL="864000" lvl="1" indent="-432000" defTabSz="216000" eaLnBrk="0" hangingPunct="0">
              <a:spcBef>
                <a:spcPts val="400"/>
              </a:spcBef>
              <a:buClr>
                <a:schemeClr val="folHlink"/>
              </a:buClr>
              <a:buFont typeface="Monotype Sorts" pitchFamily="2" charset="2"/>
              <a:buChar char="l"/>
              <a:defRPr/>
            </a:pPr>
            <a:r>
              <a:rPr lang="en-US" sz="1800" smtClean="0">
                <a:solidFill>
                  <a:schemeClr val="bg1"/>
                </a:solidFill>
              </a:rPr>
              <a:t>E</a:t>
            </a:r>
            <a:r>
              <a:rPr lang="en-US" sz="1800" baseline="-25000">
                <a:solidFill>
                  <a:schemeClr val="bg1"/>
                </a:solidFill>
                <a:sym typeface="Symbol"/>
              </a:rPr>
              <a:t></a:t>
            </a:r>
            <a:r>
              <a:rPr lang="en-US" sz="1800">
                <a:solidFill>
                  <a:schemeClr val="bg1"/>
                </a:solidFill>
              </a:rPr>
              <a:t> = &lt; E</a:t>
            </a:r>
            <a:r>
              <a:rPr lang="en-US" sz="1800" baseline="-25000">
                <a:solidFill>
                  <a:schemeClr val="bg1"/>
                </a:solidFill>
                <a:sym typeface="Symbol"/>
              </a:rPr>
              <a:t></a:t>
            </a:r>
            <a:r>
              <a:rPr lang="en-US" sz="1800">
                <a:solidFill>
                  <a:schemeClr val="bg1"/>
                </a:solidFill>
              </a:rPr>
              <a:t>&gt; = 366 keV voor alle </a:t>
            </a:r>
            <a:r>
              <a:rPr lang="en-US" sz="1800">
                <a:solidFill>
                  <a:schemeClr val="bg1"/>
                </a:solidFill>
                <a:sym typeface="Symbol"/>
              </a:rPr>
              <a:t>-overgangen</a:t>
            </a:r>
          </a:p>
          <a:p>
            <a:pPr marL="864000" lvl="1" indent="-432000" defTabSz="216000" eaLnBrk="0" hangingPunct="0">
              <a:spcBef>
                <a:spcPts val="400"/>
              </a:spcBef>
              <a:buClr>
                <a:schemeClr val="folHlink"/>
              </a:buClr>
              <a:buFont typeface="Monotype Sorts" pitchFamily="2" charset="2"/>
              <a:buChar char="l"/>
              <a:defRPr/>
            </a:pPr>
            <a:r>
              <a:rPr lang="en-US" sz="1800">
                <a:solidFill>
                  <a:schemeClr val="bg1"/>
                </a:solidFill>
                <a:sym typeface="Symbol"/>
              </a:rPr>
              <a:t>Y</a:t>
            </a:r>
            <a:r>
              <a:rPr lang="en-US" sz="1800" baseline="-25000">
                <a:solidFill>
                  <a:schemeClr val="bg1"/>
                </a:solidFill>
                <a:sym typeface="Symbol"/>
              </a:rPr>
              <a:t></a:t>
            </a:r>
            <a:r>
              <a:rPr lang="en-US" sz="1800">
                <a:solidFill>
                  <a:schemeClr val="bg1"/>
                </a:solidFill>
                <a:sym typeface="Symbol"/>
              </a:rPr>
              <a:t> = 2,04 per Bq </a:t>
            </a:r>
            <a:r>
              <a:rPr lang="en-US" sz="1800" smtClean="0">
                <a:solidFill>
                  <a:schemeClr val="bg1"/>
                </a:solidFill>
                <a:sym typeface="Symbol"/>
              </a:rPr>
              <a:t>s			(zie MIRD-gegevens)</a:t>
            </a:r>
            <a:endParaRPr lang="en-US" sz="1800">
              <a:solidFill>
                <a:schemeClr val="bg1"/>
              </a:solidFill>
              <a:sym typeface="Symbol"/>
            </a:endParaRPr>
          </a:p>
          <a:p>
            <a:pPr marL="864000" lvl="1" indent="-432000" defTabSz="216000" eaLnBrk="0" hangingPunct="0">
              <a:spcBef>
                <a:spcPts val="400"/>
              </a:spcBef>
              <a:buClr>
                <a:schemeClr val="folHlink"/>
              </a:buClr>
              <a:buFont typeface="Monotype Sorts" pitchFamily="2" charset="2"/>
              <a:buChar char="l"/>
              <a:defRPr/>
            </a:pPr>
            <a:r>
              <a:rPr lang="en-US" sz="1800" smtClean="0">
                <a:solidFill>
                  <a:schemeClr val="bg1"/>
                </a:solidFill>
                <a:sym typeface="Symbol"/>
              </a:rPr>
              <a:t>1 </a:t>
            </a:r>
            <a:r>
              <a:rPr lang="en-US" sz="1800">
                <a:solidFill>
                  <a:schemeClr val="bg1"/>
                </a:solidFill>
                <a:sym typeface="Symbol"/>
              </a:rPr>
              <a:t>MeV = 1,610</a:t>
            </a:r>
            <a:r>
              <a:rPr lang="en-US" sz="1800" baseline="30000">
                <a:solidFill>
                  <a:schemeClr val="bg1"/>
                </a:solidFill>
                <a:sym typeface="Symbol"/>
              </a:rPr>
              <a:t>-13</a:t>
            </a:r>
            <a:r>
              <a:rPr lang="en-US" sz="1800">
                <a:solidFill>
                  <a:schemeClr val="bg1"/>
                </a:solidFill>
                <a:sym typeface="Symbol"/>
              </a:rPr>
              <a:t> J</a:t>
            </a:r>
          </a:p>
          <a:p>
            <a:pPr marL="864000" lvl="1" indent="-432000" defTabSz="216000" eaLnBrk="0" hangingPunct="0">
              <a:spcBef>
                <a:spcPts val="400"/>
              </a:spcBef>
              <a:buClr>
                <a:schemeClr val="folHlink"/>
              </a:buClr>
              <a:buFont typeface="Monotype Sorts" pitchFamily="2" charset="2"/>
              <a:buChar char="l"/>
              <a:defRPr/>
            </a:pPr>
            <a:r>
              <a:rPr lang="en-US" sz="1800" smtClean="0">
                <a:solidFill>
                  <a:schemeClr val="bg1"/>
                </a:solidFill>
              </a:rPr>
              <a:t>µ</a:t>
            </a:r>
            <a:r>
              <a:rPr lang="en-US" sz="1800" baseline="-25000" smtClean="0">
                <a:solidFill>
                  <a:schemeClr val="bg1"/>
                </a:solidFill>
              </a:rPr>
              <a:t>en</a:t>
            </a:r>
            <a:r>
              <a:rPr lang="en-US" sz="1800" smtClean="0">
                <a:solidFill>
                  <a:schemeClr val="bg1"/>
                </a:solidFill>
              </a:rPr>
              <a:t> </a:t>
            </a:r>
            <a:r>
              <a:rPr lang="en-US" sz="1800">
                <a:solidFill>
                  <a:schemeClr val="bg1"/>
                </a:solidFill>
              </a:rPr>
              <a:t>/ </a:t>
            </a:r>
            <a:r>
              <a:rPr lang="en-US" sz="1800" smtClean="0">
                <a:solidFill>
                  <a:schemeClr val="bg1"/>
                </a:solidFill>
                <a:sym typeface="Symbol"/>
              </a:rPr>
              <a:t> = 0,032 cm</a:t>
            </a:r>
            <a:r>
              <a:rPr lang="en-US" sz="1800" baseline="30000" smtClean="0">
                <a:solidFill>
                  <a:schemeClr val="bg1"/>
                </a:solidFill>
                <a:sym typeface="Symbol"/>
              </a:rPr>
              <a:t>2</a:t>
            </a:r>
            <a:r>
              <a:rPr lang="en-US" sz="1800" smtClean="0">
                <a:solidFill>
                  <a:schemeClr val="bg1"/>
                </a:solidFill>
                <a:sym typeface="Symbol"/>
              </a:rPr>
              <a:t> g</a:t>
            </a:r>
            <a:r>
              <a:rPr lang="en-US" sz="1800" baseline="30000" smtClean="0">
                <a:solidFill>
                  <a:schemeClr val="bg1"/>
                </a:solidFill>
                <a:sym typeface="Symbol"/>
              </a:rPr>
              <a:t>-1</a:t>
            </a:r>
            <a:r>
              <a:rPr lang="en-US" sz="1800">
                <a:solidFill>
                  <a:schemeClr val="bg1"/>
                </a:solidFill>
                <a:sym typeface="Symbol"/>
              </a:rPr>
              <a:t>	</a:t>
            </a:r>
            <a:r>
              <a:rPr lang="en-US" sz="1800" smtClean="0">
                <a:solidFill>
                  <a:schemeClr val="bg1"/>
                </a:solidFill>
                <a:sym typeface="Symbol"/>
              </a:rPr>
              <a:t>(voor spierweefsel)</a:t>
            </a:r>
          </a:p>
        </p:txBody>
      </p:sp>
    </p:spTree>
    <p:extLst>
      <p:ext uri="{BB962C8B-B14F-4D97-AF65-F5344CB8AC3E}">
        <p14:creationId xmlns:p14="http://schemas.microsoft.com/office/powerpoint/2010/main" val="2842028314"/>
      </p:ext>
    </p:extLst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00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500"/>
                            </p:stCondLst>
                            <p:childTnLst>
                              <p:par>
                                <p:cTn id="14" presetID="1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8000"/>
                            </p:stCondLst>
                            <p:childTnLst>
                              <p:par>
                                <p:cTn id="17" presetID="1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500"/>
                            </p:stCondLst>
                            <p:childTnLst>
                              <p:par>
                                <p:cTn id="20" presetID="1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3000"/>
                            </p:stCondLst>
                            <p:childTnLst>
                              <p:par>
                                <p:cTn id="23" presetID="1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500"/>
                            </p:stCondLst>
                            <p:childTnLst>
                              <p:par>
                                <p:cTn id="26" presetID="1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fld id="{FA66ED6F-67BF-49DC-B500-2A6669752AA8}" type="datetime1">
              <a:rPr lang="en-US" sz="1400" smtClean="0"/>
              <a:pPr>
                <a:defRPr/>
              </a:pPr>
              <a:t>28-Nov-14</a:t>
            </a:fld>
            <a:endParaRPr lang="en-US" sz="1400" smtClean="0"/>
          </a:p>
        </p:txBody>
      </p:sp>
      <p:sp>
        <p:nvSpPr>
          <p:cNvPr id="2150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spcBef>
                <a:spcPct val="20000"/>
              </a:spcBef>
            </a:pPr>
            <a:r>
              <a:rPr lang="en-US" smtClean="0"/>
              <a:t>Gegevens 4b</a:t>
            </a:r>
          </a:p>
        </p:txBody>
      </p:sp>
      <p:sp>
        <p:nvSpPr>
          <p:cNvPr id="8" name="Text Box 8"/>
          <p:cNvSpPr txBox="1">
            <a:spLocks noChangeArrowheads="1"/>
          </p:cNvSpPr>
          <p:nvPr/>
        </p:nvSpPr>
        <p:spPr bwMode="auto">
          <a:xfrm>
            <a:off x="2747963" y="2565400"/>
            <a:ext cx="6072509" cy="36215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432000" lvl="1" defTabSz="216000" eaLnBrk="0" hangingPunct="0">
              <a:spcBef>
                <a:spcPts val="400"/>
              </a:spcBef>
              <a:buClr>
                <a:schemeClr val="folHlink"/>
              </a:buClr>
              <a:defRPr/>
            </a:pPr>
            <a:endParaRPr lang="en-US" sz="1800" smtClean="0">
              <a:solidFill>
                <a:schemeClr val="bg1"/>
              </a:solidFill>
              <a:latin typeface="+mn-lt"/>
              <a:cs typeface="+mn-cs"/>
            </a:endParaRPr>
          </a:p>
          <a:p>
            <a:pPr marL="864000" lvl="1" indent="-432000" defTabSz="216000" eaLnBrk="0" hangingPunct="0">
              <a:spcBef>
                <a:spcPts val="400"/>
              </a:spcBef>
              <a:buClr>
                <a:schemeClr val="folHlink"/>
              </a:buClr>
              <a:buFont typeface="Monotype Sorts" pitchFamily="2" charset="2"/>
              <a:buChar char="l"/>
              <a:defRPr/>
            </a:pPr>
            <a:r>
              <a:rPr lang="en-US" sz="1800" smtClean="0">
                <a:solidFill>
                  <a:schemeClr val="bg1"/>
                </a:solidFill>
                <a:latin typeface="+mn-lt"/>
                <a:cs typeface="+mn-cs"/>
              </a:rPr>
              <a:t>MIRD-gegevens voor radioactief verval van </a:t>
            </a:r>
            <a:r>
              <a:rPr lang="en-US" sz="1800" baseline="30000" smtClean="0">
                <a:solidFill>
                  <a:schemeClr val="bg1"/>
                </a:solidFill>
                <a:latin typeface="+mn-lt"/>
                <a:cs typeface="+mn-cs"/>
              </a:rPr>
              <a:t>192</a:t>
            </a:r>
            <a:r>
              <a:rPr lang="en-US" sz="1800" smtClean="0">
                <a:solidFill>
                  <a:schemeClr val="bg1"/>
                </a:solidFill>
                <a:latin typeface="+mn-lt"/>
                <a:cs typeface="+mn-cs"/>
              </a:rPr>
              <a:t>Ir</a:t>
            </a:r>
          </a:p>
          <a:p>
            <a:pPr marL="864000" lvl="1" defTabSz="216000" eaLnBrk="0" hangingPunct="0">
              <a:spcBef>
                <a:spcPts val="400"/>
              </a:spcBef>
              <a:buClr>
                <a:schemeClr val="folHlink"/>
              </a:buClr>
              <a:defRPr/>
            </a:pPr>
            <a:r>
              <a:rPr lang="en-US" sz="1800" smtClean="0">
                <a:solidFill>
                  <a:schemeClr val="bg1"/>
                </a:solidFill>
                <a:latin typeface="+mn-lt"/>
                <a:cs typeface="+mn-cs"/>
              </a:rPr>
              <a:t/>
            </a:r>
            <a:br>
              <a:rPr lang="en-US" sz="1800" smtClean="0">
                <a:solidFill>
                  <a:schemeClr val="bg1"/>
                </a:solidFill>
                <a:latin typeface="+mn-lt"/>
                <a:cs typeface="+mn-cs"/>
              </a:rPr>
            </a:br>
            <a:r>
              <a:rPr lang="en-US" sz="1800" smtClean="0">
                <a:solidFill>
                  <a:srgbClr val="FF0000"/>
                </a:solidFill>
                <a:latin typeface="+mn-lt"/>
                <a:cs typeface="+mn-cs"/>
              </a:rPr>
              <a:t>overgang		Y</a:t>
            </a:r>
            <a:r>
              <a:rPr lang="en-US" sz="1800" baseline="-25000" smtClean="0">
                <a:solidFill>
                  <a:srgbClr val="FF0000"/>
                </a:solidFill>
                <a:latin typeface="+mn-lt"/>
                <a:sym typeface="Symbol"/>
              </a:rPr>
              <a:t></a:t>
            </a:r>
            <a:r>
              <a:rPr lang="en-US" sz="1800" smtClean="0">
                <a:solidFill>
                  <a:srgbClr val="FF0000"/>
                </a:solidFill>
                <a:latin typeface="+mn-lt"/>
                <a:sym typeface="Symbol"/>
              </a:rPr>
              <a:t>						E</a:t>
            </a:r>
            <a:r>
              <a:rPr lang="en-US" sz="1800" baseline="-25000">
                <a:solidFill>
                  <a:srgbClr val="FF0000"/>
                </a:solidFill>
                <a:sym typeface="Symbol"/>
              </a:rPr>
              <a:t> </a:t>
            </a:r>
            <a:r>
              <a:rPr lang="en-US" sz="1800" baseline="-25000" smtClean="0">
                <a:solidFill>
                  <a:srgbClr val="FF0000"/>
                </a:solidFill>
                <a:sym typeface="Symbol"/>
              </a:rPr>
              <a:t></a:t>
            </a:r>
            <a:r>
              <a:rPr lang="en-US" sz="1800" smtClean="0">
                <a:solidFill>
                  <a:srgbClr val="FF0000"/>
                </a:solidFill>
                <a:sym typeface="Symbol"/>
              </a:rPr>
              <a:t> (keV)</a:t>
            </a:r>
          </a:p>
          <a:p>
            <a:pPr marL="864000" lvl="1" defTabSz="216000" eaLnBrk="0" hangingPunct="0">
              <a:spcBef>
                <a:spcPts val="400"/>
              </a:spcBef>
              <a:buClr>
                <a:schemeClr val="folHlink"/>
              </a:buClr>
              <a:defRPr/>
            </a:pPr>
            <a:r>
              <a:rPr lang="en-US" sz="1800" smtClean="0">
                <a:solidFill>
                  <a:schemeClr val="bg1"/>
                </a:solidFill>
                <a:latin typeface="+mn-lt"/>
                <a:cs typeface="+mn-cs"/>
                <a:sym typeface="Symbol"/>
              </a:rPr>
              <a:t></a:t>
            </a:r>
            <a:r>
              <a:rPr lang="en-US" sz="1800" baseline="-25000" smtClean="0">
                <a:solidFill>
                  <a:schemeClr val="bg1"/>
                </a:solidFill>
                <a:latin typeface="+mn-lt"/>
                <a:cs typeface="+mn-cs"/>
                <a:sym typeface="Symbol"/>
              </a:rPr>
              <a:t>1</a:t>
            </a:r>
            <a:r>
              <a:rPr lang="en-US" sz="1800" smtClean="0">
                <a:solidFill>
                  <a:schemeClr val="bg1"/>
                </a:solidFill>
                <a:latin typeface="+mn-lt"/>
                <a:cs typeface="+mn-cs"/>
                <a:sym typeface="Symbol"/>
              </a:rPr>
              <a:t>						0,828				316</a:t>
            </a:r>
            <a:br>
              <a:rPr lang="en-US" sz="1800" smtClean="0">
                <a:solidFill>
                  <a:schemeClr val="bg1"/>
                </a:solidFill>
                <a:latin typeface="+mn-lt"/>
                <a:cs typeface="+mn-cs"/>
                <a:sym typeface="Symbol"/>
              </a:rPr>
            </a:br>
            <a:r>
              <a:rPr lang="en-US" sz="1800" smtClean="0">
                <a:solidFill>
                  <a:schemeClr val="bg1"/>
                </a:solidFill>
                <a:latin typeface="+mn-lt"/>
                <a:sym typeface="Symbol"/>
              </a:rPr>
              <a:t></a:t>
            </a:r>
            <a:r>
              <a:rPr lang="en-US" sz="1800" baseline="-25000" smtClean="0">
                <a:solidFill>
                  <a:schemeClr val="bg1"/>
                </a:solidFill>
                <a:latin typeface="+mn-lt"/>
                <a:sym typeface="Symbol"/>
              </a:rPr>
              <a:t>2</a:t>
            </a:r>
            <a:r>
              <a:rPr lang="en-US" sz="1800" smtClean="0">
                <a:solidFill>
                  <a:schemeClr val="bg1"/>
                </a:solidFill>
                <a:latin typeface="+mn-lt"/>
                <a:sym typeface="Symbol"/>
              </a:rPr>
              <a:t>						0,290				296</a:t>
            </a:r>
            <a:br>
              <a:rPr lang="en-US" sz="1800" smtClean="0">
                <a:solidFill>
                  <a:schemeClr val="bg1"/>
                </a:solidFill>
                <a:latin typeface="+mn-lt"/>
                <a:sym typeface="Symbol"/>
              </a:rPr>
            </a:br>
            <a:r>
              <a:rPr lang="en-US" sz="1800" smtClean="0">
                <a:solidFill>
                  <a:schemeClr val="bg1"/>
                </a:solidFill>
                <a:latin typeface="+mn-lt"/>
                <a:sym typeface="Symbol"/>
              </a:rPr>
              <a:t></a:t>
            </a:r>
            <a:r>
              <a:rPr lang="en-US" sz="1800" baseline="-25000" smtClean="0">
                <a:solidFill>
                  <a:schemeClr val="bg1"/>
                </a:solidFill>
                <a:latin typeface="+mn-lt"/>
                <a:sym typeface="Symbol"/>
              </a:rPr>
              <a:t>3</a:t>
            </a:r>
            <a:r>
              <a:rPr lang="en-US" sz="1800" smtClean="0">
                <a:solidFill>
                  <a:schemeClr val="bg1"/>
                </a:solidFill>
                <a:latin typeface="+mn-lt"/>
                <a:sym typeface="Symbol"/>
              </a:rPr>
              <a:t>						0,297				308</a:t>
            </a:r>
            <a:br>
              <a:rPr lang="en-US" sz="1800" smtClean="0">
                <a:solidFill>
                  <a:schemeClr val="bg1"/>
                </a:solidFill>
                <a:latin typeface="+mn-lt"/>
                <a:sym typeface="Symbol"/>
              </a:rPr>
            </a:br>
            <a:r>
              <a:rPr lang="en-US" sz="1800" smtClean="0">
                <a:solidFill>
                  <a:schemeClr val="bg1"/>
                </a:solidFill>
                <a:latin typeface="+mn-lt"/>
                <a:sym typeface="Symbol"/>
              </a:rPr>
              <a:t></a:t>
            </a:r>
            <a:r>
              <a:rPr lang="en-US" sz="1800" baseline="-25000" smtClean="0">
                <a:solidFill>
                  <a:schemeClr val="bg1"/>
                </a:solidFill>
                <a:latin typeface="+mn-lt"/>
                <a:sym typeface="Symbol"/>
              </a:rPr>
              <a:t>4</a:t>
            </a:r>
            <a:r>
              <a:rPr lang="en-US" sz="1800" smtClean="0">
                <a:solidFill>
                  <a:schemeClr val="bg1"/>
                </a:solidFill>
                <a:latin typeface="+mn-lt"/>
                <a:sym typeface="Symbol"/>
              </a:rPr>
              <a:t>						0,478				468</a:t>
            </a:r>
            <a:br>
              <a:rPr lang="en-US" sz="1800" smtClean="0">
                <a:solidFill>
                  <a:schemeClr val="bg1"/>
                </a:solidFill>
                <a:latin typeface="+mn-lt"/>
                <a:sym typeface="Symbol"/>
              </a:rPr>
            </a:br>
            <a:r>
              <a:rPr lang="en-US" sz="1800" smtClean="0">
                <a:solidFill>
                  <a:schemeClr val="bg1"/>
                </a:solidFill>
                <a:latin typeface="+mn-lt"/>
                <a:sym typeface="Symbol"/>
              </a:rPr>
              <a:t></a:t>
            </a:r>
            <a:r>
              <a:rPr lang="en-US" sz="1800" baseline="-25000" smtClean="0">
                <a:solidFill>
                  <a:schemeClr val="bg1"/>
                </a:solidFill>
                <a:latin typeface="+mn-lt"/>
                <a:sym typeface="Symbol"/>
              </a:rPr>
              <a:t>5</a:t>
            </a:r>
            <a:r>
              <a:rPr lang="en-US" sz="1800" smtClean="0">
                <a:solidFill>
                  <a:schemeClr val="bg1"/>
                </a:solidFill>
                <a:latin typeface="+mn-lt"/>
                <a:sym typeface="Symbol"/>
              </a:rPr>
              <a:t>						0,082				604</a:t>
            </a:r>
            <a:br>
              <a:rPr lang="en-US" sz="1800" smtClean="0">
                <a:solidFill>
                  <a:schemeClr val="bg1"/>
                </a:solidFill>
                <a:latin typeface="+mn-lt"/>
                <a:sym typeface="Symbol"/>
              </a:rPr>
            </a:br>
            <a:r>
              <a:rPr lang="en-US" sz="1800" smtClean="0">
                <a:solidFill>
                  <a:schemeClr val="bg1"/>
                </a:solidFill>
                <a:latin typeface="+mn-lt"/>
                <a:sym typeface="Symbol"/>
              </a:rPr>
              <a:t></a:t>
            </a:r>
            <a:r>
              <a:rPr lang="en-US" sz="1800" baseline="-25000" smtClean="0">
                <a:solidFill>
                  <a:schemeClr val="bg1"/>
                </a:solidFill>
                <a:latin typeface="+mn-lt"/>
                <a:sym typeface="Symbol"/>
              </a:rPr>
              <a:t>6</a:t>
            </a:r>
            <a:r>
              <a:rPr lang="en-US" sz="1800" smtClean="0">
                <a:solidFill>
                  <a:schemeClr val="bg1"/>
                </a:solidFill>
                <a:latin typeface="+mn-lt"/>
                <a:sym typeface="Symbol"/>
              </a:rPr>
              <a:t>						0,033				206</a:t>
            </a:r>
            <a:br>
              <a:rPr lang="en-US" sz="1800" smtClean="0">
                <a:solidFill>
                  <a:schemeClr val="bg1"/>
                </a:solidFill>
                <a:latin typeface="+mn-lt"/>
                <a:sym typeface="Symbol"/>
              </a:rPr>
            </a:br>
            <a:r>
              <a:rPr lang="en-US" sz="1800" smtClean="0">
                <a:solidFill>
                  <a:schemeClr val="bg1"/>
                </a:solidFill>
                <a:latin typeface="+mn-lt"/>
                <a:sym typeface="Symbol"/>
              </a:rPr>
              <a:t></a:t>
            </a:r>
            <a:r>
              <a:rPr lang="en-US" sz="1800" baseline="-25000" smtClean="0">
                <a:solidFill>
                  <a:schemeClr val="bg1"/>
                </a:solidFill>
                <a:latin typeface="+mn-lt"/>
                <a:sym typeface="Symbol"/>
              </a:rPr>
              <a:t>7</a:t>
            </a:r>
            <a:r>
              <a:rPr lang="en-US" sz="1800" smtClean="0">
                <a:solidFill>
                  <a:schemeClr val="bg1"/>
                </a:solidFill>
                <a:latin typeface="+mn-lt"/>
                <a:sym typeface="Symbol"/>
              </a:rPr>
              <a:t>						0,032				485</a:t>
            </a:r>
          </a:p>
          <a:p>
            <a:pPr marL="864000" lvl="1" defTabSz="216000" eaLnBrk="0" hangingPunct="0">
              <a:spcBef>
                <a:spcPts val="400"/>
              </a:spcBef>
              <a:buClr>
                <a:schemeClr val="folHlink"/>
              </a:buClr>
              <a:defRPr/>
            </a:pPr>
            <a:r>
              <a:rPr lang="en-US" sz="1800" smtClean="0">
                <a:solidFill>
                  <a:schemeClr val="bg1"/>
                </a:solidFill>
                <a:latin typeface="+mn-lt"/>
                <a:cs typeface="+mn-cs"/>
                <a:sym typeface="Symbol"/>
              </a:rPr>
              <a:t>totaal				</a:t>
            </a:r>
            <a:r>
              <a:rPr lang="en-US" sz="1800" smtClean="0">
                <a:solidFill>
                  <a:srgbClr val="FF0000"/>
                </a:solidFill>
                <a:latin typeface="+mn-lt"/>
                <a:cs typeface="+mn-cs"/>
                <a:sym typeface="Symbol"/>
              </a:rPr>
              <a:t>2,040				366</a:t>
            </a:r>
            <a:endParaRPr lang="en-US" sz="1800">
              <a:solidFill>
                <a:srgbClr val="FF0000"/>
              </a:solidFill>
              <a:latin typeface="+mn-lt"/>
              <a:cs typeface="+mn-cs"/>
              <a:sym typeface="Symbol"/>
            </a:endParaRPr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1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fld id="{FA66ED6F-67BF-49DC-B500-2A6669752AA8}" type="datetime1">
              <a:rPr lang="en-US" sz="1400" smtClean="0"/>
              <a:pPr>
                <a:defRPr/>
              </a:pPr>
              <a:t>28-Nov-14</a:t>
            </a:fld>
            <a:endParaRPr lang="en-US" sz="1400" smtClean="0"/>
          </a:p>
        </p:txBody>
      </p:sp>
      <p:sp>
        <p:nvSpPr>
          <p:cNvPr id="2150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spcBef>
                <a:spcPct val="20000"/>
              </a:spcBef>
            </a:pPr>
            <a:r>
              <a:rPr lang="en-US" smtClean="0"/>
              <a:t>Gegevens 4c</a:t>
            </a:r>
          </a:p>
        </p:txBody>
      </p:sp>
      <p:sp>
        <p:nvSpPr>
          <p:cNvPr id="8" name="Text Box 8"/>
          <p:cNvSpPr txBox="1">
            <a:spLocks noChangeArrowheads="1"/>
          </p:cNvSpPr>
          <p:nvPr/>
        </p:nvSpPr>
        <p:spPr bwMode="auto">
          <a:xfrm>
            <a:off x="2747963" y="2565400"/>
            <a:ext cx="6072509" cy="2964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432000" lvl="1" defTabSz="216000" eaLnBrk="0" hangingPunct="0">
              <a:spcBef>
                <a:spcPts val="400"/>
              </a:spcBef>
              <a:buClr>
                <a:schemeClr val="folHlink"/>
              </a:buClr>
              <a:defRPr/>
            </a:pPr>
            <a:endParaRPr lang="en-US" sz="1800" smtClean="0">
              <a:solidFill>
                <a:schemeClr val="bg1"/>
              </a:solidFill>
              <a:latin typeface="+mn-lt"/>
              <a:cs typeface="+mn-cs"/>
            </a:endParaRPr>
          </a:p>
          <a:p>
            <a:pPr marL="864000" lvl="1" indent="-432000" defTabSz="216000" eaLnBrk="0" hangingPunct="0">
              <a:spcBef>
                <a:spcPts val="400"/>
              </a:spcBef>
              <a:buClr>
                <a:schemeClr val="folHlink"/>
              </a:buClr>
              <a:buFont typeface="Monotype Sorts" pitchFamily="2" charset="2"/>
              <a:buChar char="l"/>
              <a:defRPr/>
            </a:pPr>
            <a:r>
              <a:rPr lang="en-US" sz="1800" smtClean="0">
                <a:solidFill>
                  <a:schemeClr val="bg1"/>
                </a:solidFill>
                <a:latin typeface="+mn-lt"/>
                <a:cs typeface="+mn-cs"/>
              </a:rPr>
              <a:t>wisselwerkingscoëfficiënten (in cm</a:t>
            </a:r>
            <a:r>
              <a:rPr lang="en-US" sz="1800" baseline="30000" smtClean="0">
                <a:solidFill>
                  <a:schemeClr val="bg1"/>
                </a:solidFill>
                <a:latin typeface="+mn-lt"/>
                <a:cs typeface="+mn-cs"/>
              </a:rPr>
              <a:t>2</a:t>
            </a:r>
            <a:r>
              <a:rPr lang="en-US" sz="1800" smtClean="0">
                <a:solidFill>
                  <a:schemeClr val="bg1"/>
                </a:solidFill>
                <a:latin typeface="+mn-lt"/>
                <a:cs typeface="+mn-cs"/>
              </a:rPr>
              <a:t> g</a:t>
            </a:r>
            <a:r>
              <a:rPr lang="en-US" sz="1800" baseline="30000" smtClean="0">
                <a:solidFill>
                  <a:schemeClr val="bg1"/>
                </a:solidFill>
                <a:latin typeface="+mn-lt"/>
                <a:cs typeface="+mn-cs"/>
              </a:rPr>
              <a:t>-1</a:t>
            </a:r>
            <a:r>
              <a:rPr lang="en-US" sz="1800" smtClean="0">
                <a:solidFill>
                  <a:schemeClr val="bg1"/>
                </a:solidFill>
                <a:latin typeface="+mn-lt"/>
                <a:cs typeface="+mn-cs"/>
              </a:rPr>
              <a:t>) als functie van de fotonenergie (in MeV)</a:t>
            </a:r>
          </a:p>
          <a:p>
            <a:pPr marL="864000" lvl="1" defTabSz="216000" eaLnBrk="0" hangingPunct="0">
              <a:spcBef>
                <a:spcPts val="400"/>
              </a:spcBef>
              <a:buClr>
                <a:schemeClr val="folHlink"/>
              </a:buClr>
              <a:defRPr/>
            </a:pPr>
            <a:r>
              <a:rPr lang="en-US" sz="1800" smtClean="0">
                <a:solidFill>
                  <a:schemeClr val="bg1"/>
                </a:solidFill>
                <a:latin typeface="+mn-lt"/>
                <a:cs typeface="+mn-cs"/>
              </a:rPr>
              <a:t/>
            </a:r>
            <a:br>
              <a:rPr lang="en-US" sz="1800" smtClean="0">
                <a:solidFill>
                  <a:schemeClr val="bg1"/>
                </a:solidFill>
                <a:latin typeface="+mn-lt"/>
                <a:cs typeface="+mn-cs"/>
              </a:rPr>
            </a:br>
            <a:r>
              <a:rPr lang="en-US" sz="1800" smtClean="0">
                <a:solidFill>
                  <a:srgbClr val="FF0000"/>
                </a:solidFill>
                <a:latin typeface="+mn-lt"/>
                <a:cs typeface="+mn-cs"/>
              </a:rPr>
              <a:t>E</a:t>
            </a:r>
            <a:r>
              <a:rPr lang="en-US" sz="1800" baseline="-25000" smtClean="0">
                <a:solidFill>
                  <a:srgbClr val="FF0000"/>
                </a:solidFill>
                <a:sym typeface="Symbol"/>
              </a:rPr>
              <a:t></a:t>
            </a:r>
            <a:r>
              <a:rPr lang="en-US" sz="1800" smtClean="0">
                <a:solidFill>
                  <a:srgbClr val="FF0000"/>
                </a:solidFill>
                <a:sym typeface="Symbol"/>
              </a:rPr>
              <a:t> </a:t>
            </a:r>
            <a:r>
              <a:rPr lang="en-US" sz="1800" smtClean="0">
                <a:solidFill>
                  <a:srgbClr val="FF0000"/>
                </a:solidFill>
                <a:latin typeface="+mn-lt"/>
                <a:cs typeface="+mn-cs"/>
              </a:rPr>
              <a:t>			</a:t>
            </a:r>
            <a:r>
              <a:rPr lang="en-US" sz="1800" smtClean="0">
                <a:solidFill>
                  <a:srgbClr val="FF0000"/>
                </a:solidFill>
              </a:rPr>
              <a:t>µ </a:t>
            </a:r>
            <a:r>
              <a:rPr lang="en-US" sz="1800">
                <a:solidFill>
                  <a:srgbClr val="FF0000"/>
                </a:solidFill>
              </a:rPr>
              <a:t>/ </a:t>
            </a:r>
            <a:r>
              <a:rPr lang="en-US" sz="1800" smtClean="0">
                <a:solidFill>
                  <a:srgbClr val="FF0000"/>
                </a:solidFill>
                <a:sym typeface="Symbol"/>
              </a:rPr>
              <a:t>			</a:t>
            </a:r>
            <a:r>
              <a:rPr lang="en-US" sz="1800" smtClean="0">
                <a:solidFill>
                  <a:srgbClr val="FF0000"/>
                </a:solidFill>
              </a:rPr>
              <a:t>µ</a:t>
            </a:r>
            <a:r>
              <a:rPr lang="en-US" sz="1800" baseline="-25000" smtClean="0">
                <a:solidFill>
                  <a:srgbClr val="FF0000"/>
                </a:solidFill>
              </a:rPr>
              <a:t>tr</a:t>
            </a:r>
            <a:r>
              <a:rPr lang="en-US" sz="1800" smtClean="0">
                <a:solidFill>
                  <a:srgbClr val="FF0000"/>
                </a:solidFill>
              </a:rPr>
              <a:t> </a:t>
            </a:r>
            <a:r>
              <a:rPr lang="en-US" sz="1800">
                <a:solidFill>
                  <a:srgbClr val="FF0000"/>
                </a:solidFill>
              </a:rPr>
              <a:t>/ </a:t>
            </a:r>
            <a:r>
              <a:rPr lang="en-US" sz="1800" smtClean="0">
                <a:solidFill>
                  <a:srgbClr val="FF0000"/>
                </a:solidFill>
                <a:sym typeface="Symbol"/>
              </a:rPr>
              <a:t>			</a:t>
            </a:r>
            <a:r>
              <a:rPr lang="en-US" sz="1800" smtClean="0">
                <a:solidFill>
                  <a:srgbClr val="FF0000"/>
                </a:solidFill>
              </a:rPr>
              <a:t>µ</a:t>
            </a:r>
            <a:r>
              <a:rPr lang="en-US" sz="1800" baseline="-25000" smtClean="0">
                <a:solidFill>
                  <a:srgbClr val="FF0000"/>
                </a:solidFill>
              </a:rPr>
              <a:t>en</a:t>
            </a:r>
            <a:r>
              <a:rPr lang="en-US" sz="1800" smtClean="0">
                <a:solidFill>
                  <a:srgbClr val="FF0000"/>
                </a:solidFill>
              </a:rPr>
              <a:t> </a:t>
            </a:r>
            <a:r>
              <a:rPr lang="en-US" sz="1800">
                <a:solidFill>
                  <a:srgbClr val="FF0000"/>
                </a:solidFill>
              </a:rPr>
              <a:t>/ </a:t>
            </a:r>
            <a:r>
              <a:rPr lang="en-US" sz="1800">
                <a:solidFill>
                  <a:srgbClr val="FF0000"/>
                </a:solidFill>
                <a:sym typeface="Symbol"/>
              </a:rPr>
              <a:t></a:t>
            </a:r>
            <a:r>
              <a:rPr lang="en-US" sz="1800" smtClean="0">
                <a:solidFill>
                  <a:schemeClr val="bg1"/>
                </a:solidFill>
                <a:latin typeface="+mn-lt"/>
                <a:cs typeface="+mn-cs"/>
              </a:rPr>
              <a:t/>
            </a:r>
            <a:br>
              <a:rPr lang="en-US" sz="1800" smtClean="0">
                <a:solidFill>
                  <a:schemeClr val="bg1"/>
                </a:solidFill>
                <a:latin typeface="+mn-lt"/>
                <a:cs typeface="+mn-cs"/>
              </a:rPr>
            </a:br>
            <a:r>
              <a:rPr lang="en-US" sz="1800" smtClean="0">
                <a:solidFill>
                  <a:schemeClr val="bg1"/>
                </a:solidFill>
                <a:latin typeface="+mn-lt"/>
                <a:cs typeface="+mn-cs"/>
                <a:sym typeface="Symbol"/>
              </a:rPr>
              <a:t>0,2			0,136			0,0294		0,0294</a:t>
            </a:r>
            <a:br>
              <a:rPr lang="en-US" sz="1800" smtClean="0">
                <a:solidFill>
                  <a:schemeClr val="bg1"/>
                </a:solidFill>
                <a:latin typeface="+mn-lt"/>
                <a:cs typeface="+mn-cs"/>
                <a:sym typeface="Symbol"/>
              </a:rPr>
            </a:br>
            <a:r>
              <a:rPr lang="en-US" sz="1800" smtClean="0">
                <a:solidFill>
                  <a:schemeClr val="bg1"/>
                </a:solidFill>
                <a:sym typeface="Symbol"/>
              </a:rPr>
              <a:t>0,3			0,118			0,0317		</a:t>
            </a:r>
            <a:r>
              <a:rPr lang="en-US" sz="1800" smtClean="0">
                <a:solidFill>
                  <a:srgbClr val="FF0000"/>
                </a:solidFill>
                <a:sym typeface="Symbol"/>
              </a:rPr>
              <a:t>0,0317</a:t>
            </a:r>
            <a:r>
              <a:rPr lang="en-US" sz="1800" smtClean="0">
                <a:solidFill>
                  <a:schemeClr val="bg1"/>
                </a:solidFill>
                <a:sym typeface="Symbol"/>
              </a:rPr>
              <a:t/>
            </a:r>
            <a:br>
              <a:rPr lang="en-US" sz="1800" smtClean="0">
                <a:solidFill>
                  <a:schemeClr val="bg1"/>
                </a:solidFill>
                <a:sym typeface="Symbol"/>
              </a:rPr>
            </a:br>
            <a:r>
              <a:rPr lang="en-US" sz="1800" smtClean="0">
                <a:solidFill>
                  <a:schemeClr val="bg1"/>
                </a:solidFill>
                <a:sym typeface="Symbol"/>
              </a:rPr>
              <a:t>0,4			0,105			0,0325		</a:t>
            </a:r>
            <a:r>
              <a:rPr lang="en-US" sz="1800" smtClean="0">
                <a:solidFill>
                  <a:srgbClr val="FF0000"/>
                </a:solidFill>
                <a:sym typeface="Symbol"/>
              </a:rPr>
              <a:t>0,0325</a:t>
            </a:r>
            <a:r>
              <a:rPr lang="en-US" sz="1800" smtClean="0">
                <a:solidFill>
                  <a:schemeClr val="bg1"/>
                </a:solidFill>
                <a:sym typeface="Symbol"/>
              </a:rPr>
              <a:t/>
            </a:r>
            <a:br>
              <a:rPr lang="en-US" sz="1800" smtClean="0">
                <a:solidFill>
                  <a:schemeClr val="bg1"/>
                </a:solidFill>
                <a:sym typeface="Symbol"/>
              </a:rPr>
            </a:br>
            <a:r>
              <a:rPr lang="en-US" sz="1800" smtClean="0">
                <a:solidFill>
                  <a:schemeClr val="bg1"/>
                </a:solidFill>
                <a:sym typeface="Symbol"/>
              </a:rPr>
              <a:t>0,5			0,096			0,0328		0,0328</a:t>
            </a:r>
            <a:br>
              <a:rPr lang="en-US" sz="1800" smtClean="0">
                <a:solidFill>
                  <a:schemeClr val="bg1"/>
                </a:solidFill>
                <a:sym typeface="Symbol"/>
              </a:rPr>
            </a:br>
            <a:r>
              <a:rPr lang="en-US" sz="1800" smtClean="0">
                <a:solidFill>
                  <a:schemeClr val="bg1"/>
                </a:solidFill>
                <a:sym typeface="Symbol"/>
              </a:rPr>
              <a:t>0,6			0,089			0,0326		0,0325</a:t>
            </a:r>
            <a:endParaRPr lang="en-US" sz="1800">
              <a:solidFill>
                <a:schemeClr val="bg1"/>
              </a:solidFill>
              <a:latin typeface="+mn-lt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42028314"/>
      </p:ext>
    </p:extLst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fld id="{3C6532A5-7A7C-4389-AA50-DED361FD1486}" type="datetime1">
              <a:rPr lang="en-US" sz="1400" smtClean="0"/>
              <a:pPr>
                <a:defRPr/>
              </a:pPr>
              <a:t>28-Nov-14</a:t>
            </a:fld>
            <a:endParaRPr lang="en-US" sz="1400" smtClean="0"/>
          </a:p>
        </p:txBody>
      </p:sp>
      <p:sp>
        <p:nvSpPr>
          <p:cNvPr id="2253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Intermezzo: de makkelijke weg</a:t>
            </a:r>
          </a:p>
        </p:txBody>
      </p:sp>
      <p:sp>
        <p:nvSpPr>
          <p:cNvPr id="5007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771775" y="2636838"/>
            <a:ext cx="6005513" cy="3744912"/>
          </a:xfrm>
        </p:spPr>
        <p:txBody>
          <a:bodyPr/>
          <a:lstStyle/>
          <a:p>
            <a:pPr marL="432000" lvl="1" indent="0" defTabSz="231775">
              <a:spcBef>
                <a:spcPts val="400"/>
              </a:spcBef>
              <a:buClr>
                <a:schemeClr val="folHlink"/>
              </a:buClr>
              <a:buFont typeface="Monotype Sorts"/>
              <a:buNone/>
            </a:pPr>
            <a:endParaRPr lang="en-US" sz="1800" smtClean="0">
              <a:solidFill>
                <a:schemeClr val="bg2"/>
              </a:solidFill>
            </a:endParaRPr>
          </a:p>
          <a:p>
            <a:pPr marL="432000" lvl="1" indent="0" defTabSz="216000">
              <a:spcBef>
                <a:spcPts val="400"/>
              </a:spcBef>
              <a:buClr>
                <a:schemeClr val="folHlink"/>
              </a:buClr>
              <a:buNone/>
              <a:defRPr/>
            </a:pPr>
            <a:r>
              <a:rPr lang="en-US" sz="1800" smtClean="0">
                <a:solidFill>
                  <a:srgbClr val="FF0000"/>
                </a:solidFill>
              </a:rPr>
              <a:t>H* </a:t>
            </a:r>
            <a:r>
              <a:rPr lang="en-US" sz="1800">
                <a:solidFill>
                  <a:srgbClr val="FF0000"/>
                </a:solidFill>
              </a:rPr>
              <a:t>= h </a:t>
            </a:r>
            <a:r>
              <a:rPr lang="en-US" sz="1800" smtClean="0">
                <a:solidFill>
                  <a:srgbClr val="FF0000"/>
                </a:solidFill>
              </a:rPr>
              <a:t>A t </a:t>
            </a:r>
            <a:r>
              <a:rPr lang="en-US" sz="1800">
                <a:solidFill>
                  <a:srgbClr val="FF0000"/>
                </a:solidFill>
              </a:rPr>
              <a:t>/ r</a:t>
            </a:r>
            <a:r>
              <a:rPr lang="en-US" sz="1800" baseline="30000">
                <a:solidFill>
                  <a:srgbClr val="FF0000"/>
                </a:solidFill>
              </a:rPr>
              <a:t>2</a:t>
            </a:r>
          </a:p>
          <a:p>
            <a:pPr marL="432000" lvl="1" indent="0" defTabSz="231775">
              <a:spcBef>
                <a:spcPts val="400"/>
              </a:spcBef>
              <a:buClr>
                <a:schemeClr val="folHlink"/>
              </a:buClr>
              <a:buFont typeface="Monotype Sorts"/>
              <a:buNone/>
            </a:pPr>
            <a:r>
              <a:rPr lang="en-US" sz="1800" smtClean="0">
                <a:solidFill>
                  <a:schemeClr val="bg1"/>
                </a:solidFill>
                <a:cs typeface="Arial" pitchFamily="34" charset="0"/>
                <a:sym typeface="Symbol" pitchFamily="18" charset="2"/>
              </a:rPr>
              <a:t>		 = </a:t>
            </a:r>
            <a:r>
              <a:rPr lang="en-US" sz="1800" smtClean="0">
                <a:solidFill>
                  <a:schemeClr val="bg1"/>
                </a:solidFill>
              </a:rPr>
              <a:t>0,14 </a:t>
            </a:r>
            <a:r>
              <a:rPr lang="en-US" sz="1800">
                <a:solidFill>
                  <a:schemeClr val="bg1"/>
                </a:solidFill>
                <a:sym typeface="Symbol"/>
              </a:rPr>
              <a:t></a:t>
            </a:r>
            <a:r>
              <a:rPr lang="en-US" sz="1800">
                <a:solidFill>
                  <a:schemeClr val="bg1"/>
                </a:solidFill>
              </a:rPr>
              <a:t> 185</a:t>
            </a:r>
            <a:r>
              <a:rPr lang="en-US" sz="1800">
                <a:solidFill>
                  <a:schemeClr val="bg1"/>
                </a:solidFill>
                <a:sym typeface="Symbol"/>
              </a:rPr>
              <a:t></a:t>
            </a:r>
            <a:r>
              <a:rPr lang="en-US" sz="1800">
                <a:solidFill>
                  <a:schemeClr val="bg1"/>
                </a:solidFill>
              </a:rPr>
              <a:t>10</a:t>
            </a:r>
            <a:r>
              <a:rPr lang="en-US" sz="1800" baseline="30000">
                <a:solidFill>
                  <a:schemeClr val="bg1"/>
                </a:solidFill>
              </a:rPr>
              <a:t>3</a:t>
            </a:r>
            <a:r>
              <a:rPr lang="en-US" sz="1800">
                <a:solidFill>
                  <a:schemeClr val="bg1"/>
                </a:solidFill>
              </a:rPr>
              <a:t> </a:t>
            </a:r>
            <a:r>
              <a:rPr lang="en-US" sz="1800" smtClean="0">
                <a:solidFill>
                  <a:schemeClr val="bg1"/>
                </a:solidFill>
                <a:sym typeface="Symbol"/>
              </a:rPr>
              <a:t> 1,5</a:t>
            </a:r>
            <a:r>
              <a:rPr lang="en-US" sz="1800" smtClean="0">
                <a:solidFill>
                  <a:schemeClr val="bg1"/>
                </a:solidFill>
              </a:rPr>
              <a:t> / 0,03</a:t>
            </a:r>
            <a:r>
              <a:rPr lang="en-US" sz="1800" baseline="30000" smtClean="0">
                <a:solidFill>
                  <a:schemeClr val="bg1"/>
                </a:solidFill>
              </a:rPr>
              <a:t>2</a:t>
            </a:r>
            <a:r>
              <a:rPr lang="en-US" sz="1800" smtClean="0">
                <a:solidFill>
                  <a:schemeClr val="bg1"/>
                </a:solidFill>
              </a:rPr>
              <a:t> µSv</a:t>
            </a:r>
          </a:p>
          <a:p>
            <a:pPr marL="432000" lvl="1" indent="0" defTabSz="231775">
              <a:spcBef>
                <a:spcPts val="400"/>
              </a:spcBef>
              <a:buClr>
                <a:schemeClr val="folHlink"/>
              </a:buClr>
              <a:buFont typeface="Monotype Sorts"/>
              <a:buNone/>
            </a:pPr>
            <a:r>
              <a:rPr lang="en-US" sz="1800" smtClean="0">
                <a:solidFill>
                  <a:schemeClr val="bg1"/>
                </a:solidFill>
                <a:cs typeface="Arial" pitchFamily="34" charset="0"/>
                <a:sym typeface="Symbol" pitchFamily="18" charset="2"/>
              </a:rPr>
              <a:t>		 = 43</a:t>
            </a:r>
            <a:r>
              <a:rPr lang="en-US" sz="1800" smtClean="0">
                <a:solidFill>
                  <a:schemeClr val="bg1"/>
                </a:solidFill>
                <a:sym typeface="Symbol"/>
              </a:rPr>
              <a:t></a:t>
            </a:r>
            <a:r>
              <a:rPr lang="en-US" sz="1800" smtClean="0">
                <a:solidFill>
                  <a:schemeClr val="bg1"/>
                </a:solidFill>
              </a:rPr>
              <a:t>10</a:t>
            </a:r>
            <a:r>
              <a:rPr lang="en-US" sz="1800" baseline="30000" smtClean="0">
                <a:solidFill>
                  <a:schemeClr val="bg1"/>
                </a:solidFill>
              </a:rPr>
              <a:t>6</a:t>
            </a:r>
            <a:r>
              <a:rPr lang="en-US" sz="1800">
                <a:solidFill>
                  <a:schemeClr val="bg1"/>
                </a:solidFill>
              </a:rPr>
              <a:t> </a:t>
            </a:r>
            <a:r>
              <a:rPr lang="en-US" sz="1800" smtClean="0">
                <a:solidFill>
                  <a:schemeClr val="bg1"/>
                </a:solidFill>
              </a:rPr>
              <a:t>µSv = </a:t>
            </a:r>
            <a:r>
              <a:rPr lang="en-US" sz="1800" smtClean="0">
                <a:solidFill>
                  <a:srgbClr val="FF0000"/>
                </a:solidFill>
              </a:rPr>
              <a:t>43 Sv</a:t>
            </a:r>
            <a:endParaRPr lang="en-US" sz="1800" smtClean="0">
              <a:solidFill>
                <a:schemeClr val="bg1"/>
              </a:solidFill>
            </a:endParaRPr>
          </a:p>
          <a:p>
            <a:pPr marL="432000" lvl="1" indent="0" defTabSz="231775">
              <a:spcBef>
                <a:spcPts val="400"/>
              </a:spcBef>
              <a:buClr>
                <a:schemeClr val="folHlink"/>
              </a:buClr>
              <a:buFont typeface="Monotype Sorts"/>
              <a:buNone/>
            </a:pPr>
            <a:endParaRPr lang="en-US" sz="1800">
              <a:solidFill>
                <a:schemeClr val="bg1"/>
              </a:solidFill>
              <a:cs typeface="Arial" pitchFamily="34" charset="0"/>
              <a:sym typeface="Symbol" pitchFamily="18" charset="2"/>
            </a:endParaRPr>
          </a:p>
          <a:p>
            <a:pPr marL="432000" lvl="1" indent="0" defTabSz="231775">
              <a:spcBef>
                <a:spcPts val="400"/>
              </a:spcBef>
              <a:buClr>
                <a:schemeClr val="folHlink"/>
              </a:buClr>
              <a:buFont typeface="Monotype Sorts"/>
              <a:buNone/>
            </a:pPr>
            <a:r>
              <a:rPr lang="en-US" sz="1800" smtClean="0">
                <a:solidFill>
                  <a:schemeClr val="bg1"/>
                </a:solidFill>
                <a:cs typeface="Arial" pitchFamily="34" charset="0"/>
                <a:sym typeface="Symbol" pitchFamily="18" charset="2"/>
              </a:rPr>
              <a:t>helaas, zo mocht het niet</a:t>
            </a:r>
          </a:p>
          <a:p>
            <a:pPr marL="432000" lvl="1" indent="0" defTabSz="231775">
              <a:spcBef>
                <a:spcPts val="400"/>
              </a:spcBef>
              <a:buClr>
                <a:schemeClr val="folHlink"/>
              </a:buClr>
              <a:buFont typeface="Monotype Sorts"/>
              <a:buNone/>
            </a:pPr>
            <a:r>
              <a:rPr lang="en-US" sz="1800" smtClean="0">
                <a:solidFill>
                  <a:schemeClr val="bg1"/>
                </a:solidFill>
                <a:sym typeface="Symbol"/>
              </a:rPr>
              <a:t>het moest met </a:t>
            </a:r>
            <a:r>
              <a:rPr lang="en-US" sz="1800">
                <a:solidFill>
                  <a:schemeClr val="bg1"/>
                </a:solidFill>
                <a:sym typeface="Symbol"/>
              </a:rPr>
              <a:t>formule D =  </a:t>
            </a:r>
            <a:r>
              <a:rPr lang="en-US" sz="1800">
                <a:solidFill>
                  <a:schemeClr val="bg1"/>
                </a:solidFill>
              </a:rPr>
              <a:t>E</a:t>
            </a:r>
            <a:r>
              <a:rPr lang="en-US" sz="1800" baseline="-25000">
                <a:solidFill>
                  <a:schemeClr val="bg1"/>
                </a:solidFill>
                <a:sym typeface="Symbol"/>
              </a:rPr>
              <a:t></a:t>
            </a:r>
            <a:r>
              <a:rPr lang="en-US" sz="1800">
                <a:solidFill>
                  <a:schemeClr val="bg1"/>
                </a:solidFill>
              </a:rPr>
              <a:t> µ</a:t>
            </a:r>
            <a:r>
              <a:rPr lang="en-US" sz="1800" baseline="-25000">
                <a:solidFill>
                  <a:schemeClr val="bg1"/>
                </a:solidFill>
              </a:rPr>
              <a:t>en</a:t>
            </a:r>
            <a:r>
              <a:rPr lang="en-US" sz="1800">
                <a:solidFill>
                  <a:schemeClr val="bg1"/>
                </a:solidFill>
              </a:rPr>
              <a:t> / </a:t>
            </a:r>
            <a:r>
              <a:rPr lang="en-US" sz="1800">
                <a:solidFill>
                  <a:schemeClr val="bg1"/>
                </a:solidFill>
                <a:sym typeface="Symbol"/>
              </a:rPr>
              <a:t></a:t>
            </a:r>
            <a:endParaRPr lang="en-US" sz="1800" smtClean="0">
              <a:solidFill>
                <a:schemeClr val="bg1"/>
              </a:solidFill>
              <a:cs typeface="Arial" pitchFamily="34" charset="0"/>
              <a:sym typeface="Symbol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1919168010"/>
      </p:ext>
    </p:extLst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fld id="{3C6532A5-7A7C-4389-AA50-DED361FD1486}" type="datetime1">
              <a:rPr lang="en-US" sz="1400" smtClean="0"/>
              <a:pPr>
                <a:defRPr/>
              </a:pPr>
              <a:t>28-Nov-14</a:t>
            </a:fld>
            <a:endParaRPr lang="en-US" sz="1400" smtClean="0"/>
          </a:p>
        </p:txBody>
      </p:sp>
      <p:sp>
        <p:nvSpPr>
          <p:cNvPr id="2253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Antwoord 4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00739" name="Rectangle 3"/>
              <p:cNvSpPr>
                <a:spLocks noGrp="1" noChangeArrowheads="1"/>
              </p:cNvSpPr>
              <p:nvPr>
                <p:ph type="body" idx="1"/>
              </p:nvPr>
            </p:nvSpPr>
            <p:spPr>
              <a:xfrm>
                <a:off x="2771775" y="2636838"/>
                <a:ext cx="6005513" cy="3744912"/>
              </a:xfrm>
            </p:spPr>
            <p:txBody>
              <a:bodyPr/>
              <a:lstStyle/>
              <a:p>
                <a:pPr lvl="1" defTabSz="231775">
                  <a:buClr>
                    <a:schemeClr val="folHlink"/>
                  </a:buClr>
                  <a:buFont typeface="Monotype Sorts"/>
                  <a:buNone/>
                </a:pPr>
                <a:endParaRPr lang="en-US" sz="1800" smtClean="0">
                  <a:solidFill>
                    <a:schemeClr val="bg2"/>
                  </a:solidFill>
                </a:endParaRPr>
              </a:p>
              <a:p>
                <a:pPr lvl="1" defTabSz="231775">
                  <a:buClr>
                    <a:schemeClr val="folHlink"/>
                  </a:buClr>
                  <a:buFont typeface="Monotype Sorts"/>
                  <a:buNone/>
                </a:pPr>
                <a14:m>
                  <m:oMath xmlns:m="http://schemas.openxmlformats.org/officeDocument/2006/math">
                    <m:acc>
                      <m:accPr>
                        <m:chr m:val="̇"/>
                        <m:ctrlPr>
                          <a:rPr lang="en-US" sz="1800" i="1" smtClean="0">
                            <a:solidFill>
                              <a:srgbClr val="FF0000"/>
                            </a:solidFill>
                            <a:latin typeface="Cambria Math"/>
                            <a:sym typeface="Symbol"/>
                          </a:rPr>
                        </m:ctrlPr>
                      </m:accPr>
                      <m:e>
                        <m:r>
                          <a:rPr lang="en-US" sz="1800" i="1">
                            <a:solidFill>
                              <a:srgbClr val="FF0000"/>
                            </a:solidFill>
                            <a:latin typeface="Cambria Math"/>
                            <a:sym typeface="Symbol"/>
                          </a:rPr>
                          <m:t></m:t>
                        </m:r>
                      </m:e>
                    </m:acc>
                  </m:oMath>
                </a14:m>
                <a:r>
                  <a:rPr lang="en-US" sz="1800" smtClean="0">
                    <a:solidFill>
                      <a:srgbClr val="FF0000"/>
                    </a:solidFill>
                    <a:sym typeface="Symbol"/>
                  </a:rPr>
                  <a:t> = A Y</a:t>
                </a:r>
                <a:r>
                  <a:rPr lang="en-US" sz="1800" baseline="-25000" smtClean="0">
                    <a:solidFill>
                      <a:srgbClr val="FF0000"/>
                    </a:solidFill>
                    <a:sym typeface="Symbol"/>
                  </a:rPr>
                  <a:t></a:t>
                </a:r>
                <a:r>
                  <a:rPr lang="en-US" sz="1800" smtClean="0">
                    <a:solidFill>
                      <a:srgbClr val="FF0000"/>
                    </a:solidFill>
                    <a:sym typeface="Symbol"/>
                  </a:rPr>
                  <a:t> / (4 r</a:t>
                </a:r>
                <a:r>
                  <a:rPr lang="en-US" sz="1800" baseline="30000" smtClean="0">
                    <a:solidFill>
                      <a:srgbClr val="FF0000"/>
                    </a:solidFill>
                    <a:sym typeface="Symbol"/>
                  </a:rPr>
                  <a:t>2</a:t>
                </a:r>
                <a:r>
                  <a:rPr lang="en-US" sz="1800" smtClean="0">
                    <a:solidFill>
                      <a:srgbClr val="FF0000"/>
                    </a:solidFill>
                    <a:sym typeface="Symbol"/>
                  </a:rPr>
                  <a:t>)</a:t>
                </a:r>
              </a:p>
              <a:p>
                <a:pPr lvl="1" defTabSz="231775">
                  <a:buClr>
                    <a:schemeClr val="folHlink"/>
                  </a:buClr>
                  <a:buFont typeface="Monotype Sorts"/>
                  <a:buNone/>
                </a:pPr>
                <a:endParaRPr lang="en-US" sz="1800" smtClean="0">
                  <a:solidFill>
                    <a:schemeClr val="bg1"/>
                  </a:solidFill>
                  <a:sym typeface="Symbol"/>
                </a:endParaRPr>
              </a:p>
              <a:p>
                <a:pPr lvl="1" defTabSz="231775">
                  <a:buClr>
                    <a:schemeClr val="folHlink"/>
                  </a:buClr>
                  <a:buFont typeface="Monotype Sorts"/>
                  <a:buNone/>
                </a:pPr>
                <a14:m>
                  <m:oMath xmlns:m="http://schemas.openxmlformats.org/officeDocument/2006/math">
                    <m:acc>
                      <m:accPr>
                        <m:chr m:val="̇"/>
                        <m:ctrlPr>
                          <a:rPr lang="en-US" sz="1800" i="1">
                            <a:solidFill>
                              <a:schemeClr val="bg1"/>
                            </a:solidFill>
                            <a:latin typeface="Cambria Math"/>
                            <a:sym typeface="Symbol"/>
                          </a:rPr>
                        </m:ctrlPr>
                      </m:accPr>
                      <m:e>
                        <m:r>
                          <a:rPr lang="en-US" sz="1800" i="1">
                            <a:solidFill>
                              <a:schemeClr val="bg1"/>
                            </a:solidFill>
                            <a:latin typeface="Cambria Math"/>
                            <a:sym typeface="Symbol"/>
                          </a:rPr>
                          <m:t></m:t>
                        </m:r>
                      </m:e>
                    </m:acc>
                  </m:oMath>
                </a14:m>
                <a:r>
                  <a:rPr lang="en-US" sz="1800">
                    <a:solidFill>
                      <a:schemeClr val="bg1"/>
                    </a:solidFill>
                    <a:sym typeface="Symbol"/>
                  </a:rPr>
                  <a:t> = </a:t>
                </a:r>
                <a:r>
                  <a:rPr lang="en-US" sz="1800" smtClean="0">
                    <a:solidFill>
                      <a:schemeClr val="bg1"/>
                    </a:solidFill>
                    <a:cs typeface="Arial" pitchFamily="34" charset="0"/>
                    <a:sym typeface="Symbol"/>
                  </a:rPr>
                  <a:t>18510</a:t>
                </a:r>
                <a:r>
                  <a:rPr lang="en-US" sz="1800" baseline="30000" smtClean="0">
                    <a:solidFill>
                      <a:schemeClr val="bg1"/>
                    </a:solidFill>
                    <a:cs typeface="Arial" pitchFamily="34" charset="0"/>
                    <a:sym typeface="Symbol"/>
                  </a:rPr>
                  <a:t>9</a:t>
                </a:r>
                <a:r>
                  <a:rPr lang="en-US" sz="1800" smtClean="0">
                    <a:solidFill>
                      <a:schemeClr val="bg1"/>
                    </a:solidFill>
                    <a:cs typeface="Arial" pitchFamily="34" charset="0"/>
                    <a:sym typeface="Symbol"/>
                  </a:rPr>
                  <a:t>  2,04 / (</a:t>
                </a:r>
                <a:r>
                  <a:rPr lang="en-US" sz="1800" smtClean="0">
                    <a:solidFill>
                      <a:schemeClr val="bg1"/>
                    </a:solidFill>
                    <a:sym typeface="Symbol"/>
                  </a:rPr>
                  <a:t>4</a:t>
                </a:r>
                <a:r>
                  <a:rPr lang="en-US" sz="1800">
                    <a:solidFill>
                      <a:schemeClr val="bg1"/>
                    </a:solidFill>
                    <a:sym typeface="Symbol"/>
                  </a:rPr>
                  <a:t> </a:t>
                </a:r>
                <a:r>
                  <a:rPr lang="en-US" sz="1800" smtClean="0">
                    <a:solidFill>
                      <a:schemeClr val="bg1"/>
                    </a:solidFill>
                    <a:cs typeface="Arial" pitchFamily="34" charset="0"/>
                    <a:sym typeface="Symbol"/>
                  </a:rPr>
                  <a:t> 3,0</a:t>
                </a:r>
                <a:r>
                  <a:rPr lang="en-US" sz="1800" baseline="30000" smtClean="0">
                    <a:solidFill>
                      <a:schemeClr val="bg1"/>
                    </a:solidFill>
                    <a:cs typeface="Arial" pitchFamily="34" charset="0"/>
                    <a:sym typeface="Symbol"/>
                  </a:rPr>
                  <a:t>2</a:t>
                </a:r>
                <a:r>
                  <a:rPr lang="en-US" sz="1800" smtClean="0">
                    <a:solidFill>
                      <a:schemeClr val="bg1"/>
                    </a:solidFill>
                    <a:cs typeface="Arial" pitchFamily="34" charset="0"/>
                    <a:sym typeface="Symbol"/>
                  </a:rPr>
                  <a:t>) </a:t>
                </a:r>
              </a:p>
              <a:p>
                <a:pPr lvl="1" defTabSz="231775">
                  <a:buClr>
                    <a:schemeClr val="folHlink"/>
                  </a:buClr>
                  <a:buFont typeface="Monotype Sorts"/>
                  <a:buNone/>
                </a:pPr>
                <a:r>
                  <a:rPr lang="en-US" sz="1800">
                    <a:solidFill>
                      <a:schemeClr val="bg1"/>
                    </a:solidFill>
                    <a:cs typeface="Arial" pitchFamily="34" charset="0"/>
                    <a:sym typeface="Symbol"/>
                  </a:rPr>
                  <a:t>	</a:t>
                </a:r>
                <a:r>
                  <a:rPr lang="en-US" sz="1800" smtClean="0">
                    <a:solidFill>
                      <a:schemeClr val="bg1"/>
                    </a:solidFill>
                    <a:cs typeface="Arial" pitchFamily="34" charset="0"/>
                    <a:sym typeface="Symbol"/>
                  </a:rPr>
                  <a:t>= 3,3410</a:t>
                </a:r>
                <a:r>
                  <a:rPr lang="en-US" sz="1800" baseline="30000" smtClean="0">
                    <a:solidFill>
                      <a:schemeClr val="bg1"/>
                    </a:solidFill>
                    <a:cs typeface="Arial" pitchFamily="34" charset="0"/>
                    <a:sym typeface="Symbol"/>
                  </a:rPr>
                  <a:t>9</a:t>
                </a:r>
                <a:r>
                  <a:rPr lang="en-US" sz="1800" smtClean="0">
                    <a:solidFill>
                      <a:schemeClr val="bg1"/>
                    </a:solidFill>
                    <a:cs typeface="Arial" pitchFamily="34" charset="0"/>
                    <a:sym typeface="Symbol"/>
                  </a:rPr>
                  <a:t> s</a:t>
                </a:r>
                <a:r>
                  <a:rPr lang="en-US" sz="1800" baseline="30000" smtClean="0">
                    <a:solidFill>
                      <a:schemeClr val="bg1"/>
                    </a:solidFill>
                    <a:cs typeface="Arial" pitchFamily="34" charset="0"/>
                    <a:sym typeface="Symbol"/>
                  </a:rPr>
                  <a:t>-1</a:t>
                </a:r>
                <a:r>
                  <a:rPr lang="en-US" sz="1800">
                    <a:solidFill>
                      <a:schemeClr val="bg1"/>
                    </a:solidFill>
                    <a:cs typeface="Arial" pitchFamily="34" charset="0"/>
                    <a:sym typeface="Symbol"/>
                  </a:rPr>
                  <a:t> cm</a:t>
                </a:r>
                <a:r>
                  <a:rPr lang="en-US" sz="1800" baseline="30000">
                    <a:solidFill>
                      <a:schemeClr val="bg1"/>
                    </a:solidFill>
                    <a:cs typeface="Arial" pitchFamily="34" charset="0"/>
                    <a:sym typeface="Symbol"/>
                  </a:rPr>
                  <a:t>-2</a:t>
                </a:r>
                <a:endParaRPr lang="en-US" sz="1800" baseline="30000" smtClean="0">
                  <a:solidFill>
                    <a:schemeClr val="bg1"/>
                  </a:solidFill>
                  <a:cs typeface="Arial" pitchFamily="34" charset="0"/>
                  <a:sym typeface="Symbol" pitchFamily="18" charset="2"/>
                </a:endParaRPr>
              </a:p>
              <a:p>
                <a:pPr lvl="1" defTabSz="231775">
                  <a:buClr>
                    <a:schemeClr val="folHlink"/>
                  </a:buClr>
                  <a:buFont typeface="Monotype Sorts"/>
                  <a:buNone/>
                </a:pPr>
                <a:endParaRPr lang="en-US" sz="1800" smtClean="0">
                  <a:solidFill>
                    <a:schemeClr val="bg1"/>
                  </a:solidFill>
                  <a:cs typeface="Arial" pitchFamily="34" charset="0"/>
                  <a:sym typeface="Symbol" pitchFamily="18" charset="2"/>
                </a:endParaRPr>
              </a:p>
              <a:p>
                <a:pPr lvl="1" defTabSz="231775">
                  <a:buClr>
                    <a:schemeClr val="folHlink"/>
                  </a:buClr>
                  <a:buFont typeface="Monotype Sorts"/>
                  <a:buNone/>
                </a:pPr>
                <a14:m>
                  <m:oMath xmlns:m="http://schemas.openxmlformats.org/officeDocument/2006/math">
                    <m:acc>
                      <m:accPr>
                        <m:chr m:val="̇"/>
                        <m:ctrlPr>
                          <a:rPr lang="en-US" sz="1800" i="1">
                            <a:solidFill>
                              <a:schemeClr val="bg1"/>
                            </a:solidFill>
                            <a:latin typeface="Cambria Math"/>
                            <a:sym typeface="Symbol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en-US" sz="1800" b="0" i="0" smtClean="0">
                            <a:solidFill>
                              <a:schemeClr val="bg1"/>
                            </a:solidFill>
                            <a:latin typeface="Cambria Math"/>
                            <a:sym typeface="Symbol"/>
                          </a:rPr>
                          <m:t>D</m:t>
                        </m:r>
                      </m:e>
                    </m:acc>
                  </m:oMath>
                </a14:m>
                <a:r>
                  <a:rPr lang="en-US" sz="1800">
                    <a:solidFill>
                      <a:schemeClr val="bg1"/>
                    </a:solidFill>
                    <a:sym typeface="Symbol"/>
                  </a:rPr>
                  <a:t> </a:t>
                </a:r>
                <a:r>
                  <a:rPr lang="en-US" sz="1800" smtClean="0">
                    <a:solidFill>
                      <a:schemeClr val="bg1"/>
                    </a:solidFill>
                    <a:sym typeface="Symbol"/>
                  </a:rPr>
                  <a:t> = </a:t>
                </a:r>
                <a14:m>
                  <m:oMath xmlns:m="http://schemas.openxmlformats.org/officeDocument/2006/math">
                    <m:acc>
                      <m:accPr>
                        <m:chr m:val="̇"/>
                        <m:ctrlPr>
                          <a:rPr lang="en-US" sz="1800" i="1">
                            <a:solidFill>
                              <a:schemeClr val="bg1"/>
                            </a:solidFill>
                            <a:latin typeface="Cambria Math"/>
                            <a:sym typeface="Symbol"/>
                          </a:rPr>
                        </m:ctrlPr>
                      </m:accPr>
                      <m:e>
                        <m:r>
                          <a:rPr lang="en-US" sz="1800" i="1">
                            <a:solidFill>
                              <a:schemeClr val="bg1"/>
                            </a:solidFill>
                            <a:latin typeface="Cambria Math"/>
                            <a:sym typeface="Symbol"/>
                          </a:rPr>
                          <m:t></m:t>
                        </m:r>
                      </m:e>
                    </m:acc>
                  </m:oMath>
                </a14:m>
                <a:r>
                  <a:rPr lang="en-US" sz="1800">
                    <a:solidFill>
                      <a:schemeClr val="bg1"/>
                    </a:solidFill>
                    <a:sym typeface="Symbol"/>
                  </a:rPr>
                  <a:t> </a:t>
                </a:r>
                <a:r>
                  <a:rPr lang="en-US" sz="1800" smtClean="0">
                    <a:solidFill>
                      <a:schemeClr val="bg1"/>
                    </a:solidFill>
                    <a:sym typeface="Symbol"/>
                  </a:rPr>
                  <a:t>E </a:t>
                </a:r>
                <a:r>
                  <a:rPr lang="en-US" sz="1800">
                    <a:solidFill>
                      <a:schemeClr val="bg1"/>
                    </a:solidFill>
                  </a:rPr>
                  <a:t>µ</a:t>
                </a:r>
                <a:r>
                  <a:rPr lang="en-US" sz="1800" baseline="-25000">
                    <a:solidFill>
                      <a:schemeClr val="bg1"/>
                    </a:solidFill>
                  </a:rPr>
                  <a:t>en</a:t>
                </a:r>
                <a:r>
                  <a:rPr lang="en-US" sz="1800">
                    <a:solidFill>
                      <a:schemeClr val="bg1"/>
                    </a:solidFill>
                  </a:rPr>
                  <a:t> / </a:t>
                </a:r>
                <a:r>
                  <a:rPr lang="en-US" sz="1800" smtClean="0">
                    <a:solidFill>
                      <a:schemeClr val="bg1"/>
                    </a:solidFill>
                    <a:sym typeface="Symbol"/>
                  </a:rPr>
                  <a:t></a:t>
                </a:r>
              </a:p>
              <a:p>
                <a:pPr lvl="1" defTabSz="231775">
                  <a:buClr>
                    <a:schemeClr val="folHlink"/>
                  </a:buClr>
                  <a:buFont typeface="Monotype Sorts"/>
                  <a:buNone/>
                </a:pPr>
                <a:r>
                  <a:rPr lang="en-US" sz="1800">
                    <a:solidFill>
                      <a:schemeClr val="bg1"/>
                    </a:solidFill>
                    <a:cs typeface="Arial" pitchFamily="34" charset="0"/>
                    <a:sym typeface="Symbol"/>
                  </a:rPr>
                  <a:t>	= 3,34</a:t>
                </a:r>
                <a:r>
                  <a:rPr lang="en-US" sz="1800" smtClean="0">
                    <a:solidFill>
                      <a:schemeClr val="bg1"/>
                    </a:solidFill>
                    <a:cs typeface="Arial" pitchFamily="34" charset="0"/>
                    <a:sym typeface="Symbol"/>
                  </a:rPr>
                  <a:t>10</a:t>
                </a:r>
                <a:r>
                  <a:rPr lang="en-US" sz="1800" baseline="30000" smtClean="0">
                    <a:solidFill>
                      <a:schemeClr val="bg1"/>
                    </a:solidFill>
                    <a:cs typeface="Arial" pitchFamily="34" charset="0"/>
                    <a:sym typeface="Symbol"/>
                  </a:rPr>
                  <a:t>9</a:t>
                </a:r>
                <a:r>
                  <a:rPr lang="en-US" sz="1800" smtClean="0">
                    <a:solidFill>
                      <a:schemeClr val="bg1"/>
                    </a:solidFill>
                    <a:cs typeface="Arial" pitchFamily="34" charset="0"/>
                    <a:sym typeface="Symbol"/>
                  </a:rPr>
                  <a:t>  0,366  1,610</a:t>
                </a:r>
                <a:r>
                  <a:rPr lang="en-US" sz="1800" baseline="30000" smtClean="0">
                    <a:solidFill>
                      <a:schemeClr val="bg1"/>
                    </a:solidFill>
                    <a:cs typeface="Arial" pitchFamily="34" charset="0"/>
                    <a:sym typeface="Symbol"/>
                  </a:rPr>
                  <a:t>-13</a:t>
                </a:r>
                <a:r>
                  <a:rPr lang="en-US" sz="1800">
                    <a:solidFill>
                      <a:schemeClr val="bg1"/>
                    </a:solidFill>
                    <a:cs typeface="Arial" pitchFamily="34" charset="0"/>
                    <a:sym typeface="Symbol"/>
                  </a:rPr>
                  <a:t>  </a:t>
                </a:r>
                <a:r>
                  <a:rPr lang="en-US" sz="1800" smtClean="0">
                    <a:solidFill>
                      <a:schemeClr val="bg1"/>
                    </a:solidFill>
                    <a:cs typeface="Arial" pitchFamily="34" charset="0"/>
                    <a:sym typeface="Symbol"/>
                  </a:rPr>
                  <a:t>0,032</a:t>
                </a:r>
              </a:p>
              <a:p>
                <a:pPr lvl="1" defTabSz="231775">
                  <a:buClr>
                    <a:schemeClr val="folHlink"/>
                  </a:buClr>
                  <a:buFont typeface="Monotype Sorts"/>
                  <a:buNone/>
                </a:pPr>
                <a:r>
                  <a:rPr lang="en-US" sz="1800">
                    <a:solidFill>
                      <a:schemeClr val="bg1"/>
                    </a:solidFill>
                    <a:cs typeface="Arial" pitchFamily="34" charset="0"/>
                    <a:sym typeface="Symbol"/>
                  </a:rPr>
                  <a:t>	= </a:t>
                </a:r>
                <a:r>
                  <a:rPr lang="en-US" sz="1800" smtClean="0">
                    <a:solidFill>
                      <a:schemeClr val="bg1"/>
                    </a:solidFill>
                    <a:cs typeface="Arial" pitchFamily="34" charset="0"/>
                    <a:sym typeface="Symbol"/>
                  </a:rPr>
                  <a:t>6,310</a:t>
                </a:r>
                <a:r>
                  <a:rPr lang="en-US" sz="1800" baseline="30000" smtClean="0">
                    <a:solidFill>
                      <a:schemeClr val="bg1"/>
                    </a:solidFill>
                    <a:cs typeface="Arial" pitchFamily="34" charset="0"/>
                    <a:sym typeface="Symbol"/>
                  </a:rPr>
                  <a:t>-6</a:t>
                </a:r>
                <a:r>
                  <a:rPr lang="en-US" sz="1800" smtClean="0">
                    <a:solidFill>
                      <a:schemeClr val="bg1"/>
                    </a:solidFill>
                    <a:cs typeface="Arial" pitchFamily="34" charset="0"/>
                    <a:sym typeface="Symbol"/>
                  </a:rPr>
                  <a:t> J g</a:t>
                </a:r>
                <a:r>
                  <a:rPr lang="en-US" sz="1800" baseline="30000" smtClean="0">
                    <a:solidFill>
                      <a:schemeClr val="bg1"/>
                    </a:solidFill>
                    <a:cs typeface="Arial" pitchFamily="34" charset="0"/>
                    <a:sym typeface="Symbol"/>
                  </a:rPr>
                  <a:t>-1</a:t>
                </a:r>
                <a:r>
                  <a:rPr lang="en-US" sz="1800" smtClean="0">
                    <a:solidFill>
                      <a:schemeClr val="bg1"/>
                    </a:solidFill>
                    <a:cs typeface="Arial" pitchFamily="34" charset="0"/>
                    <a:sym typeface="Symbol"/>
                  </a:rPr>
                  <a:t> s</a:t>
                </a:r>
                <a:r>
                  <a:rPr lang="en-US" sz="1800" baseline="30000" smtClean="0">
                    <a:solidFill>
                      <a:schemeClr val="bg1"/>
                    </a:solidFill>
                    <a:cs typeface="Arial" pitchFamily="34" charset="0"/>
                    <a:sym typeface="Symbol"/>
                  </a:rPr>
                  <a:t>-1</a:t>
                </a:r>
                <a:r>
                  <a:rPr lang="en-US" sz="1800">
                    <a:solidFill>
                      <a:schemeClr val="bg1"/>
                    </a:solidFill>
                    <a:cs typeface="Arial" pitchFamily="34" charset="0"/>
                    <a:sym typeface="Symbol"/>
                  </a:rPr>
                  <a:t> = 6,3</a:t>
                </a:r>
                <a:r>
                  <a:rPr lang="en-US" sz="1800" smtClean="0">
                    <a:solidFill>
                      <a:schemeClr val="bg1"/>
                    </a:solidFill>
                    <a:cs typeface="Arial" pitchFamily="34" charset="0"/>
                    <a:sym typeface="Symbol"/>
                  </a:rPr>
                  <a:t>10</a:t>
                </a:r>
                <a:r>
                  <a:rPr lang="en-US" sz="1800" baseline="30000" smtClean="0">
                    <a:solidFill>
                      <a:schemeClr val="bg1"/>
                    </a:solidFill>
                    <a:cs typeface="Arial" pitchFamily="34" charset="0"/>
                    <a:sym typeface="Symbol"/>
                  </a:rPr>
                  <a:t>-3</a:t>
                </a:r>
                <a:r>
                  <a:rPr lang="en-US" sz="1800" smtClean="0">
                    <a:solidFill>
                      <a:schemeClr val="bg1"/>
                    </a:solidFill>
                    <a:cs typeface="Arial" pitchFamily="34" charset="0"/>
                    <a:sym typeface="Symbol"/>
                  </a:rPr>
                  <a:t> </a:t>
                </a:r>
                <a:r>
                  <a:rPr lang="en-US" sz="1800">
                    <a:solidFill>
                      <a:schemeClr val="bg1"/>
                    </a:solidFill>
                    <a:cs typeface="Arial" pitchFamily="34" charset="0"/>
                    <a:sym typeface="Symbol"/>
                  </a:rPr>
                  <a:t>J </a:t>
                </a:r>
                <a:r>
                  <a:rPr lang="en-US" sz="1800" smtClean="0">
                    <a:solidFill>
                      <a:schemeClr val="bg1"/>
                    </a:solidFill>
                    <a:cs typeface="Arial" pitchFamily="34" charset="0"/>
                    <a:sym typeface="Symbol"/>
                  </a:rPr>
                  <a:t>kg</a:t>
                </a:r>
                <a:r>
                  <a:rPr lang="en-US" sz="1800" baseline="30000" smtClean="0">
                    <a:solidFill>
                      <a:schemeClr val="bg1"/>
                    </a:solidFill>
                    <a:cs typeface="Arial" pitchFamily="34" charset="0"/>
                    <a:sym typeface="Symbol"/>
                  </a:rPr>
                  <a:t>-1</a:t>
                </a:r>
                <a:r>
                  <a:rPr lang="en-US" sz="1800" smtClean="0">
                    <a:solidFill>
                      <a:schemeClr val="bg1"/>
                    </a:solidFill>
                    <a:cs typeface="Arial" pitchFamily="34" charset="0"/>
                    <a:sym typeface="Symbol"/>
                  </a:rPr>
                  <a:t> </a:t>
                </a:r>
                <a:r>
                  <a:rPr lang="en-US" sz="1800">
                    <a:solidFill>
                      <a:schemeClr val="bg1"/>
                    </a:solidFill>
                    <a:cs typeface="Arial" pitchFamily="34" charset="0"/>
                    <a:sym typeface="Symbol"/>
                  </a:rPr>
                  <a:t>s</a:t>
                </a:r>
                <a:r>
                  <a:rPr lang="en-US" sz="1800" baseline="30000">
                    <a:solidFill>
                      <a:schemeClr val="bg1"/>
                    </a:solidFill>
                    <a:cs typeface="Arial" pitchFamily="34" charset="0"/>
                    <a:sym typeface="Symbol"/>
                  </a:rPr>
                  <a:t>-1</a:t>
                </a:r>
                <a:endParaRPr lang="en-US" sz="1800" smtClean="0">
                  <a:solidFill>
                    <a:schemeClr val="bg1"/>
                  </a:solidFill>
                  <a:cs typeface="Arial" pitchFamily="34" charset="0"/>
                  <a:sym typeface="Symbol" pitchFamily="18" charset="2"/>
                </a:endParaRPr>
              </a:p>
              <a:p>
                <a:pPr lvl="1" defTabSz="231775">
                  <a:buClr>
                    <a:schemeClr val="folHlink"/>
                  </a:buClr>
                  <a:buFont typeface="Monotype Sorts"/>
                  <a:buNone/>
                </a:pPr>
                <a:endParaRPr lang="en-US" sz="1800" smtClean="0">
                  <a:solidFill>
                    <a:schemeClr val="bg1"/>
                  </a:solidFill>
                  <a:cs typeface="Arial" pitchFamily="34" charset="0"/>
                  <a:sym typeface="Symbol" pitchFamily="18" charset="2"/>
                </a:endParaRPr>
              </a:p>
              <a:p>
                <a:pPr lvl="1" defTabSz="231775">
                  <a:buClr>
                    <a:schemeClr val="folHlink"/>
                  </a:buClr>
                  <a:buFont typeface="Monotype Sorts"/>
                  <a:buNone/>
                </a:pPr>
                <a:r>
                  <a:rPr lang="en-US" sz="1800" smtClean="0">
                    <a:solidFill>
                      <a:schemeClr val="bg1"/>
                    </a:solidFill>
                    <a:cs typeface="Arial" pitchFamily="34" charset="0"/>
                    <a:sym typeface="Symbol" pitchFamily="18" charset="2"/>
                  </a:rPr>
                  <a:t>D  = </a:t>
                </a:r>
                <a:r>
                  <a:rPr lang="en-US" sz="1800">
                    <a:solidFill>
                      <a:schemeClr val="bg1"/>
                    </a:solidFill>
                    <a:cs typeface="Arial" pitchFamily="34" charset="0"/>
                    <a:sym typeface="Symbol"/>
                  </a:rPr>
                  <a:t> 6,310</a:t>
                </a:r>
                <a:r>
                  <a:rPr lang="en-US" sz="1800" baseline="30000">
                    <a:solidFill>
                      <a:schemeClr val="bg1"/>
                    </a:solidFill>
                    <a:cs typeface="Arial" pitchFamily="34" charset="0"/>
                    <a:sym typeface="Symbol"/>
                  </a:rPr>
                  <a:t>-3</a:t>
                </a:r>
                <a:r>
                  <a:rPr lang="en-US" sz="1800">
                    <a:solidFill>
                      <a:schemeClr val="bg1"/>
                    </a:solidFill>
                    <a:cs typeface="Arial" pitchFamily="34" charset="0"/>
                    <a:sym typeface="Symbol"/>
                  </a:rPr>
                  <a:t> </a:t>
                </a:r>
                <a:r>
                  <a:rPr lang="en-US" sz="1800" smtClean="0">
                    <a:solidFill>
                      <a:schemeClr val="bg1"/>
                    </a:solidFill>
                    <a:cs typeface="Arial" pitchFamily="34" charset="0"/>
                    <a:sym typeface="Symbol"/>
                  </a:rPr>
                  <a:t> 1,5</a:t>
                </a:r>
                <a:r>
                  <a:rPr lang="en-US" sz="1800">
                    <a:solidFill>
                      <a:schemeClr val="bg1"/>
                    </a:solidFill>
                    <a:cs typeface="Arial" pitchFamily="34" charset="0"/>
                    <a:sym typeface="Symbol"/>
                  </a:rPr>
                  <a:t>  </a:t>
                </a:r>
                <a:r>
                  <a:rPr lang="en-US" sz="1800" smtClean="0">
                    <a:solidFill>
                      <a:schemeClr val="bg1"/>
                    </a:solidFill>
                    <a:cs typeface="Arial" pitchFamily="34" charset="0"/>
                    <a:sym typeface="Symbol"/>
                  </a:rPr>
                  <a:t>3600 = </a:t>
                </a:r>
                <a:r>
                  <a:rPr lang="en-US" sz="1800" smtClean="0">
                    <a:solidFill>
                      <a:srgbClr val="FF0000"/>
                    </a:solidFill>
                    <a:cs typeface="Arial" pitchFamily="34" charset="0"/>
                    <a:sym typeface="Symbol"/>
                  </a:rPr>
                  <a:t>34 Gy</a:t>
                </a:r>
                <a:endParaRPr lang="en-US" sz="1800" smtClean="0">
                  <a:solidFill>
                    <a:srgbClr val="FF0000"/>
                  </a:solidFill>
                  <a:cs typeface="Arial" pitchFamily="34" charset="0"/>
                  <a:sym typeface="Symbol" pitchFamily="18" charset="2"/>
                </a:endParaRPr>
              </a:p>
            </p:txBody>
          </p:sp>
        </mc:Choice>
        <mc:Fallback xmlns="">
          <p:sp>
            <p:nvSpPr>
              <p:cNvPr id="500739" name="Rectang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2771775" y="2636838"/>
                <a:ext cx="6005513" cy="3744912"/>
              </a:xfrm>
              <a:blipFill rotWithShape="1">
                <a:blip r:embed="rId3"/>
                <a:stretch>
                  <a:fillRect t="-814" b="-114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07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07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500"/>
                            </p:stCondLst>
                            <p:childTnLst>
                              <p:par>
                                <p:cTn id="10" presetID="1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073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073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073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0"/>
                            </p:stCondLst>
                            <p:childTnLst>
                              <p:par>
                                <p:cTn id="17" presetID="1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073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7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fld id="{C3C9BB62-F628-4C6F-8CE6-CD65A4793F73}" type="datetime1">
              <a:rPr lang="en-US" sz="1400" smtClean="0"/>
              <a:pPr>
                <a:defRPr/>
              </a:pPr>
              <a:t>28-Nov-14</a:t>
            </a:fld>
            <a:endParaRPr lang="en-US" sz="1400" smtClean="0"/>
          </a:p>
        </p:txBody>
      </p:sp>
      <p:sp>
        <p:nvSpPr>
          <p:cNvPr id="512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468438" y="1244600"/>
            <a:ext cx="6324600" cy="1143000"/>
          </a:xfrm>
        </p:spPr>
        <p:txBody>
          <a:bodyPr/>
          <a:lstStyle/>
          <a:p>
            <a:pPr>
              <a:spcBef>
                <a:spcPct val="20000"/>
              </a:spcBef>
            </a:pPr>
            <a:r>
              <a:rPr lang="en-US" sz="3200"/>
              <a:t>Gilan, Perzië (1996)</a:t>
            </a:r>
            <a:endParaRPr lang="en-US" sz="3200" smtClean="0"/>
          </a:p>
        </p:txBody>
      </p:sp>
      <p:sp>
        <p:nvSpPr>
          <p:cNvPr id="525320" name="Text Box 8"/>
          <p:cNvSpPr txBox="1">
            <a:spLocks noChangeArrowheads="1"/>
          </p:cNvSpPr>
          <p:nvPr/>
        </p:nvSpPr>
        <p:spPr bwMode="auto">
          <a:xfrm>
            <a:off x="2747963" y="2565400"/>
            <a:ext cx="6216650" cy="36522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L="432000" lvl="1" defTabSz="216000" eaLnBrk="0" hangingPunct="0">
              <a:spcBef>
                <a:spcPts val="400"/>
              </a:spcBef>
              <a:buClr>
                <a:schemeClr val="folHlink"/>
              </a:buClr>
              <a:defRPr/>
            </a:pPr>
            <a:endParaRPr lang="en-US" sz="1800">
              <a:solidFill>
                <a:schemeClr val="bg1"/>
              </a:solidFill>
              <a:latin typeface="+mn-lt"/>
              <a:cs typeface="+mn-cs"/>
            </a:endParaRPr>
          </a:p>
          <a:p>
            <a:pPr marL="864000" lvl="1" indent="-432000" defTabSz="216000" eaLnBrk="0" hangingPunct="0">
              <a:spcBef>
                <a:spcPts val="400"/>
              </a:spcBef>
              <a:buClr>
                <a:schemeClr val="folHlink"/>
              </a:buClr>
              <a:buFont typeface="Monotype Sorts" pitchFamily="2" charset="2"/>
              <a:buChar char="l"/>
              <a:defRPr/>
            </a:pPr>
            <a:r>
              <a:rPr lang="en-US" sz="1800" smtClean="0">
                <a:solidFill>
                  <a:schemeClr val="bg1"/>
                </a:solidFill>
              </a:rPr>
              <a:t>radiografische </a:t>
            </a:r>
            <a:r>
              <a:rPr lang="en-US" sz="1800" smtClean="0">
                <a:solidFill>
                  <a:schemeClr val="bg1"/>
                </a:solidFill>
                <a:latin typeface="+mn-lt"/>
                <a:cs typeface="+mn-cs"/>
              </a:rPr>
              <a:t>controle </a:t>
            </a:r>
            <a:r>
              <a:rPr lang="en-US" sz="1800">
                <a:solidFill>
                  <a:schemeClr val="bg1"/>
                </a:solidFill>
                <a:latin typeface="+mn-lt"/>
                <a:cs typeface="+mn-cs"/>
              </a:rPr>
              <a:t>lasnaden in </a:t>
            </a:r>
            <a:r>
              <a:rPr lang="en-US" sz="1800" smtClean="0">
                <a:solidFill>
                  <a:schemeClr val="bg1"/>
                </a:solidFill>
                <a:latin typeface="+mn-lt"/>
                <a:cs typeface="+mn-cs"/>
              </a:rPr>
              <a:t>pijpleiding</a:t>
            </a:r>
            <a:endParaRPr lang="en-US" sz="1800">
              <a:solidFill>
                <a:schemeClr val="bg1"/>
              </a:solidFill>
              <a:latin typeface="+mn-lt"/>
              <a:cs typeface="+mn-cs"/>
            </a:endParaRPr>
          </a:p>
          <a:p>
            <a:pPr marL="864000" lvl="1" indent="-432000" defTabSz="216000" eaLnBrk="0" hangingPunct="0">
              <a:spcBef>
                <a:spcPts val="400"/>
              </a:spcBef>
              <a:buClr>
                <a:schemeClr val="folHlink"/>
              </a:buClr>
              <a:buFont typeface="Monotype Sorts" pitchFamily="2" charset="2"/>
              <a:buChar char="l"/>
              <a:defRPr/>
            </a:pPr>
            <a:r>
              <a:rPr lang="en-US" sz="1800">
                <a:solidFill>
                  <a:schemeClr val="bg1"/>
                </a:solidFill>
                <a:latin typeface="+mn-lt"/>
                <a:cs typeface="+mn-cs"/>
              </a:rPr>
              <a:t>tijdens onderzoek is bron </a:t>
            </a:r>
            <a:r>
              <a:rPr lang="en-US" sz="1800" smtClean="0">
                <a:solidFill>
                  <a:schemeClr val="bg1"/>
                </a:solidFill>
                <a:latin typeface="+mn-lt"/>
                <a:cs typeface="+mn-cs"/>
              </a:rPr>
              <a:t>in </a:t>
            </a:r>
            <a:r>
              <a:rPr lang="en-US" sz="1800">
                <a:solidFill>
                  <a:schemeClr val="bg1"/>
                </a:solidFill>
                <a:latin typeface="+mn-lt"/>
                <a:cs typeface="+mn-cs"/>
              </a:rPr>
              <a:t>pijpleiding</a:t>
            </a:r>
          </a:p>
          <a:p>
            <a:pPr marL="864000" lvl="1" indent="-432000" defTabSz="216000" eaLnBrk="0" hangingPunct="0">
              <a:spcBef>
                <a:spcPts val="400"/>
              </a:spcBef>
              <a:buClr>
                <a:schemeClr val="folHlink"/>
              </a:buClr>
              <a:buFont typeface="Monotype Sorts" pitchFamily="2" charset="2"/>
              <a:buChar char="l"/>
              <a:defRPr/>
            </a:pPr>
            <a:r>
              <a:rPr lang="en-US" sz="1800">
                <a:solidFill>
                  <a:schemeClr val="bg1"/>
                </a:solidFill>
                <a:latin typeface="+mn-lt"/>
                <a:cs typeface="+mn-cs"/>
              </a:rPr>
              <a:t>na het onderzoek is de bron in bronhouder</a:t>
            </a:r>
          </a:p>
          <a:p>
            <a:pPr marL="864000" lvl="1" indent="-432000" defTabSz="216000" eaLnBrk="0" hangingPunct="0">
              <a:spcBef>
                <a:spcPts val="400"/>
              </a:spcBef>
              <a:buClr>
                <a:schemeClr val="folHlink"/>
              </a:buClr>
              <a:buFont typeface="Monotype Sorts" pitchFamily="2" charset="2"/>
              <a:buChar char="l"/>
              <a:defRPr/>
            </a:pPr>
            <a:r>
              <a:rPr lang="en-US" sz="1800">
                <a:solidFill>
                  <a:schemeClr val="bg1"/>
                </a:solidFill>
                <a:latin typeface="+mn-lt"/>
                <a:cs typeface="+mn-cs"/>
              </a:rPr>
              <a:t>bron gemonteerd op stalen </a:t>
            </a:r>
            <a:r>
              <a:rPr lang="en-US" sz="1800" smtClean="0">
                <a:solidFill>
                  <a:schemeClr val="bg1"/>
                </a:solidFill>
                <a:latin typeface="+mn-lt"/>
                <a:cs typeface="+mn-cs"/>
              </a:rPr>
              <a:t>kabel van de mechanische afstandsbediening</a:t>
            </a:r>
            <a:endParaRPr lang="en-US" sz="1800">
              <a:solidFill>
                <a:schemeClr val="bg1"/>
              </a:solidFill>
              <a:latin typeface="+mn-lt"/>
              <a:cs typeface="+mn-cs"/>
            </a:endParaRPr>
          </a:p>
          <a:p>
            <a:pPr marL="864000" lvl="1" indent="-432000" defTabSz="216000" eaLnBrk="0" hangingPunct="0">
              <a:spcBef>
                <a:spcPts val="400"/>
              </a:spcBef>
              <a:buClr>
                <a:schemeClr val="folHlink"/>
              </a:buClr>
              <a:buFont typeface="Monotype Sorts" pitchFamily="2" charset="2"/>
              <a:buChar char="l"/>
              <a:defRPr/>
            </a:pPr>
            <a:r>
              <a:rPr lang="en-US" sz="1800" smtClean="0">
                <a:solidFill>
                  <a:schemeClr val="bg1"/>
                </a:solidFill>
                <a:latin typeface="+mn-lt"/>
                <a:cs typeface="+mn-cs"/>
              </a:rPr>
              <a:t>controle </a:t>
            </a:r>
            <a:r>
              <a:rPr lang="en-US" sz="1800">
                <a:solidFill>
                  <a:schemeClr val="bg1"/>
                </a:solidFill>
                <a:latin typeface="+mn-lt"/>
                <a:cs typeface="+mn-cs"/>
              </a:rPr>
              <a:t>van dosistempo volgens protocol</a:t>
            </a:r>
          </a:p>
          <a:p>
            <a:pPr marL="864000" lvl="1" indent="-432000" defTabSz="216000" eaLnBrk="0" hangingPunct="0">
              <a:spcBef>
                <a:spcPts val="400"/>
              </a:spcBef>
              <a:buClr>
                <a:schemeClr val="folHlink"/>
              </a:buClr>
              <a:buFont typeface="Monotype Sorts" pitchFamily="2" charset="2"/>
              <a:buChar char="l"/>
              <a:defRPr/>
            </a:pPr>
            <a:r>
              <a:rPr lang="en-US" sz="1800">
                <a:solidFill>
                  <a:schemeClr val="bg1"/>
                </a:solidFill>
                <a:latin typeface="+mn-lt"/>
                <a:cs typeface="+mn-cs"/>
              </a:rPr>
              <a:t>meetwaarde komt overeen met het protocol</a:t>
            </a:r>
          </a:p>
          <a:p>
            <a:pPr marL="864000" lvl="1" indent="-432000" defTabSz="216000" eaLnBrk="0" hangingPunct="0">
              <a:spcBef>
                <a:spcPts val="400"/>
              </a:spcBef>
              <a:buClr>
                <a:schemeClr val="folHlink"/>
              </a:buClr>
              <a:buFont typeface="Monotype Sorts" pitchFamily="2" charset="2"/>
              <a:buChar char="l"/>
              <a:defRPr/>
            </a:pPr>
            <a:r>
              <a:rPr lang="en-US" sz="1800">
                <a:solidFill>
                  <a:schemeClr val="bg1"/>
                </a:solidFill>
                <a:latin typeface="+mn-lt"/>
                <a:cs typeface="+mn-cs"/>
              </a:rPr>
              <a:t>conclusie: alles is normaal</a:t>
            </a:r>
          </a:p>
          <a:p>
            <a:pPr marL="432000" lvl="1" defTabSz="216000" eaLnBrk="0" hangingPunct="0">
              <a:spcBef>
                <a:spcPts val="400"/>
              </a:spcBef>
              <a:buClr>
                <a:schemeClr val="folHlink"/>
              </a:buClr>
              <a:defRPr/>
            </a:pPr>
            <a:endParaRPr lang="en-US" sz="1800" smtClean="0">
              <a:solidFill>
                <a:srgbClr val="FF0000"/>
              </a:solidFill>
              <a:latin typeface="+mn-lt"/>
              <a:cs typeface="+mn-cs"/>
            </a:endParaRPr>
          </a:p>
          <a:p>
            <a:pPr marL="432000" lvl="1" defTabSz="216000" eaLnBrk="0" hangingPunct="0">
              <a:spcBef>
                <a:spcPts val="400"/>
              </a:spcBef>
              <a:buClr>
                <a:schemeClr val="folHlink"/>
              </a:buClr>
              <a:defRPr/>
            </a:pPr>
            <a:r>
              <a:rPr lang="en-US" sz="1800" smtClean="0">
                <a:solidFill>
                  <a:srgbClr val="FF0000"/>
                </a:solidFill>
                <a:latin typeface="+mn-lt"/>
                <a:cs typeface="+mn-cs"/>
              </a:rPr>
              <a:t>Maar</a:t>
            </a:r>
            <a:r>
              <a:rPr lang="en-US" sz="1800">
                <a:solidFill>
                  <a:srgbClr val="FF0000"/>
                </a:solidFill>
                <a:latin typeface="+mn-lt"/>
                <a:cs typeface="+mn-cs"/>
              </a:rPr>
              <a:t>... was dat wel zo?</a:t>
            </a:r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53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53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53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5500"/>
                            </p:stCondLst>
                            <p:childTnLst>
                              <p:par>
                                <p:cTn id="14" presetID="1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53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17" presetID="1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532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10500"/>
                            </p:stCondLst>
                            <p:childTnLst>
                              <p:par>
                                <p:cTn id="20" presetID="1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532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13000"/>
                            </p:stCondLst>
                            <p:childTnLst>
                              <p:par>
                                <p:cTn id="23" presetID="1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532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15500"/>
                            </p:stCondLst>
                            <p:childTnLst>
                              <p:par>
                                <p:cTn id="26" presetID="1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532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fld id="{3C6532A5-7A7C-4389-AA50-DED361FD1486}" type="datetime1">
              <a:rPr lang="en-US" sz="1400" smtClean="0"/>
              <a:pPr>
                <a:defRPr/>
              </a:pPr>
              <a:t>28-Nov-14</a:t>
            </a:fld>
            <a:endParaRPr lang="en-US" sz="1400" smtClean="0"/>
          </a:p>
        </p:txBody>
      </p:sp>
      <p:sp>
        <p:nvSpPr>
          <p:cNvPr id="2253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Wat waren de gevolgen ?</a:t>
            </a:r>
          </a:p>
        </p:txBody>
      </p:sp>
      <p:sp>
        <p:nvSpPr>
          <p:cNvPr id="5007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915816" y="6120000"/>
            <a:ext cx="2273769" cy="360462"/>
          </a:xfrm>
        </p:spPr>
        <p:txBody>
          <a:bodyPr/>
          <a:lstStyle/>
          <a:p>
            <a:pPr marL="0" lvl="1" indent="0" algn="ctr" defTabSz="231775">
              <a:spcBef>
                <a:spcPts val="400"/>
              </a:spcBef>
              <a:buClr>
                <a:schemeClr val="folHlink"/>
              </a:buClr>
              <a:buFont typeface="Monotype Sorts"/>
              <a:buNone/>
            </a:pPr>
            <a:r>
              <a:rPr lang="en-US" sz="1600" smtClean="0">
                <a:solidFill>
                  <a:schemeClr val="bg1"/>
                </a:solidFill>
                <a:cs typeface="Arial" pitchFamily="34" charset="0"/>
                <a:sym typeface="Symbol" pitchFamily="18" charset="2"/>
              </a:rPr>
              <a:t>na 15 dagen</a:t>
            </a:r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 bwMode="auto">
          <a:xfrm>
            <a:off x="5299318" y="6120000"/>
            <a:ext cx="2273769" cy="3604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5000"/>
              <a:buFont typeface="Monotype Sorts"/>
              <a:buChar char="n"/>
              <a:defRPr kumimoji="1"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–"/>
              <a:defRPr kumimoji="1" sz="24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Monotype Sorts"/>
              <a:buChar char="&lt;"/>
              <a:defRPr kumimoji="1" sz="20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–"/>
              <a:defRPr kumimoji="1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–"/>
              <a:defRPr kumimoji="1" sz="16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–"/>
              <a:defRPr kumimoji="1" sz="16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–"/>
              <a:defRPr kumimoji="1" sz="16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–"/>
              <a:defRPr kumimoji="1" sz="16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–"/>
              <a:defRPr kumimoji="1" sz="1600">
                <a:solidFill>
                  <a:schemeClr val="tx1"/>
                </a:solidFill>
                <a:latin typeface="+mn-lt"/>
              </a:defRPr>
            </a:lvl9pPr>
          </a:lstStyle>
          <a:p>
            <a:pPr marL="0" lvl="1" indent="0" algn="ctr" defTabSz="231775">
              <a:spcBef>
                <a:spcPts val="400"/>
              </a:spcBef>
              <a:buClr>
                <a:schemeClr val="folHlink"/>
              </a:buClr>
              <a:buFont typeface="Monotype Sorts"/>
              <a:buNone/>
            </a:pPr>
            <a:r>
              <a:rPr lang="en-US" sz="1600" smtClean="0">
                <a:solidFill>
                  <a:schemeClr val="bg1"/>
                </a:solidFill>
                <a:cs typeface="Arial" pitchFamily="34" charset="0"/>
                <a:sym typeface="Symbol" pitchFamily="18" charset="2"/>
              </a:rPr>
              <a:t>na 16 maanden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84987" y="2637937"/>
            <a:ext cx="2278575" cy="32400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6623" y="2632704"/>
            <a:ext cx="2253154" cy="32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2829357"/>
      </p:ext>
    </p:extLst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07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0739" grpId="0" build="p"/>
      <p:bldP spid="9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fld id="{90C7DE81-79DD-4FE0-84C4-F690C0ED46E0}" type="datetime1">
              <a:rPr lang="en-US" sz="1400" smtClean="0"/>
              <a:pPr>
                <a:defRPr/>
              </a:pPr>
              <a:t>28-Nov-14</a:t>
            </a:fld>
            <a:endParaRPr lang="en-US" sz="1400" smtClean="0"/>
          </a:p>
        </p:txBody>
      </p:sp>
      <p:sp>
        <p:nvSpPr>
          <p:cNvPr id="2457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Wie heeft de opgave gemaakt ? </a:t>
            </a:r>
            <a:br>
              <a:rPr lang="en-US" smtClean="0"/>
            </a:br>
            <a:r>
              <a:rPr lang="en-US" smtClean="0"/>
              <a:t>En wie had het goed ?</a:t>
            </a:r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Monotype Sorts"/>
              <a:buNone/>
            </a:pPr>
            <a:endParaRPr lang="en-US" sz="1800" smtClean="0">
              <a:solidFill>
                <a:schemeClr val="bg1"/>
              </a:solidFill>
            </a:endParaRPr>
          </a:p>
          <a:p>
            <a:pPr marL="432000" lvl="1" indent="0">
              <a:spcBef>
                <a:spcPts val="400"/>
              </a:spcBef>
              <a:buFontTx/>
              <a:buNone/>
            </a:pPr>
            <a:r>
              <a:rPr lang="en-US" smtClean="0">
                <a:solidFill>
                  <a:schemeClr val="bg1"/>
                </a:solidFill>
              </a:rPr>
              <a:t>Dank u voor uw aandacht.</a:t>
            </a:r>
          </a:p>
          <a:p>
            <a:pPr marL="432000" indent="0">
              <a:spcBef>
                <a:spcPts val="0"/>
              </a:spcBef>
              <a:buFont typeface="Monotype Sorts"/>
              <a:buNone/>
            </a:pPr>
            <a:endParaRPr lang="en-US" sz="2400" smtClean="0">
              <a:solidFill>
                <a:schemeClr val="bg1"/>
              </a:solidFill>
            </a:endParaRPr>
          </a:p>
          <a:p>
            <a:pPr marL="0" indent="0">
              <a:spcBef>
                <a:spcPts val="400"/>
              </a:spcBef>
              <a:buNone/>
            </a:pPr>
            <a:r>
              <a:rPr lang="en-US" sz="1600">
                <a:solidFill>
                  <a:schemeClr val="bg1"/>
                </a:solidFill>
                <a:hlinkClick r:id="rId3"/>
              </a:rPr>
              <a:t>http://</a:t>
            </a:r>
            <a:r>
              <a:rPr lang="en-US" sz="1600" smtClean="0">
                <a:solidFill>
                  <a:schemeClr val="bg1"/>
                </a:solidFill>
                <a:hlinkClick r:id="rId3"/>
              </a:rPr>
              <a:t>www-pub.iaea.org/MTCD/publications/PDF/Pub1123_scr.pdf</a:t>
            </a:r>
            <a:endParaRPr lang="en-US" sz="160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58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358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3" grpId="0" build="p" bldLvl="2" autoUpdateAnimBg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fld id="{DE3451EA-CED2-4D18-938F-F45D1BEC88FA}" type="datetime1">
              <a:rPr lang="en-US" sz="1400" smtClean="0"/>
              <a:pPr>
                <a:defRPr/>
              </a:pPr>
              <a:t>28-Nov-14</a:t>
            </a:fld>
            <a:endParaRPr lang="en-US" sz="1400" smtClean="0"/>
          </a:p>
        </p:txBody>
      </p:sp>
      <p:sp>
        <p:nvSpPr>
          <p:cNvPr id="2048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spcBef>
                <a:spcPct val="20000"/>
              </a:spcBef>
            </a:pPr>
            <a:r>
              <a:rPr lang="en-US" smtClean="0"/>
              <a:t>Interactieve vraag</a:t>
            </a:r>
          </a:p>
        </p:txBody>
      </p:sp>
      <p:sp>
        <p:nvSpPr>
          <p:cNvPr id="536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743200" y="2590800"/>
            <a:ext cx="5861248" cy="3933825"/>
          </a:xfrm>
        </p:spPr>
        <p:txBody>
          <a:bodyPr/>
          <a:lstStyle/>
          <a:p>
            <a:pPr marL="432000" lvl="1" indent="0" defTabSz="216000">
              <a:spcBef>
                <a:spcPts val="400"/>
              </a:spcBef>
              <a:buClr>
                <a:schemeClr val="folHlink"/>
              </a:buClr>
              <a:buFont typeface="Monotype Sorts"/>
              <a:buNone/>
            </a:pPr>
            <a:endParaRPr lang="en-US" sz="1800" smtClean="0">
              <a:solidFill>
                <a:schemeClr val="bg1"/>
              </a:solidFill>
              <a:cs typeface="Arial" pitchFamily="34" charset="0"/>
            </a:endParaRPr>
          </a:p>
          <a:p>
            <a:pPr marL="432000" lvl="1" indent="0" defTabSz="216000">
              <a:spcBef>
                <a:spcPts val="400"/>
              </a:spcBef>
              <a:buClr>
                <a:schemeClr val="folHlink"/>
              </a:buClr>
              <a:buFont typeface="Monotype Sorts"/>
              <a:buNone/>
            </a:pPr>
            <a:r>
              <a:rPr lang="en-US" sz="1800">
                <a:solidFill>
                  <a:schemeClr val="bg1"/>
                </a:solidFill>
                <a:cs typeface="Arial" pitchFamily="34" charset="0"/>
              </a:rPr>
              <a:t>Had men dit incident kunnen voorzien</a:t>
            </a:r>
            <a:r>
              <a:rPr lang="en-US" sz="1800" smtClean="0">
                <a:solidFill>
                  <a:schemeClr val="bg1"/>
                </a:solidFill>
                <a:cs typeface="Arial" pitchFamily="34" charset="0"/>
              </a:rPr>
              <a:t>?</a:t>
            </a:r>
          </a:p>
          <a:p>
            <a:pPr marL="432000" lvl="1" indent="0" defTabSz="216000">
              <a:spcBef>
                <a:spcPts val="400"/>
              </a:spcBef>
              <a:buClr>
                <a:schemeClr val="folHlink"/>
              </a:buClr>
              <a:buFont typeface="Monotype Sorts"/>
              <a:buNone/>
            </a:pPr>
            <a:endParaRPr lang="en-US" sz="1800">
              <a:solidFill>
                <a:schemeClr val="bg1"/>
              </a:solidFill>
              <a:cs typeface="Arial" pitchFamily="34" charset="0"/>
            </a:endParaRPr>
          </a:p>
          <a:p>
            <a:pPr marL="432000" lvl="1" indent="0" defTabSz="216000">
              <a:spcBef>
                <a:spcPts val="400"/>
              </a:spcBef>
              <a:buClr>
                <a:schemeClr val="folHlink"/>
              </a:buClr>
              <a:buFont typeface="Monotype Sorts"/>
              <a:buNone/>
            </a:pPr>
            <a:endParaRPr lang="en-US" sz="1800" smtClean="0">
              <a:solidFill>
                <a:schemeClr val="bg1"/>
              </a:solidFill>
              <a:cs typeface="Arial" pitchFamily="34" charset="0"/>
            </a:endParaRPr>
          </a:p>
          <a:p>
            <a:pPr marL="648000" lvl="1" indent="-215900" defTabSz="216000">
              <a:spcBef>
                <a:spcPts val="400"/>
              </a:spcBef>
              <a:buClr>
                <a:schemeClr val="folHlink"/>
              </a:buClr>
            </a:pPr>
            <a:r>
              <a:rPr lang="en-US" sz="1600">
                <a:solidFill>
                  <a:schemeClr val="bg1"/>
                </a:solidFill>
                <a:cs typeface="Arial" pitchFamily="34" charset="0"/>
              </a:rPr>
              <a:t>d</a:t>
            </a:r>
            <a:r>
              <a:rPr lang="en-US" sz="1600" smtClean="0">
                <a:solidFill>
                  <a:schemeClr val="bg1"/>
                </a:solidFill>
                <a:cs typeface="Arial" pitchFamily="34" charset="0"/>
              </a:rPr>
              <a:t>e 33-jarige werker was analfabeet</a:t>
            </a:r>
          </a:p>
          <a:p>
            <a:pPr marL="648000" lvl="1" indent="-215900" defTabSz="216000">
              <a:spcBef>
                <a:spcPts val="400"/>
              </a:spcBef>
              <a:buClr>
                <a:schemeClr val="folHlink"/>
              </a:buClr>
            </a:pPr>
            <a:r>
              <a:rPr lang="en-US" sz="1600" smtClean="0">
                <a:solidFill>
                  <a:schemeClr val="bg1"/>
                </a:solidFill>
                <a:cs typeface="Arial" pitchFamily="34" charset="0"/>
              </a:rPr>
              <a:t>was afkomstig van het platteland</a:t>
            </a:r>
          </a:p>
          <a:p>
            <a:pPr marL="648000" lvl="1" indent="-215900" defTabSz="216000">
              <a:spcBef>
                <a:spcPts val="400"/>
              </a:spcBef>
              <a:buClr>
                <a:schemeClr val="folHlink"/>
              </a:buClr>
            </a:pPr>
            <a:r>
              <a:rPr lang="en-US" sz="1600" smtClean="0">
                <a:solidFill>
                  <a:schemeClr val="bg1"/>
                </a:solidFill>
                <a:cs typeface="Arial" pitchFamily="34" charset="0"/>
              </a:rPr>
              <a:t>was waarschijnlijk op geen enkele manier geïnstrueerd</a:t>
            </a:r>
          </a:p>
          <a:p>
            <a:pPr marL="648000" lvl="1" indent="-215900" defTabSz="216000">
              <a:spcBef>
                <a:spcPts val="400"/>
              </a:spcBef>
              <a:buClr>
                <a:schemeClr val="folHlink"/>
              </a:buClr>
            </a:pPr>
            <a:r>
              <a:rPr lang="en-US" sz="1600" smtClean="0">
                <a:solidFill>
                  <a:schemeClr val="bg1"/>
                </a:solidFill>
                <a:cs typeface="Arial" pitchFamily="34" charset="0"/>
              </a:rPr>
              <a:t>was niet betrokken bij het radiografisch onderzoek</a:t>
            </a:r>
          </a:p>
          <a:p>
            <a:pPr marL="648000" lvl="1" indent="-215900" defTabSz="216000">
              <a:spcBef>
                <a:spcPts val="400"/>
              </a:spcBef>
              <a:buClr>
                <a:schemeClr val="folHlink"/>
              </a:buClr>
            </a:pPr>
            <a:r>
              <a:rPr lang="en-US" sz="1600" smtClean="0">
                <a:solidFill>
                  <a:schemeClr val="bg1"/>
                </a:solidFill>
                <a:cs typeface="Arial" pitchFamily="34" charset="0"/>
              </a:rPr>
              <a:t>had op de locatie niets te zoeken</a:t>
            </a:r>
          </a:p>
        </p:txBody>
      </p:sp>
    </p:spTree>
    <p:extLst>
      <p:ext uri="{BB962C8B-B14F-4D97-AF65-F5344CB8AC3E}">
        <p14:creationId xmlns:p14="http://schemas.microsoft.com/office/powerpoint/2010/main" val="827218789"/>
      </p:ext>
    </p:extLst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365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365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365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1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3657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500"/>
                            </p:stCondLst>
                            <p:childTnLst>
                              <p:par>
                                <p:cTn id="18" presetID="1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3657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1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3657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7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fld id="{9D65A7B3-307E-4654-812B-E532350FF921}" type="datetime1">
              <a:rPr lang="en-US" sz="1400" smtClean="0"/>
              <a:pPr>
                <a:defRPr/>
              </a:pPr>
              <a:t>28-Nov-14</a:t>
            </a:fld>
            <a:endParaRPr lang="en-US" sz="1400" smtClean="0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468438" y="1244600"/>
            <a:ext cx="6324600" cy="1143000"/>
          </a:xfrm>
        </p:spPr>
        <p:txBody>
          <a:bodyPr/>
          <a:lstStyle/>
          <a:p>
            <a:pPr>
              <a:spcBef>
                <a:spcPct val="20000"/>
              </a:spcBef>
            </a:pPr>
            <a:r>
              <a:rPr lang="en-US" sz="3200" smtClean="0"/>
              <a:t>Gilan, Perzië (1996)</a:t>
            </a:r>
          </a:p>
        </p:txBody>
      </p:sp>
      <p:pic>
        <p:nvPicPr>
          <p:cNvPr id="4100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54363" y="2655888"/>
            <a:ext cx="5667375" cy="323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fld id="{CCFDC8F5-39A6-45FA-93FF-80A9659273C1}" type="datetime1">
              <a:rPr lang="en-US" sz="1400" smtClean="0"/>
              <a:pPr>
                <a:defRPr/>
              </a:pPr>
              <a:t>28-Nov-14</a:t>
            </a:fld>
            <a:endParaRPr lang="en-US" sz="1400" smtClean="0"/>
          </a:p>
        </p:txBody>
      </p:sp>
      <p:sp>
        <p:nvSpPr>
          <p:cNvPr id="614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spcBef>
                <a:spcPct val="20000"/>
              </a:spcBef>
            </a:pPr>
            <a:r>
              <a:rPr lang="en-US" smtClean="0"/>
              <a:t>Vraag 1</a:t>
            </a:r>
          </a:p>
        </p:txBody>
      </p:sp>
      <p:sp>
        <p:nvSpPr>
          <p:cNvPr id="3082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743200" y="2590800"/>
            <a:ext cx="5932488" cy="3790950"/>
          </a:xfrm>
        </p:spPr>
        <p:txBody>
          <a:bodyPr/>
          <a:lstStyle/>
          <a:p>
            <a:pPr marL="432000" lvl="1" indent="0" defTabSz="216000">
              <a:spcBef>
                <a:spcPts val="400"/>
              </a:spcBef>
              <a:buClr>
                <a:schemeClr val="folHlink"/>
              </a:buClr>
              <a:buFont typeface="Monotype Sorts" pitchFamily="2" charset="2"/>
              <a:buNone/>
              <a:defRPr/>
            </a:pPr>
            <a:endParaRPr lang="en-US" sz="1800" smtClean="0">
              <a:solidFill>
                <a:srgbClr val="FF5050"/>
              </a:solidFill>
            </a:endParaRPr>
          </a:p>
          <a:p>
            <a:pPr marL="432000" lvl="1" indent="0" defTabSz="216000">
              <a:spcBef>
                <a:spcPts val="400"/>
              </a:spcBef>
              <a:buClr>
                <a:schemeClr val="folHlink"/>
              </a:buClr>
              <a:buFont typeface="Monotype Sorts" pitchFamily="2" charset="2"/>
              <a:buNone/>
              <a:defRPr/>
            </a:pPr>
            <a:r>
              <a:rPr lang="en-US" sz="1800" smtClean="0">
                <a:solidFill>
                  <a:srgbClr val="336600"/>
                </a:solidFill>
              </a:rPr>
              <a:t>De dikte van de loden afscherming in de bronhouder bedraagt ongeveer 5 cm.</a:t>
            </a:r>
          </a:p>
          <a:p>
            <a:pPr marL="432000" lvl="1" indent="0" defTabSz="216000">
              <a:spcBef>
                <a:spcPts val="400"/>
              </a:spcBef>
              <a:buClr>
                <a:schemeClr val="folHlink"/>
              </a:buClr>
              <a:buFont typeface="Monotype Sorts" pitchFamily="2" charset="2"/>
              <a:buNone/>
              <a:defRPr/>
            </a:pPr>
            <a:endParaRPr lang="en-US" sz="1800" smtClean="0">
              <a:solidFill>
                <a:srgbClr val="336600"/>
              </a:solidFill>
            </a:endParaRPr>
          </a:p>
          <a:p>
            <a:pPr marL="864000" lvl="1" indent="-432000" defTabSz="216000">
              <a:spcBef>
                <a:spcPts val="400"/>
              </a:spcBef>
              <a:buClr>
                <a:schemeClr val="folHlink"/>
              </a:buClr>
              <a:buFont typeface="Monotype Sorts" pitchFamily="2" charset="2"/>
              <a:buChar char="l"/>
              <a:defRPr/>
            </a:pPr>
            <a:r>
              <a:rPr lang="en-US" sz="1800" smtClean="0">
                <a:solidFill>
                  <a:srgbClr val="FF0000"/>
                </a:solidFill>
              </a:rPr>
              <a:t>Verifieer door berekening dat dit correspondeert met een transmissiefactor T = 6</a:t>
            </a:r>
            <a:r>
              <a:rPr lang="en-US" sz="1800" smtClean="0">
                <a:solidFill>
                  <a:srgbClr val="FF0000"/>
                </a:solidFill>
                <a:latin typeface="Times New Roman"/>
                <a:cs typeface="Times New Roman"/>
              </a:rPr>
              <a:t>×</a:t>
            </a:r>
            <a:r>
              <a:rPr lang="en-US" sz="1800" smtClean="0">
                <a:solidFill>
                  <a:srgbClr val="FF0000"/>
                </a:solidFill>
              </a:rPr>
              <a:t>10</a:t>
            </a:r>
            <a:r>
              <a:rPr lang="en-US" sz="1800" baseline="30000" smtClean="0">
                <a:solidFill>
                  <a:srgbClr val="FF0000"/>
                </a:solidFill>
              </a:rPr>
              <a:t>-4</a:t>
            </a:r>
            <a:r>
              <a:rPr lang="en-US" sz="1800" smtClean="0">
                <a:solidFill>
                  <a:srgbClr val="FF0000"/>
                </a:solidFill>
              </a:rPr>
              <a:t>. </a:t>
            </a:r>
          </a:p>
        </p:txBody>
      </p:sp>
      <p:pic>
        <p:nvPicPr>
          <p:cNvPr id="6149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95700" y="4652963"/>
            <a:ext cx="3144838" cy="1928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82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82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7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fld id="{C3C9BB62-F628-4C6F-8CE6-CD65A4793F73}" type="datetime1">
              <a:rPr lang="en-US" sz="1400" smtClean="0"/>
              <a:pPr>
                <a:defRPr/>
              </a:pPr>
              <a:t>28-Nov-14</a:t>
            </a:fld>
            <a:endParaRPr lang="en-US" sz="1400" smtClean="0"/>
          </a:p>
        </p:txBody>
      </p:sp>
      <p:sp>
        <p:nvSpPr>
          <p:cNvPr id="512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468438" y="1244600"/>
            <a:ext cx="6324600" cy="1143000"/>
          </a:xfrm>
        </p:spPr>
        <p:txBody>
          <a:bodyPr/>
          <a:lstStyle/>
          <a:p>
            <a:pPr>
              <a:spcBef>
                <a:spcPct val="20000"/>
              </a:spcBef>
            </a:pPr>
            <a:r>
              <a:rPr lang="en-US" sz="3200" smtClean="0"/>
              <a:t>Gegevens 1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25320" name="Text Box 8"/>
              <p:cNvSpPr txBox="1">
                <a:spLocks noChangeArrowheads="1"/>
              </p:cNvSpPr>
              <p:nvPr/>
            </p:nvSpPr>
            <p:spPr bwMode="auto">
              <a:xfrm>
                <a:off x="2747963" y="2565400"/>
                <a:ext cx="6216650" cy="257346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12700" cap="sq">
                    <a:solidFill>
                      <a:schemeClr val="tx1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 marL="432000" lvl="1" defTabSz="216000" eaLnBrk="0" hangingPunct="0">
                  <a:spcBef>
                    <a:spcPts val="400"/>
                  </a:spcBef>
                  <a:buClr>
                    <a:schemeClr val="folHlink"/>
                  </a:buClr>
                  <a:defRPr/>
                </a:pPr>
                <a:endParaRPr lang="en-US" sz="1800" smtClean="0">
                  <a:solidFill>
                    <a:schemeClr val="bg1"/>
                  </a:solidFill>
                  <a:latin typeface="+mn-lt"/>
                  <a:cs typeface="+mn-cs"/>
                </a:endParaRPr>
              </a:p>
              <a:p>
                <a:pPr marL="864000" lvl="1" indent="-432000" defTabSz="216000" eaLnBrk="0" hangingPunct="0">
                  <a:spcBef>
                    <a:spcPts val="400"/>
                  </a:spcBef>
                  <a:buClr>
                    <a:schemeClr val="folHlink"/>
                  </a:buClr>
                  <a:buFont typeface="Monotype Sorts" pitchFamily="2" charset="2"/>
                  <a:buChar char="l"/>
                  <a:defRPr/>
                </a:pPr>
                <a:r>
                  <a:rPr lang="en-US" sz="1800" smtClean="0">
                    <a:solidFill>
                      <a:schemeClr val="bg1"/>
                    </a:solidFill>
                    <a:latin typeface="+mn-lt"/>
                    <a:cs typeface="+mn-cs"/>
                  </a:rPr>
                  <a:t>activiteit is A = 185 GBq </a:t>
                </a:r>
                <a:r>
                  <a:rPr lang="en-US" sz="1800" baseline="30000" smtClean="0">
                    <a:solidFill>
                      <a:schemeClr val="bg1"/>
                    </a:solidFill>
                    <a:latin typeface="+mn-lt"/>
                    <a:cs typeface="+mn-cs"/>
                  </a:rPr>
                  <a:t>192</a:t>
                </a:r>
                <a:r>
                  <a:rPr lang="en-US" sz="1800" smtClean="0">
                    <a:solidFill>
                      <a:schemeClr val="bg1"/>
                    </a:solidFill>
                    <a:latin typeface="+mn-lt"/>
                    <a:cs typeface="+mn-cs"/>
                  </a:rPr>
                  <a:t>Ir</a:t>
                </a:r>
                <a:endParaRPr lang="en-US" sz="1800">
                  <a:solidFill>
                    <a:schemeClr val="bg1"/>
                  </a:solidFill>
                  <a:latin typeface="+mn-lt"/>
                  <a:cs typeface="+mn-cs"/>
                </a:endParaRPr>
              </a:p>
              <a:p>
                <a:pPr marL="864000" lvl="1" indent="-432000" defTabSz="216000" eaLnBrk="0" hangingPunct="0">
                  <a:spcBef>
                    <a:spcPts val="400"/>
                  </a:spcBef>
                  <a:buClr>
                    <a:schemeClr val="folHlink"/>
                  </a:buClr>
                  <a:buFont typeface="Monotype Sorts" pitchFamily="2" charset="2"/>
                  <a:buChar char="l"/>
                  <a:defRPr/>
                </a:pPr>
                <a:r>
                  <a:rPr lang="en-US" sz="1800" smtClean="0">
                    <a:solidFill>
                      <a:schemeClr val="bg1"/>
                    </a:solidFill>
                    <a:latin typeface="+mn-lt"/>
                    <a:cs typeface="+mn-cs"/>
                  </a:rPr>
                  <a:t>bronconstante is h = 0,14 µSv h</a:t>
                </a:r>
                <a:r>
                  <a:rPr lang="en-US" sz="1800" baseline="30000" smtClean="0">
                    <a:solidFill>
                      <a:schemeClr val="bg1"/>
                    </a:solidFill>
                    <a:latin typeface="+mn-lt"/>
                    <a:cs typeface="+mn-cs"/>
                  </a:rPr>
                  <a:t>-1</a:t>
                </a:r>
                <a:r>
                  <a:rPr lang="en-US" sz="1800" smtClean="0">
                    <a:solidFill>
                      <a:schemeClr val="bg1"/>
                    </a:solidFill>
                    <a:latin typeface="+mn-lt"/>
                    <a:cs typeface="+mn-cs"/>
                  </a:rPr>
                  <a:t> MBq</a:t>
                </a:r>
                <a:r>
                  <a:rPr lang="en-US" sz="1800" baseline="30000" smtClean="0">
                    <a:solidFill>
                      <a:schemeClr val="bg1"/>
                    </a:solidFill>
                    <a:latin typeface="+mn-lt"/>
                    <a:cs typeface="+mn-cs"/>
                  </a:rPr>
                  <a:t>-1</a:t>
                </a:r>
                <a:r>
                  <a:rPr lang="en-US" sz="1800" smtClean="0">
                    <a:solidFill>
                      <a:schemeClr val="bg1"/>
                    </a:solidFill>
                    <a:latin typeface="+mn-lt"/>
                    <a:cs typeface="+mn-cs"/>
                  </a:rPr>
                  <a:t> m</a:t>
                </a:r>
                <a:r>
                  <a:rPr lang="en-US" sz="1800" baseline="30000" smtClean="0">
                    <a:solidFill>
                      <a:schemeClr val="bg1"/>
                    </a:solidFill>
                    <a:latin typeface="+mn-lt"/>
                    <a:cs typeface="+mn-cs"/>
                  </a:rPr>
                  <a:t>2</a:t>
                </a:r>
                <a:endParaRPr lang="en-US" sz="1800" baseline="30000">
                  <a:solidFill>
                    <a:schemeClr val="bg1"/>
                  </a:solidFill>
                  <a:latin typeface="+mn-lt"/>
                  <a:cs typeface="+mn-cs"/>
                </a:endParaRPr>
              </a:p>
              <a:p>
                <a:pPr marL="864000" lvl="1" indent="-432000" defTabSz="216000" eaLnBrk="0" hangingPunct="0">
                  <a:spcBef>
                    <a:spcPts val="400"/>
                  </a:spcBef>
                  <a:buClr>
                    <a:schemeClr val="folHlink"/>
                  </a:buClr>
                  <a:buFont typeface="Monotype Sorts" pitchFamily="2" charset="2"/>
                  <a:buChar char="l"/>
                  <a:defRPr/>
                </a:pPr>
                <a:r>
                  <a:rPr lang="en-US" sz="1800">
                    <a:solidFill>
                      <a:schemeClr val="bg1"/>
                    </a:solidFill>
                    <a:latin typeface="+mn-lt"/>
                  </a:rPr>
                  <a:t>straal </a:t>
                </a:r>
                <a:r>
                  <a:rPr lang="en-US" sz="1800" smtClean="0">
                    <a:solidFill>
                      <a:schemeClr val="bg1"/>
                    </a:solidFill>
                    <a:latin typeface="+mn-lt"/>
                  </a:rPr>
                  <a:t>van de </a:t>
                </a:r>
                <a:r>
                  <a:rPr lang="en-US" sz="1800" smtClean="0">
                    <a:solidFill>
                      <a:schemeClr val="bg1"/>
                    </a:solidFill>
                    <a:latin typeface="+mn-lt"/>
                    <a:cs typeface="+mn-cs"/>
                  </a:rPr>
                  <a:t>bronhouder is r = 15 cm</a:t>
                </a:r>
                <a:endParaRPr lang="en-US" sz="1800">
                  <a:solidFill>
                    <a:schemeClr val="bg1"/>
                  </a:solidFill>
                  <a:latin typeface="+mn-lt"/>
                  <a:cs typeface="+mn-cs"/>
                </a:endParaRPr>
              </a:p>
              <a:p>
                <a:pPr marL="864000" lvl="1" indent="-432000" defTabSz="216000" eaLnBrk="0" hangingPunct="0">
                  <a:spcBef>
                    <a:spcPts val="400"/>
                  </a:spcBef>
                  <a:buClr>
                    <a:schemeClr val="folHlink"/>
                  </a:buClr>
                  <a:buFont typeface="Monotype Sorts" pitchFamily="2" charset="2"/>
                  <a:buChar char="l"/>
                  <a:defRPr/>
                </a:pPr>
                <a14:m>
                  <m:oMath xmlns:m="http://schemas.openxmlformats.org/officeDocument/2006/math">
                    <m:acc>
                      <m:accPr>
                        <m:chr m:val="̇"/>
                        <m:ctrlPr>
                          <a:rPr lang="en-US" sz="1800" i="1" smtClean="0">
                            <a:solidFill>
                              <a:schemeClr val="bg1"/>
                            </a:solidFill>
                            <a:latin typeface="Cambria Math"/>
                            <a:cs typeface="+mn-cs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en-US" sz="1800" b="0" i="0" smtClean="0">
                            <a:solidFill>
                              <a:schemeClr val="bg1"/>
                            </a:solidFill>
                            <a:latin typeface="Cambria Math"/>
                            <a:cs typeface="+mn-cs"/>
                          </a:rPr>
                          <m:t>H</m:t>
                        </m:r>
                      </m:e>
                    </m:acc>
                  </m:oMath>
                </a14:m>
                <a:r>
                  <a:rPr lang="en-US" sz="1800" smtClean="0">
                    <a:solidFill>
                      <a:schemeClr val="bg1"/>
                    </a:solidFill>
                    <a:latin typeface="+mn-lt"/>
                    <a:cs typeface="+mn-cs"/>
                  </a:rPr>
                  <a:t>* = </a:t>
                </a:r>
                <a:r>
                  <a:rPr lang="en-US" sz="1800">
                    <a:solidFill>
                      <a:schemeClr val="bg1"/>
                    </a:solidFill>
                    <a:latin typeface="+mn-lt"/>
                  </a:rPr>
                  <a:t>12 µSv h</a:t>
                </a:r>
                <a:r>
                  <a:rPr lang="en-US" sz="1800" baseline="30000">
                    <a:solidFill>
                      <a:schemeClr val="bg1"/>
                    </a:solidFill>
                    <a:latin typeface="+mn-lt"/>
                  </a:rPr>
                  <a:t>-1</a:t>
                </a:r>
                <a:r>
                  <a:rPr lang="en-US" sz="1800">
                    <a:solidFill>
                      <a:schemeClr val="bg1"/>
                    </a:solidFill>
                    <a:latin typeface="+mn-lt"/>
                  </a:rPr>
                  <a:t> </a:t>
                </a:r>
                <a:r>
                  <a:rPr lang="en-US" sz="1800" smtClean="0">
                    <a:solidFill>
                      <a:schemeClr val="bg1"/>
                    </a:solidFill>
                    <a:latin typeface="+mn-lt"/>
                  </a:rPr>
                  <a:t>gemeten </a:t>
                </a:r>
                <a:r>
                  <a:rPr lang="en-US" sz="1800" smtClean="0">
                    <a:solidFill>
                      <a:schemeClr val="bg1"/>
                    </a:solidFill>
                    <a:latin typeface="+mn-lt"/>
                    <a:cs typeface="+mn-cs"/>
                  </a:rPr>
                  <a:t>op 1 meter afstand van het oppervlak van de bronhouder</a:t>
                </a:r>
                <a:endParaRPr lang="en-US" sz="1800" baseline="30000">
                  <a:solidFill>
                    <a:schemeClr val="bg1"/>
                  </a:solidFill>
                  <a:latin typeface="+mn-lt"/>
                  <a:cs typeface="+mn-cs"/>
                </a:endParaRPr>
              </a:p>
              <a:p>
                <a:pPr marL="864000" lvl="1" indent="-432000" defTabSz="216000" eaLnBrk="0" hangingPunct="0">
                  <a:spcBef>
                    <a:spcPts val="400"/>
                  </a:spcBef>
                  <a:buClr>
                    <a:schemeClr val="folHlink"/>
                  </a:buClr>
                  <a:buFont typeface="Monotype Sorts" pitchFamily="2" charset="2"/>
                  <a:buChar char="l"/>
                  <a:defRPr/>
                </a:pPr>
                <a:r>
                  <a:rPr lang="en-US" sz="1800" smtClean="0">
                    <a:solidFill>
                      <a:schemeClr val="bg1"/>
                    </a:solidFill>
                    <a:latin typeface="+mn-lt"/>
                    <a:cs typeface="+mn-cs"/>
                  </a:rPr>
                  <a:t>afscherming door staal van bron en bronhouder mag worden verwaarloosd</a:t>
                </a:r>
                <a:endParaRPr lang="en-US" sz="1800">
                  <a:solidFill>
                    <a:schemeClr val="bg1"/>
                  </a:solidFill>
                  <a:latin typeface="+mn-lt"/>
                  <a:cs typeface="+mn-cs"/>
                </a:endParaRPr>
              </a:p>
            </p:txBody>
          </p:sp>
        </mc:Choice>
        <mc:Fallback xmlns="">
          <p:sp>
            <p:nvSpPr>
              <p:cNvPr id="525320" name="Text 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747963" y="2565400"/>
                <a:ext cx="6216650" cy="2573461"/>
              </a:xfrm>
              <a:prstGeom prst="rect">
                <a:avLst/>
              </a:prstGeom>
              <a:blipFill rotWithShape="1">
                <a:blip r:embed="rId3"/>
                <a:stretch>
                  <a:fillRect t="-1185" b="-3081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sq">
                    <a:solidFill>
                      <a:schemeClr val="tx1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742786465"/>
      </p:ext>
    </p:extLst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53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53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00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53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500"/>
                            </p:stCondLst>
                            <p:childTnLst>
                              <p:par>
                                <p:cTn id="14" presetID="1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53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8000"/>
                            </p:stCondLst>
                            <p:childTnLst>
                              <p:par>
                                <p:cTn id="17" presetID="1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532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7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fld id="{C3C9BB62-F628-4C6F-8CE6-CD65A4793F73}" type="datetime1">
              <a:rPr lang="en-US" sz="1400" smtClean="0"/>
              <a:pPr>
                <a:defRPr/>
              </a:pPr>
              <a:t>28-Nov-14</a:t>
            </a:fld>
            <a:endParaRPr lang="en-US" sz="1400" smtClean="0"/>
          </a:p>
        </p:txBody>
      </p:sp>
      <p:sp>
        <p:nvSpPr>
          <p:cNvPr id="512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468438" y="1244600"/>
            <a:ext cx="6324600" cy="1143000"/>
          </a:xfrm>
        </p:spPr>
        <p:txBody>
          <a:bodyPr/>
          <a:lstStyle/>
          <a:p>
            <a:pPr>
              <a:spcBef>
                <a:spcPct val="20000"/>
              </a:spcBef>
            </a:pPr>
            <a:r>
              <a:rPr lang="en-US" sz="3200" smtClean="0"/>
              <a:t>Antwoord 1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25320" name="Text Box 8"/>
              <p:cNvSpPr txBox="1">
                <a:spLocks noChangeArrowheads="1"/>
              </p:cNvSpPr>
              <p:nvPr/>
            </p:nvSpPr>
            <p:spPr bwMode="auto">
              <a:xfrm>
                <a:off x="2747963" y="2565400"/>
                <a:ext cx="6216650" cy="3341299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12700" cap="sq">
                    <a:solidFill>
                      <a:schemeClr val="tx1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 marL="432000" lvl="1" defTabSz="216000" eaLnBrk="0" hangingPunct="0">
                  <a:spcBef>
                    <a:spcPts val="400"/>
                  </a:spcBef>
                  <a:buClr>
                    <a:schemeClr val="folHlink"/>
                  </a:buClr>
                  <a:defRPr/>
                </a:pPr>
                <a:endParaRPr lang="en-US" sz="1800" smtClean="0">
                  <a:solidFill>
                    <a:schemeClr val="bg1"/>
                  </a:solidFill>
                  <a:latin typeface="+mn-lt"/>
                  <a:cs typeface="+mn-cs"/>
                </a:endParaRPr>
              </a:p>
              <a:p>
                <a:pPr marL="432000" lvl="1" defTabSz="216000" eaLnBrk="0" hangingPunct="0">
                  <a:spcBef>
                    <a:spcPts val="400"/>
                  </a:spcBef>
                  <a:buClr>
                    <a:schemeClr val="folHlink"/>
                  </a:buClr>
                  <a:defRPr/>
                </a:pPr>
                <a14:m>
                  <m:oMath xmlns:m="http://schemas.openxmlformats.org/officeDocument/2006/math">
                    <m:acc>
                      <m:accPr>
                        <m:chr m:val="̇"/>
                        <m:ctrlPr>
                          <a:rPr lang="en-US" sz="180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en-US" sz="1800">
                            <a:solidFill>
                              <a:srgbClr val="FF0000"/>
                            </a:solidFill>
                            <a:latin typeface="Cambria Math"/>
                          </a:rPr>
                          <m:t>H</m:t>
                        </m:r>
                      </m:e>
                    </m:acc>
                  </m:oMath>
                </a14:m>
                <a:r>
                  <a:rPr lang="en-US" sz="1800">
                    <a:solidFill>
                      <a:srgbClr val="FF0000"/>
                    </a:solidFill>
                    <a:latin typeface="+mn-lt"/>
                  </a:rPr>
                  <a:t>* </a:t>
                </a:r>
                <a:r>
                  <a:rPr lang="en-US" sz="1800" smtClean="0">
                    <a:solidFill>
                      <a:srgbClr val="FF0000"/>
                    </a:solidFill>
                    <a:latin typeface="+mn-lt"/>
                  </a:rPr>
                  <a:t>= h A / r</a:t>
                </a:r>
                <a:r>
                  <a:rPr lang="en-US" sz="1800" baseline="30000" smtClean="0">
                    <a:solidFill>
                      <a:srgbClr val="FF0000"/>
                    </a:solidFill>
                    <a:latin typeface="+mn-lt"/>
                  </a:rPr>
                  <a:t>2</a:t>
                </a:r>
                <a:endParaRPr lang="en-US" sz="1800" baseline="30000">
                  <a:solidFill>
                    <a:srgbClr val="FF0000"/>
                  </a:solidFill>
                  <a:latin typeface="+mn-lt"/>
                  <a:cs typeface="+mn-cs"/>
                </a:endParaRPr>
              </a:p>
              <a:p>
                <a:pPr marL="432000" lvl="1" defTabSz="216000" eaLnBrk="0" hangingPunct="0">
                  <a:spcBef>
                    <a:spcPts val="400"/>
                  </a:spcBef>
                  <a:buClr>
                    <a:schemeClr val="folHlink"/>
                  </a:buClr>
                  <a:defRPr/>
                </a:pPr>
                <a:endParaRPr lang="en-US" sz="1800" smtClean="0">
                  <a:solidFill>
                    <a:schemeClr val="bg1"/>
                  </a:solidFill>
                  <a:latin typeface="+mn-lt"/>
                </a:endParaRPr>
              </a:p>
              <a:p>
                <a:pPr marL="432000" lvl="1" defTabSz="216000" eaLnBrk="0" hangingPunct="0">
                  <a:spcBef>
                    <a:spcPts val="400"/>
                  </a:spcBef>
                  <a:buClr>
                    <a:schemeClr val="folHlink"/>
                  </a:buClr>
                  <a:defRPr/>
                </a:pPr>
                <a:r>
                  <a:rPr lang="en-US" sz="1800">
                    <a:solidFill>
                      <a:schemeClr val="bg1"/>
                    </a:solidFill>
                    <a:latin typeface="+mn-lt"/>
                  </a:rPr>
                  <a:t>h = 0,14 µSv h</a:t>
                </a:r>
                <a:r>
                  <a:rPr lang="en-US" sz="1800" baseline="30000">
                    <a:solidFill>
                      <a:schemeClr val="bg1"/>
                    </a:solidFill>
                    <a:latin typeface="+mn-lt"/>
                  </a:rPr>
                  <a:t>-1</a:t>
                </a:r>
                <a:r>
                  <a:rPr lang="en-US" sz="1800">
                    <a:solidFill>
                      <a:schemeClr val="bg1"/>
                    </a:solidFill>
                    <a:latin typeface="+mn-lt"/>
                  </a:rPr>
                  <a:t> </a:t>
                </a:r>
                <a:r>
                  <a:rPr lang="en-US" sz="1800" smtClean="0">
                    <a:solidFill>
                      <a:schemeClr val="bg1"/>
                    </a:solidFill>
                    <a:latin typeface="+mn-lt"/>
                  </a:rPr>
                  <a:t>MBq</a:t>
                </a:r>
                <a:r>
                  <a:rPr lang="en-US" sz="1800" baseline="30000" smtClean="0">
                    <a:solidFill>
                      <a:schemeClr val="bg1"/>
                    </a:solidFill>
                    <a:latin typeface="+mn-lt"/>
                  </a:rPr>
                  <a:t>-1</a:t>
                </a:r>
                <a:r>
                  <a:rPr lang="en-US" sz="1800" smtClean="0">
                    <a:solidFill>
                      <a:schemeClr val="bg1"/>
                    </a:solidFill>
                    <a:latin typeface="+mn-lt"/>
                  </a:rPr>
                  <a:t> </a:t>
                </a:r>
                <a:r>
                  <a:rPr lang="en-US" sz="1800">
                    <a:solidFill>
                      <a:schemeClr val="bg1"/>
                    </a:solidFill>
                    <a:latin typeface="+mn-lt"/>
                  </a:rPr>
                  <a:t>m</a:t>
                </a:r>
                <a:r>
                  <a:rPr lang="en-US" sz="1800" baseline="30000">
                    <a:solidFill>
                      <a:schemeClr val="bg1"/>
                    </a:solidFill>
                    <a:latin typeface="+mn-lt"/>
                  </a:rPr>
                  <a:t>2 </a:t>
                </a:r>
                <a:endParaRPr lang="en-US" sz="1800" i="1" smtClean="0">
                  <a:solidFill>
                    <a:schemeClr val="bg1"/>
                  </a:solidFill>
                  <a:latin typeface="+mn-lt"/>
                  <a:cs typeface="+mn-cs"/>
                </a:endParaRPr>
              </a:p>
              <a:p>
                <a:pPr marL="432000" lvl="1" defTabSz="216000" eaLnBrk="0" hangingPunct="0">
                  <a:spcBef>
                    <a:spcPts val="400"/>
                  </a:spcBef>
                  <a:buClr>
                    <a:schemeClr val="folHlink"/>
                  </a:buClr>
                  <a:defRPr/>
                </a:pPr>
                <a:r>
                  <a:rPr lang="en-US" sz="1800">
                    <a:solidFill>
                      <a:schemeClr val="bg1"/>
                    </a:solidFill>
                    <a:latin typeface="+mn-lt"/>
                  </a:rPr>
                  <a:t>A = 185 GBq </a:t>
                </a:r>
                <a:r>
                  <a:rPr lang="en-US" sz="1800" smtClean="0">
                    <a:solidFill>
                      <a:schemeClr val="bg1"/>
                    </a:solidFill>
                    <a:latin typeface="+mn-lt"/>
                  </a:rPr>
                  <a:t>= 185</a:t>
                </a:r>
                <a:r>
                  <a:rPr lang="en-US" sz="1800" smtClean="0">
                    <a:solidFill>
                      <a:schemeClr val="bg1"/>
                    </a:solidFill>
                    <a:latin typeface="+mn-lt"/>
                    <a:sym typeface="Symbol"/>
                  </a:rPr>
                  <a:t></a:t>
                </a:r>
                <a:r>
                  <a:rPr lang="en-US" sz="1800" smtClean="0">
                    <a:solidFill>
                      <a:schemeClr val="bg1"/>
                    </a:solidFill>
                    <a:latin typeface="+mn-lt"/>
                  </a:rPr>
                  <a:t>10</a:t>
                </a:r>
                <a:r>
                  <a:rPr lang="en-US" sz="1800" baseline="30000" smtClean="0">
                    <a:solidFill>
                      <a:schemeClr val="bg1"/>
                    </a:solidFill>
                    <a:latin typeface="+mn-lt"/>
                  </a:rPr>
                  <a:t>3</a:t>
                </a:r>
                <a:r>
                  <a:rPr lang="en-US" sz="1800" smtClean="0">
                    <a:solidFill>
                      <a:schemeClr val="bg1"/>
                    </a:solidFill>
                    <a:latin typeface="+mn-lt"/>
                  </a:rPr>
                  <a:t> MBq</a:t>
                </a:r>
              </a:p>
              <a:p>
                <a:pPr marL="432000" lvl="1" defTabSz="216000" eaLnBrk="0" hangingPunct="0">
                  <a:spcBef>
                    <a:spcPts val="400"/>
                  </a:spcBef>
                  <a:buClr>
                    <a:schemeClr val="folHlink"/>
                  </a:buClr>
                  <a:defRPr/>
                </a:pPr>
                <a:r>
                  <a:rPr lang="en-US" sz="1800" smtClean="0">
                    <a:solidFill>
                      <a:schemeClr val="bg1"/>
                    </a:solidFill>
                    <a:latin typeface="+mn-lt"/>
                    <a:cs typeface="+mn-cs"/>
                  </a:rPr>
                  <a:t>r = 1 m + 15 cm = 1,15 m</a:t>
                </a:r>
              </a:p>
              <a:p>
                <a:pPr marL="432000" lvl="1" defTabSz="216000" eaLnBrk="0" hangingPunct="0">
                  <a:spcBef>
                    <a:spcPts val="400"/>
                  </a:spcBef>
                  <a:buClr>
                    <a:schemeClr val="folHlink"/>
                  </a:buClr>
                  <a:defRPr/>
                </a:pPr>
                <a14:m>
                  <m:oMath xmlns:m="http://schemas.openxmlformats.org/officeDocument/2006/math">
                    <m:acc>
                      <m:accPr>
                        <m:chr m:val="̇"/>
                        <m:ctrlPr>
                          <a:rPr lang="en-US" sz="1800" i="1">
                            <a:solidFill>
                              <a:schemeClr val="bg1"/>
                            </a:solidFill>
                            <a:latin typeface="Cambria Math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en-US" sz="1800">
                            <a:solidFill>
                              <a:schemeClr val="bg1"/>
                            </a:solidFill>
                            <a:latin typeface="Cambria Math"/>
                          </a:rPr>
                          <m:t>H</m:t>
                        </m:r>
                      </m:e>
                    </m:acc>
                  </m:oMath>
                </a14:m>
                <a:r>
                  <a:rPr lang="en-US" sz="1800">
                    <a:solidFill>
                      <a:schemeClr val="bg1"/>
                    </a:solidFill>
                    <a:latin typeface="+mn-lt"/>
                  </a:rPr>
                  <a:t>* </a:t>
                </a:r>
                <a:r>
                  <a:rPr lang="en-US" sz="1800" smtClean="0">
                    <a:solidFill>
                      <a:schemeClr val="bg1"/>
                    </a:solidFill>
                    <a:latin typeface="+mn-lt"/>
                  </a:rPr>
                  <a:t>=</a:t>
                </a:r>
                <a:r>
                  <a:rPr lang="en-US" sz="1800">
                    <a:solidFill>
                      <a:schemeClr val="bg1"/>
                    </a:solidFill>
                  </a:rPr>
                  <a:t> </a:t>
                </a:r>
                <a:r>
                  <a:rPr lang="en-US" sz="1800" smtClean="0">
                    <a:solidFill>
                      <a:schemeClr val="bg1"/>
                    </a:solidFill>
                  </a:rPr>
                  <a:t>0,14 </a:t>
                </a:r>
                <a:r>
                  <a:rPr lang="en-US" sz="1800" smtClean="0">
                    <a:solidFill>
                      <a:schemeClr val="bg1"/>
                    </a:solidFill>
                    <a:sym typeface="Symbol"/>
                  </a:rPr>
                  <a:t></a:t>
                </a:r>
                <a:r>
                  <a:rPr lang="en-US" sz="1800" smtClean="0">
                    <a:solidFill>
                      <a:schemeClr val="bg1"/>
                    </a:solidFill>
                  </a:rPr>
                  <a:t> </a:t>
                </a:r>
                <a:r>
                  <a:rPr lang="en-US" sz="1800">
                    <a:solidFill>
                      <a:schemeClr val="bg1"/>
                    </a:solidFill>
                  </a:rPr>
                  <a:t>185</a:t>
                </a:r>
                <a:r>
                  <a:rPr lang="en-US" sz="1800">
                    <a:solidFill>
                      <a:schemeClr val="bg1"/>
                    </a:solidFill>
                    <a:sym typeface="Symbol"/>
                  </a:rPr>
                  <a:t></a:t>
                </a:r>
                <a:r>
                  <a:rPr lang="en-US" sz="1800" smtClean="0">
                    <a:solidFill>
                      <a:schemeClr val="bg1"/>
                    </a:solidFill>
                  </a:rPr>
                  <a:t>10</a:t>
                </a:r>
                <a:r>
                  <a:rPr lang="en-US" sz="1800" baseline="30000" smtClean="0">
                    <a:solidFill>
                      <a:schemeClr val="bg1"/>
                    </a:solidFill>
                  </a:rPr>
                  <a:t>3</a:t>
                </a:r>
                <a:r>
                  <a:rPr lang="en-US" sz="1800" smtClean="0">
                    <a:solidFill>
                      <a:schemeClr val="bg1"/>
                    </a:solidFill>
                  </a:rPr>
                  <a:t> / </a:t>
                </a:r>
                <a:r>
                  <a:rPr lang="en-US" sz="1800" smtClean="0">
                    <a:solidFill>
                      <a:schemeClr val="bg1"/>
                    </a:solidFill>
                  </a:rPr>
                  <a:t>1,15</a:t>
                </a:r>
                <a:r>
                  <a:rPr lang="en-US" sz="1800" baseline="30000" smtClean="0">
                    <a:solidFill>
                      <a:schemeClr val="bg1"/>
                    </a:solidFill>
                  </a:rPr>
                  <a:t>2</a:t>
                </a:r>
                <a:r>
                  <a:rPr lang="en-US" sz="1800" smtClean="0">
                    <a:solidFill>
                      <a:schemeClr val="bg1"/>
                    </a:solidFill>
                  </a:rPr>
                  <a:t> </a:t>
                </a:r>
                <a:r>
                  <a:rPr lang="en-US" sz="1800" smtClean="0">
                    <a:solidFill>
                      <a:schemeClr val="bg1"/>
                    </a:solidFill>
                  </a:rPr>
                  <a:t>µSv h</a:t>
                </a:r>
                <a:r>
                  <a:rPr lang="en-US" sz="1800" baseline="30000" smtClean="0">
                    <a:solidFill>
                      <a:schemeClr val="bg1"/>
                    </a:solidFill>
                  </a:rPr>
                  <a:t>-1</a:t>
                </a:r>
                <a:endParaRPr lang="en-US" sz="1800" smtClean="0">
                  <a:solidFill>
                    <a:schemeClr val="bg1"/>
                  </a:solidFill>
                </a:endParaRPr>
              </a:p>
              <a:p>
                <a:pPr marL="432000" lvl="1" defTabSz="216000" eaLnBrk="0" hangingPunct="0">
                  <a:spcBef>
                    <a:spcPts val="400"/>
                  </a:spcBef>
                  <a:buClr>
                    <a:schemeClr val="folHlink"/>
                  </a:buClr>
                  <a:defRPr/>
                </a:pPr>
                <a:r>
                  <a:rPr lang="en-US" sz="1800">
                    <a:solidFill>
                      <a:schemeClr val="bg1"/>
                    </a:solidFill>
                    <a:latin typeface="+mn-lt"/>
                    <a:cs typeface="+mn-cs"/>
                  </a:rPr>
                  <a:t> </a:t>
                </a:r>
                <a:r>
                  <a:rPr lang="en-US" sz="1800" smtClean="0">
                    <a:solidFill>
                      <a:schemeClr val="bg1"/>
                    </a:solidFill>
                    <a:latin typeface="+mn-lt"/>
                    <a:cs typeface="+mn-cs"/>
                  </a:rPr>
                  <a:t>    = 1,9</a:t>
                </a:r>
                <a:r>
                  <a:rPr lang="en-US" sz="1800" smtClean="0">
                    <a:solidFill>
                      <a:schemeClr val="bg1"/>
                    </a:solidFill>
                    <a:latin typeface="+mn-lt"/>
                    <a:cs typeface="+mn-cs"/>
                    <a:sym typeface="Symbol"/>
                  </a:rPr>
                  <a:t></a:t>
                </a:r>
                <a:r>
                  <a:rPr lang="en-US" sz="1800" smtClean="0">
                    <a:solidFill>
                      <a:schemeClr val="bg1"/>
                    </a:solidFill>
                    <a:latin typeface="+mn-lt"/>
                    <a:cs typeface="+mn-cs"/>
                  </a:rPr>
                  <a:t>10</a:t>
                </a:r>
                <a:r>
                  <a:rPr lang="en-US" sz="1800" baseline="30000" smtClean="0">
                    <a:solidFill>
                      <a:schemeClr val="bg1"/>
                    </a:solidFill>
                    <a:latin typeface="+mn-lt"/>
                    <a:cs typeface="+mn-cs"/>
                  </a:rPr>
                  <a:t>4</a:t>
                </a:r>
                <a:r>
                  <a:rPr lang="en-US" sz="1800" smtClean="0">
                    <a:solidFill>
                      <a:schemeClr val="bg1"/>
                    </a:solidFill>
                    <a:latin typeface="+mn-lt"/>
                    <a:cs typeface="+mn-cs"/>
                  </a:rPr>
                  <a:t> </a:t>
                </a:r>
                <a:r>
                  <a:rPr lang="en-US" sz="1800" smtClean="0">
                    <a:solidFill>
                      <a:schemeClr val="bg1"/>
                    </a:solidFill>
                  </a:rPr>
                  <a:t>µSv </a:t>
                </a:r>
                <a:r>
                  <a:rPr lang="en-US" sz="1800">
                    <a:solidFill>
                      <a:schemeClr val="bg1"/>
                    </a:solidFill>
                  </a:rPr>
                  <a:t>h</a:t>
                </a:r>
                <a:r>
                  <a:rPr lang="en-US" sz="1800" baseline="30000">
                    <a:solidFill>
                      <a:schemeClr val="bg1"/>
                    </a:solidFill>
                  </a:rPr>
                  <a:t>-1</a:t>
                </a:r>
                <a:endParaRPr lang="en-US" sz="1800">
                  <a:solidFill>
                    <a:schemeClr val="bg1"/>
                  </a:solidFill>
                  <a:latin typeface="+mn-lt"/>
                  <a:cs typeface="+mn-cs"/>
                </a:endParaRPr>
              </a:p>
              <a:p>
                <a:pPr marL="432000" lvl="1" defTabSz="216000" eaLnBrk="0" hangingPunct="0">
                  <a:spcBef>
                    <a:spcPts val="400"/>
                  </a:spcBef>
                  <a:buClr>
                    <a:schemeClr val="folHlink"/>
                  </a:buClr>
                  <a:defRPr/>
                </a:pPr>
                <a:endParaRPr lang="en-US" sz="1800" smtClean="0">
                  <a:solidFill>
                    <a:schemeClr val="bg1"/>
                  </a:solidFill>
                  <a:latin typeface="+mn-lt"/>
                  <a:cs typeface="+mn-cs"/>
                </a:endParaRPr>
              </a:p>
              <a:p>
                <a:pPr marL="432000" lvl="1" defTabSz="216000" eaLnBrk="0" hangingPunct="0">
                  <a:spcBef>
                    <a:spcPts val="400"/>
                  </a:spcBef>
                  <a:buClr>
                    <a:schemeClr val="folHlink"/>
                  </a:buClr>
                  <a:defRPr/>
                </a:pPr>
                <a:r>
                  <a:rPr lang="en-US" sz="1800" smtClean="0">
                    <a:solidFill>
                      <a:schemeClr val="bg1"/>
                    </a:solidFill>
                    <a:latin typeface="+mn-lt"/>
                    <a:cs typeface="+mn-cs"/>
                  </a:rPr>
                  <a:t>T = 12 </a:t>
                </a:r>
                <a:r>
                  <a:rPr lang="en-US" sz="1800" smtClean="0">
                    <a:solidFill>
                      <a:schemeClr val="bg1"/>
                    </a:solidFill>
                  </a:rPr>
                  <a:t>µSv h</a:t>
                </a:r>
                <a:r>
                  <a:rPr lang="en-US" sz="1800" baseline="30000" smtClean="0">
                    <a:solidFill>
                      <a:schemeClr val="bg1"/>
                    </a:solidFill>
                  </a:rPr>
                  <a:t>-1</a:t>
                </a:r>
                <a:r>
                  <a:rPr lang="en-US" sz="1800" smtClean="0">
                    <a:solidFill>
                      <a:schemeClr val="bg1"/>
                    </a:solidFill>
                  </a:rPr>
                  <a:t> / </a:t>
                </a:r>
                <a:r>
                  <a:rPr lang="en-US" sz="1800">
                    <a:solidFill>
                      <a:schemeClr val="bg1"/>
                    </a:solidFill>
                  </a:rPr>
                  <a:t>1,9</a:t>
                </a:r>
                <a:r>
                  <a:rPr lang="en-US" sz="1800">
                    <a:solidFill>
                      <a:schemeClr val="bg1"/>
                    </a:solidFill>
                    <a:sym typeface="Symbol"/>
                  </a:rPr>
                  <a:t></a:t>
                </a:r>
                <a:r>
                  <a:rPr lang="en-US" sz="1800">
                    <a:solidFill>
                      <a:schemeClr val="bg1"/>
                    </a:solidFill>
                  </a:rPr>
                  <a:t>10</a:t>
                </a:r>
                <a:r>
                  <a:rPr lang="en-US" sz="1800" baseline="30000">
                    <a:solidFill>
                      <a:schemeClr val="bg1"/>
                    </a:solidFill>
                  </a:rPr>
                  <a:t>4</a:t>
                </a:r>
                <a:r>
                  <a:rPr lang="en-US" sz="1800">
                    <a:solidFill>
                      <a:schemeClr val="bg1"/>
                    </a:solidFill>
                  </a:rPr>
                  <a:t> µSv </a:t>
                </a:r>
                <a:r>
                  <a:rPr lang="en-US" sz="1800" smtClean="0">
                    <a:solidFill>
                      <a:schemeClr val="bg1"/>
                    </a:solidFill>
                  </a:rPr>
                  <a:t>h</a:t>
                </a:r>
                <a:r>
                  <a:rPr lang="en-US" sz="1800" baseline="30000" smtClean="0">
                    <a:solidFill>
                      <a:schemeClr val="bg1"/>
                    </a:solidFill>
                  </a:rPr>
                  <a:t>-1</a:t>
                </a:r>
                <a:r>
                  <a:rPr lang="en-US" sz="1800">
                    <a:solidFill>
                      <a:schemeClr val="bg1"/>
                    </a:solidFill>
                  </a:rPr>
                  <a:t> </a:t>
                </a:r>
                <a:r>
                  <a:rPr lang="en-US" sz="1800" smtClean="0">
                    <a:solidFill>
                      <a:schemeClr val="bg1"/>
                    </a:solidFill>
                  </a:rPr>
                  <a:t>= </a:t>
                </a:r>
                <a:r>
                  <a:rPr lang="en-US" sz="1800" smtClean="0">
                    <a:solidFill>
                      <a:srgbClr val="FF0000"/>
                    </a:solidFill>
                  </a:rPr>
                  <a:t>6</a:t>
                </a:r>
                <a:r>
                  <a:rPr lang="en-US" sz="1800" smtClean="0">
                    <a:solidFill>
                      <a:srgbClr val="FF0000"/>
                    </a:solidFill>
                    <a:sym typeface="Symbol"/>
                  </a:rPr>
                  <a:t></a:t>
                </a:r>
                <a:r>
                  <a:rPr lang="en-US" sz="1800" smtClean="0">
                    <a:solidFill>
                      <a:srgbClr val="FF0000"/>
                    </a:solidFill>
                  </a:rPr>
                  <a:t>10</a:t>
                </a:r>
                <a:r>
                  <a:rPr lang="en-US" sz="1800" baseline="30000" smtClean="0">
                    <a:solidFill>
                      <a:srgbClr val="FF0000"/>
                    </a:solidFill>
                  </a:rPr>
                  <a:t>-4</a:t>
                </a:r>
                <a:endParaRPr lang="en-US" sz="1800" baseline="30000">
                  <a:solidFill>
                    <a:srgbClr val="FF0000"/>
                  </a:solidFill>
                  <a:latin typeface="+mn-lt"/>
                  <a:cs typeface="+mn-cs"/>
                </a:endParaRPr>
              </a:p>
            </p:txBody>
          </p:sp>
        </mc:Choice>
        <mc:Fallback>
          <p:sp>
            <p:nvSpPr>
              <p:cNvPr id="525320" name="Text 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747963" y="2565400"/>
                <a:ext cx="6216650" cy="3341299"/>
              </a:xfrm>
              <a:prstGeom prst="rect">
                <a:avLst/>
              </a:prstGeom>
              <a:blipFill rotWithShape="1">
                <a:blip r:embed="rId3"/>
                <a:stretch>
                  <a:fillRect t="-912" b="-2007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sq">
                    <a:solidFill>
                      <a:schemeClr val="tx1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414127431"/>
      </p:ext>
    </p:extLst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53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53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532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532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532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500"/>
                            </p:stCondLst>
                            <p:childTnLst>
                              <p:par>
                                <p:cTn id="16" presetID="1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532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fld id="{CCFDC8F5-39A6-45FA-93FF-80A9659273C1}" type="datetime1">
              <a:rPr lang="en-US" sz="1400" smtClean="0"/>
              <a:pPr>
                <a:defRPr/>
              </a:pPr>
              <a:t>28-Nov-14</a:t>
            </a:fld>
            <a:endParaRPr lang="en-US" sz="1400" smtClean="0"/>
          </a:p>
        </p:txBody>
      </p:sp>
      <p:sp>
        <p:nvSpPr>
          <p:cNvPr id="614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spcBef>
                <a:spcPct val="20000"/>
              </a:spcBef>
            </a:pPr>
            <a:r>
              <a:rPr lang="en-US" smtClean="0"/>
              <a:t>Vraag 2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08227" name="Rectangle 3"/>
              <p:cNvSpPr>
                <a:spLocks noGrp="1" noChangeArrowheads="1"/>
              </p:cNvSpPr>
              <p:nvPr>
                <p:ph type="body" idx="1"/>
              </p:nvPr>
            </p:nvSpPr>
            <p:spPr>
              <a:xfrm>
                <a:off x="2743200" y="2590800"/>
                <a:ext cx="5789240" cy="3790950"/>
              </a:xfrm>
            </p:spPr>
            <p:txBody>
              <a:bodyPr/>
              <a:lstStyle/>
              <a:p>
                <a:pPr marL="432000" lvl="1" indent="0" defTabSz="216000">
                  <a:spcBef>
                    <a:spcPts val="400"/>
                  </a:spcBef>
                  <a:buClr>
                    <a:schemeClr val="folHlink"/>
                  </a:buClr>
                  <a:buFont typeface="Monotype Sorts" pitchFamily="2" charset="2"/>
                  <a:buNone/>
                  <a:defRPr/>
                </a:pPr>
                <a:endParaRPr lang="en-US" sz="1800" smtClean="0">
                  <a:solidFill>
                    <a:srgbClr val="FF5050"/>
                  </a:solidFill>
                </a:endParaRPr>
              </a:p>
              <a:p>
                <a:pPr marL="432000" lvl="1" indent="0" defTabSz="216000">
                  <a:spcBef>
                    <a:spcPts val="400"/>
                  </a:spcBef>
                  <a:buClr>
                    <a:schemeClr val="folHlink"/>
                  </a:buClr>
                  <a:buFont typeface="Monotype Sorts" pitchFamily="2" charset="2"/>
                  <a:buNone/>
                  <a:defRPr/>
                </a:pPr>
                <a:r>
                  <a:rPr lang="en-US" sz="1800" smtClean="0">
                    <a:solidFill>
                      <a:srgbClr val="336600"/>
                    </a:solidFill>
                  </a:rPr>
                  <a:t>Op de grond is een afzetting vereist op een positie waar </a:t>
                </a:r>
                <a14:m>
                  <m:oMath xmlns:m="http://schemas.openxmlformats.org/officeDocument/2006/math">
                    <m:acc>
                      <m:accPr>
                        <m:chr m:val="̇"/>
                        <m:ctrlPr>
                          <a:rPr lang="en-US" sz="1800" i="1">
                            <a:solidFill>
                              <a:schemeClr val="bg1"/>
                            </a:solidFill>
                            <a:latin typeface="Cambria Math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en-US" sz="1800">
                            <a:solidFill>
                              <a:schemeClr val="bg1"/>
                            </a:solidFill>
                            <a:latin typeface="Cambria Math"/>
                          </a:rPr>
                          <m:t>H</m:t>
                        </m:r>
                      </m:e>
                    </m:acc>
                  </m:oMath>
                </a14:m>
                <a:r>
                  <a:rPr lang="en-US" sz="1800">
                    <a:solidFill>
                      <a:schemeClr val="bg1"/>
                    </a:solidFill>
                  </a:rPr>
                  <a:t>* </a:t>
                </a:r>
                <a:r>
                  <a:rPr lang="en-US" sz="1800" smtClean="0">
                    <a:solidFill>
                      <a:schemeClr val="bg1"/>
                    </a:solidFill>
                  </a:rPr>
                  <a:t>maximaal 10 µSv h</a:t>
                </a:r>
                <a:r>
                  <a:rPr lang="en-US" sz="1800" baseline="30000" smtClean="0">
                    <a:solidFill>
                      <a:schemeClr val="bg1"/>
                    </a:solidFill>
                  </a:rPr>
                  <a:t>-1</a:t>
                </a:r>
                <a:r>
                  <a:rPr lang="en-US" sz="1800" smtClean="0">
                    <a:solidFill>
                      <a:schemeClr val="bg1"/>
                    </a:solidFill>
                  </a:rPr>
                  <a:t> bedraagt.</a:t>
                </a:r>
                <a:endParaRPr lang="en-US" sz="1800" smtClean="0">
                  <a:solidFill>
                    <a:srgbClr val="336600"/>
                  </a:solidFill>
                </a:endParaRPr>
              </a:p>
              <a:p>
                <a:pPr marL="432000" lvl="1" indent="0" defTabSz="216000">
                  <a:spcBef>
                    <a:spcPts val="400"/>
                  </a:spcBef>
                  <a:buClr>
                    <a:schemeClr val="folHlink"/>
                  </a:buClr>
                  <a:buFont typeface="Monotype Sorts" pitchFamily="2" charset="2"/>
                  <a:buNone/>
                  <a:defRPr/>
                </a:pPr>
                <a:endParaRPr lang="en-US" sz="1800" smtClean="0">
                  <a:solidFill>
                    <a:srgbClr val="336600"/>
                  </a:solidFill>
                </a:endParaRPr>
              </a:p>
              <a:p>
                <a:pPr marL="864000" lvl="1" indent="-432000" defTabSz="216000">
                  <a:spcBef>
                    <a:spcPts val="400"/>
                  </a:spcBef>
                  <a:buClr>
                    <a:schemeClr val="folHlink"/>
                  </a:buClr>
                  <a:buFont typeface="Monotype Sorts" pitchFamily="2" charset="2"/>
                  <a:buChar char="l"/>
                  <a:defRPr/>
                </a:pPr>
                <a:r>
                  <a:rPr lang="en-US" sz="1800" smtClean="0">
                    <a:solidFill>
                      <a:srgbClr val="FF0000"/>
                    </a:solidFill>
                  </a:rPr>
                  <a:t>Bereken de straal van afzetting op de grond.</a:t>
                </a:r>
                <a:br>
                  <a:rPr lang="en-US" sz="1800" smtClean="0">
                    <a:solidFill>
                      <a:srgbClr val="FF0000"/>
                    </a:solidFill>
                  </a:rPr>
                </a:br>
                <a:r>
                  <a:rPr lang="en-US" sz="1800" smtClean="0">
                    <a:solidFill>
                      <a:srgbClr val="FF0000"/>
                    </a:solidFill>
                  </a:rPr>
                  <a:t>Neem aan dat de bron in de pijpleiding zit.</a:t>
                </a:r>
                <a:br>
                  <a:rPr lang="en-US" sz="1800" smtClean="0">
                    <a:solidFill>
                      <a:srgbClr val="FF0000"/>
                    </a:solidFill>
                  </a:rPr>
                </a:br>
                <a:r>
                  <a:rPr lang="en-US" sz="1800" smtClean="0">
                    <a:solidFill>
                      <a:srgbClr val="FF0000"/>
                    </a:solidFill>
                  </a:rPr>
                  <a:t>Verwaarloos afscherming door de pijpleiding.</a:t>
                </a:r>
              </a:p>
            </p:txBody>
          </p:sp>
        </mc:Choice>
        <mc:Fallback xmlns="">
          <p:sp>
            <p:nvSpPr>
              <p:cNvPr id="308227" name="Rectang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2743200" y="2590800"/>
                <a:ext cx="5789240" cy="3790950"/>
              </a:xfrm>
              <a:blipFill rotWithShape="1">
                <a:blip r:embed="rId3"/>
                <a:stretch>
                  <a:fillRect t="-804" r="-63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182744900"/>
      </p:ext>
    </p:extLst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82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82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7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fld id="{C3C9BB62-F628-4C6F-8CE6-CD65A4793F73}" type="datetime1">
              <a:rPr lang="en-US" sz="1400" smtClean="0"/>
              <a:pPr>
                <a:defRPr/>
              </a:pPr>
              <a:t>28-Nov-14</a:t>
            </a:fld>
            <a:endParaRPr lang="en-US" sz="1400" smtClean="0"/>
          </a:p>
        </p:txBody>
      </p:sp>
      <p:sp>
        <p:nvSpPr>
          <p:cNvPr id="512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468438" y="1244600"/>
            <a:ext cx="6324600" cy="1143000"/>
          </a:xfrm>
        </p:spPr>
        <p:txBody>
          <a:bodyPr/>
          <a:lstStyle/>
          <a:p>
            <a:pPr>
              <a:spcBef>
                <a:spcPct val="20000"/>
              </a:spcBef>
            </a:pPr>
            <a:r>
              <a:rPr lang="en-US" sz="3200" smtClean="0"/>
              <a:t>Gegevens 2</a:t>
            </a:r>
          </a:p>
        </p:txBody>
      </p:sp>
      <p:sp>
        <p:nvSpPr>
          <p:cNvPr id="525320" name="Text Box 8"/>
          <p:cNvSpPr txBox="1">
            <a:spLocks noChangeArrowheads="1"/>
          </p:cNvSpPr>
          <p:nvPr/>
        </p:nvSpPr>
        <p:spPr bwMode="auto">
          <a:xfrm>
            <a:off x="2747963" y="2565400"/>
            <a:ext cx="6216650" cy="6976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L="432000" lvl="1" defTabSz="216000" eaLnBrk="0" hangingPunct="0">
              <a:spcBef>
                <a:spcPts val="400"/>
              </a:spcBef>
              <a:buClr>
                <a:schemeClr val="folHlink"/>
              </a:buClr>
              <a:defRPr/>
            </a:pPr>
            <a:endParaRPr lang="en-US" sz="1800" smtClean="0">
              <a:solidFill>
                <a:schemeClr val="bg1"/>
              </a:solidFill>
              <a:latin typeface="+mn-lt"/>
              <a:cs typeface="+mn-cs"/>
            </a:endParaRPr>
          </a:p>
          <a:p>
            <a:pPr marL="864000" lvl="1" indent="-432000" defTabSz="216000" eaLnBrk="0" hangingPunct="0">
              <a:spcBef>
                <a:spcPts val="400"/>
              </a:spcBef>
              <a:buClr>
                <a:schemeClr val="folHlink"/>
              </a:buClr>
              <a:buFont typeface="Monotype Sorts" pitchFamily="2" charset="2"/>
              <a:buChar char="l"/>
              <a:defRPr/>
            </a:pPr>
            <a:r>
              <a:rPr lang="en-US" sz="1800" smtClean="0">
                <a:solidFill>
                  <a:schemeClr val="bg1"/>
                </a:solidFill>
                <a:latin typeface="+mn-lt"/>
                <a:cs typeface="+mn-cs"/>
              </a:rPr>
              <a:t>bron op 6 m hoogte</a:t>
            </a:r>
            <a:endParaRPr lang="en-US" sz="1800">
              <a:solidFill>
                <a:schemeClr val="bg1"/>
              </a:solidFill>
              <a:latin typeface="+mn-lt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70180736"/>
      </p:ext>
    </p:extLst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53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7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fld id="{C3C9BB62-F628-4C6F-8CE6-CD65A4793F73}" type="datetime1">
              <a:rPr lang="en-US" sz="1400" smtClean="0"/>
              <a:pPr>
                <a:defRPr/>
              </a:pPr>
              <a:t>28-Nov-14</a:t>
            </a:fld>
            <a:endParaRPr lang="en-US" sz="1400" smtClean="0"/>
          </a:p>
        </p:txBody>
      </p:sp>
      <p:sp>
        <p:nvSpPr>
          <p:cNvPr id="512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468438" y="1244600"/>
            <a:ext cx="6324600" cy="1143000"/>
          </a:xfrm>
        </p:spPr>
        <p:txBody>
          <a:bodyPr/>
          <a:lstStyle/>
          <a:p>
            <a:pPr>
              <a:spcBef>
                <a:spcPct val="20000"/>
              </a:spcBef>
            </a:pPr>
            <a:r>
              <a:rPr lang="en-US" sz="3200" smtClean="0"/>
              <a:t>Antwoord 2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25320" name="Text Box 8"/>
              <p:cNvSpPr txBox="1">
                <a:spLocks noChangeArrowheads="1"/>
              </p:cNvSpPr>
              <p:nvPr/>
            </p:nvSpPr>
            <p:spPr bwMode="auto">
              <a:xfrm>
                <a:off x="2747963" y="2565400"/>
                <a:ext cx="6216650" cy="362695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12700" cap="sq">
                    <a:solidFill>
                      <a:schemeClr val="tx1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 marL="432000" lvl="1" defTabSz="216000" eaLnBrk="0" hangingPunct="0">
                  <a:spcBef>
                    <a:spcPts val="400"/>
                  </a:spcBef>
                  <a:buClr>
                    <a:schemeClr val="folHlink"/>
                  </a:buClr>
                  <a:defRPr/>
                </a:pPr>
                <a:endParaRPr lang="en-US" sz="1800" smtClean="0">
                  <a:solidFill>
                    <a:schemeClr val="bg1"/>
                  </a:solidFill>
                  <a:latin typeface="+mn-lt"/>
                  <a:cs typeface="+mn-cs"/>
                </a:endParaRPr>
              </a:p>
              <a:p>
                <a:pPr marL="432000" lvl="1" defTabSz="216000" eaLnBrk="0" hangingPunct="0">
                  <a:spcBef>
                    <a:spcPts val="400"/>
                  </a:spcBef>
                  <a:buClr>
                    <a:schemeClr val="folHlink"/>
                  </a:buClr>
                  <a:defRPr/>
                </a:pPr>
                <a14:m>
                  <m:oMath xmlns:m="http://schemas.openxmlformats.org/officeDocument/2006/math">
                    <m:acc>
                      <m:accPr>
                        <m:chr m:val="̇"/>
                        <m:ctrlPr>
                          <a:rPr lang="en-US" sz="180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en-US" sz="1800">
                            <a:solidFill>
                              <a:srgbClr val="FF0000"/>
                            </a:solidFill>
                            <a:latin typeface="Cambria Math"/>
                          </a:rPr>
                          <m:t>H</m:t>
                        </m:r>
                      </m:e>
                    </m:acc>
                  </m:oMath>
                </a14:m>
                <a:r>
                  <a:rPr lang="en-US" sz="1800">
                    <a:solidFill>
                      <a:srgbClr val="FF0000"/>
                    </a:solidFill>
                    <a:latin typeface="+mn-lt"/>
                  </a:rPr>
                  <a:t>* </a:t>
                </a:r>
                <a:r>
                  <a:rPr lang="en-US" sz="1800" smtClean="0">
                    <a:solidFill>
                      <a:srgbClr val="FF0000"/>
                    </a:solidFill>
                    <a:latin typeface="+mn-lt"/>
                  </a:rPr>
                  <a:t>= h A / r</a:t>
                </a:r>
                <a:r>
                  <a:rPr lang="en-US" sz="1800" baseline="30000" smtClean="0">
                    <a:solidFill>
                      <a:srgbClr val="FF0000"/>
                    </a:solidFill>
                    <a:latin typeface="+mn-lt"/>
                  </a:rPr>
                  <a:t>2</a:t>
                </a:r>
                <a:endParaRPr lang="en-US" sz="1800" baseline="30000">
                  <a:solidFill>
                    <a:srgbClr val="FF0000"/>
                  </a:solidFill>
                  <a:latin typeface="+mn-lt"/>
                  <a:cs typeface="+mn-cs"/>
                </a:endParaRPr>
              </a:p>
              <a:p>
                <a:pPr marL="432000" lvl="1" defTabSz="216000" eaLnBrk="0" hangingPunct="0">
                  <a:spcBef>
                    <a:spcPts val="400"/>
                  </a:spcBef>
                  <a:buClr>
                    <a:schemeClr val="folHlink"/>
                  </a:buClr>
                  <a:defRPr/>
                </a:pPr>
                <a:endParaRPr lang="en-US" sz="1800" smtClean="0">
                  <a:solidFill>
                    <a:schemeClr val="bg1"/>
                  </a:solidFill>
                  <a:latin typeface="+mn-lt"/>
                </a:endParaRPr>
              </a:p>
              <a:p>
                <a:pPr marL="432000" lvl="1" defTabSz="216000" eaLnBrk="0" hangingPunct="0">
                  <a:spcBef>
                    <a:spcPts val="400"/>
                  </a:spcBef>
                  <a:buClr>
                    <a:schemeClr val="folHlink"/>
                  </a:buClr>
                  <a:defRPr/>
                </a:pPr>
                <a14:m>
                  <m:oMath xmlns:m="http://schemas.openxmlformats.org/officeDocument/2006/math">
                    <m:acc>
                      <m:accPr>
                        <m:chr m:val="̇"/>
                        <m:ctrlPr>
                          <a:rPr lang="en-US" sz="1800" i="1">
                            <a:solidFill>
                              <a:schemeClr val="bg1"/>
                            </a:solidFill>
                            <a:latin typeface="Cambria Math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en-US" sz="1800">
                            <a:solidFill>
                              <a:schemeClr val="bg1"/>
                            </a:solidFill>
                            <a:latin typeface="Cambria Math"/>
                          </a:rPr>
                          <m:t>H</m:t>
                        </m:r>
                      </m:e>
                    </m:acc>
                  </m:oMath>
                </a14:m>
                <a:r>
                  <a:rPr lang="en-US" sz="1800">
                    <a:solidFill>
                      <a:schemeClr val="bg1"/>
                    </a:solidFill>
                  </a:rPr>
                  <a:t>*</a:t>
                </a:r>
                <a:r>
                  <a:rPr lang="en-US" sz="1800" smtClean="0">
                    <a:solidFill>
                      <a:schemeClr val="bg1"/>
                    </a:solidFill>
                  </a:rPr>
                  <a:t>(1,15 m) </a:t>
                </a:r>
                <a:r>
                  <a:rPr lang="en-US" sz="1800">
                    <a:solidFill>
                      <a:schemeClr val="bg1"/>
                    </a:solidFill>
                  </a:rPr>
                  <a:t>= </a:t>
                </a:r>
                <a:r>
                  <a:rPr lang="en-US" sz="1800" smtClean="0">
                    <a:solidFill>
                      <a:schemeClr val="bg1"/>
                    </a:solidFill>
                  </a:rPr>
                  <a:t>1,9</a:t>
                </a:r>
                <a:r>
                  <a:rPr lang="en-US" sz="1800" smtClean="0">
                    <a:solidFill>
                      <a:schemeClr val="bg1"/>
                    </a:solidFill>
                    <a:sym typeface="Symbol"/>
                  </a:rPr>
                  <a:t></a:t>
                </a:r>
                <a:r>
                  <a:rPr lang="en-US" sz="1800" smtClean="0">
                    <a:solidFill>
                      <a:schemeClr val="bg1"/>
                    </a:solidFill>
                  </a:rPr>
                  <a:t>10</a:t>
                </a:r>
                <a:r>
                  <a:rPr lang="en-US" sz="1800" baseline="30000" smtClean="0">
                    <a:solidFill>
                      <a:schemeClr val="bg1"/>
                    </a:solidFill>
                  </a:rPr>
                  <a:t>4</a:t>
                </a:r>
                <a:r>
                  <a:rPr lang="en-US" sz="1800" smtClean="0">
                    <a:solidFill>
                      <a:schemeClr val="bg1"/>
                    </a:solidFill>
                  </a:rPr>
                  <a:t> </a:t>
                </a:r>
                <a:r>
                  <a:rPr lang="en-US" sz="1800" smtClean="0">
                    <a:solidFill>
                      <a:schemeClr val="bg1"/>
                    </a:solidFill>
                    <a:latin typeface="+mn-lt"/>
                  </a:rPr>
                  <a:t>µSv h</a:t>
                </a:r>
                <a:r>
                  <a:rPr lang="en-US" sz="1800" baseline="30000" smtClean="0">
                    <a:solidFill>
                      <a:schemeClr val="bg1"/>
                    </a:solidFill>
                    <a:latin typeface="+mn-lt"/>
                  </a:rPr>
                  <a:t>-1</a:t>
                </a:r>
                <a:r>
                  <a:rPr lang="en-US" sz="1800" smtClean="0">
                    <a:solidFill>
                      <a:schemeClr val="bg1"/>
                    </a:solidFill>
                    <a:latin typeface="+mn-lt"/>
                  </a:rPr>
                  <a:t>				zie vraag 1</a:t>
                </a:r>
                <a:endParaRPr lang="en-US" sz="1800" i="1" smtClean="0">
                  <a:solidFill>
                    <a:schemeClr val="bg1"/>
                  </a:solidFill>
                  <a:latin typeface="+mn-lt"/>
                  <a:cs typeface="+mn-cs"/>
                </a:endParaRPr>
              </a:p>
              <a:p>
                <a:pPr marL="432000" lvl="1" defTabSz="216000" eaLnBrk="0" hangingPunct="0">
                  <a:spcBef>
                    <a:spcPts val="400"/>
                  </a:spcBef>
                  <a:buClr>
                    <a:schemeClr val="folHlink"/>
                  </a:buClr>
                  <a:defRPr/>
                </a:pPr>
                <a14:m>
                  <m:oMath xmlns:m="http://schemas.openxmlformats.org/officeDocument/2006/math">
                    <m:acc>
                      <m:accPr>
                        <m:chr m:val="̇"/>
                        <m:ctrlPr>
                          <a:rPr lang="en-US" sz="1800" i="1">
                            <a:solidFill>
                              <a:schemeClr val="bg1"/>
                            </a:solidFill>
                            <a:latin typeface="Cambria Math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en-US" sz="1800">
                            <a:solidFill>
                              <a:schemeClr val="bg1"/>
                            </a:solidFill>
                            <a:latin typeface="Cambria Math"/>
                          </a:rPr>
                          <m:t>H</m:t>
                        </m:r>
                      </m:e>
                    </m:acc>
                  </m:oMath>
                </a14:m>
                <a:r>
                  <a:rPr lang="en-US" sz="1800">
                    <a:solidFill>
                      <a:schemeClr val="bg1"/>
                    </a:solidFill>
                  </a:rPr>
                  <a:t>*(</a:t>
                </a:r>
                <a:r>
                  <a:rPr lang="en-US" sz="1800" smtClean="0">
                    <a:solidFill>
                      <a:schemeClr val="bg1"/>
                    </a:solidFill>
                  </a:rPr>
                  <a:t>r</a:t>
                </a:r>
                <a:r>
                  <a:rPr lang="en-US" sz="1800">
                    <a:solidFill>
                      <a:schemeClr val="bg1"/>
                    </a:solidFill>
                  </a:rPr>
                  <a:t>) = </a:t>
                </a:r>
                <a:r>
                  <a:rPr lang="en-US" sz="1800" smtClean="0">
                    <a:solidFill>
                      <a:schemeClr val="bg1"/>
                    </a:solidFill>
                  </a:rPr>
                  <a:t>10 </a:t>
                </a:r>
                <a:r>
                  <a:rPr lang="en-US" sz="1800">
                    <a:solidFill>
                      <a:schemeClr val="bg1"/>
                    </a:solidFill>
                  </a:rPr>
                  <a:t>µSv h</a:t>
                </a:r>
                <a:r>
                  <a:rPr lang="en-US" sz="1800" baseline="30000">
                    <a:solidFill>
                      <a:schemeClr val="bg1"/>
                    </a:solidFill>
                  </a:rPr>
                  <a:t>-1</a:t>
                </a:r>
                <a:r>
                  <a:rPr lang="en-US" sz="1800">
                    <a:solidFill>
                      <a:schemeClr val="bg1"/>
                    </a:solidFill>
                  </a:rPr>
                  <a:t>	</a:t>
                </a:r>
                <a:r>
                  <a:rPr lang="en-US" sz="1800" smtClean="0">
                    <a:solidFill>
                      <a:schemeClr val="bg1"/>
                    </a:solidFill>
                  </a:rPr>
                  <a:t>								wordt geëist</a:t>
                </a:r>
              </a:p>
              <a:p>
                <a:pPr marL="432000" lvl="1" defTabSz="216000" eaLnBrk="0" hangingPunct="0">
                  <a:spcBef>
                    <a:spcPts val="400"/>
                  </a:spcBef>
                  <a:buClr>
                    <a:schemeClr val="folHlink"/>
                  </a:buClr>
                  <a:defRPr/>
                </a:pPr>
                <a:r>
                  <a:rPr lang="en-US" sz="1800" smtClean="0">
                    <a:solidFill>
                      <a:schemeClr val="bg1"/>
                    </a:solidFill>
                    <a:latin typeface="+mn-lt"/>
                    <a:cs typeface="+mn-cs"/>
                  </a:rPr>
                  <a:t>(r / 1,15 m)</a:t>
                </a:r>
                <a:r>
                  <a:rPr lang="en-US" sz="1800" baseline="30000" smtClean="0">
                    <a:solidFill>
                      <a:schemeClr val="bg1"/>
                    </a:solidFill>
                    <a:latin typeface="+mn-lt"/>
                    <a:cs typeface="+mn-cs"/>
                  </a:rPr>
                  <a:t>2</a:t>
                </a:r>
                <a:r>
                  <a:rPr lang="en-US" sz="1800" smtClean="0">
                    <a:solidFill>
                      <a:schemeClr val="bg1"/>
                    </a:solidFill>
                    <a:latin typeface="+mn-lt"/>
                    <a:cs typeface="+mn-cs"/>
                  </a:rPr>
                  <a:t> = </a:t>
                </a:r>
                <a:r>
                  <a:rPr lang="en-US" sz="1800">
                    <a:solidFill>
                      <a:schemeClr val="bg1"/>
                    </a:solidFill>
                  </a:rPr>
                  <a:t>1,9</a:t>
                </a:r>
                <a:r>
                  <a:rPr lang="en-US" sz="1800">
                    <a:solidFill>
                      <a:schemeClr val="bg1"/>
                    </a:solidFill>
                    <a:sym typeface="Symbol"/>
                  </a:rPr>
                  <a:t></a:t>
                </a:r>
                <a:r>
                  <a:rPr lang="en-US" sz="1800">
                    <a:solidFill>
                      <a:schemeClr val="bg1"/>
                    </a:solidFill>
                  </a:rPr>
                  <a:t>10</a:t>
                </a:r>
                <a:r>
                  <a:rPr lang="en-US" sz="1800" baseline="30000">
                    <a:solidFill>
                      <a:schemeClr val="bg1"/>
                    </a:solidFill>
                  </a:rPr>
                  <a:t>4</a:t>
                </a:r>
                <a:r>
                  <a:rPr lang="en-US" sz="1800">
                    <a:solidFill>
                      <a:schemeClr val="bg1"/>
                    </a:solidFill>
                  </a:rPr>
                  <a:t> µSv </a:t>
                </a:r>
                <a:r>
                  <a:rPr lang="en-US" sz="1800" smtClean="0">
                    <a:solidFill>
                      <a:schemeClr val="bg1"/>
                    </a:solidFill>
                  </a:rPr>
                  <a:t>h</a:t>
                </a:r>
                <a:r>
                  <a:rPr lang="en-US" sz="1800" baseline="30000" smtClean="0">
                    <a:solidFill>
                      <a:schemeClr val="bg1"/>
                    </a:solidFill>
                  </a:rPr>
                  <a:t>-1</a:t>
                </a:r>
                <a:r>
                  <a:rPr lang="en-US" sz="1800" smtClean="0">
                    <a:solidFill>
                      <a:schemeClr val="bg1"/>
                    </a:solidFill>
                  </a:rPr>
                  <a:t> / </a:t>
                </a:r>
                <a:r>
                  <a:rPr lang="en-US" sz="1800">
                    <a:solidFill>
                      <a:schemeClr val="bg1"/>
                    </a:solidFill>
                  </a:rPr>
                  <a:t>10 µSv h</a:t>
                </a:r>
                <a:r>
                  <a:rPr lang="en-US" sz="1800" baseline="30000">
                    <a:solidFill>
                      <a:schemeClr val="bg1"/>
                    </a:solidFill>
                  </a:rPr>
                  <a:t>-1</a:t>
                </a:r>
                <a:endParaRPr lang="en-US" sz="1800" smtClean="0">
                  <a:solidFill>
                    <a:schemeClr val="bg1"/>
                  </a:solidFill>
                  <a:latin typeface="+mn-lt"/>
                  <a:cs typeface="+mn-cs"/>
                </a:endParaRPr>
              </a:p>
              <a:p>
                <a:pPr marL="432000" lvl="1" defTabSz="216000" eaLnBrk="0" hangingPunct="0">
                  <a:spcBef>
                    <a:spcPts val="400"/>
                  </a:spcBef>
                  <a:buClr>
                    <a:schemeClr val="folHlink"/>
                  </a:buClr>
                  <a:defRPr/>
                </a:pPr>
                <a:r>
                  <a:rPr lang="en-US" sz="1800" smtClean="0">
                    <a:solidFill>
                      <a:schemeClr val="bg1"/>
                    </a:solidFill>
                  </a:rPr>
                  <a:t>	           		= 19</a:t>
                </a:r>
                <a:r>
                  <a:rPr lang="en-US" sz="1800" smtClean="0">
                    <a:solidFill>
                      <a:schemeClr val="bg1"/>
                    </a:solidFill>
                    <a:sym typeface="Symbol"/>
                  </a:rPr>
                  <a:t>00</a:t>
                </a:r>
                <a:r>
                  <a:rPr lang="en-US" sz="1800" smtClean="0">
                    <a:solidFill>
                      <a:schemeClr val="bg1"/>
                    </a:solidFill>
                  </a:rPr>
                  <a:t> </a:t>
                </a:r>
              </a:p>
              <a:p>
                <a:pPr marL="432000" lvl="1" defTabSz="216000" eaLnBrk="0" hangingPunct="0">
                  <a:spcBef>
                    <a:spcPts val="400"/>
                  </a:spcBef>
                  <a:buClr>
                    <a:schemeClr val="folHlink"/>
                  </a:buClr>
                  <a:defRPr/>
                </a:pPr>
                <a:r>
                  <a:rPr lang="en-US" sz="1800">
                    <a:solidFill>
                      <a:schemeClr val="bg1"/>
                    </a:solidFill>
                    <a:latin typeface="+mn-lt"/>
                    <a:cs typeface="+mn-cs"/>
                  </a:rPr>
                  <a:t> </a:t>
                </a:r>
                <a:r>
                  <a:rPr lang="en-US" sz="1800" smtClean="0">
                    <a:solidFill>
                      <a:schemeClr val="bg1"/>
                    </a:solidFill>
                    <a:latin typeface="+mn-lt"/>
                    <a:cs typeface="+mn-cs"/>
                    <a:sym typeface="Symbol"/>
                  </a:rPr>
                  <a:t>	r = </a:t>
                </a:r>
                <a:r>
                  <a:rPr lang="en-US" sz="1800" smtClean="0">
                    <a:solidFill>
                      <a:schemeClr val="bg1"/>
                    </a:solidFill>
                    <a:latin typeface="+mn-lt"/>
                    <a:cs typeface="+mn-cs"/>
                  </a:rPr>
                  <a:t>19</a:t>
                </a:r>
                <a:r>
                  <a:rPr lang="en-US" sz="1800" smtClean="0">
                    <a:solidFill>
                      <a:schemeClr val="bg1"/>
                    </a:solidFill>
                    <a:latin typeface="+mn-lt"/>
                    <a:cs typeface="+mn-cs"/>
                    <a:sym typeface="Symbol"/>
                  </a:rPr>
                  <a:t>00</a:t>
                </a:r>
                <a:r>
                  <a:rPr lang="en-US" sz="1800" smtClean="0">
                    <a:solidFill>
                      <a:schemeClr val="bg1"/>
                    </a:solidFill>
                  </a:rPr>
                  <a:t> </a:t>
                </a:r>
                <a:r>
                  <a:rPr lang="en-US" sz="1800" smtClean="0">
                    <a:solidFill>
                      <a:schemeClr val="bg1"/>
                    </a:solidFill>
                    <a:sym typeface="Symbol"/>
                  </a:rPr>
                  <a:t> 1,15 m = 44</a:t>
                </a:r>
                <a:r>
                  <a:rPr lang="en-US" sz="1800">
                    <a:solidFill>
                      <a:schemeClr val="bg1"/>
                    </a:solidFill>
                  </a:rPr>
                  <a:t> </a:t>
                </a:r>
                <a:r>
                  <a:rPr lang="en-US" sz="1800">
                    <a:solidFill>
                      <a:schemeClr val="bg1"/>
                    </a:solidFill>
                    <a:sym typeface="Symbol"/>
                  </a:rPr>
                  <a:t> 1,15 m = </a:t>
                </a:r>
                <a:r>
                  <a:rPr lang="en-US" sz="1800" smtClean="0">
                    <a:solidFill>
                      <a:srgbClr val="FF0000"/>
                    </a:solidFill>
                    <a:sym typeface="Symbol"/>
                  </a:rPr>
                  <a:t>51 m</a:t>
                </a:r>
                <a:endParaRPr lang="en-US" sz="1800">
                  <a:solidFill>
                    <a:srgbClr val="FF0000"/>
                  </a:solidFill>
                  <a:latin typeface="+mn-lt"/>
                  <a:cs typeface="+mn-cs"/>
                </a:endParaRPr>
              </a:p>
              <a:p>
                <a:pPr marL="432000" lvl="1" defTabSz="216000" eaLnBrk="0" hangingPunct="0">
                  <a:spcBef>
                    <a:spcPts val="400"/>
                  </a:spcBef>
                  <a:buClr>
                    <a:schemeClr val="folHlink"/>
                  </a:buClr>
                  <a:defRPr/>
                </a:pPr>
                <a:endParaRPr lang="en-US" sz="1800" smtClean="0">
                  <a:solidFill>
                    <a:schemeClr val="bg1"/>
                  </a:solidFill>
                  <a:latin typeface="+mn-lt"/>
                  <a:cs typeface="+mn-cs"/>
                </a:endParaRPr>
              </a:p>
              <a:p>
                <a:pPr marL="432000" lvl="1" defTabSz="216000" eaLnBrk="0" hangingPunct="0">
                  <a:spcBef>
                    <a:spcPts val="400"/>
                  </a:spcBef>
                  <a:buClr>
                    <a:schemeClr val="folHlink"/>
                  </a:buClr>
                  <a:defRPr/>
                </a:pPr>
                <a:r>
                  <a:rPr lang="en-US" sz="1800" smtClean="0">
                    <a:solidFill>
                      <a:srgbClr val="FF0000"/>
                    </a:solidFill>
                  </a:rPr>
                  <a:t>eigenlijk is dit de afstand tussen bron en de rand van de afzetting, en niet de straal van de cirkel op de grond</a:t>
                </a:r>
                <a:endParaRPr lang="en-US" sz="1800" baseline="30000">
                  <a:solidFill>
                    <a:srgbClr val="FF0000"/>
                  </a:solidFill>
                  <a:latin typeface="+mn-lt"/>
                  <a:cs typeface="+mn-cs"/>
                </a:endParaRPr>
              </a:p>
            </p:txBody>
          </p:sp>
        </mc:Choice>
        <mc:Fallback xmlns="">
          <p:sp>
            <p:nvSpPr>
              <p:cNvPr id="525320" name="Text 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747963" y="2565400"/>
                <a:ext cx="6216650" cy="3626955"/>
              </a:xfrm>
              <a:prstGeom prst="rect">
                <a:avLst/>
              </a:prstGeom>
              <a:blipFill rotWithShape="1">
                <a:blip r:embed="rId3"/>
                <a:stretch>
                  <a:fillRect t="-840" r="-294" b="-1849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sq">
                    <a:solidFill>
                      <a:schemeClr val="tx1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259437328"/>
      </p:ext>
    </p:extLst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53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53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532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532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532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500"/>
                            </p:stCondLst>
                            <p:childTnLst>
                              <p:par>
                                <p:cTn id="16" presetID="1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532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3300"/>
      </a:dk1>
      <a:lt1>
        <a:srgbClr val="FFFFFF"/>
      </a:lt1>
      <a:dk2>
        <a:srgbClr val="336600"/>
      </a:dk2>
      <a:lt2>
        <a:srgbClr val="FFCC66"/>
      </a:lt2>
      <a:accent1>
        <a:srgbClr val="996633"/>
      </a:accent1>
      <a:accent2>
        <a:srgbClr val="0099CC"/>
      </a:accent2>
      <a:accent3>
        <a:srgbClr val="ADB8AA"/>
      </a:accent3>
      <a:accent4>
        <a:srgbClr val="DADADA"/>
      </a:accent4>
      <a:accent5>
        <a:srgbClr val="CAB8AD"/>
      </a:accent5>
      <a:accent6>
        <a:srgbClr val="008AB9"/>
      </a:accent6>
      <a:hlink>
        <a:srgbClr val="FF9933"/>
      </a:hlink>
      <a:folHlink>
        <a:srgbClr val="0099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3300"/>
        </a:dk1>
        <a:lt1>
          <a:srgbClr val="FFFFFF"/>
        </a:lt1>
        <a:dk2>
          <a:srgbClr val="336600"/>
        </a:dk2>
        <a:lt2>
          <a:srgbClr val="FFCC66"/>
        </a:lt2>
        <a:accent1>
          <a:srgbClr val="996633"/>
        </a:accent1>
        <a:accent2>
          <a:srgbClr val="0099CC"/>
        </a:accent2>
        <a:accent3>
          <a:srgbClr val="ADB8AA"/>
        </a:accent3>
        <a:accent4>
          <a:srgbClr val="DADADA"/>
        </a:accent4>
        <a:accent5>
          <a:srgbClr val="CAB8AD"/>
        </a:accent5>
        <a:accent6>
          <a:srgbClr val="008AB9"/>
        </a:accent6>
        <a:hlink>
          <a:srgbClr val="FF9933"/>
        </a:hlink>
        <a:folHlink>
          <a:srgbClr val="00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4D4D4D"/>
        </a:dk1>
        <a:lt1>
          <a:srgbClr val="D6EFD0"/>
        </a:lt1>
        <a:dk2>
          <a:srgbClr val="336699"/>
        </a:dk2>
        <a:lt2>
          <a:srgbClr val="65B5D1"/>
        </a:lt2>
        <a:accent1>
          <a:srgbClr val="9BB9C3"/>
        </a:accent1>
        <a:accent2>
          <a:srgbClr val="99CCFF"/>
        </a:accent2>
        <a:accent3>
          <a:srgbClr val="E8F6E4"/>
        </a:accent3>
        <a:accent4>
          <a:srgbClr val="404040"/>
        </a:accent4>
        <a:accent5>
          <a:srgbClr val="CBD9DE"/>
        </a:accent5>
        <a:accent6>
          <a:srgbClr val="8AB9E7"/>
        </a:accent6>
        <a:hlink>
          <a:srgbClr val="009999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FFFFFF"/>
        </a:lt2>
        <a:accent1>
          <a:srgbClr val="969696"/>
        </a:accent1>
        <a:accent2>
          <a:srgbClr val="EAEAEA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D4D4D4"/>
        </a:accent6>
        <a:hlink>
          <a:srgbClr val="5F5F5F"/>
        </a:hlink>
        <a:folHlink>
          <a:srgbClr val="CBCBCB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6294</TotalTime>
  <Words>798</Words>
  <Application>Microsoft Office PowerPoint</Application>
  <PresentationFormat>On-screen Show (4:3)</PresentationFormat>
  <Paragraphs>259</Paragraphs>
  <Slides>22</Slides>
  <Notes>22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Default Design</vt:lpstr>
      <vt:lpstr>Bestaat toeval ? aspecten van een risico-analyse</vt:lpstr>
      <vt:lpstr>Gilan, Perzië (1996)</vt:lpstr>
      <vt:lpstr>Gilan, Perzië (1996)</vt:lpstr>
      <vt:lpstr>Vraag 1</vt:lpstr>
      <vt:lpstr>Gegevens 1</vt:lpstr>
      <vt:lpstr>Antwoord 1</vt:lpstr>
      <vt:lpstr>Vraag 2</vt:lpstr>
      <vt:lpstr>Gegevens 2</vt:lpstr>
      <vt:lpstr>Antwoord 2</vt:lpstr>
      <vt:lpstr>Vraag 3</vt:lpstr>
      <vt:lpstr>Gegevens 3</vt:lpstr>
      <vt:lpstr>Antwoord 3</vt:lpstr>
      <vt:lpstr>Bestaat toeval ?</vt:lpstr>
      <vt:lpstr>Vraag 4</vt:lpstr>
      <vt:lpstr>Gegevens 4a</vt:lpstr>
      <vt:lpstr>Gegevens 4b</vt:lpstr>
      <vt:lpstr>Gegevens 4c</vt:lpstr>
      <vt:lpstr>Intermezzo: de makkelijke weg</vt:lpstr>
      <vt:lpstr>Antwoord 4</vt:lpstr>
      <vt:lpstr>Wat waren de gevolgen ?</vt:lpstr>
      <vt:lpstr>Wie heeft de opgave gemaakt ?  En wie had het goed ?</vt:lpstr>
      <vt:lpstr>Interactieve vraag</vt:lpstr>
    </vt:vector>
  </TitlesOfParts>
  <Company>Rijksuniversiteit Groningen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Medische kwakzalverij</dc:title>
  <dc:creator>Frits Pleiter</dc:creator>
  <cp:lastModifiedBy>Frits Pleiter</cp:lastModifiedBy>
  <cp:revision>207</cp:revision>
  <dcterms:created xsi:type="dcterms:W3CDTF">2004-10-18T10:03:57Z</dcterms:created>
  <dcterms:modified xsi:type="dcterms:W3CDTF">2014-11-28T16:40:58Z</dcterms:modified>
</cp:coreProperties>
</file>