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</p:sldMasterIdLst>
  <p:notesMasterIdLst>
    <p:notesMasterId r:id="rId18"/>
  </p:notesMasterIdLst>
  <p:handoutMasterIdLst>
    <p:handoutMasterId r:id="rId19"/>
  </p:handoutMasterIdLst>
  <p:sldIdLst>
    <p:sldId id="257" r:id="rId4"/>
    <p:sldId id="271" r:id="rId5"/>
    <p:sldId id="265" r:id="rId6"/>
    <p:sldId id="263" r:id="rId7"/>
    <p:sldId id="264" r:id="rId8"/>
    <p:sldId id="266" r:id="rId9"/>
    <p:sldId id="267" r:id="rId10"/>
    <p:sldId id="259" r:id="rId11"/>
    <p:sldId id="272" r:id="rId12"/>
    <p:sldId id="269" r:id="rId13"/>
    <p:sldId id="270" r:id="rId14"/>
    <p:sldId id="261" r:id="rId15"/>
    <p:sldId id="273" r:id="rId16"/>
    <p:sldId id="260" r:id="rId1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05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393E5-555B-40FF-B464-1631ED83EBCD}" type="datetimeFigureOut">
              <a:rPr lang="nl-NL" smtClean="0"/>
              <a:t>1-3-2022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EEE58-36EB-4E82-BC48-502F309BFC1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52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060D037-C05C-4C36-9649-15AC5A1A930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849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7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/>
          </a:p>
        </p:txBody>
      </p:sp>
      <p:sp>
        <p:nvSpPr>
          <p:cNvPr id="4" name="ZwarteBalk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74400"/>
            <a:ext cx="9144000" cy="10800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1950" tIns="216000" rIns="268265" bIns="216000" anchor="t">
            <a:spAutoFit/>
          </a:bodyPr>
          <a:lstStyle>
            <a:lvl1pPr>
              <a:defRPr sz="420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dirty="0" smtClean="0"/>
          </a:p>
        </p:txBody>
      </p:sp>
      <p:sp>
        <p:nvSpPr>
          <p:cNvPr id="5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2000"/>
            <a:ext cx="9140825" cy="1908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2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pic>
        <p:nvPicPr>
          <p:cNvPr id="10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>
              <a:solidFill>
                <a:srgbClr val="FFFFFF"/>
              </a:solidFill>
            </a:endParaRPr>
          </a:p>
        </p:txBody>
      </p:sp>
      <p:sp>
        <p:nvSpPr>
          <p:cNvPr id="16" name="Paginanummer"/>
          <p:cNvSpPr/>
          <p:nvPr userDrawn="1"/>
        </p:nvSpPr>
        <p:spPr>
          <a:xfrm>
            <a:off x="8255000" y="1079500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nl-NL" sz="900" smtClean="0">
                <a:solidFill>
                  <a:srgbClr val="FFFFFF"/>
                </a:solidFill>
              </a:rPr>
              <a:pPr algn="r"/>
              <a:t>‹#›</a:t>
            </a:fld>
            <a:endParaRPr lang="nl-NL" sz="900" dirty="0">
              <a:solidFill>
                <a:srgbClr val="FFFFFF"/>
              </a:solidFill>
            </a:endParaRPr>
          </a:p>
        </p:txBody>
      </p:sp>
      <p:sp>
        <p:nvSpPr>
          <p:cNvPr id="15" name="Scheiding"/>
          <p:cNvSpPr txBox="1">
            <a:spLocks noChangeArrowheads="1"/>
          </p:cNvSpPr>
          <p:nvPr userDrawn="1"/>
        </p:nvSpPr>
        <p:spPr bwMode="auto">
          <a:xfrm>
            <a:off x="8204200" y="1079500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nl-NL" sz="900" dirty="0" smtClean="0">
                <a:solidFill>
                  <a:srgbClr val="FFFFFF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1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8" name="tb_Faculty"/>
          <p:cNvSpPr txBox="1">
            <a:spLocks noChangeArrowheads="1"/>
          </p:cNvSpPr>
          <p:nvPr userDrawn="1"/>
        </p:nvSpPr>
        <p:spPr bwMode="auto">
          <a:xfrm>
            <a:off x="3687763" y="339725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9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4" name="tbDate"/>
          <p:cNvSpPr txBox="1">
            <a:spLocks noChangeArrowheads="1"/>
          </p:cNvSpPr>
          <p:nvPr userDrawn="1"/>
        </p:nvSpPr>
        <p:spPr bwMode="auto">
          <a:xfrm>
            <a:off x="7378700" y="1079500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nl-NL" sz="900" smtClean="0">
                <a:solidFill>
                  <a:srgbClr val="FFFFFF"/>
                </a:solidFill>
                <a:latin typeface="+mn-lt"/>
              </a:rPr>
              <a:t>1-3-2022</a:t>
            </a:r>
            <a:endParaRPr lang="nl-NL" sz="900" dirty="0" smtClean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6448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7469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20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ekstvak"/>
          <p:cNvSpPr>
            <a:spLocks noGrp="1"/>
          </p:cNvSpPr>
          <p:nvPr>
            <p:ph type="body" idx="1"/>
          </p:nvPr>
        </p:nvSpPr>
        <p:spPr>
          <a:xfrm>
            <a:off x="0" y="1456213"/>
            <a:ext cx="9140825" cy="51477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9007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b_Break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smtClean="0"/>
              <a:t>Click to edit Master subtitle style</a:t>
            </a:r>
          </a:p>
        </p:txBody>
      </p:sp>
      <p:sp>
        <p:nvSpPr>
          <p:cNvPr id="14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>
              <a:solidFill>
                <a:srgbClr val="FFFFFF"/>
              </a:solidFill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7" name="tb_Department"/>
          <p:cNvSpPr txBox="1">
            <a:spLocks noChangeAspect="1" noChangeArrowheads="1"/>
          </p:cNvSpPr>
          <p:nvPr userDrawn="1"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825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6213"/>
            <a:ext cx="9140825" cy="5147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3736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189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18952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86048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831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567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6213"/>
            <a:ext cx="9140825" cy="51477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6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61411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2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8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7923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5925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22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fdekplaat"/>
          <p:cNvSpPr/>
          <p:nvPr userDrawn="1"/>
        </p:nvSpPr>
        <p:spPr>
          <a:xfrm>
            <a:off x="0" y="0"/>
            <a:ext cx="9144000" cy="1017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b_End"/>
          <p:cNvSpPr>
            <a:spLocks noGrp="1" noChangeArrowheads="1"/>
          </p:cNvSpPr>
          <p:nvPr>
            <p:ph type="ctrTitle"/>
          </p:nvPr>
        </p:nvSpPr>
        <p:spPr bwMode="auto">
          <a:xfrm>
            <a:off x="-1" y="1278000"/>
            <a:ext cx="9144000" cy="2476500"/>
          </a:xfrm>
          <a:prstGeom prst="rect">
            <a:avLst/>
          </a:prstGeom>
          <a:solidFill>
            <a:srgbClr val="505050"/>
          </a:solidFill>
          <a:ln w="0" cmpd="sng"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2091" tIns="216000" rIns="267843" bIns="45717" anchor="t"/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1" name="shape_Transparantie"/>
          <p:cNvSpPr>
            <a:spLocks noChangeArrowheads="1"/>
          </p:cNvSpPr>
          <p:nvPr userDrawn="1"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dirty="0" smtClean="0"/>
          </a:p>
        </p:txBody>
      </p:sp>
      <p:sp>
        <p:nvSpPr>
          <p:cNvPr id="12" name="shape_TransFollower"/>
          <p:cNvSpPr>
            <a:spLocks noChangeArrowheads="1"/>
          </p:cNvSpPr>
          <p:nvPr userDrawn="1"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/>
          </a:p>
        </p:txBody>
      </p:sp>
      <p:pic>
        <p:nvPicPr>
          <p:cNvPr id="8" name="LogoSlash_01" descr="SLASHTRANS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LogoSlash_02" descr="SLASHTRANS" hidden="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ndertitel"/>
          <p:cNvSpPr>
            <a:spLocks noGrp="1" noChangeArrowheads="1"/>
          </p:cNvSpPr>
          <p:nvPr>
            <p:ph type="subTitle" idx="1"/>
          </p:nvPr>
        </p:nvSpPr>
        <p:spPr>
          <a:xfrm>
            <a:off x="0" y="4035425"/>
            <a:ext cx="9140825" cy="1905000"/>
          </a:xfrm>
          <a:ln>
            <a:noFill/>
          </a:ln>
        </p:spPr>
        <p:txBody>
          <a:bodyPr rIns="267843"/>
          <a:lstStyle>
            <a:lvl1pPr marL="0" indent="0">
              <a:buFont typeface="Verdana" pitchFamily="34" charset="0"/>
              <a:buNone/>
              <a:defRPr sz="1900"/>
            </a:lvl1pPr>
          </a:lstStyle>
          <a:p>
            <a:pPr lvl="0"/>
            <a:r>
              <a:rPr lang="nl-NL" noProof="0" dirty="0" smtClean="0"/>
              <a:t>Click </a:t>
            </a:r>
            <a:r>
              <a:rPr lang="nl-NL" noProof="0" dirty="0" err="1" smtClean="0"/>
              <a:t>to</a:t>
            </a:r>
            <a:r>
              <a:rPr lang="nl-NL" noProof="0" dirty="0" smtClean="0"/>
              <a:t> </a:t>
            </a:r>
            <a:r>
              <a:rPr lang="nl-NL" noProof="0" dirty="0" err="1" smtClean="0"/>
              <a:t>edit</a:t>
            </a:r>
            <a:r>
              <a:rPr lang="nl-NL" noProof="0" dirty="0" smtClean="0"/>
              <a:t> Master </a:t>
            </a:r>
            <a:r>
              <a:rPr lang="nl-NL" noProof="0" dirty="0" err="1" smtClean="0"/>
              <a:t>subtitle</a:t>
            </a:r>
            <a:r>
              <a:rPr lang="nl-NL" noProof="0" dirty="0" smtClean="0"/>
              <a:t> </a:t>
            </a:r>
            <a:r>
              <a:rPr lang="nl-NL" noProof="0" dirty="0" err="1" smtClean="0"/>
              <a:t>style</a:t>
            </a:r>
            <a:endParaRPr lang="nl-NL" noProof="0" dirty="0" smtClean="0"/>
          </a:p>
        </p:txBody>
      </p:sp>
      <p:sp>
        <p:nvSpPr>
          <p:cNvPr id="16" name="RodeBalk"/>
          <p:cNvSpPr>
            <a:spLocks noChangeArrowheads="1"/>
          </p:cNvSpPr>
          <p:nvPr userDrawn="1"/>
        </p:nvSpPr>
        <p:spPr bwMode="auto">
          <a:xfrm>
            <a:off x="-1" y="1017588"/>
            <a:ext cx="9144000" cy="2667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nl-NL" altLang="nl-NL" smtClean="0">
              <a:solidFill>
                <a:srgbClr val="FFFFFF"/>
              </a:solidFill>
            </a:endParaRP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50" y="205232"/>
            <a:ext cx="2399004" cy="660400"/>
          </a:xfrm>
          <a:prstGeom prst="rect">
            <a:avLst/>
          </a:prstGeom>
        </p:spPr>
      </p:pic>
      <p:sp>
        <p:nvSpPr>
          <p:cNvPr id="6" name="tb_Faculty"/>
          <p:cNvSpPr txBox="1">
            <a:spLocks noChangeArrowheads="1"/>
          </p:cNvSpPr>
          <p:nvPr userDrawn="1"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nl-NL" sz="100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7" name="tb_Department"/>
          <p:cNvSpPr txBox="1">
            <a:spLocks noChangeArrowheads="1"/>
          </p:cNvSpPr>
          <p:nvPr userDrawn="1"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nl-NL" sz="1000" smtClean="0">
              <a:solidFill>
                <a:srgbClr val="CC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4906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vak"/>
          <p:cNvSpPr>
            <a:spLocks noGrp="1"/>
          </p:cNvSpPr>
          <p:nvPr>
            <p:ph idx="1"/>
          </p:nvPr>
        </p:nvSpPr>
        <p:spPr>
          <a:xfrm>
            <a:off x="0" y="1456213"/>
            <a:ext cx="9140825" cy="51477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201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2164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1316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1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142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9332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ctietitel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Boventitel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14511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61052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7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8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7109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Figuur"/>
          <p:cNvSpPr>
            <a:spLocks noGrp="1" noChangeAspect="1"/>
          </p:cNvSpPr>
          <p:nvPr>
            <p:ph type="pic" idx="1"/>
          </p:nvPr>
        </p:nvSpPr>
        <p:spPr>
          <a:xfrm>
            <a:off x="1792288" y="1484782"/>
            <a:ext cx="54864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12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2066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"/>
          <p:cNvSpPr>
            <a:spLocks noGrp="1"/>
          </p:cNvSpPr>
          <p:nvPr>
            <p:ph type="body" orient="vert" idx="1"/>
          </p:nvPr>
        </p:nvSpPr>
        <p:spPr>
          <a:xfrm>
            <a:off x="0" y="2230438"/>
            <a:ext cx="9140825" cy="431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63361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kaalkop"/>
          <p:cNvSpPr>
            <a:spLocks noGrp="1"/>
          </p:cNvSpPr>
          <p:nvPr>
            <p:ph type="title" orient="vert"/>
          </p:nvPr>
        </p:nvSpPr>
        <p:spPr>
          <a:xfrm>
            <a:off x="6856413" y="1341438"/>
            <a:ext cx="2284412" cy="520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6" name="Vertikaalklein"/>
          <p:cNvSpPr>
            <a:spLocks noGrp="1"/>
          </p:cNvSpPr>
          <p:nvPr>
            <p:ph type="body" orient="vert" idx="1"/>
          </p:nvPr>
        </p:nvSpPr>
        <p:spPr>
          <a:xfrm>
            <a:off x="0" y="1341438"/>
            <a:ext cx="6704013" cy="520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83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kstlinks"/>
          <p:cNvSpPr>
            <a:spLocks noGrp="1"/>
          </p:cNvSpPr>
          <p:nvPr>
            <p:ph sz="half" idx="1"/>
          </p:nvPr>
        </p:nvSpPr>
        <p:spPr>
          <a:xfrm>
            <a:off x="0" y="2230438"/>
            <a:ext cx="4494213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ekstrechts"/>
          <p:cNvSpPr>
            <a:spLocks noGrp="1"/>
          </p:cNvSpPr>
          <p:nvPr>
            <p:ph sz="half" idx="2"/>
          </p:nvPr>
        </p:nvSpPr>
        <p:spPr>
          <a:xfrm>
            <a:off x="4646613" y="2230438"/>
            <a:ext cx="4494212" cy="431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909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4000" cy="63894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Koplinks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Kleinlinks"/>
          <p:cNvSpPr>
            <a:spLocks noGrp="1"/>
          </p:cNvSpPr>
          <p:nvPr>
            <p:ph sz="half" idx="2"/>
          </p:nvPr>
        </p:nvSpPr>
        <p:spPr>
          <a:xfrm>
            <a:off x="457200" y="2780928"/>
            <a:ext cx="4040188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Koprechts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4807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Kleinrechts"/>
          <p:cNvSpPr>
            <a:spLocks noGrp="1"/>
          </p:cNvSpPr>
          <p:nvPr>
            <p:ph sz="quarter" idx="4"/>
          </p:nvPr>
        </p:nvSpPr>
        <p:spPr>
          <a:xfrm>
            <a:off x="4645025" y="2780928"/>
            <a:ext cx="4041775" cy="374441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30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vak"/>
          <p:cNvSpPr>
            <a:spLocks noGrp="1"/>
          </p:cNvSpPr>
          <p:nvPr>
            <p:ph type="title"/>
          </p:nvPr>
        </p:nvSpPr>
        <p:spPr>
          <a:xfrm>
            <a:off x="0" y="584835"/>
            <a:ext cx="9140825" cy="792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506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385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links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213993" cy="8640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Rechtsgroot"/>
          <p:cNvSpPr>
            <a:spLocks noGrp="1"/>
          </p:cNvSpPr>
          <p:nvPr>
            <p:ph idx="1"/>
          </p:nvPr>
        </p:nvSpPr>
        <p:spPr>
          <a:xfrm>
            <a:off x="3575050" y="1340768"/>
            <a:ext cx="5111750" cy="51845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kstlinks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3213993" cy="43204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25460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schriftkop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64807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Figuur"/>
          <p:cNvSpPr>
            <a:spLocks noGrp="1"/>
          </p:cNvSpPr>
          <p:nvPr>
            <p:ph type="pic" idx="1"/>
          </p:nvPr>
        </p:nvSpPr>
        <p:spPr>
          <a:xfrm>
            <a:off x="1792288" y="1484783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Onderschrift"/>
          <p:cNvSpPr>
            <a:spLocks noGrp="1"/>
          </p:cNvSpPr>
          <p:nvPr>
            <p:ph type="body" sz="half" idx="2"/>
          </p:nvPr>
        </p:nvSpPr>
        <p:spPr>
          <a:xfrm>
            <a:off x="1792288" y="5733256"/>
            <a:ext cx="5486400" cy="792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245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hape_Transparantie" hidden="1"/>
          <p:cNvSpPr>
            <a:spLocks noChangeArrowheads="1"/>
          </p:cNvSpPr>
          <p:nvPr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1031" name="shape_TransFollower" hidden="1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1026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6213"/>
            <a:ext cx="9140825" cy="5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70000" bIns="45717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 smtClean="0"/>
              <a:t>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2"/>
            <a:r>
              <a:rPr lang="en-GB" altLang="nl-NL" dirty="0" smtClean="0"/>
              <a:t>Third level</a:t>
            </a:r>
          </a:p>
          <a:p>
            <a:pPr lvl="3"/>
            <a:r>
              <a:rPr lang="en-GB" altLang="nl-NL" dirty="0" smtClean="0"/>
              <a:t>Fourth level</a:t>
            </a:r>
          </a:p>
          <a:p>
            <a:pPr lvl="4"/>
            <a:r>
              <a:rPr lang="en-GB" altLang="nl-NL" dirty="0" smtClean="0"/>
              <a:t>Fifth level</a:t>
            </a:r>
          </a:p>
        </p:txBody>
      </p:sp>
      <p:sp>
        <p:nvSpPr>
          <p:cNvPr id="1028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835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6800" rIns="270000" bIns="4680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1027" name="RodeBalk"/>
          <p:cNvSpPr>
            <a:spLocks noChangeArrowheads="1"/>
          </p:cNvSpPr>
          <p:nvPr/>
        </p:nvSpPr>
        <p:spPr bwMode="auto">
          <a:xfrm>
            <a:off x="-1" y="407035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>
              <a:solidFill>
                <a:srgbClr val="FFFFFF"/>
              </a:solidFill>
            </a:endParaRPr>
          </a:p>
        </p:txBody>
      </p:sp>
      <p:pic>
        <p:nvPicPr>
          <p:cNvPr id="1033" name="LogoSlash_01" descr="SLASHTRANS" hidden="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LogoSlash_02" descr="SLASHTRANS" hidden="1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Paginanummer"/>
          <p:cNvSpPr/>
          <p:nvPr userDrawn="1"/>
        </p:nvSpPr>
        <p:spPr>
          <a:xfrm>
            <a:off x="8674100" y="400685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000000"/>
                </a:solidFill>
              </a:rPr>
              <a:pPr algn="r"/>
              <a:t>‹#›</a:t>
            </a:fld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1037" name="Scheiding"/>
          <p:cNvSpPr txBox="1">
            <a:spLocks noChangeArrowheads="1"/>
          </p:cNvSpPr>
          <p:nvPr/>
        </p:nvSpPr>
        <p:spPr bwMode="auto">
          <a:xfrm>
            <a:off x="8661400" y="400685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000000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6" name="RUGlogoTop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1034" name="tb_Faculty" hidden="1"/>
          <p:cNvSpPr txBox="1">
            <a:spLocks noChangeArrowheads="1"/>
          </p:cNvSpPr>
          <p:nvPr/>
        </p:nvSpPr>
        <p:spPr bwMode="auto">
          <a:xfrm>
            <a:off x="3687763" y="339725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1035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417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1032" name="tbDate"/>
          <p:cNvSpPr txBox="1">
            <a:spLocks noChangeArrowheads="1"/>
          </p:cNvSpPr>
          <p:nvPr/>
        </p:nvSpPr>
        <p:spPr bwMode="auto">
          <a:xfrm>
            <a:off x="7874000" y="400685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000000"/>
                </a:solidFill>
                <a:latin typeface="+mn-lt"/>
              </a:rPr>
              <a:t>1-3-2022</a:t>
            </a:r>
            <a:endParaRPr lang="en-GB" sz="600" dirty="0" smtClean="0">
              <a:solidFill>
                <a:srgbClr val="000000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  <p:sldLayoutId id="2147483956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1" fontAlgn="base" hangingPunct="1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1" fontAlgn="base" hangingPunct="1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44538" indent="-242888" algn="l" rtl="0" eaLnBrk="1" fontAlgn="base" hangingPunct="1">
        <a:spcBef>
          <a:spcPct val="20000"/>
        </a:spcBef>
        <a:spcAft>
          <a:spcPct val="0"/>
        </a:spcAft>
        <a:buSzPct val="85000"/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63525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eaLnBrk="1" fontAlgn="base" hangingPunct="1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hape_Transparantie" hidden="1"/>
          <p:cNvSpPr>
            <a:spLocks noChangeArrowheads="1"/>
          </p:cNvSpPr>
          <p:nvPr/>
        </p:nvSpPr>
        <p:spPr bwMode="auto">
          <a:xfrm>
            <a:off x="0" y="0"/>
            <a:ext cx="127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2054" name="shape_TransFollower" hidden="1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2050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6213"/>
            <a:ext cx="9140825" cy="5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0"/>
            <a:r>
              <a:rPr lang="en-GB" altLang="nl-NL" dirty="0" smtClean="0"/>
              <a:t>Third level</a:t>
            </a:r>
          </a:p>
          <a:p>
            <a:pPr lvl="1"/>
            <a:r>
              <a:rPr lang="en-GB" altLang="nl-NL" dirty="0" smtClean="0"/>
              <a:t>Fourth level</a:t>
            </a:r>
          </a:p>
          <a:p>
            <a:pPr lvl="2"/>
            <a:r>
              <a:rPr lang="en-GB" altLang="nl-NL" dirty="0" smtClean="0"/>
              <a:t>Fifth level</a:t>
            </a:r>
          </a:p>
        </p:txBody>
      </p:sp>
      <p:sp>
        <p:nvSpPr>
          <p:cNvPr id="2059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835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2051" name="RodeBalk"/>
          <p:cNvSpPr>
            <a:spLocks noChangeArrowheads="1"/>
          </p:cNvSpPr>
          <p:nvPr/>
        </p:nvSpPr>
        <p:spPr bwMode="auto">
          <a:xfrm>
            <a:off x="-1" y="407035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>
              <a:solidFill>
                <a:srgbClr val="FFFFFF"/>
              </a:solidFill>
            </a:endParaRPr>
          </a:p>
        </p:txBody>
      </p:sp>
      <p:pic>
        <p:nvPicPr>
          <p:cNvPr id="2056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LogoSlash_02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Paginanummer"/>
          <p:cNvSpPr/>
          <p:nvPr userDrawn="1"/>
        </p:nvSpPr>
        <p:spPr>
          <a:xfrm>
            <a:off x="8674100" y="400685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000000"/>
                </a:solidFill>
              </a:rPr>
              <a:pPr algn="r"/>
              <a:t>‹#›</a:t>
            </a:fld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2061" name="Scheiding"/>
          <p:cNvSpPr txBox="1">
            <a:spLocks noChangeArrowheads="1"/>
          </p:cNvSpPr>
          <p:nvPr/>
        </p:nvSpPr>
        <p:spPr bwMode="auto">
          <a:xfrm>
            <a:off x="8661400" y="400685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000000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5129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5130" name="tb_Department" hidden="1"/>
          <p:cNvSpPr txBox="1">
            <a:spLocks noChangeAspect="1" noChangeArrowheads="1"/>
          </p:cNvSpPr>
          <p:nvPr/>
        </p:nvSpPr>
        <p:spPr bwMode="auto">
          <a:xfrm>
            <a:off x="5811838" y="341313"/>
            <a:ext cx="1800225" cy="41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5128" name="tbDate"/>
          <p:cNvSpPr txBox="1">
            <a:spLocks noChangeArrowheads="1"/>
          </p:cNvSpPr>
          <p:nvPr/>
        </p:nvSpPr>
        <p:spPr bwMode="auto">
          <a:xfrm>
            <a:off x="7874000" y="400685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000000"/>
                </a:solidFill>
                <a:latin typeface="Verdana" pitchFamily="34" charset="0"/>
              </a:rPr>
              <a:t>1-3-2022</a:t>
            </a:r>
            <a:endParaRPr lang="en-GB" sz="600" dirty="0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17525" indent="-2667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413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0475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176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748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320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89275" indent="-249238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shape_Transparantie" hidden="1"/>
          <p:cNvSpPr>
            <a:spLocks noChangeArrowheads="1"/>
          </p:cNvSpPr>
          <p:nvPr/>
        </p:nvSpPr>
        <p:spPr bwMode="auto">
          <a:xfrm>
            <a:off x="127000" y="0"/>
            <a:ext cx="254000" cy="101758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57575">
                  <a:alpha val="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3078" name="shape_TransFollower" hidden="1"/>
          <p:cNvSpPr>
            <a:spLocks noChangeArrowheads="1"/>
          </p:cNvSpPr>
          <p:nvPr/>
        </p:nvSpPr>
        <p:spPr bwMode="auto">
          <a:xfrm>
            <a:off x="0" y="0"/>
            <a:ext cx="127000" cy="10175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/>
          </a:p>
        </p:txBody>
      </p:sp>
      <p:sp>
        <p:nvSpPr>
          <p:cNvPr id="3074" name="Tekstvak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56213"/>
            <a:ext cx="9140825" cy="5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091" tIns="45717" rIns="26784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text styles</a:t>
            </a:r>
          </a:p>
          <a:p>
            <a:pPr lvl="1"/>
            <a:r>
              <a:rPr lang="en-GB" altLang="nl-NL" dirty="0" smtClean="0"/>
              <a:t>Second level</a:t>
            </a:r>
          </a:p>
          <a:p>
            <a:pPr lvl="2"/>
            <a:r>
              <a:rPr lang="en-GB" altLang="nl-NL" dirty="0" smtClean="0"/>
              <a:t>Third level</a:t>
            </a:r>
          </a:p>
          <a:p>
            <a:pPr lvl="3"/>
            <a:r>
              <a:rPr lang="en-GB" altLang="nl-NL" dirty="0" smtClean="0"/>
              <a:t>Fourth level</a:t>
            </a:r>
          </a:p>
          <a:p>
            <a:pPr lvl="4"/>
            <a:r>
              <a:rPr lang="en-GB" altLang="nl-NL" dirty="0" smtClean="0"/>
              <a:t>Fifth level</a:t>
            </a:r>
          </a:p>
        </p:txBody>
      </p:sp>
      <p:sp>
        <p:nvSpPr>
          <p:cNvPr id="3083" name="Titelvak"/>
          <p:cNvSpPr>
            <a:spLocks noGrp="1" noChangeArrowheads="1"/>
          </p:cNvSpPr>
          <p:nvPr>
            <p:ph type="title"/>
          </p:nvPr>
        </p:nvSpPr>
        <p:spPr bwMode="auto">
          <a:xfrm>
            <a:off x="0" y="584835"/>
            <a:ext cx="91408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82800" tIns="45720" rIns="27000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NL" dirty="0" smtClean="0"/>
              <a:t>Click to edit Master title style</a:t>
            </a:r>
          </a:p>
        </p:txBody>
      </p:sp>
      <p:sp>
        <p:nvSpPr>
          <p:cNvPr id="3075" name="RodeBalk"/>
          <p:cNvSpPr>
            <a:spLocks noChangeArrowheads="1"/>
          </p:cNvSpPr>
          <p:nvPr/>
        </p:nvSpPr>
        <p:spPr bwMode="auto">
          <a:xfrm>
            <a:off x="-1" y="407035"/>
            <a:ext cx="9144000" cy="76200"/>
          </a:xfrm>
          <a:prstGeom prst="rect">
            <a:avLst/>
          </a:prstGeom>
          <a:solidFill>
            <a:srgbClr val="CC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GB" altLang="nl-NL" dirty="0" smtClean="0">
              <a:solidFill>
                <a:srgbClr val="FFFFFF"/>
              </a:solidFill>
            </a:endParaRPr>
          </a:p>
        </p:txBody>
      </p:sp>
      <p:pic>
        <p:nvPicPr>
          <p:cNvPr id="3080" name="LogoSlash_01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475" y="392113"/>
            <a:ext cx="414020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LogoSlash_02" descr="SLASHTRANS" hidden="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4" y="392113"/>
            <a:ext cx="416560" cy="41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SchuineBalk"/>
          <p:cNvSpPr/>
          <p:nvPr userDrawn="1"/>
        </p:nvSpPr>
        <p:spPr>
          <a:xfrm>
            <a:off x="7974000" y="394244"/>
            <a:ext cx="1170000" cy="97028"/>
          </a:xfrm>
          <a:custGeom>
            <a:avLst/>
            <a:gdLst>
              <a:gd name="connsiteX0" fmla="*/ 0 w 1170000"/>
              <a:gd name="connsiteY0" fmla="*/ 0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0 w 1170000"/>
              <a:gd name="connsiteY4" fmla="*/ 0 h 96197"/>
              <a:gd name="connsiteX0" fmla="*/ 76200 w 1170000"/>
              <a:gd name="connsiteY0" fmla="*/ 2382 h 96197"/>
              <a:gd name="connsiteX1" fmla="*/ 1170000 w 1170000"/>
              <a:gd name="connsiteY1" fmla="*/ 0 h 96197"/>
              <a:gd name="connsiteX2" fmla="*/ 1170000 w 1170000"/>
              <a:gd name="connsiteY2" fmla="*/ 96197 h 96197"/>
              <a:gd name="connsiteX3" fmla="*/ 0 w 1170000"/>
              <a:gd name="connsiteY3" fmla="*/ 96197 h 96197"/>
              <a:gd name="connsiteX4" fmla="*/ 76200 w 1170000"/>
              <a:gd name="connsiteY4" fmla="*/ 2382 h 96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0000" h="96197">
                <a:moveTo>
                  <a:pt x="76200" y="2382"/>
                </a:moveTo>
                <a:lnTo>
                  <a:pt x="1170000" y="0"/>
                </a:lnTo>
                <a:lnTo>
                  <a:pt x="1170000" y="96197"/>
                </a:lnTo>
                <a:lnTo>
                  <a:pt x="0" y="96197"/>
                </a:lnTo>
                <a:lnTo>
                  <a:pt x="76200" y="23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Paginanummer"/>
          <p:cNvSpPr/>
          <p:nvPr userDrawn="1"/>
        </p:nvSpPr>
        <p:spPr>
          <a:xfrm>
            <a:off x="8674100" y="400685"/>
            <a:ext cx="190500" cy="1384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>
            <a:noAutofit/>
          </a:bodyPr>
          <a:lstStyle/>
          <a:p>
            <a:pPr algn="r"/>
            <a:fld id="{825C7DD7-04B3-467D-9524-52591AE6A38C}" type="slidenum">
              <a:rPr lang="en-GB" sz="600" smtClean="0">
                <a:solidFill>
                  <a:srgbClr val="000000"/>
                </a:solidFill>
              </a:rPr>
              <a:pPr algn="r"/>
              <a:t>‹#›</a:t>
            </a:fld>
            <a:endParaRPr lang="en-GB" sz="600" dirty="0">
              <a:solidFill>
                <a:srgbClr val="000000"/>
              </a:solidFill>
            </a:endParaRPr>
          </a:p>
        </p:txBody>
      </p:sp>
      <p:sp>
        <p:nvSpPr>
          <p:cNvPr id="3085" name="Scheiding"/>
          <p:cNvSpPr txBox="1">
            <a:spLocks noChangeArrowheads="1"/>
          </p:cNvSpPr>
          <p:nvPr/>
        </p:nvSpPr>
        <p:spPr bwMode="auto">
          <a:xfrm>
            <a:off x="8661400" y="400685"/>
            <a:ext cx="529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600" dirty="0" smtClean="0">
                <a:solidFill>
                  <a:srgbClr val="000000"/>
                </a:solidFill>
                <a:latin typeface="Verdana" pitchFamily="34" charset="0"/>
              </a:rPr>
              <a:t>|</a:t>
            </a:r>
          </a:p>
        </p:txBody>
      </p:sp>
      <p:pic>
        <p:nvPicPr>
          <p:cNvPr id="3" name="RUGlogoTop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1" y="82093"/>
            <a:ext cx="959601" cy="264160"/>
          </a:xfrm>
          <a:prstGeom prst="rect">
            <a:avLst/>
          </a:prstGeom>
        </p:spPr>
      </p:pic>
      <p:sp>
        <p:nvSpPr>
          <p:cNvPr id="7177" name="tb_Faculty" hidden="1"/>
          <p:cNvSpPr txBox="1">
            <a:spLocks noChangeArrowheads="1"/>
          </p:cNvSpPr>
          <p:nvPr/>
        </p:nvSpPr>
        <p:spPr bwMode="auto">
          <a:xfrm>
            <a:off x="3687763" y="338138"/>
            <a:ext cx="1259960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en-GB" sz="1000" dirty="0" smtClean="0">
                <a:solidFill>
                  <a:srgbClr val="CC0000"/>
                </a:solidFill>
                <a:latin typeface="Georgia" pitchFamily="18" charset="0"/>
              </a:rPr>
              <a:t>office of the university</a:t>
            </a:r>
          </a:p>
        </p:txBody>
      </p:sp>
      <p:sp>
        <p:nvSpPr>
          <p:cNvPr id="7178" name="tb_Department" hidden="1"/>
          <p:cNvSpPr txBox="1">
            <a:spLocks noChangeArrowheads="1"/>
          </p:cNvSpPr>
          <p:nvPr/>
        </p:nvSpPr>
        <p:spPr bwMode="auto">
          <a:xfrm>
            <a:off x="5811838" y="341313"/>
            <a:ext cx="1800225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endParaRPr lang="en-GB" sz="1000" dirty="0" smtClean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7176" name="tbDate"/>
          <p:cNvSpPr txBox="1">
            <a:spLocks noChangeArrowheads="1"/>
          </p:cNvSpPr>
          <p:nvPr/>
        </p:nvSpPr>
        <p:spPr bwMode="auto">
          <a:xfrm>
            <a:off x="7874000" y="400685"/>
            <a:ext cx="762000" cy="138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t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206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636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28587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7430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2002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657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114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sz="600" smtClean="0">
                <a:solidFill>
                  <a:srgbClr val="000000"/>
                </a:solidFill>
                <a:latin typeface="Verdana" pitchFamily="34" charset="0"/>
              </a:rPr>
              <a:t>1-3-2022</a:t>
            </a:r>
            <a:endParaRPr lang="en-GB" sz="600" dirty="0" smtClean="0">
              <a:solidFill>
                <a:srgbClr val="000000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249238" indent="-249238" algn="l" rtl="0" eaLnBrk="0" fontAlgn="base" hangingPunct="0">
        <a:spcBef>
          <a:spcPct val="20000"/>
        </a:spcBef>
        <a:spcAft>
          <a:spcPct val="0"/>
        </a:spcAft>
        <a:buFont typeface="Verdana" pitchFamily="34" charset="0"/>
        <a:buChar char="›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01650" indent="-250825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§"/>
        <a:defRPr sz="2500">
          <a:solidFill>
            <a:schemeClr val="tx1"/>
          </a:solidFill>
          <a:latin typeface="+mn-lt"/>
          <a:cs typeface="+mn-cs"/>
        </a:defRPr>
      </a:lvl2pPr>
      <a:lvl3pPr marL="760413" indent="-258763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3pPr>
      <a:lvl4pPr marL="1009650" indent="-249238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4pPr>
      <a:lvl5pPr marL="1268413" indent="-257175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5pPr>
      <a:lvl6pPr marL="17256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6pPr>
      <a:lvl7pPr marL="21828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7pPr>
      <a:lvl8pPr marL="26400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8pPr>
      <a:lvl9pPr marL="3097213" indent="-257175" algn="l" rtl="0" fontAlgn="base">
        <a:spcBef>
          <a:spcPct val="20000"/>
        </a:spcBef>
        <a:spcAft>
          <a:spcPct val="0"/>
        </a:spcAft>
        <a:buFont typeface="Courier New" pitchFamily="49" charset="0"/>
        <a:buChar char="-"/>
        <a:defRPr sz="2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about:blank?compos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1274400"/>
            <a:ext cx="9144000" cy="1729137"/>
          </a:xfrm>
        </p:spPr>
        <p:txBody>
          <a:bodyPr/>
          <a:lstStyle/>
          <a:p>
            <a:r>
              <a:rPr lang="en-US" b="1" u="sng" dirty="0" err="1" smtClean="0">
                <a:latin typeface="Georgia" panose="02040502050405020303" pitchFamily="18" charset="0"/>
              </a:rPr>
              <a:t>YoungRUG</a:t>
            </a:r>
            <a:r>
              <a:rPr lang="en-US" b="1" u="sng" dirty="0" smtClean="0">
                <a:latin typeface="Georgia" panose="02040502050405020303" pitchFamily="18" charset="0"/>
              </a:rPr>
              <a:t> </a:t>
            </a:r>
            <a:br>
              <a:rPr lang="en-US" b="1" u="sng" dirty="0" smtClean="0">
                <a:latin typeface="Georgia" panose="02040502050405020303" pitchFamily="18" charset="0"/>
              </a:rPr>
            </a:br>
            <a:r>
              <a:rPr lang="en-US" b="1" u="sng" dirty="0" smtClean="0">
                <a:latin typeface="Georgia" panose="02040502050405020303" pitchFamily="18" charset="0"/>
              </a:rPr>
              <a:t>HR </a:t>
            </a:r>
            <a:r>
              <a:rPr lang="en-US" b="1" u="sng" dirty="0">
                <a:latin typeface="Georgia" panose="02040502050405020303" pitchFamily="18" charset="0"/>
              </a:rPr>
              <a:t>session </a:t>
            </a:r>
            <a:r>
              <a:rPr lang="en-US" b="1" u="sng" dirty="0"/>
              <a:t> </a:t>
            </a:r>
            <a:endParaRPr lang="nl-NL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sz="2000" dirty="0" smtClean="0">
                <a:latin typeface="Georgia" panose="02040502050405020303" pitchFamily="18" charset="0"/>
              </a:rPr>
              <a:t>Leave </a:t>
            </a:r>
            <a:r>
              <a:rPr lang="en-US" sz="2000" dirty="0">
                <a:latin typeface="Georgia" panose="02040502050405020303" pitchFamily="18" charset="0"/>
              </a:rPr>
              <a:t>hours and the Employment Option Model </a:t>
            </a: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>	Hilda </a:t>
            </a:r>
            <a:r>
              <a:rPr lang="en-US" sz="2000" dirty="0">
                <a:latin typeface="Georgia" panose="02040502050405020303" pitchFamily="18" charset="0"/>
              </a:rPr>
              <a:t>van </a:t>
            </a:r>
            <a:r>
              <a:rPr lang="en-US" sz="2000" dirty="0" err="1">
                <a:latin typeface="Georgia" panose="02040502050405020303" pitchFamily="18" charset="0"/>
              </a:rPr>
              <a:t>Laarhoven</a:t>
            </a:r>
            <a:r>
              <a:rPr lang="en-US" sz="2000" dirty="0">
                <a:latin typeface="Georgia" panose="02040502050405020303" pitchFamily="18" charset="0"/>
              </a:rPr>
              <a:t> and Lydia </a:t>
            </a:r>
            <a:r>
              <a:rPr lang="en-US" sz="2000" dirty="0" smtClean="0">
                <a:latin typeface="Georgia" panose="02040502050405020303" pitchFamily="18" charset="0"/>
              </a:rPr>
              <a:t>Kuipers-Kremer (HR)</a:t>
            </a:r>
            <a:r>
              <a:rPr lang="en-US" dirty="0"/>
              <a:t> 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836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>
                <a:latin typeface="Georgia" panose="02040502050405020303" pitchFamily="18" charset="0"/>
              </a:rPr>
              <a:t>Choice of working week</a:t>
            </a:r>
            <a:r>
              <a:rPr lang="en-GB" dirty="0" smtClean="0"/>
              <a:t>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396" y="1383532"/>
            <a:ext cx="9140825" cy="54298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Hours to work a week:</a:t>
            </a:r>
          </a:p>
          <a:p>
            <a:pPr marL="0" indent="0">
              <a:buNone/>
            </a:pPr>
            <a:endParaRPr lang="en-GB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sz="20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GB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(Extra) leave hours: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760662"/>
              </p:ext>
            </p:extLst>
          </p:nvPr>
        </p:nvGraphicFramePr>
        <p:xfrm>
          <a:off x="1308519" y="2204864"/>
          <a:ext cx="6096000" cy="15337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83293762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969175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4927404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22396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Contract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22971"/>
                  </a:ext>
                </a:extLst>
              </a:tr>
              <a:tr h="421248">
                <a:tc>
                  <a:txBody>
                    <a:bodyPr/>
                    <a:lstStyle/>
                    <a:p>
                      <a:r>
                        <a:rPr lang="en-GB" dirty="0" smtClean="0"/>
                        <a:t>1 </a:t>
                      </a:r>
                      <a:r>
                        <a:rPr lang="en-GB" dirty="0" err="1" smtClean="0"/>
                        <a:t>fte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315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0,8 </a:t>
                      </a:r>
                      <a:r>
                        <a:rPr lang="en-GB" dirty="0" err="1" smtClean="0"/>
                        <a:t>fte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28,8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30,4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449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0,6 </a:t>
                      </a:r>
                      <a:r>
                        <a:rPr lang="en-GB" dirty="0" err="1" smtClean="0"/>
                        <a:t>fte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21,6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22,8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046168"/>
                  </a:ext>
                </a:extLst>
              </a:tr>
            </a:tbl>
          </a:graphicData>
        </a:graphic>
      </p:graphicFrame>
      <p:sp>
        <p:nvSpPr>
          <p:cNvPr id="6" name="AutoShape 2" descr="HR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850900"/>
            <a:ext cx="571500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413460"/>
              </p:ext>
            </p:extLst>
          </p:nvPr>
        </p:nvGraphicFramePr>
        <p:xfrm>
          <a:off x="1308519" y="4482404"/>
          <a:ext cx="6096000" cy="153376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83293762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969175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4927404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0223963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Contract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1522971"/>
                  </a:ext>
                </a:extLst>
              </a:tr>
              <a:tr h="421248">
                <a:tc>
                  <a:txBody>
                    <a:bodyPr/>
                    <a:lstStyle/>
                    <a:p>
                      <a:r>
                        <a:rPr lang="en-GB" dirty="0" smtClean="0"/>
                        <a:t>1 </a:t>
                      </a:r>
                      <a:r>
                        <a:rPr lang="en-GB" dirty="0" err="1" smtClean="0"/>
                        <a:t>fte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-96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152 + 80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+96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5315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0,8 </a:t>
                      </a:r>
                      <a:r>
                        <a:rPr lang="en-GB" dirty="0" err="1" smtClean="0"/>
                        <a:t>fte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-76,8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121,6 + 64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+76,8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5449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0,6 </a:t>
                      </a:r>
                      <a:r>
                        <a:rPr lang="en-GB" dirty="0" err="1" smtClean="0"/>
                        <a:t>fte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-57,6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91,2 + 48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+57,6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30461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242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latin typeface="Georgia" panose="02040502050405020303" pitchFamily="18" charset="0"/>
              </a:rPr>
              <a:t>Long-term </a:t>
            </a:r>
            <a:r>
              <a:rPr lang="en-US" sz="4000" dirty="0" smtClean="0">
                <a:latin typeface="Georgia" panose="02040502050405020303" pitchFamily="18" charset="0"/>
              </a:rPr>
              <a:t>saving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sz="2000" dirty="0" smtClean="0">
                <a:latin typeface="Georgia" panose="02040502050405020303" pitchFamily="18" charset="0"/>
              </a:rPr>
              <a:t>3 – 5 years saving (max. 72 hours a </a:t>
            </a:r>
            <a:r>
              <a:rPr lang="en-US" sz="2000" dirty="0">
                <a:latin typeface="Georgia" panose="02040502050405020303" pitchFamily="18" charset="0"/>
              </a:rPr>
              <a:t>year</a:t>
            </a:r>
            <a:r>
              <a:rPr lang="en-US" sz="2000" dirty="0" smtClean="0">
                <a:latin typeface="Georgia" panose="02040502050405020303" pitchFamily="18" charset="0"/>
              </a:rPr>
              <a:t>)</a:t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>Choice </a:t>
            </a:r>
            <a:r>
              <a:rPr lang="en-GB" sz="2000" dirty="0" smtClean="0">
                <a:latin typeface="Georgia" panose="02040502050405020303" pitchFamily="18" charset="0"/>
              </a:rPr>
              <a:t>can </a:t>
            </a:r>
            <a:r>
              <a:rPr lang="en-GB" sz="2000" dirty="0">
                <a:latin typeface="Georgia" panose="02040502050405020303" pitchFamily="18" charset="0"/>
              </a:rPr>
              <a:t>be made once a year in September/October</a:t>
            </a: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>The </a:t>
            </a:r>
            <a:r>
              <a:rPr lang="en-US" sz="2000" dirty="0">
                <a:latin typeface="Georgia" panose="02040502050405020303" pitchFamily="18" charset="0"/>
              </a:rPr>
              <a:t>leave thus saved must be taken within a year of the end of the period in which it was saved</a:t>
            </a: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>Goal sabbatical </a:t>
            </a:r>
            <a:r>
              <a:rPr lang="en-US" sz="2000" dirty="0">
                <a:latin typeface="Georgia" panose="02040502050405020303" pitchFamily="18" charset="0"/>
              </a:rPr>
              <a:t>or changing your working hours per week</a:t>
            </a:r>
            <a:endParaRPr lang="en-GB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68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Exchanging terms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Georgia" panose="02040502050405020303" pitchFamily="18" charset="0"/>
              </a:rPr>
              <a:t>Exchanging </a:t>
            </a:r>
            <a:r>
              <a:rPr lang="en-US" sz="2000" dirty="0">
                <a:latin typeface="Georgia" panose="02040502050405020303" pitchFamily="18" charset="0"/>
              </a:rPr>
              <a:t>your supplementary leave hours of this calendar year:</a:t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>- for extra salary</a:t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>- for contribution to ABP </a:t>
            </a:r>
            <a:r>
              <a:rPr lang="en-US" sz="2000" dirty="0" err="1">
                <a:latin typeface="Georgia" panose="02040502050405020303" pitchFamily="18" charset="0"/>
              </a:rPr>
              <a:t>ExtraPensioen</a:t>
            </a: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>Exchanging part of your salary, holiday allowance and/or year-end bonus for extra leave hours</a:t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sz="2000" dirty="0">
                <a:latin typeface="Georgia" panose="02040502050405020303" pitchFamily="18" charset="0"/>
              </a:rPr>
              <a:t>Exchanging part of your salary, holiday allowance and/or year-end bonus for contributions to the ABP </a:t>
            </a:r>
            <a:r>
              <a:rPr lang="en-US" sz="2000" dirty="0" err="1" smtClean="0">
                <a:latin typeface="Georgia" panose="02040502050405020303" pitchFamily="18" charset="0"/>
              </a:rPr>
              <a:t>ExtraPensioen</a:t>
            </a:r>
            <a:r>
              <a:rPr lang="en-US" sz="2000" dirty="0" smtClean="0">
                <a:latin typeface="Georgia" panose="02040502050405020303" pitchFamily="18" charset="0"/>
              </a:rPr>
              <a:t> (May)</a:t>
            </a:r>
            <a:endParaRPr lang="en-US" sz="2000" dirty="0">
              <a:latin typeface="Georgia" panose="02040502050405020303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10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Questions?</a:t>
            </a:r>
            <a:endParaRPr lang="en-GB" sz="4000" dirty="0">
              <a:latin typeface="Georgia" panose="02040502050405020303" pitchFamily="18" charset="0"/>
            </a:endParaRPr>
          </a:p>
        </p:txBody>
      </p:sp>
      <p:pic>
        <p:nvPicPr>
          <p:cNvPr id="1026" name="Picture 2" descr="vraagteken - Canon van Nederla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44824"/>
            <a:ext cx="4015879" cy="401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79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>
                <a:latin typeface="Georgia" panose="02040502050405020303" pitchFamily="18" charset="0"/>
              </a:rPr>
              <a:t>Contact and websites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2000" b="1" dirty="0" smtClean="0">
                <a:latin typeface="Georgia" panose="02040502050405020303" pitchFamily="18" charset="0"/>
              </a:rPr>
              <a:t>Contact us by e-mail:</a:t>
            </a:r>
          </a:p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arbeidsvoorwaarden@rug.nl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b="1" dirty="0" smtClean="0">
                <a:latin typeface="Georgia" panose="02040502050405020303" pitchFamily="18" charset="0"/>
              </a:rPr>
              <a:t>Website leave hours:</a:t>
            </a:r>
            <a:r>
              <a:rPr lang="en-GB" sz="2000" b="1" dirty="0">
                <a:latin typeface="Georgia" panose="02040502050405020303" pitchFamily="18" charset="0"/>
              </a:rPr>
              <a:t/>
            </a:r>
            <a:br>
              <a:rPr lang="en-GB" sz="2000" b="1" dirty="0">
                <a:latin typeface="Georgia" panose="02040502050405020303" pitchFamily="18" charset="0"/>
              </a:rPr>
            </a:br>
            <a:r>
              <a:rPr lang="en-GB" sz="2000" dirty="0">
                <a:latin typeface="Georgia" panose="02040502050405020303" pitchFamily="18" charset="0"/>
              </a:rPr>
              <a:t>https://myuniversity.rug.nl/infonet/medewerkers/werk-en-carriere/voorwaarden/werktijden/vakantieenvrijedagen</a:t>
            </a: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b="1" dirty="0" smtClean="0">
                <a:latin typeface="Georgia" panose="02040502050405020303" pitchFamily="18" charset="0"/>
              </a:rPr>
              <a:t>Website choice model:</a:t>
            </a:r>
            <a:r>
              <a:rPr lang="en-GB" sz="2000" dirty="0">
                <a:latin typeface="Georgia" panose="02040502050405020303" pitchFamily="18" charset="0"/>
              </a:rPr>
              <a:t/>
            </a:r>
            <a:br>
              <a:rPr lang="en-GB" sz="2000" dirty="0">
                <a:latin typeface="Georgia" panose="02040502050405020303" pitchFamily="18" charset="0"/>
              </a:rPr>
            </a:br>
            <a:r>
              <a:rPr lang="en-GB" sz="2000" dirty="0">
                <a:latin typeface="Georgia" panose="02040502050405020303" pitchFamily="18" charset="0"/>
              </a:rPr>
              <a:t>https://</a:t>
            </a:r>
            <a:r>
              <a:rPr lang="en-GB" sz="2000" dirty="0" smtClean="0">
                <a:latin typeface="Georgia" panose="02040502050405020303" pitchFamily="18" charset="0"/>
              </a:rPr>
              <a:t>myuniversity.rug.nl/infonet/medewerkers/werk-en-carriere/voorwaarden/keuzemodellen/keuzemodelarbeidsvoorwaarden</a:t>
            </a:r>
            <a:r>
              <a:rPr lang="en-GB" sz="2000" dirty="0">
                <a:latin typeface="Georgia" panose="02040502050405020303" pitchFamily="18" charset="0"/>
              </a:rPr>
              <a:t>/</a:t>
            </a:r>
            <a:br>
              <a:rPr lang="en-GB" sz="2000" dirty="0">
                <a:latin typeface="Georgia" panose="02040502050405020303" pitchFamily="18" charset="0"/>
              </a:rPr>
            </a:br>
            <a:r>
              <a:rPr lang="en-GB" sz="2000" dirty="0">
                <a:latin typeface="Georgia" panose="02040502050405020303" pitchFamily="18" charset="0"/>
              </a:rPr>
              <a:t/>
            </a:r>
            <a:br>
              <a:rPr lang="en-GB" sz="2000" dirty="0">
                <a:latin typeface="Georgia" panose="02040502050405020303" pitchFamily="18" charset="0"/>
              </a:rPr>
            </a:br>
            <a:r>
              <a:rPr lang="en-GB" sz="2000" b="1" dirty="0" smtClean="0">
                <a:latin typeface="Georgia" panose="02040502050405020303" pitchFamily="18" charset="0"/>
              </a:rPr>
              <a:t>Shared services </a:t>
            </a:r>
            <a:r>
              <a:rPr lang="en-GB" sz="2000" b="1" dirty="0">
                <a:latin typeface="Georgia" panose="02040502050405020303" pitchFamily="18" charset="0"/>
              </a:rPr>
              <a:t>leave portal:</a:t>
            </a:r>
            <a:br>
              <a:rPr lang="en-GB" sz="2000" b="1" dirty="0">
                <a:latin typeface="Georgia" panose="02040502050405020303" pitchFamily="18" charset="0"/>
              </a:rPr>
            </a:br>
            <a:r>
              <a:rPr lang="en-GB" sz="2000" dirty="0">
                <a:latin typeface="Georgia" panose="02040502050405020303" pitchFamily="18" charset="0"/>
              </a:rPr>
              <a:t>https://86961.afasinsite.nl/EN/portal-verlof-prs/mijn-verlof</a:t>
            </a:r>
          </a:p>
        </p:txBody>
      </p:sp>
    </p:spTree>
    <p:extLst>
      <p:ext uri="{BB962C8B-B14F-4D97-AF65-F5344CB8AC3E}">
        <p14:creationId xmlns:p14="http://schemas.microsoft.com/office/powerpoint/2010/main" val="379385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err="1" smtClean="0">
                <a:latin typeface="Georgia" panose="02040502050405020303" pitchFamily="18" charset="0"/>
              </a:rPr>
              <a:t>YoungRUG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>
                <a:latin typeface="Georgia" panose="02040502050405020303" pitchFamily="18" charset="0"/>
              </a:rPr>
              <a:t>1. Leave hours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2. Employment option model</a:t>
            </a:r>
            <a:endParaRPr lang="en-GB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1711670"/>
            <a:ext cx="2850654" cy="14618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3861048"/>
            <a:ext cx="2544888" cy="190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8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Leave hours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Via </a:t>
            </a:r>
            <a:r>
              <a:rPr lang="en-GB" sz="2000" dirty="0" err="1" smtClean="0">
                <a:latin typeface="Georgia" panose="02040502050405020303" pitchFamily="18" charset="0"/>
              </a:rPr>
              <a:t>myuniversity</a:t>
            </a:r>
            <a:r>
              <a:rPr lang="en-GB" sz="2000" dirty="0" smtClean="0">
                <a:latin typeface="Georgia" panose="02040502050405020303" pitchFamily="18" charset="0"/>
              </a:rPr>
              <a:t> you can visit shared services:</a:t>
            </a:r>
            <a:endParaRPr lang="en-GB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107386"/>
            <a:ext cx="7648467" cy="384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79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Leave hours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Visit the leave portal in shared services: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988" y="2227486"/>
            <a:ext cx="7632848" cy="3605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20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Leave hours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Here you can request all types of leave, today we will pay attention to holiday leave: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96333" y="2263833"/>
            <a:ext cx="7348157" cy="434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6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Leave hours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Types of Holiday leave: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- Statutory leave (expires after a year and a half)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- </a:t>
            </a:r>
            <a:r>
              <a:rPr lang="nl-NL" sz="2000" dirty="0" err="1" smtClean="0">
                <a:latin typeface="Georgia" panose="02040502050405020303" pitchFamily="18" charset="0"/>
              </a:rPr>
              <a:t>Supplementary</a:t>
            </a:r>
            <a:r>
              <a:rPr lang="nl-NL" sz="2000" dirty="0" smtClean="0">
                <a:latin typeface="Georgia" panose="02040502050405020303" pitchFamily="18" charset="0"/>
              </a:rPr>
              <a:t> </a:t>
            </a:r>
            <a:r>
              <a:rPr lang="nl-NL" sz="2000" dirty="0" err="1">
                <a:latin typeface="Georgia" panose="02040502050405020303" pitchFamily="18" charset="0"/>
              </a:rPr>
              <a:t>leave</a:t>
            </a:r>
            <a:r>
              <a:rPr lang="nl-NL" sz="2000" dirty="0">
                <a:latin typeface="Georgia" panose="02040502050405020303" pitchFamily="18" charset="0"/>
              </a:rPr>
              <a:t> </a:t>
            </a:r>
            <a:r>
              <a:rPr lang="nl-NL" sz="2000" dirty="0" err="1" smtClean="0">
                <a:latin typeface="Georgia" panose="02040502050405020303" pitchFamily="18" charset="0"/>
              </a:rPr>
              <a:t>hours</a:t>
            </a:r>
            <a:r>
              <a:rPr lang="nl-NL" sz="2000" dirty="0" smtClean="0">
                <a:latin typeface="Georgia" panose="02040502050405020303" pitchFamily="18" charset="0"/>
              </a:rPr>
              <a:t> (</a:t>
            </a:r>
            <a:r>
              <a:rPr lang="nl-NL" sz="2000" dirty="0" err="1" smtClean="0">
                <a:latin typeface="Georgia" panose="02040502050405020303" pitchFamily="18" charset="0"/>
              </a:rPr>
              <a:t>expires</a:t>
            </a:r>
            <a:r>
              <a:rPr lang="nl-NL" sz="2000" dirty="0" smtClean="0">
                <a:latin typeface="Georgia" panose="02040502050405020303" pitchFamily="18" charset="0"/>
              </a:rPr>
              <a:t> </a:t>
            </a:r>
            <a:r>
              <a:rPr lang="nl-NL" sz="2000" dirty="0" err="1" smtClean="0">
                <a:latin typeface="Georgia" panose="02040502050405020303" pitchFamily="18" charset="0"/>
              </a:rPr>
              <a:t>after</a:t>
            </a:r>
            <a:r>
              <a:rPr lang="nl-NL" sz="2000" dirty="0" smtClean="0">
                <a:latin typeface="Georgia" panose="02040502050405020303" pitchFamily="18" charset="0"/>
              </a:rPr>
              <a:t> five </a:t>
            </a:r>
            <a:r>
              <a:rPr lang="nl-NL" sz="2000" dirty="0" err="1" smtClean="0">
                <a:latin typeface="Georgia" panose="02040502050405020303" pitchFamily="18" charset="0"/>
              </a:rPr>
              <a:t>years</a:t>
            </a:r>
            <a:r>
              <a:rPr lang="nl-NL" sz="2000" dirty="0" smtClean="0">
                <a:latin typeface="Georgia" panose="02040502050405020303" pitchFamily="18" charset="0"/>
              </a:rPr>
              <a:t>)</a:t>
            </a:r>
            <a:br>
              <a:rPr lang="nl-NL" sz="2000" dirty="0" smtClean="0">
                <a:latin typeface="Georgia" panose="02040502050405020303" pitchFamily="18" charset="0"/>
              </a:rPr>
            </a:br>
            <a:r>
              <a:rPr lang="nl-NL" sz="2000" dirty="0" smtClean="0">
                <a:latin typeface="Georgia" panose="02040502050405020303" pitchFamily="18" charset="0"/>
              </a:rPr>
              <a:t>- </a:t>
            </a:r>
            <a:r>
              <a:rPr lang="en-US" sz="2000" dirty="0" smtClean="0">
                <a:latin typeface="Georgia" panose="02040502050405020303" pitchFamily="18" charset="0"/>
              </a:rPr>
              <a:t>Extra </a:t>
            </a:r>
            <a:r>
              <a:rPr lang="en-US" sz="2000" dirty="0">
                <a:latin typeface="Georgia" panose="02040502050405020303" pitchFamily="18" charset="0"/>
              </a:rPr>
              <a:t>leave due to flexible working </a:t>
            </a:r>
            <a:r>
              <a:rPr lang="en-US" sz="2000" dirty="0" smtClean="0">
                <a:latin typeface="Georgia" panose="02040502050405020303" pitchFamily="18" charset="0"/>
              </a:rPr>
              <a:t>hours (expires after a year)</a:t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>For example:</a:t>
            </a:r>
          </a:p>
          <a:p>
            <a:pPr marL="0" indent="0">
              <a:buNone/>
            </a:pPr>
            <a:endParaRPr lang="en-US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en-US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err="1" smtClean="0">
                <a:latin typeface="Georgia" panose="02040502050405020303" pitchFamily="18" charset="0"/>
              </a:rPr>
              <a:t>Afas</a:t>
            </a:r>
            <a:r>
              <a:rPr lang="en-US" sz="2000" dirty="0" smtClean="0">
                <a:latin typeface="Georgia" panose="02040502050405020303" pitchFamily="18" charset="0"/>
              </a:rPr>
              <a:t> automatically choses the correct type of leave when you enter a holiday leave, considering the expiring dates</a:t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/>
              <a:t/>
            </a:r>
            <a:br>
              <a:rPr lang="en-US" sz="2000" dirty="0"/>
            </a:b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429000"/>
            <a:ext cx="55626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4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Leave hours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>
                <a:latin typeface="Georgia" panose="02040502050405020303" pitchFamily="18" charset="0"/>
              </a:rPr>
              <a:t>If you want to check your leave hours, you can scroll down in the leave portal and find it in the table, please filter on the correct year:</a:t>
            </a:r>
            <a:br>
              <a:rPr lang="en-GB" sz="2000" dirty="0" smtClean="0">
                <a:latin typeface="Georgia" panose="02040502050405020303" pitchFamily="18" charset="0"/>
              </a:rPr>
            </a:br>
            <a:endParaRPr lang="en-GB" sz="20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348880"/>
            <a:ext cx="8820225" cy="18668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63" y="4509120"/>
            <a:ext cx="8812982" cy="128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6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Employment options model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latin typeface="Georgia" panose="02040502050405020303" pitchFamily="18" charset="0"/>
              </a:rPr>
              <a:t>1. Your </a:t>
            </a:r>
            <a:r>
              <a:rPr lang="en-US" sz="2000" dirty="0">
                <a:latin typeface="Georgia" panose="02040502050405020303" pitchFamily="18" charset="0"/>
              </a:rPr>
              <a:t>choice of working </a:t>
            </a:r>
            <a:r>
              <a:rPr lang="en-US" sz="2000" dirty="0" smtClean="0">
                <a:latin typeface="Georgia" panose="02040502050405020303" pitchFamily="18" charset="0"/>
              </a:rPr>
              <a:t>week (36, 38, 40)</a:t>
            </a:r>
            <a:br>
              <a:rPr lang="en-US" sz="2000" dirty="0" smtClean="0">
                <a:latin typeface="Georgia" panose="02040502050405020303" pitchFamily="18" charset="0"/>
              </a:rPr>
            </a:br>
            <a:endParaRPr lang="en-US" sz="2000" dirty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en-US" sz="2000" dirty="0" smtClean="0">
                <a:latin typeface="Georgia" panose="02040502050405020303" pitchFamily="18" charset="0"/>
              </a:rPr>
              <a:t>2. Long-term saving</a:t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/>
            </a:r>
            <a:br>
              <a:rPr lang="en-US" sz="2000" dirty="0" smtClean="0">
                <a:latin typeface="Georgia" panose="02040502050405020303" pitchFamily="18" charset="0"/>
              </a:rPr>
            </a:br>
            <a:r>
              <a:rPr lang="en-US" sz="2000" dirty="0" smtClean="0">
                <a:latin typeface="Georgia" panose="02040502050405020303" pitchFamily="18" charset="0"/>
              </a:rPr>
              <a:t>3.  Exchanging leave hours</a:t>
            </a:r>
            <a:r>
              <a:rPr lang="en-US" sz="2000" dirty="0">
                <a:latin typeface="Georgia" panose="02040502050405020303" pitchFamily="18" charset="0"/>
              </a:rPr>
              <a:t/>
            </a:r>
            <a:br>
              <a:rPr lang="en-US" sz="2000" dirty="0">
                <a:latin typeface="Georgia" panose="02040502050405020303" pitchFamily="18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312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>
                <a:latin typeface="Georgia" panose="02040502050405020303" pitchFamily="18" charset="0"/>
              </a:rPr>
              <a:t>Choice of working week</a:t>
            </a:r>
            <a:endParaRPr lang="en-GB" sz="4000" dirty="0">
              <a:latin typeface="Georgia" panose="020405020504050203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>
                <a:latin typeface="Georgia" panose="02040502050405020303" pitchFamily="18" charset="0"/>
              </a:rPr>
              <a:t>Normal working week of UG = 38 hours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Choice 36, 38 or 40 can be made once </a:t>
            </a:r>
            <a:r>
              <a:rPr lang="en-GB" sz="2000" dirty="0">
                <a:latin typeface="Georgia" panose="02040502050405020303" pitchFamily="18" charset="0"/>
              </a:rPr>
              <a:t>a year in </a:t>
            </a:r>
            <a:r>
              <a:rPr lang="en-GB" sz="2000" dirty="0" smtClean="0">
                <a:latin typeface="Georgia" panose="02040502050405020303" pitchFamily="18" charset="0"/>
              </a:rPr>
              <a:t>September/October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/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Affects how many hours to work per week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Affects how many leave hours you have</a:t>
            </a:r>
            <a:br>
              <a:rPr lang="en-GB" sz="2000" dirty="0" smtClean="0">
                <a:latin typeface="Georgia" panose="02040502050405020303" pitchFamily="18" charset="0"/>
              </a:rPr>
            </a:br>
            <a:r>
              <a:rPr lang="en-GB" sz="2000" dirty="0" smtClean="0">
                <a:latin typeface="Georgia" panose="02040502050405020303" pitchFamily="18" charset="0"/>
              </a:rPr>
              <a:t>Does not affect salary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7951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Design">
  <a:themeElements>
    <a:clrScheme name="Title Design 1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9CEF"/>
      </a:accent1>
      <a:accent2>
        <a:srgbClr val="CC0000"/>
      </a:accent2>
      <a:accent3>
        <a:srgbClr val="FFFFFF"/>
      </a:accent3>
      <a:accent4>
        <a:srgbClr val="000000"/>
      </a:accent4>
      <a:accent5>
        <a:srgbClr val="AACBF6"/>
      </a:accent5>
      <a:accent6>
        <a:srgbClr val="B90000"/>
      </a:accent6>
      <a:hlink>
        <a:srgbClr val="000000"/>
      </a:hlink>
      <a:folHlink>
        <a:srgbClr val="772D6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le Design 1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1B96A3A9-466E-4B43-BA5D-4C909094ADA6}" vid="{2D3AB41E-F92F-4F93-9A1B-2589EFFF9EB0}"/>
    </a:ext>
  </a:extLst>
</a:theme>
</file>

<file path=ppt/theme/theme2.xml><?xml version="1.0" encoding="utf-8"?>
<a:theme xmlns:a="http://schemas.openxmlformats.org/drawingml/2006/main" name="Break Design">
  <a:themeElements>
    <a:clrScheme name="Break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eak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eak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eak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eak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1B96A3A9-466E-4B43-BA5D-4C909094ADA6}" vid="{48CE1763-1075-460C-8D17-1EC3EE3F0FD5}"/>
    </a:ext>
  </a:extLst>
</a:theme>
</file>

<file path=ppt/theme/theme3.xml><?xml version="1.0" encoding="utf-8"?>
<a:theme xmlns:a="http://schemas.openxmlformats.org/drawingml/2006/main" name="End Design">
  <a:themeElements>
    <a:clrScheme name="E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d 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d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9CEF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AACBF6"/>
        </a:accent5>
        <a:accent6>
          <a:srgbClr val="B90000"/>
        </a:accent6>
        <a:hlink>
          <a:srgbClr val="000000"/>
        </a:hlink>
        <a:folHlink>
          <a:srgbClr val="772D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RUG4x3.potx" id="{1B96A3A9-466E-4B43-BA5D-4C909094ADA6}" vid="{A74B470E-9C03-4B96-948D-38A7F7757E21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RUG4x3</Template>
  <TotalTime>391</TotalTime>
  <Words>529</Words>
  <Application>Microsoft Office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Courier New</vt:lpstr>
      <vt:lpstr>Georgia</vt:lpstr>
      <vt:lpstr>Verdana</vt:lpstr>
      <vt:lpstr>Wingdings</vt:lpstr>
      <vt:lpstr>Title Design</vt:lpstr>
      <vt:lpstr>Break Design</vt:lpstr>
      <vt:lpstr>End Design</vt:lpstr>
      <vt:lpstr>YoungRUG  HR session  </vt:lpstr>
      <vt:lpstr>YoungRUG</vt:lpstr>
      <vt:lpstr>Leave hours</vt:lpstr>
      <vt:lpstr>Leave hours</vt:lpstr>
      <vt:lpstr>Leave hours</vt:lpstr>
      <vt:lpstr>Leave hours</vt:lpstr>
      <vt:lpstr>Leave hours</vt:lpstr>
      <vt:lpstr>Employment options model</vt:lpstr>
      <vt:lpstr>Choice of working week</vt:lpstr>
      <vt:lpstr>Choice of working week  </vt:lpstr>
      <vt:lpstr>Long-term saving</vt:lpstr>
      <vt:lpstr>Exchanging terms</vt:lpstr>
      <vt:lpstr>Questions?</vt:lpstr>
      <vt:lpstr>Contact and websites </vt:lpstr>
    </vt:vector>
  </TitlesOfParts>
  <Company>University of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YoungRUG  HR session  </dc:title>
  <dc:creator>L. Kuipers-Kremer</dc:creator>
  <cp:keywords>Version 2.1</cp:keywords>
  <cp:lastModifiedBy>L. Kuipers-Kremer</cp:lastModifiedBy>
  <cp:revision>27</cp:revision>
  <dcterms:created xsi:type="dcterms:W3CDTF">2022-02-17T07:30:38Z</dcterms:created>
  <dcterms:modified xsi:type="dcterms:W3CDTF">2022-03-01T15:22:49Z</dcterms:modified>
  <dc:language>UK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ype">
    <vt:lpwstr>RUG</vt:lpwstr>
  </property>
  <property fmtid="{D5CDD505-2E9C-101B-9397-08002B2CF9AE}" pid="3" name="Sjabloonversie">
    <vt:lpwstr>5</vt:lpwstr>
  </property>
  <property fmtid="{D5CDD505-2E9C-101B-9397-08002B2CF9AE}" pid="4" name="Eco">
    <vt:lpwstr>JA</vt:lpwstr>
  </property>
  <property fmtid="{D5CDD505-2E9C-101B-9397-08002B2CF9AE}" pid="5" name="Logoformaat">
    <vt:lpwstr>KLEIN</vt:lpwstr>
  </property>
  <property fmtid="{D5CDD505-2E9C-101B-9397-08002B2CF9AE}" pid="6" name="RodeLijn">
    <vt:lpwstr>JA</vt:lpwstr>
  </property>
  <property fmtid="{D5CDD505-2E9C-101B-9397-08002B2CF9AE}" pid="7" name="Datum">
    <vt:lpwstr>1-3-2022</vt:lpwstr>
  </property>
  <property fmtid="{D5CDD505-2E9C-101B-9397-08002B2CF9AE}" pid="8" name="txtDate">
    <vt:lpwstr>1-3-2022</vt:lpwstr>
  </property>
  <property fmtid="{D5CDD505-2E9C-101B-9397-08002B2CF9AE}" pid="9" name="AutoDatum">
    <vt:lpwstr>NEE</vt:lpwstr>
  </property>
  <property fmtid="{D5CDD505-2E9C-101B-9397-08002B2CF9AE}" pid="10" name="cboLanguage">
    <vt:lpwstr>English</vt:lpwstr>
  </property>
  <property fmtid="{D5CDD505-2E9C-101B-9397-08002B2CF9AE}" pid="11" name="cboFaculty">
    <vt:lpwstr>office of the university</vt:lpwstr>
  </property>
  <property fmtid="{D5CDD505-2E9C-101B-9397-08002B2CF9AE}" pid="12" name="txtDepartment">
    <vt:lpwstr/>
  </property>
  <property fmtid="{D5CDD505-2E9C-101B-9397-08002B2CF9AE}" pid="13" name="chbDatumAmerikaans">
    <vt:lpwstr>0</vt:lpwstr>
  </property>
  <property fmtid="{D5CDD505-2E9C-101B-9397-08002B2CF9AE}" pid="14" name="optBreed">
    <vt:lpwstr>0</vt:lpwstr>
  </property>
  <property fmtid="{D5CDD505-2E9C-101B-9397-08002B2CF9AE}" pid="15" name="optSmal">
    <vt:lpwstr>1</vt:lpwstr>
  </property>
  <property fmtid="{D5CDD505-2E9C-101B-9397-08002B2CF9AE}" pid="16" name="optLogoKlein">
    <vt:lpwstr>1</vt:lpwstr>
  </property>
  <property fmtid="{D5CDD505-2E9C-101B-9397-08002B2CF9AE}" pid="17" name="optLogoGroot">
    <vt:lpwstr>0</vt:lpwstr>
  </property>
  <property fmtid="{D5CDD505-2E9C-101B-9397-08002B2CF9AE}" pid="18" name="chkEco">
    <vt:lpwstr>1</vt:lpwstr>
  </property>
  <property fmtid="{D5CDD505-2E9C-101B-9397-08002B2CF9AE}" pid="19" name="chkLijn">
    <vt:lpwstr>1</vt:lpwstr>
  </property>
  <property fmtid="{D5CDD505-2E9C-101B-9397-08002B2CF9AE}" pid="20" name="UMCG">
    <vt:lpwstr>NEE</vt:lpwstr>
  </property>
</Properties>
</file>