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Lst>
  <p:sldSz cx="30276800" cy="42799000"/>
  <p:notesSz cx="6858000" cy="9144000"/>
  <p:embeddedFontLst>
    <p:embeddedFont>
      <p:font typeface="Arial" panose="020B0604020202020204" pitchFamily="34" charset="0"/>
      <p:regular r:id="rId3"/>
    </p:embeddedFont>
    <p:embeddedFont>
      <p:font typeface="Arial Bold" panose="020B0604020202020204" charset="0"/>
      <p:regular r:id="rId4"/>
    </p:embeddedFont>
    <p:embeddedFont>
      <p:font typeface="Betm rounded" panose="020B0604020202020204" charset="0"/>
      <p:regular r:id="rId5"/>
    </p:embeddedFont>
    <p:embeddedFont>
      <p:font typeface="Betm rounded Medium" panose="020B0604020202020204" charset="0"/>
      <p:regular r:id="rId6"/>
    </p:embeddedFont>
    <p:embeddedFont>
      <p:font typeface="Calibri" panose="020F0502020204030204" pitchFamily="34" charset="0"/>
      <p:regular r:id="rId7"/>
      <p:bold r:id="rId8"/>
      <p:italic r:id="rId9"/>
      <p:boldItalic r:id="rId1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p:scale>
          <a:sx n="28" d="100"/>
          <a:sy n="28" d="100"/>
        </p:scale>
        <p:origin x="2214"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theme" Target="theme/theme1.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presProps" Target="presProps.xml"/><Relationship Id="rId5" Type="http://schemas.openxmlformats.org/officeDocument/2006/relationships/font" Target="fonts/font3.fntdata"/><Relationship Id="rId10" Type="http://schemas.openxmlformats.org/officeDocument/2006/relationships/font" Target="fonts/font8.fntdata"/><Relationship Id="rId4" Type="http://schemas.openxmlformats.org/officeDocument/2006/relationships/font" Target="fonts/font2.fntdata"/><Relationship Id="rId9" Type="http://schemas.openxmlformats.org/officeDocument/2006/relationships/font" Target="fonts/font7.fntdata"/><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2/28/2025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2019370" y="39633000"/>
            <a:ext cx="7206002" cy="3054477"/>
            <a:chOff x="0" y="0"/>
            <a:chExt cx="9608002" cy="4072637"/>
          </a:xfrm>
        </p:grpSpPr>
        <p:sp>
          <p:nvSpPr>
            <p:cNvPr id="3" name="TextBox 3"/>
            <p:cNvSpPr txBox="1"/>
            <p:nvPr/>
          </p:nvSpPr>
          <p:spPr>
            <a:xfrm>
              <a:off x="3738182" y="1254427"/>
              <a:ext cx="5869820" cy="712590"/>
            </a:xfrm>
            <a:prstGeom prst="rect">
              <a:avLst/>
            </a:prstGeom>
          </p:spPr>
          <p:txBody>
            <a:bodyPr lIns="0" tIns="0" rIns="0" bIns="0" rtlCol="0" anchor="t">
              <a:spAutoFit/>
            </a:bodyPr>
            <a:lstStyle/>
            <a:p>
              <a:pPr algn="ctr">
                <a:lnSpc>
                  <a:spcPts val="4126"/>
                </a:lnSpc>
              </a:pPr>
              <a:r>
                <a:rPr lang="en-US" sz="4400" b="1" spc="252" dirty="0">
                  <a:solidFill>
                    <a:srgbClr val="CC0000"/>
                  </a:solidFill>
                  <a:latin typeface="Betm rounded Medium"/>
                  <a:ea typeface="Betm rounded Medium"/>
                  <a:cs typeface="Betm rounded Medium"/>
                  <a:sym typeface="Betm rounded Medium"/>
                </a:rPr>
                <a:t>EUROSOTL 2025</a:t>
              </a:r>
            </a:p>
          </p:txBody>
        </p:sp>
        <p:sp>
          <p:nvSpPr>
            <p:cNvPr id="4" name="TextBox 4"/>
            <p:cNvSpPr txBox="1"/>
            <p:nvPr/>
          </p:nvSpPr>
          <p:spPr>
            <a:xfrm>
              <a:off x="3738182" y="2117857"/>
              <a:ext cx="5869818" cy="824177"/>
            </a:xfrm>
            <a:prstGeom prst="rect">
              <a:avLst/>
            </a:prstGeom>
          </p:spPr>
          <p:txBody>
            <a:bodyPr lIns="0" tIns="0" rIns="0" bIns="0" rtlCol="0" anchor="t">
              <a:spAutoFit/>
            </a:bodyPr>
            <a:lstStyle/>
            <a:p>
              <a:pPr algn="ctr">
                <a:lnSpc>
                  <a:spcPts val="2501"/>
                </a:lnSpc>
              </a:pPr>
              <a:r>
                <a:rPr lang="en-US" sz="1786" spc="1429" dirty="0">
                  <a:solidFill>
                    <a:srgbClr val="009CEF"/>
                  </a:solidFill>
                  <a:latin typeface="Betm rounded"/>
                  <a:ea typeface="Betm rounded"/>
                  <a:cs typeface="Betm rounded"/>
                  <a:sym typeface="Betm rounded"/>
                </a:rPr>
                <a:t>MAKING CONNECTIONS</a:t>
              </a:r>
            </a:p>
          </p:txBody>
        </p:sp>
        <p:sp>
          <p:nvSpPr>
            <p:cNvPr id="5" name="Freeform 5"/>
            <p:cNvSpPr/>
            <p:nvPr/>
          </p:nvSpPr>
          <p:spPr>
            <a:xfrm>
              <a:off x="0" y="0"/>
              <a:ext cx="3394949" cy="4072637"/>
            </a:xfrm>
            <a:custGeom>
              <a:avLst/>
              <a:gdLst/>
              <a:ahLst/>
              <a:cxnLst/>
              <a:rect l="l" t="t" r="r" b="b"/>
              <a:pathLst>
                <a:path w="3394949" h="4072637">
                  <a:moveTo>
                    <a:pt x="0" y="0"/>
                  </a:moveTo>
                  <a:lnTo>
                    <a:pt x="3394949" y="0"/>
                  </a:lnTo>
                  <a:lnTo>
                    <a:pt x="3394949" y="4072637"/>
                  </a:lnTo>
                  <a:lnTo>
                    <a:pt x="0" y="4072637"/>
                  </a:lnTo>
                  <a:lnTo>
                    <a:pt x="0" y="0"/>
                  </a:lnTo>
                  <a:close/>
                </a:path>
              </a:pathLst>
            </a:custGeom>
            <a:blipFill>
              <a:blip r:embed="rId2">
                <a:alphaModFix amt="75000"/>
              </a:blip>
              <a:stretch>
                <a:fillRect l="-68865" t="-14566" r="-79588" b="-1739"/>
              </a:stretch>
            </a:blipFill>
          </p:spPr>
        </p:sp>
      </p:grpSp>
      <p:sp>
        <p:nvSpPr>
          <p:cNvPr id="6" name="AutoShape 6"/>
          <p:cNvSpPr/>
          <p:nvPr/>
        </p:nvSpPr>
        <p:spPr>
          <a:xfrm>
            <a:off x="1914508" y="39633000"/>
            <a:ext cx="27310862" cy="0"/>
          </a:xfrm>
          <a:prstGeom prst="line">
            <a:avLst/>
          </a:prstGeom>
          <a:ln w="142875" cap="flat">
            <a:solidFill>
              <a:srgbClr val="DC002D"/>
            </a:solidFill>
            <a:prstDash val="solid"/>
            <a:headEnd type="none" w="sm" len="sm"/>
            <a:tailEnd type="none" w="sm" len="sm"/>
          </a:ln>
        </p:spPr>
      </p:sp>
      <p:sp>
        <p:nvSpPr>
          <p:cNvPr id="7" name="AutoShape 7"/>
          <p:cNvSpPr/>
          <p:nvPr/>
        </p:nvSpPr>
        <p:spPr>
          <a:xfrm>
            <a:off x="5040" y="3035300"/>
            <a:ext cx="30265200" cy="0"/>
          </a:xfrm>
          <a:prstGeom prst="line">
            <a:avLst/>
          </a:prstGeom>
          <a:ln w="76200" cap="flat">
            <a:solidFill>
              <a:srgbClr val="DC002D"/>
            </a:solidFill>
            <a:prstDash val="solid"/>
            <a:headEnd type="none" w="sm" len="sm"/>
            <a:tailEnd type="none" w="sm" len="sm"/>
          </a:ln>
        </p:spPr>
      </p:sp>
      <p:grpSp>
        <p:nvGrpSpPr>
          <p:cNvPr id="8" name="Group 8"/>
          <p:cNvGrpSpPr/>
          <p:nvPr/>
        </p:nvGrpSpPr>
        <p:grpSpPr>
          <a:xfrm>
            <a:off x="5040" y="0"/>
            <a:ext cx="30271760" cy="3026520"/>
            <a:chOff x="0" y="0"/>
            <a:chExt cx="2709333" cy="270933"/>
          </a:xfrm>
        </p:grpSpPr>
        <p:sp>
          <p:nvSpPr>
            <p:cNvPr id="9" name="Freeform 9"/>
            <p:cNvSpPr/>
            <p:nvPr/>
          </p:nvSpPr>
          <p:spPr>
            <a:xfrm>
              <a:off x="0" y="0"/>
              <a:ext cx="2709333" cy="270933"/>
            </a:xfrm>
            <a:custGeom>
              <a:avLst/>
              <a:gdLst/>
              <a:ahLst/>
              <a:cxnLst/>
              <a:rect l="l" t="t" r="r" b="b"/>
              <a:pathLst>
                <a:path w="2709333" h="270933">
                  <a:moveTo>
                    <a:pt x="0" y="0"/>
                  </a:moveTo>
                  <a:lnTo>
                    <a:pt x="2709333" y="0"/>
                  </a:lnTo>
                  <a:lnTo>
                    <a:pt x="2709333" y="270933"/>
                  </a:lnTo>
                  <a:lnTo>
                    <a:pt x="0" y="270933"/>
                  </a:lnTo>
                  <a:close/>
                </a:path>
              </a:pathLst>
            </a:custGeom>
            <a:solidFill>
              <a:srgbClr val="DC002D"/>
            </a:solidFill>
          </p:spPr>
        </p:sp>
        <p:sp>
          <p:nvSpPr>
            <p:cNvPr id="10" name="TextBox 10"/>
            <p:cNvSpPr txBox="1"/>
            <p:nvPr/>
          </p:nvSpPr>
          <p:spPr>
            <a:xfrm>
              <a:off x="0" y="-85725"/>
              <a:ext cx="2709333" cy="356658"/>
            </a:xfrm>
            <a:prstGeom prst="rect">
              <a:avLst/>
            </a:prstGeom>
          </p:spPr>
          <p:txBody>
            <a:bodyPr lIns="101685" tIns="101685" rIns="101685" bIns="101685" rtlCol="0" anchor="ctr"/>
            <a:lstStyle/>
            <a:p>
              <a:pPr algn="ctr">
                <a:lnSpc>
                  <a:spcPts val="6725"/>
                </a:lnSpc>
              </a:pPr>
              <a:endParaRPr/>
            </a:p>
          </p:txBody>
        </p:sp>
      </p:grpSp>
      <p:sp>
        <p:nvSpPr>
          <p:cNvPr id="11" name="Freeform 11"/>
          <p:cNvSpPr/>
          <p:nvPr/>
        </p:nvSpPr>
        <p:spPr>
          <a:xfrm>
            <a:off x="1049910" y="770141"/>
            <a:ext cx="5404500" cy="1486238"/>
          </a:xfrm>
          <a:custGeom>
            <a:avLst/>
            <a:gdLst/>
            <a:ahLst/>
            <a:cxnLst/>
            <a:rect l="l" t="t" r="r" b="b"/>
            <a:pathLst>
              <a:path w="5404500" h="1486238">
                <a:moveTo>
                  <a:pt x="0" y="0"/>
                </a:moveTo>
                <a:lnTo>
                  <a:pt x="5404500" y="0"/>
                </a:lnTo>
                <a:lnTo>
                  <a:pt x="5404500" y="1486238"/>
                </a:lnTo>
                <a:lnTo>
                  <a:pt x="0" y="1486238"/>
                </a:lnTo>
                <a:lnTo>
                  <a:pt x="0" y="0"/>
                </a:lnTo>
                <a:close/>
              </a:path>
            </a:pathLst>
          </a:custGeom>
          <a:blipFill>
            <a:blip r:embed="rId3"/>
            <a:stretch>
              <a:fillRect/>
            </a:stretch>
          </a:blipFill>
        </p:spPr>
      </p:sp>
      <p:grpSp>
        <p:nvGrpSpPr>
          <p:cNvPr id="12" name="Group 12"/>
          <p:cNvGrpSpPr/>
          <p:nvPr/>
        </p:nvGrpSpPr>
        <p:grpSpPr>
          <a:xfrm>
            <a:off x="1049910" y="4138536"/>
            <a:ext cx="1261050" cy="1261050"/>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42875" cap="sq">
              <a:solidFill>
                <a:srgbClr val="DC002D"/>
              </a:solidFill>
              <a:prstDash val="solid"/>
              <a:miter/>
            </a:ln>
          </p:spPr>
        </p:sp>
        <p:sp>
          <p:nvSpPr>
            <p:cNvPr id="14" name="TextBox 14"/>
            <p:cNvSpPr txBox="1"/>
            <p:nvPr/>
          </p:nvSpPr>
          <p:spPr>
            <a:xfrm>
              <a:off x="76200" y="-9525"/>
              <a:ext cx="660400" cy="746125"/>
            </a:xfrm>
            <a:prstGeom prst="rect">
              <a:avLst/>
            </a:prstGeom>
          </p:spPr>
          <p:txBody>
            <a:bodyPr lIns="101685" tIns="101685" rIns="101685" bIns="101685" rtlCol="0" anchor="ctr"/>
            <a:lstStyle/>
            <a:p>
              <a:pPr algn="ctr">
                <a:lnSpc>
                  <a:spcPts val="6725"/>
                </a:lnSpc>
              </a:pPr>
              <a:endParaRPr/>
            </a:p>
          </p:txBody>
        </p:sp>
      </p:grpSp>
      <p:sp>
        <p:nvSpPr>
          <p:cNvPr id="15" name="AutoShape 15"/>
          <p:cNvSpPr/>
          <p:nvPr/>
        </p:nvSpPr>
        <p:spPr>
          <a:xfrm flipV="1">
            <a:off x="2310960" y="4766169"/>
            <a:ext cx="26283885" cy="2825"/>
          </a:xfrm>
          <a:prstGeom prst="line">
            <a:avLst/>
          </a:prstGeom>
          <a:ln w="142875" cap="flat">
            <a:solidFill>
              <a:srgbClr val="DC002D"/>
            </a:solidFill>
            <a:prstDash val="solid"/>
            <a:headEnd type="none" w="sm" len="sm"/>
            <a:tailEnd type="none" w="sm" len="sm"/>
          </a:ln>
        </p:spPr>
      </p:sp>
      <p:sp>
        <p:nvSpPr>
          <p:cNvPr id="16" name="TextBox 16"/>
          <p:cNvSpPr txBox="1"/>
          <p:nvPr/>
        </p:nvSpPr>
        <p:spPr>
          <a:xfrm>
            <a:off x="2422984" y="4826143"/>
            <a:ext cx="26171861" cy="7843923"/>
          </a:xfrm>
          <a:prstGeom prst="rect">
            <a:avLst/>
          </a:prstGeom>
        </p:spPr>
        <p:txBody>
          <a:bodyPr lIns="0" tIns="0" rIns="0" bIns="0" rtlCol="0" anchor="t">
            <a:spAutoFit/>
          </a:bodyPr>
          <a:lstStyle/>
          <a:p>
            <a:pPr algn="l">
              <a:lnSpc>
                <a:spcPts val="6160"/>
              </a:lnSpc>
            </a:pPr>
            <a:r>
              <a:rPr lang="en-US" sz="4400" b="1" spc="242" dirty="0">
                <a:solidFill>
                  <a:srgbClr val="000000"/>
                </a:solidFill>
                <a:latin typeface="Arial Bold"/>
                <a:ea typeface="Arial Bold"/>
                <a:cs typeface="Arial Bold"/>
                <a:sym typeface="Arial Bold"/>
              </a:rPr>
              <a:t>Introduction</a:t>
            </a:r>
          </a:p>
          <a:p>
            <a:pPr algn="l">
              <a:lnSpc>
                <a:spcPts val="5040"/>
              </a:lnSpc>
            </a:pPr>
            <a:r>
              <a:rPr lang="en-US" sz="3600" spc="197" dirty="0">
                <a:solidFill>
                  <a:srgbClr val="000000"/>
                </a:solidFill>
                <a:latin typeface="Arial"/>
                <a:ea typeface="Arial"/>
                <a:cs typeface="Arial"/>
                <a:sym typeface="Arial"/>
              </a:rPr>
              <a:t>This template provides poster authors with most of the formatting specifications needed for preparing the digital version of their posters. All standard poster components have been specified for facilitating compliance with the technical requirements regarding font sizes and making the poster creation easier and faster. Poster authors are encouraged to use the poster template, but they are also free (and warmly encouraged) to design their own. The </a:t>
            </a:r>
            <a:r>
              <a:rPr lang="en-US" sz="3600" spc="197" dirty="0" err="1">
                <a:solidFill>
                  <a:srgbClr val="000000"/>
                </a:solidFill>
                <a:latin typeface="Arial"/>
                <a:ea typeface="Arial"/>
                <a:cs typeface="Arial"/>
                <a:sym typeface="Arial"/>
              </a:rPr>
              <a:t>EuroSoTL</a:t>
            </a:r>
            <a:r>
              <a:rPr lang="en-US" sz="3600" spc="197" dirty="0">
                <a:solidFill>
                  <a:srgbClr val="000000"/>
                </a:solidFill>
                <a:latin typeface="Arial"/>
                <a:ea typeface="Arial"/>
                <a:cs typeface="Arial"/>
                <a:sym typeface="Arial"/>
              </a:rPr>
              <a:t> 2025 uses the A0 size (84.1 cm x 118.9 cm) for the posters. Use of Arial is suggested for accessibility reasons. You can see the suggested font sizes below:</a:t>
            </a:r>
          </a:p>
          <a:p>
            <a:pPr marL="777240" lvl="1" indent="-388620" algn="l">
              <a:lnSpc>
                <a:spcPts val="5040"/>
              </a:lnSpc>
              <a:buFont typeface="Arial"/>
              <a:buChar char="•"/>
            </a:pPr>
            <a:r>
              <a:rPr lang="en-US" sz="3600" spc="197" dirty="0">
                <a:solidFill>
                  <a:srgbClr val="000000"/>
                </a:solidFill>
                <a:latin typeface="Arial"/>
                <a:ea typeface="Arial"/>
                <a:cs typeface="Arial"/>
                <a:sym typeface="Arial"/>
              </a:rPr>
              <a:t>70 </a:t>
            </a:r>
            <a:r>
              <a:rPr lang="en-US" sz="3600" spc="197" dirty="0" err="1">
                <a:solidFill>
                  <a:srgbClr val="000000"/>
                </a:solidFill>
                <a:latin typeface="Arial"/>
                <a:ea typeface="Arial"/>
                <a:cs typeface="Arial"/>
                <a:sym typeface="Arial"/>
              </a:rPr>
              <a:t>pt</a:t>
            </a:r>
            <a:r>
              <a:rPr lang="en-US" sz="3600" spc="197" dirty="0">
                <a:solidFill>
                  <a:srgbClr val="000000"/>
                </a:solidFill>
                <a:latin typeface="Arial"/>
                <a:ea typeface="Arial"/>
                <a:cs typeface="Arial"/>
                <a:sym typeface="Arial"/>
              </a:rPr>
              <a:t> for the title</a:t>
            </a:r>
          </a:p>
          <a:p>
            <a:pPr marL="777240" lvl="1" indent="-388620" algn="l">
              <a:lnSpc>
                <a:spcPts val="5040"/>
              </a:lnSpc>
              <a:buFont typeface="Arial"/>
              <a:buChar char="•"/>
            </a:pPr>
            <a:r>
              <a:rPr lang="en-US" sz="3600" spc="197" dirty="0">
                <a:solidFill>
                  <a:srgbClr val="000000"/>
                </a:solidFill>
                <a:latin typeface="Arial"/>
                <a:ea typeface="Arial"/>
                <a:cs typeface="Arial"/>
                <a:sym typeface="Arial"/>
              </a:rPr>
              <a:t>44 </a:t>
            </a:r>
            <a:r>
              <a:rPr lang="en-US" sz="3600" spc="197" dirty="0" err="1">
                <a:solidFill>
                  <a:srgbClr val="000000"/>
                </a:solidFill>
                <a:latin typeface="Arial"/>
                <a:ea typeface="Arial"/>
                <a:cs typeface="Arial"/>
                <a:sym typeface="Arial"/>
              </a:rPr>
              <a:t>pt</a:t>
            </a:r>
            <a:r>
              <a:rPr lang="en-US" sz="3600" spc="197" dirty="0">
                <a:solidFill>
                  <a:srgbClr val="000000"/>
                </a:solidFill>
                <a:latin typeface="Arial"/>
                <a:ea typeface="Arial"/>
                <a:cs typeface="Arial"/>
                <a:sym typeface="Arial"/>
              </a:rPr>
              <a:t> for headers</a:t>
            </a:r>
          </a:p>
          <a:p>
            <a:pPr marL="777240" lvl="1" indent="-388620" algn="l">
              <a:lnSpc>
                <a:spcPts val="5040"/>
              </a:lnSpc>
              <a:buFont typeface="Arial"/>
              <a:buChar char="•"/>
            </a:pPr>
            <a:r>
              <a:rPr lang="en-US" sz="3600" spc="197" dirty="0">
                <a:solidFill>
                  <a:srgbClr val="000000"/>
                </a:solidFill>
                <a:latin typeface="Arial"/>
                <a:ea typeface="Arial"/>
                <a:cs typeface="Arial"/>
                <a:sym typeface="Arial"/>
              </a:rPr>
              <a:t>36 </a:t>
            </a:r>
            <a:r>
              <a:rPr lang="en-US" sz="3600" spc="197" dirty="0" err="1">
                <a:solidFill>
                  <a:srgbClr val="000000"/>
                </a:solidFill>
                <a:latin typeface="Arial"/>
                <a:ea typeface="Arial"/>
                <a:cs typeface="Arial"/>
                <a:sym typeface="Arial"/>
              </a:rPr>
              <a:t>pt</a:t>
            </a:r>
            <a:r>
              <a:rPr lang="en-US" sz="3600" spc="197" dirty="0">
                <a:solidFill>
                  <a:srgbClr val="000000"/>
                </a:solidFill>
                <a:latin typeface="Arial"/>
                <a:ea typeface="Arial"/>
                <a:cs typeface="Arial"/>
                <a:sym typeface="Arial"/>
              </a:rPr>
              <a:t> for body text</a:t>
            </a:r>
          </a:p>
          <a:p>
            <a:pPr marL="777240" lvl="1" indent="-388620" algn="l">
              <a:lnSpc>
                <a:spcPts val="5040"/>
              </a:lnSpc>
              <a:buFont typeface="Arial"/>
              <a:buChar char="•"/>
            </a:pPr>
            <a:r>
              <a:rPr lang="en-US" sz="3600" spc="197" dirty="0">
                <a:solidFill>
                  <a:srgbClr val="000000"/>
                </a:solidFill>
                <a:latin typeface="Arial"/>
                <a:ea typeface="Arial"/>
                <a:cs typeface="Arial"/>
                <a:sym typeface="Arial"/>
              </a:rPr>
              <a:t>24 </a:t>
            </a:r>
            <a:r>
              <a:rPr lang="en-US" sz="3600" spc="197" dirty="0" err="1">
                <a:solidFill>
                  <a:srgbClr val="000000"/>
                </a:solidFill>
                <a:latin typeface="Arial"/>
                <a:ea typeface="Arial"/>
                <a:cs typeface="Arial"/>
                <a:sym typeface="Arial"/>
              </a:rPr>
              <a:t>pt</a:t>
            </a:r>
            <a:r>
              <a:rPr lang="en-US" sz="3600" spc="197" dirty="0">
                <a:solidFill>
                  <a:srgbClr val="000000"/>
                </a:solidFill>
                <a:latin typeface="Arial"/>
                <a:ea typeface="Arial"/>
                <a:cs typeface="Arial"/>
                <a:sym typeface="Arial"/>
              </a:rPr>
              <a:t> for captions beneath figures, headers above tables, authors, acknowledgements, and references</a:t>
            </a:r>
          </a:p>
          <a:p>
            <a:pPr algn="l">
              <a:lnSpc>
                <a:spcPts val="4855"/>
              </a:lnSpc>
              <a:spcBef>
                <a:spcPct val="0"/>
              </a:spcBef>
            </a:pPr>
            <a:endParaRPr lang="en-US" sz="3600" spc="197" dirty="0">
              <a:solidFill>
                <a:srgbClr val="000000"/>
              </a:solidFill>
              <a:latin typeface="Arial"/>
              <a:ea typeface="Arial"/>
              <a:cs typeface="Arial"/>
              <a:sym typeface="Arial"/>
            </a:endParaRPr>
          </a:p>
        </p:txBody>
      </p:sp>
      <p:grpSp>
        <p:nvGrpSpPr>
          <p:cNvPr id="17" name="Group 17"/>
          <p:cNvGrpSpPr/>
          <p:nvPr/>
        </p:nvGrpSpPr>
        <p:grpSpPr>
          <a:xfrm rot="-10800000">
            <a:off x="27964320" y="12682750"/>
            <a:ext cx="1261050" cy="1261050"/>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42875" cap="sq">
              <a:solidFill>
                <a:srgbClr val="DC002D"/>
              </a:solidFill>
              <a:prstDash val="solid"/>
              <a:miter/>
            </a:ln>
          </p:spPr>
        </p:sp>
        <p:sp>
          <p:nvSpPr>
            <p:cNvPr id="19" name="TextBox 19"/>
            <p:cNvSpPr txBox="1"/>
            <p:nvPr/>
          </p:nvSpPr>
          <p:spPr>
            <a:xfrm>
              <a:off x="76200" y="-9525"/>
              <a:ext cx="660400" cy="746125"/>
            </a:xfrm>
            <a:prstGeom prst="rect">
              <a:avLst/>
            </a:prstGeom>
          </p:spPr>
          <p:txBody>
            <a:bodyPr lIns="101685" tIns="101685" rIns="101685" bIns="101685" rtlCol="0" anchor="ctr"/>
            <a:lstStyle/>
            <a:p>
              <a:pPr algn="ctr">
                <a:lnSpc>
                  <a:spcPts val="6725"/>
                </a:lnSpc>
              </a:pPr>
              <a:endParaRPr/>
            </a:p>
          </p:txBody>
        </p:sp>
      </p:grpSp>
      <p:sp>
        <p:nvSpPr>
          <p:cNvPr id="20" name="AutoShape 20"/>
          <p:cNvSpPr/>
          <p:nvPr/>
        </p:nvSpPr>
        <p:spPr>
          <a:xfrm flipH="1" flipV="1">
            <a:off x="18452400" y="13313275"/>
            <a:ext cx="9511920" cy="0"/>
          </a:xfrm>
          <a:prstGeom prst="line">
            <a:avLst/>
          </a:prstGeom>
          <a:ln w="142875" cap="flat">
            <a:solidFill>
              <a:srgbClr val="DC002D"/>
            </a:solidFill>
            <a:prstDash val="solid"/>
            <a:headEnd type="none" w="sm" len="sm"/>
            <a:tailEnd type="none" w="sm" len="sm"/>
          </a:ln>
        </p:spPr>
      </p:sp>
      <p:sp>
        <p:nvSpPr>
          <p:cNvPr id="21" name="Freeform 21"/>
          <p:cNvSpPr/>
          <p:nvPr/>
        </p:nvSpPr>
        <p:spPr>
          <a:xfrm>
            <a:off x="2815380" y="13642489"/>
            <a:ext cx="11661250" cy="7769308"/>
          </a:xfrm>
          <a:custGeom>
            <a:avLst/>
            <a:gdLst/>
            <a:ahLst/>
            <a:cxnLst/>
            <a:rect l="l" t="t" r="r" b="b"/>
            <a:pathLst>
              <a:path w="11661250" h="7769308">
                <a:moveTo>
                  <a:pt x="0" y="0"/>
                </a:moveTo>
                <a:lnTo>
                  <a:pt x="11661250" y="0"/>
                </a:lnTo>
                <a:lnTo>
                  <a:pt x="11661250" y="7769308"/>
                </a:lnTo>
                <a:lnTo>
                  <a:pt x="0" y="7769308"/>
                </a:lnTo>
                <a:lnTo>
                  <a:pt x="0" y="0"/>
                </a:lnTo>
                <a:close/>
              </a:path>
            </a:pathLst>
          </a:custGeom>
          <a:blipFill>
            <a:blip r:embed="rId4"/>
            <a:stretch>
              <a:fillRect/>
            </a:stretch>
          </a:blipFill>
        </p:spPr>
      </p:sp>
      <p:grpSp>
        <p:nvGrpSpPr>
          <p:cNvPr id="22" name="Group 22"/>
          <p:cNvGrpSpPr/>
          <p:nvPr/>
        </p:nvGrpSpPr>
        <p:grpSpPr>
          <a:xfrm>
            <a:off x="1049910" y="12682750"/>
            <a:ext cx="1261050" cy="1261050"/>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42875" cap="sq">
              <a:solidFill>
                <a:srgbClr val="DC002D"/>
              </a:solidFill>
              <a:prstDash val="solid"/>
              <a:miter/>
            </a:ln>
          </p:spPr>
        </p:sp>
        <p:sp>
          <p:nvSpPr>
            <p:cNvPr id="24" name="TextBox 24"/>
            <p:cNvSpPr txBox="1"/>
            <p:nvPr/>
          </p:nvSpPr>
          <p:spPr>
            <a:xfrm>
              <a:off x="76200" y="-9525"/>
              <a:ext cx="660400" cy="746125"/>
            </a:xfrm>
            <a:prstGeom prst="rect">
              <a:avLst/>
            </a:prstGeom>
          </p:spPr>
          <p:txBody>
            <a:bodyPr lIns="101685" tIns="101685" rIns="101685" bIns="101685" rtlCol="0" anchor="ctr"/>
            <a:lstStyle/>
            <a:p>
              <a:pPr algn="ctr">
                <a:lnSpc>
                  <a:spcPts val="6725"/>
                </a:lnSpc>
              </a:pPr>
              <a:endParaRPr/>
            </a:p>
          </p:txBody>
        </p:sp>
      </p:grpSp>
      <p:sp>
        <p:nvSpPr>
          <p:cNvPr id="25" name="AutoShape 25"/>
          <p:cNvSpPr/>
          <p:nvPr/>
        </p:nvSpPr>
        <p:spPr>
          <a:xfrm>
            <a:off x="2310960" y="13313275"/>
            <a:ext cx="12905780" cy="0"/>
          </a:xfrm>
          <a:prstGeom prst="line">
            <a:avLst/>
          </a:prstGeom>
          <a:ln w="142875" cap="flat">
            <a:solidFill>
              <a:srgbClr val="DC002D"/>
            </a:solidFill>
            <a:prstDash val="solid"/>
            <a:headEnd type="none" w="sm" len="sm"/>
            <a:tailEnd type="none" w="sm" len="sm"/>
          </a:ln>
        </p:spPr>
      </p:sp>
      <p:grpSp>
        <p:nvGrpSpPr>
          <p:cNvPr id="26" name="Group 26"/>
          <p:cNvGrpSpPr/>
          <p:nvPr/>
        </p:nvGrpSpPr>
        <p:grpSpPr>
          <a:xfrm>
            <a:off x="28060817" y="22443627"/>
            <a:ext cx="1261050" cy="1261050"/>
            <a:chOff x="0" y="0"/>
            <a:chExt cx="812800" cy="812800"/>
          </a:xfrm>
        </p:grpSpPr>
        <p:sp>
          <p:nvSpPr>
            <p:cNvPr id="27" name="Freeform 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42875" cap="sq">
              <a:solidFill>
                <a:srgbClr val="DC002D"/>
              </a:solidFill>
              <a:prstDash val="solid"/>
              <a:miter/>
            </a:ln>
          </p:spPr>
        </p:sp>
        <p:sp>
          <p:nvSpPr>
            <p:cNvPr id="28" name="TextBox 28"/>
            <p:cNvSpPr txBox="1"/>
            <p:nvPr/>
          </p:nvSpPr>
          <p:spPr>
            <a:xfrm>
              <a:off x="76200" y="-9525"/>
              <a:ext cx="660400" cy="746125"/>
            </a:xfrm>
            <a:prstGeom prst="rect">
              <a:avLst/>
            </a:prstGeom>
          </p:spPr>
          <p:txBody>
            <a:bodyPr lIns="101685" tIns="101685" rIns="101685" bIns="101685" rtlCol="0" anchor="ctr"/>
            <a:lstStyle/>
            <a:p>
              <a:pPr algn="ctr">
                <a:lnSpc>
                  <a:spcPts val="6725"/>
                </a:lnSpc>
              </a:pPr>
              <a:endParaRPr/>
            </a:p>
          </p:txBody>
        </p:sp>
      </p:grpSp>
      <p:sp>
        <p:nvSpPr>
          <p:cNvPr id="29" name="AutoShape 29"/>
          <p:cNvSpPr/>
          <p:nvPr/>
        </p:nvSpPr>
        <p:spPr>
          <a:xfrm flipV="1">
            <a:off x="2130642" y="23076362"/>
            <a:ext cx="25930179" cy="90847"/>
          </a:xfrm>
          <a:prstGeom prst="line">
            <a:avLst/>
          </a:prstGeom>
          <a:ln w="142875" cap="flat">
            <a:solidFill>
              <a:srgbClr val="DC002D"/>
            </a:solidFill>
            <a:prstDash val="solid"/>
            <a:headEnd type="none" w="sm" len="sm"/>
            <a:tailEnd type="none" w="sm" len="sm"/>
          </a:ln>
        </p:spPr>
      </p:sp>
      <p:graphicFrame>
        <p:nvGraphicFramePr>
          <p:cNvPr id="30" name="Table 30"/>
          <p:cNvGraphicFramePr>
            <a:graphicFrameLocks noGrp="1"/>
          </p:cNvGraphicFramePr>
          <p:nvPr>
            <p:extLst>
              <p:ext uri="{D42A27DB-BD31-4B8C-83A1-F6EECF244321}">
                <p14:modId xmlns:p14="http://schemas.microsoft.com/office/powerpoint/2010/main" val="3702738713"/>
              </p:ext>
            </p:extLst>
          </p:nvPr>
        </p:nvGraphicFramePr>
        <p:xfrm>
          <a:off x="2192736" y="24034088"/>
          <a:ext cx="14412000" cy="5268540"/>
        </p:xfrm>
        <a:graphic>
          <a:graphicData uri="http://schemas.openxmlformats.org/drawingml/2006/table">
            <a:tbl>
              <a:tblPr/>
              <a:tblGrid>
                <a:gridCol w="3603000">
                  <a:extLst>
                    <a:ext uri="{9D8B030D-6E8A-4147-A177-3AD203B41FA5}">
                      <a16:colId xmlns:a16="http://schemas.microsoft.com/office/drawing/2014/main" val="20000"/>
                    </a:ext>
                  </a:extLst>
                </a:gridCol>
                <a:gridCol w="3603000">
                  <a:extLst>
                    <a:ext uri="{9D8B030D-6E8A-4147-A177-3AD203B41FA5}">
                      <a16:colId xmlns:a16="http://schemas.microsoft.com/office/drawing/2014/main" val="20001"/>
                    </a:ext>
                  </a:extLst>
                </a:gridCol>
                <a:gridCol w="3603000">
                  <a:extLst>
                    <a:ext uri="{9D8B030D-6E8A-4147-A177-3AD203B41FA5}">
                      <a16:colId xmlns:a16="http://schemas.microsoft.com/office/drawing/2014/main" val="20002"/>
                    </a:ext>
                  </a:extLst>
                </a:gridCol>
                <a:gridCol w="3603000">
                  <a:extLst>
                    <a:ext uri="{9D8B030D-6E8A-4147-A177-3AD203B41FA5}">
                      <a16:colId xmlns:a16="http://schemas.microsoft.com/office/drawing/2014/main" val="20003"/>
                    </a:ext>
                  </a:extLst>
                </a:gridCol>
              </a:tblGrid>
              <a:tr h="1317135">
                <a:tc>
                  <a:txBody>
                    <a:bodyPr/>
                    <a:lstStyle/>
                    <a:p>
                      <a:pPr algn="ctr">
                        <a:lnSpc>
                          <a:spcPts val="3558"/>
                        </a:lnSpc>
                        <a:defRPr/>
                      </a:pPr>
                      <a:endParaRPr lang="en-US" sz="1100" dirty="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solidFill>
                      <a:srgbClr val="DC002D"/>
                    </a:solidFill>
                  </a:tcPr>
                </a:tc>
                <a:tc>
                  <a:txBody>
                    <a:bodyPr/>
                    <a:lstStyle/>
                    <a:p>
                      <a:pPr algn="ctr">
                        <a:lnSpc>
                          <a:spcPts val="3558"/>
                        </a:lnSpc>
                        <a:defRPr/>
                      </a:pPr>
                      <a:endParaRPr lang="en-US" sz="110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solidFill>
                      <a:srgbClr val="DC002D"/>
                    </a:solidFill>
                  </a:tcPr>
                </a:tc>
                <a:tc>
                  <a:txBody>
                    <a:bodyPr/>
                    <a:lstStyle/>
                    <a:p>
                      <a:pPr algn="ctr">
                        <a:lnSpc>
                          <a:spcPts val="3558"/>
                        </a:lnSpc>
                        <a:defRPr/>
                      </a:pPr>
                      <a:endParaRPr lang="en-US" sz="110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solidFill>
                      <a:srgbClr val="DC002D"/>
                    </a:solidFill>
                  </a:tcPr>
                </a:tc>
                <a:tc>
                  <a:txBody>
                    <a:bodyPr/>
                    <a:lstStyle/>
                    <a:p>
                      <a:pPr algn="ctr">
                        <a:lnSpc>
                          <a:spcPts val="3558"/>
                        </a:lnSpc>
                        <a:defRPr/>
                      </a:pPr>
                      <a:endParaRPr lang="en-US" sz="110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solidFill>
                      <a:srgbClr val="DC002D"/>
                    </a:solidFill>
                  </a:tcPr>
                </a:tc>
                <a:extLst>
                  <a:ext uri="{0D108BD9-81ED-4DB2-BD59-A6C34878D82A}">
                    <a16:rowId xmlns:a16="http://schemas.microsoft.com/office/drawing/2014/main" val="10000"/>
                  </a:ext>
                </a:extLst>
              </a:tr>
              <a:tr h="1317135">
                <a:tc>
                  <a:txBody>
                    <a:bodyPr/>
                    <a:lstStyle/>
                    <a:p>
                      <a:pPr algn="ctr">
                        <a:lnSpc>
                          <a:spcPts val="3558"/>
                        </a:lnSpc>
                        <a:defRPr/>
                      </a:pPr>
                      <a:endParaRPr lang="en-US" sz="110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tcPr>
                </a:tc>
                <a:tc>
                  <a:txBody>
                    <a:bodyPr/>
                    <a:lstStyle/>
                    <a:p>
                      <a:pPr algn="ctr">
                        <a:lnSpc>
                          <a:spcPts val="3558"/>
                        </a:lnSpc>
                        <a:defRPr/>
                      </a:pPr>
                      <a:endParaRPr lang="en-US" sz="1100" dirty="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tcPr>
                </a:tc>
                <a:tc>
                  <a:txBody>
                    <a:bodyPr/>
                    <a:lstStyle/>
                    <a:p>
                      <a:pPr algn="ctr">
                        <a:lnSpc>
                          <a:spcPts val="3558"/>
                        </a:lnSpc>
                        <a:defRPr/>
                      </a:pPr>
                      <a:endParaRPr lang="en-US" sz="110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tcPr>
                </a:tc>
                <a:tc>
                  <a:txBody>
                    <a:bodyPr/>
                    <a:lstStyle/>
                    <a:p>
                      <a:pPr algn="ctr">
                        <a:lnSpc>
                          <a:spcPts val="3558"/>
                        </a:lnSpc>
                        <a:defRPr/>
                      </a:pPr>
                      <a:endParaRPr lang="en-US" sz="1100" dirty="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317135">
                <a:tc>
                  <a:txBody>
                    <a:bodyPr/>
                    <a:lstStyle/>
                    <a:p>
                      <a:pPr algn="ctr">
                        <a:lnSpc>
                          <a:spcPts val="3558"/>
                        </a:lnSpc>
                        <a:defRPr/>
                      </a:pPr>
                      <a:endParaRPr lang="en-US" sz="110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tcPr>
                </a:tc>
                <a:tc>
                  <a:txBody>
                    <a:bodyPr/>
                    <a:lstStyle/>
                    <a:p>
                      <a:pPr algn="ctr">
                        <a:lnSpc>
                          <a:spcPts val="3558"/>
                        </a:lnSpc>
                        <a:defRPr/>
                      </a:pPr>
                      <a:endParaRPr lang="en-US" sz="110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tcPr>
                </a:tc>
                <a:tc>
                  <a:txBody>
                    <a:bodyPr/>
                    <a:lstStyle/>
                    <a:p>
                      <a:pPr algn="ctr">
                        <a:lnSpc>
                          <a:spcPts val="3558"/>
                        </a:lnSpc>
                        <a:defRPr/>
                      </a:pPr>
                      <a:endParaRPr lang="en-US" sz="110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tcPr>
                </a:tc>
                <a:tc>
                  <a:txBody>
                    <a:bodyPr/>
                    <a:lstStyle/>
                    <a:p>
                      <a:pPr algn="ctr">
                        <a:lnSpc>
                          <a:spcPts val="3558"/>
                        </a:lnSpc>
                        <a:defRPr/>
                      </a:pPr>
                      <a:endParaRPr lang="en-US" sz="110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17135">
                <a:tc>
                  <a:txBody>
                    <a:bodyPr/>
                    <a:lstStyle/>
                    <a:p>
                      <a:pPr algn="ctr">
                        <a:lnSpc>
                          <a:spcPts val="3558"/>
                        </a:lnSpc>
                        <a:defRPr/>
                      </a:pPr>
                      <a:endParaRPr lang="en-US" sz="110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tcPr>
                </a:tc>
                <a:tc>
                  <a:txBody>
                    <a:bodyPr/>
                    <a:lstStyle/>
                    <a:p>
                      <a:pPr algn="ctr">
                        <a:lnSpc>
                          <a:spcPts val="3558"/>
                        </a:lnSpc>
                        <a:defRPr/>
                      </a:pPr>
                      <a:endParaRPr lang="en-US" sz="110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tcPr>
                </a:tc>
                <a:tc>
                  <a:txBody>
                    <a:bodyPr/>
                    <a:lstStyle/>
                    <a:p>
                      <a:pPr algn="ctr">
                        <a:lnSpc>
                          <a:spcPts val="3558"/>
                        </a:lnSpc>
                        <a:defRPr/>
                      </a:pPr>
                      <a:endParaRPr lang="en-US" sz="110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tcPr>
                </a:tc>
                <a:tc>
                  <a:txBody>
                    <a:bodyPr/>
                    <a:lstStyle/>
                    <a:p>
                      <a:pPr algn="ctr">
                        <a:lnSpc>
                          <a:spcPts val="3558"/>
                        </a:lnSpc>
                        <a:defRPr/>
                      </a:pPr>
                      <a:endParaRPr lang="en-US" sz="1100" dirty="0"/>
                    </a:p>
                  </a:txBody>
                  <a:tcPr marL="201755" marR="201755" marT="201755" marB="201755" anchor="ctr">
                    <a:lnL w="42735" cap="flat" cmpd="sng" algn="ctr">
                      <a:solidFill>
                        <a:srgbClr val="000000"/>
                      </a:solidFill>
                      <a:prstDash val="solid"/>
                      <a:round/>
                      <a:headEnd type="none" w="med" len="med"/>
                      <a:tailEnd type="none" w="med" len="med"/>
                    </a:lnL>
                    <a:lnR w="42735" cap="flat" cmpd="sng" algn="ctr">
                      <a:solidFill>
                        <a:srgbClr val="000000"/>
                      </a:solidFill>
                      <a:prstDash val="solid"/>
                      <a:round/>
                      <a:headEnd type="none" w="med" len="med"/>
                      <a:tailEnd type="none" w="med" len="med"/>
                    </a:lnR>
                    <a:lnT w="42735" cap="flat" cmpd="sng" algn="ctr">
                      <a:solidFill>
                        <a:srgbClr val="000000"/>
                      </a:solidFill>
                      <a:prstDash val="solid"/>
                      <a:round/>
                      <a:headEnd type="none" w="med" len="med"/>
                      <a:tailEnd type="none" w="med" len="med"/>
                    </a:lnT>
                    <a:lnB w="4273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31" name="TextBox 31"/>
          <p:cNvSpPr txBox="1"/>
          <p:nvPr/>
        </p:nvSpPr>
        <p:spPr>
          <a:xfrm>
            <a:off x="7787940" y="929229"/>
            <a:ext cx="8538567" cy="1327150"/>
          </a:xfrm>
          <a:prstGeom prst="rect">
            <a:avLst/>
          </a:prstGeom>
        </p:spPr>
        <p:txBody>
          <a:bodyPr lIns="0" tIns="0" rIns="0" bIns="0" rtlCol="0" anchor="t">
            <a:spAutoFit/>
          </a:bodyPr>
          <a:lstStyle/>
          <a:p>
            <a:pPr algn="ctr">
              <a:lnSpc>
                <a:spcPts val="9799"/>
              </a:lnSpc>
              <a:spcBef>
                <a:spcPct val="0"/>
              </a:spcBef>
            </a:pPr>
            <a:r>
              <a:rPr lang="en-US" sz="6999" spc="384" dirty="0">
                <a:solidFill>
                  <a:srgbClr val="FFFFFF"/>
                </a:solidFill>
                <a:latin typeface="Arial"/>
                <a:ea typeface="Arial"/>
                <a:cs typeface="Arial"/>
                <a:sym typeface="Arial"/>
              </a:rPr>
              <a:t>TITLE OF POSTER</a:t>
            </a:r>
          </a:p>
        </p:txBody>
      </p:sp>
      <p:sp>
        <p:nvSpPr>
          <p:cNvPr id="32" name="TextBox 32"/>
          <p:cNvSpPr txBox="1"/>
          <p:nvPr/>
        </p:nvSpPr>
        <p:spPr>
          <a:xfrm>
            <a:off x="19302565" y="13398999"/>
            <a:ext cx="8579092" cy="585994"/>
          </a:xfrm>
          <a:prstGeom prst="rect">
            <a:avLst/>
          </a:prstGeom>
        </p:spPr>
        <p:txBody>
          <a:bodyPr wrap="square" lIns="0" tIns="0" rIns="0" bIns="0" rtlCol="0" anchor="t">
            <a:spAutoFit/>
          </a:bodyPr>
          <a:lstStyle/>
          <a:p>
            <a:pPr>
              <a:lnSpc>
                <a:spcPts val="5040"/>
              </a:lnSpc>
              <a:spcBef>
                <a:spcPct val="0"/>
              </a:spcBef>
            </a:pPr>
            <a:r>
              <a:rPr lang="en-US" sz="3600" spc="197" dirty="0">
                <a:solidFill>
                  <a:srgbClr val="000000"/>
                </a:solidFill>
                <a:latin typeface="Arial"/>
                <a:ea typeface="Arial"/>
                <a:cs typeface="Arial"/>
                <a:sym typeface="Arial"/>
              </a:rPr>
              <a:t>Your paragraph text</a:t>
            </a:r>
          </a:p>
        </p:txBody>
      </p:sp>
      <p:sp>
        <p:nvSpPr>
          <p:cNvPr id="33" name="TextBox 33"/>
          <p:cNvSpPr txBox="1"/>
          <p:nvPr/>
        </p:nvSpPr>
        <p:spPr>
          <a:xfrm>
            <a:off x="18491200" y="23252932"/>
            <a:ext cx="9473120" cy="585994"/>
          </a:xfrm>
          <a:prstGeom prst="rect">
            <a:avLst/>
          </a:prstGeom>
        </p:spPr>
        <p:txBody>
          <a:bodyPr wrap="square" lIns="0" tIns="0" rIns="0" bIns="0" rtlCol="0" anchor="t">
            <a:spAutoFit/>
          </a:bodyPr>
          <a:lstStyle/>
          <a:p>
            <a:pPr>
              <a:lnSpc>
                <a:spcPts val="5040"/>
              </a:lnSpc>
              <a:spcBef>
                <a:spcPct val="0"/>
              </a:spcBef>
            </a:pPr>
            <a:r>
              <a:rPr lang="en-US" sz="3600" spc="197" dirty="0">
                <a:solidFill>
                  <a:srgbClr val="000000"/>
                </a:solidFill>
                <a:latin typeface="Arial"/>
                <a:ea typeface="Arial"/>
                <a:cs typeface="Arial"/>
                <a:sym typeface="Arial"/>
              </a:rPr>
              <a:t>Your paragraph text</a:t>
            </a:r>
          </a:p>
        </p:txBody>
      </p:sp>
      <p:sp>
        <p:nvSpPr>
          <p:cNvPr id="34" name="TextBox 34"/>
          <p:cNvSpPr txBox="1"/>
          <p:nvPr/>
        </p:nvSpPr>
        <p:spPr>
          <a:xfrm>
            <a:off x="18567400" y="31318446"/>
            <a:ext cx="9314256" cy="585994"/>
          </a:xfrm>
          <a:prstGeom prst="rect">
            <a:avLst/>
          </a:prstGeom>
        </p:spPr>
        <p:txBody>
          <a:bodyPr wrap="square" lIns="0" tIns="0" rIns="0" bIns="0" rtlCol="0" anchor="t">
            <a:spAutoFit/>
          </a:bodyPr>
          <a:lstStyle/>
          <a:p>
            <a:pPr>
              <a:lnSpc>
                <a:spcPts val="5040"/>
              </a:lnSpc>
              <a:spcBef>
                <a:spcPct val="0"/>
              </a:spcBef>
            </a:pPr>
            <a:r>
              <a:rPr lang="en-US" sz="3600" spc="197" dirty="0">
                <a:solidFill>
                  <a:srgbClr val="000000"/>
                </a:solidFill>
                <a:latin typeface="Arial"/>
                <a:ea typeface="Arial"/>
                <a:cs typeface="Arial"/>
                <a:sym typeface="Arial"/>
              </a:rPr>
              <a:t>Your paragraph text</a:t>
            </a:r>
          </a:p>
        </p:txBody>
      </p:sp>
      <p:sp>
        <p:nvSpPr>
          <p:cNvPr id="35" name="TextBox 35"/>
          <p:cNvSpPr txBox="1"/>
          <p:nvPr/>
        </p:nvSpPr>
        <p:spPr>
          <a:xfrm>
            <a:off x="1924551" y="39766350"/>
            <a:ext cx="19462249" cy="1705082"/>
          </a:xfrm>
          <a:prstGeom prst="rect">
            <a:avLst/>
          </a:prstGeom>
        </p:spPr>
        <p:txBody>
          <a:bodyPr wrap="square" lIns="0" tIns="0" rIns="0" bIns="0" rtlCol="0" anchor="t">
            <a:spAutoFit/>
          </a:bodyPr>
          <a:lstStyle/>
          <a:p>
            <a:pPr>
              <a:lnSpc>
                <a:spcPts val="3359"/>
              </a:lnSpc>
              <a:spcBef>
                <a:spcPct val="0"/>
              </a:spcBef>
            </a:pPr>
            <a:r>
              <a:rPr lang="en-US" sz="2400" b="1" spc="132" dirty="0">
                <a:latin typeface="Arial"/>
                <a:ea typeface="Arial"/>
                <a:cs typeface="Arial"/>
                <a:sym typeface="Arial"/>
              </a:rPr>
              <a:t>References: </a:t>
            </a:r>
          </a:p>
          <a:p>
            <a:pPr>
              <a:lnSpc>
                <a:spcPts val="3359"/>
              </a:lnSpc>
              <a:spcBef>
                <a:spcPct val="0"/>
              </a:spcBef>
            </a:pPr>
            <a:r>
              <a:rPr lang="en-US" sz="2400" b="0" i="0" u="none" strike="noStrike" cap="none" dirty="0">
                <a:latin typeface="Arial"/>
                <a:ea typeface="Arial"/>
                <a:cs typeface="Arial"/>
                <a:sym typeface="Arial"/>
              </a:rPr>
              <a:t>The APA style is commonly used in education, but you are free to select any citation style that you are most comfortable with, as long as it is used consistently throughout the poster.</a:t>
            </a:r>
          </a:p>
          <a:p>
            <a:pPr algn="ctr">
              <a:lnSpc>
                <a:spcPts val="3359"/>
              </a:lnSpc>
              <a:spcBef>
                <a:spcPct val="0"/>
              </a:spcBef>
            </a:pPr>
            <a:endParaRPr lang="en-US" sz="2400" spc="132" dirty="0">
              <a:solidFill>
                <a:srgbClr val="000000"/>
              </a:solidFill>
              <a:latin typeface="Arial"/>
              <a:ea typeface="Arial"/>
              <a:cs typeface="Arial"/>
              <a:sym typeface="Arial"/>
            </a:endParaRPr>
          </a:p>
        </p:txBody>
      </p:sp>
      <p:sp>
        <p:nvSpPr>
          <p:cNvPr id="36" name="TextBox 36"/>
          <p:cNvSpPr txBox="1"/>
          <p:nvPr/>
        </p:nvSpPr>
        <p:spPr>
          <a:xfrm>
            <a:off x="2714806" y="21453835"/>
            <a:ext cx="11761824" cy="397032"/>
          </a:xfrm>
          <a:prstGeom prst="rect">
            <a:avLst/>
          </a:prstGeom>
        </p:spPr>
        <p:txBody>
          <a:bodyPr wrap="square" lIns="0" tIns="0" rIns="0" bIns="0" rtlCol="0" anchor="t">
            <a:spAutoFit/>
          </a:bodyPr>
          <a:lstStyle/>
          <a:p>
            <a:pPr algn="ctr">
              <a:lnSpc>
                <a:spcPts val="3359"/>
              </a:lnSpc>
              <a:spcBef>
                <a:spcPct val="0"/>
              </a:spcBef>
            </a:pPr>
            <a:r>
              <a:rPr lang="en-US" sz="2400" spc="132" dirty="0">
                <a:solidFill>
                  <a:srgbClr val="000000"/>
                </a:solidFill>
                <a:latin typeface="Arial"/>
                <a:ea typeface="Arial"/>
                <a:cs typeface="Arial"/>
                <a:sym typeface="Arial"/>
              </a:rPr>
              <a:t>Figure 1: example image</a:t>
            </a:r>
          </a:p>
        </p:txBody>
      </p:sp>
      <p:grpSp>
        <p:nvGrpSpPr>
          <p:cNvPr id="37" name="Group 37"/>
          <p:cNvGrpSpPr/>
          <p:nvPr/>
        </p:nvGrpSpPr>
        <p:grpSpPr>
          <a:xfrm>
            <a:off x="1013758" y="39182625"/>
            <a:ext cx="900750" cy="900750"/>
            <a:chOff x="0" y="0"/>
            <a:chExt cx="812800" cy="812800"/>
          </a:xfrm>
        </p:grpSpPr>
        <p:sp>
          <p:nvSpPr>
            <p:cNvPr id="38" name="Freeform 3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42875" cap="sq">
              <a:solidFill>
                <a:srgbClr val="DC002D"/>
              </a:solidFill>
              <a:prstDash val="solid"/>
              <a:miter/>
            </a:ln>
          </p:spPr>
        </p:sp>
        <p:sp>
          <p:nvSpPr>
            <p:cNvPr id="39" name="TextBox 39"/>
            <p:cNvSpPr txBox="1"/>
            <p:nvPr/>
          </p:nvSpPr>
          <p:spPr>
            <a:xfrm>
              <a:off x="76200" y="-9525"/>
              <a:ext cx="660400" cy="746125"/>
            </a:xfrm>
            <a:prstGeom prst="rect">
              <a:avLst/>
            </a:prstGeom>
          </p:spPr>
          <p:txBody>
            <a:bodyPr lIns="101685" tIns="101685" rIns="101685" bIns="101685" rtlCol="0" anchor="ctr"/>
            <a:lstStyle/>
            <a:p>
              <a:pPr algn="ctr">
                <a:lnSpc>
                  <a:spcPts val="6725"/>
                </a:lnSpc>
              </a:pPr>
              <a:endParaRPr/>
            </a:p>
          </p:txBody>
        </p:sp>
      </p:grpSp>
      <p:grpSp>
        <p:nvGrpSpPr>
          <p:cNvPr id="40" name="Group 40"/>
          <p:cNvGrpSpPr/>
          <p:nvPr/>
        </p:nvGrpSpPr>
        <p:grpSpPr>
          <a:xfrm rot="-10800000">
            <a:off x="27964320" y="30602197"/>
            <a:ext cx="1261050" cy="1261050"/>
            <a:chOff x="0" y="0"/>
            <a:chExt cx="812800" cy="812800"/>
          </a:xfrm>
        </p:grpSpPr>
        <p:sp>
          <p:nvSpPr>
            <p:cNvPr id="41" name="Freeform 4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42875" cap="sq">
              <a:solidFill>
                <a:srgbClr val="DC002D"/>
              </a:solidFill>
              <a:prstDash val="solid"/>
              <a:miter/>
            </a:ln>
          </p:spPr>
        </p:sp>
        <p:sp>
          <p:nvSpPr>
            <p:cNvPr id="42" name="TextBox 42"/>
            <p:cNvSpPr txBox="1"/>
            <p:nvPr/>
          </p:nvSpPr>
          <p:spPr>
            <a:xfrm>
              <a:off x="76200" y="-9525"/>
              <a:ext cx="660400" cy="746125"/>
            </a:xfrm>
            <a:prstGeom prst="rect">
              <a:avLst/>
            </a:prstGeom>
          </p:spPr>
          <p:txBody>
            <a:bodyPr lIns="101685" tIns="101685" rIns="101685" bIns="101685" rtlCol="0" anchor="ctr"/>
            <a:lstStyle/>
            <a:p>
              <a:pPr algn="ctr">
                <a:lnSpc>
                  <a:spcPts val="6725"/>
                </a:lnSpc>
              </a:pPr>
              <a:endParaRPr/>
            </a:p>
          </p:txBody>
        </p:sp>
      </p:grpSp>
      <p:sp>
        <p:nvSpPr>
          <p:cNvPr id="43" name="AutoShape 43"/>
          <p:cNvSpPr/>
          <p:nvPr/>
        </p:nvSpPr>
        <p:spPr>
          <a:xfrm flipH="1" flipV="1">
            <a:off x="18466603" y="31232722"/>
            <a:ext cx="9497717" cy="0"/>
          </a:xfrm>
          <a:prstGeom prst="line">
            <a:avLst/>
          </a:prstGeom>
          <a:ln w="142875" cap="flat">
            <a:solidFill>
              <a:srgbClr val="DC002D"/>
            </a:solidFill>
            <a:prstDash val="solid"/>
            <a:headEnd type="none" w="sm" len="sm"/>
            <a:tailEnd type="none" w="sm" len="sm"/>
          </a:ln>
        </p:spPr>
      </p:sp>
      <p:sp>
        <p:nvSpPr>
          <p:cNvPr id="44" name="TextBox 44"/>
          <p:cNvSpPr txBox="1"/>
          <p:nvPr/>
        </p:nvSpPr>
        <p:spPr>
          <a:xfrm>
            <a:off x="2425897" y="31318446"/>
            <a:ext cx="12826680" cy="585994"/>
          </a:xfrm>
          <a:prstGeom prst="rect">
            <a:avLst/>
          </a:prstGeom>
        </p:spPr>
        <p:txBody>
          <a:bodyPr wrap="square" lIns="0" tIns="0" rIns="0" bIns="0" rtlCol="0" anchor="t">
            <a:spAutoFit/>
          </a:bodyPr>
          <a:lstStyle/>
          <a:p>
            <a:pPr>
              <a:lnSpc>
                <a:spcPts val="5040"/>
              </a:lnSpc>
              <a:spcBef>
                <a:spcPct val="0"/>
              </a:spcBef>
            </a:pPr>
            <a:r>
              <a:rPr lang="en-US" sz="3600" spc="197" dirty="0">
                <a:solidFill>
                  <a:srgbClr val="000000"/>
                </a:solidFill>
                <a:latin typeface="Arial"/>
                <a:ea typeface="Arial"/>
                <a:cs typeface="Arial"/>
                <a:sym typeface="Arial"/>
              </a:rPr>
              <a:t>Your paragraph text</a:t>
            </a:r>
          </a:p>
        </p:txBody>
      </p:sp>
      <p:grpSp>
        <p:nvGrpSpPr>
          <p:cNvPr id="45" name="Group 45"/>
          <p:cNvGrpSpPr/>
          <p:nvPr/>
        </p:nvGrpSpPr>
        <p:grpSpPr>
          <a:xfrm>
            <a:off x="1049910" y="30602197"/>
            <a:ext cx="1261050" cy="1261050"/>
            <a:chOff x="0" y="0"/>
            <a:chExt cx="812800" cy="812800"/>
          </a:xfrm>
        </p:grpSpPr>
        <p:sp>
          <p:nvSpPr>
            <p:cNvPr id="46" name="Freeform 4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42875" cap="sq">
              <a:solidFill>
                <a:srgbClr val="DC002D"/>
              </a:solidFill>
              <a:prstDash val="solid"/>
              <a:miter/>
            </a:ln>
          </p:spPr>
        </p:sp>
        <p:sp>
          <p:nvSpPr>
            <p:cNvPr id="47" name="TextBox 47"/>
            <p:cNvSpPr txBox="1"/>
            <p:nvPr/>
          </p:nvSpPr>
          <p:spPr>
            <a:xfrm>
              <a:off x="76200" y="-9525"/>
              <a:ext cx="660400" cy="746125"/>
            </a:xfrm>
            <a:prstGeom prst="rect">
              <a:avLst/>
            </a:prstGeom>
          </p:spPr>
          <p:txBody>
            <a:bodyPr lIns="101685" tIns="101685" rIns="101685" bIns="101685" rtlCol="0" anchor="ctr"/>
            <a:lstStyle/>
            <a:p>
              <a:pPr algn="ctr">
                <a:lnSpc>
                  <a:spcPts val="6725"/>
                </a:lnSpc>
              </a:pPr>
              <a:endParaRPr/>
            </a:p>
          </p:txBody>
        </p:sp>
      </p:grpSp>
      <p:sp>
        <p:nvSpPr>
          <p:cNvPr id="48" name="AutoShape 48"/>
          <p:cNvSpPr/>
          <p:nvPr/>
        </p:nvSpPr>
        <p:spPr>
          <a:xfrm flipV="1">
            <a:off x="2310960" y="31232722"/>
            <a:ext cx="12826680" cy="0"/>
          </a:xfrm>
          <a:prstGeom prst="line">
            <a:avLst/>
          </a:prstGeom>
          <a:ln w="142875" cap="flat">
            <a:solidFill>
              <a:srgbClr val="DC002D"/>
            </a:solidFill>
            <a:prstDash val="solid"/>
            <a:headEnd type="none" w="sm" len="sm"/>
            <a:tailEnd type="none" w="sm" len="sm"/>
          </a:ln>
        </p:spPr>
      </p:sp>
      <p:sp>
        <p:nvSpPr>
          <p:cNvPr id="49" name="TextBox 36">
            <a:extLst>
              <a:ext uri="{FF2B5EF4-FFF2-40B4-BE49-F238E27FC236}">
                <a16:creationId xmlns:a16="http://schemas.microsoft.com/office/drawing/2014/main" id="{72BE0EFE-7C8D-448E-B182-E6ABBDD211A5}"/>
              </a:ext>
            </a:extLst>
          </p:cNvPr>
          <p:cNvSpPr txBox="1"/>
          <p:nvPr/>
        </p:nvSpPr>
        <p:spPr>
          <a:xfrm>
            <a:off x="2422984" y="23402911"/>
            <a:ext cx="13903523" cy="397032"/>
          </a:xfrm>
          <a:prstGeom prst="rect">
            <a:avLst/>
          </a:prstGeom>
        </p:spPr>
        <p:txBody>
          <a:bodyPr wrap="square" lIns="0" tIns="0" rIns="0" bIns="0" rtlCol="0" anchor="t">
            <a:spAutoFit/>
          </a:bodyPr>
          <a:lstStyle/>
          <a:p>
            <a:pPr algn="ctr">
              <a:lnSpc>
                <a:spcPts val="3359"/>
              </a:lnSpc>
              <a:spcBef>
                <a:spcPct val="0"/>
              </a:spcBef>
            </a:pPr>
            <a:r>
              <a:rPr lang="en-US" sz="2400" spc="132" dirty="0">
                <a:solidFill>
                  <a:srgbClr val="000000"/>
                </a:solidFill>
                <a:latin typeface="Arial"/>
                <a:ea typeface="Arial"/>
                <a:cs typeface="Arial"/>
                <a:sym typeface="Arial"/>
              </a:rPr>
              <a:t>Table  1: example table</a:t>
            </a:r>
          </a:p>
        </p:txBody>
      </p:sp>
      <p:sp>
        <p:nvSpPr>
          <p:cNvPr id="51" name="TextBox 50">
            <a:extLst>
              <a:ext uri="{FF2B5EF4-FFF2-40B4-BE49-F238E27FC236}">
                <a16:creationId xmlns:a16="http://schemas.microsoft.com/office/drawing/2014/main" id="{5914FF08-FB1E-4EC2-92E9-AA0F14A60E3F}"/>
              </a:ext>
            </a:extLst>
          </p:cNvPr>
          <p:cNvSpPr txBox="1"/>
          <p:nvPr/>
        </p:nvSpPr>
        <p:spPr>
          <a:xfrm>
            <a:off x="1823764" y="41028711"/>
            <a:ext cx="15149944" cy="1330364"/>
          </a:xfrm>
          <a:prstGeom prst="rect">
            <a:avLst/>
          </a:prstGeom>
          <a:noFill/>
        </p:spPr>
        <p:txBody>
          <a:bodyPr wrap="square">
            <a:spAutoFit/>
          </a:bodyPr>
          <a:lstStyle/>
          <a:p>
            <a:pPr marL="0" marR="0" lvl="0" indent="0" rtl="0">
              <a:lnSpc>
                <a:spcPct val="115000"/>
              </a:lnSpc>
              <a:spcBef>
                <a:spcPts val="1200"/>
              </a:spcBef>
              <a:spcAft>
                <a:spcPts val="0"/>
              </a:spcAft>
              <a:buClr>
                <a:schemeClr val="dk1"/>
              </a:buClr>
              <a:buSzPts val="1100"/>
              <a:buFont typeface="Arial"/>
              <a:buNone/>
            </a:pPr>
            <a:r>
              <a:rPr lang="en-US" sz="2400" b="1" i="0" u="none" strike="noStrike" cap="none" dirty="0">
                <a:latin typeface="Arial"/>
                <a:ea typeface="Arial"/>
                <a:cs typeface="Arial"/>
                <a:sym typeface="Arial"/>
              </a:rPr>
              <a:t>Acknowledgements:</a:t>
            </a:r>
            <a:br>
              <a:rPr lang="en-US" sz="2400" b="0" i="0" u="none" strike="noStrike" cap="none" dirty="0">
                <a:latin typeface="Arial"/>
                <a:ea typeface="Arial"/>
                <a:cs typeface="Arial"/>
                <a:sym typeface="Arial"/>
              </a:rPr>
            </a:br>
            <a:r>
              <a:rPr lang="en-US" sz="2400" b="0" i="0" u="none" strike="noStrike" cap="none" dirty="0">
                <a:latin typeface="Arial"/>
                <a:ea typeface="Arial"/>
                <a:cs typeface="Arial"/>
                <a:sym typeface="Arial"/>
              </a:rPr>
              <a:t>In the acknowledgements you have the opportunity to thank those who have helped and supported you during your work.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230</Words>
  <Application>Microsoft Office PowerPoint</Application>
  <PresentationFormat>Custom</PresentationFormat>
  <Paragraphs>18</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Betm rounded Medium</vt:lpstr>
      <vt:lpstr>Calibri</vt:lpstr>
      <vt:lpstr>Betm rounded</vt:lpstr>
      <vt:lpstr>Arial Bold</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EuroSoTL 2025 Poster template V2</dc:title>
  <dc:creator>J.R. Ronduite</dc:creator>
  <cp:lastModifiedBy>J.R. Ronduite</cp:lastModifiedBy>
  <cp:revision>2</cp:revision>
  <dcterms:created xsi:type="dcterms:W3CDTF">2006-08-16T00:00:00Z</dcterms:created>
  <dcterms:modified xsi:type="dcterms:W3CDTF">2025-02-28T14:53:21Z</dcterms:modified>
  <dc:identifier>DAGgZrB2ztg</dc:identifier>
</cp:coreProperties>
</file>