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25"/>
  </p:notesMasterIdLst>
  <p:handoutMasterIdLst>
    <p:handoutMasterId r:id="rId26"/>
  </p:handoutMasterIdLst>
  <p:sldIdLst>
    <p:sldId id="372" r:id="rId4"/>
    <p:sldId id="547" r:id="rId5"/>
    <p:sldId id="548" r:id="rId6"/>
    <p:sldId id="549" r:id="rId7"/>
    <p:sldId id="542" r:id="rId8"/>
    <p:sldId id="554" r:id="rId9"/>
    <p:sldId id="541" r:id="rId10"/>
    <p:sldId id="553" r:id="rId11"/>
    <p:sldId id="527" r:id="rId12"/>
    <p:sldId id="543" r:id="rId13"/>
    <p:sldId id="525" r:id="rId14"/>
    <p:sldId id="533" r:id="rId15"/>
    <p:sldId id="544" r:id="rId16"/>
    <p:sldId id="539" r:id="rId17"/>
    <p:sldId id="551" r:id="rId18"/>
    <p:sldId id="546" r:id="rId19"/>
    <p:sldId id="536" r:id="rId20"/>
    <p:sldId id="552" r:id="rId21"/>
    <p:sldId id="540" r:id="rId22"/>
    <p:sldId id="528" r:id="rId23"/>
    <p:sldId id="518" r:id="rId24"/>
  </p:sldIdLst>
  <p:sldSz cx="9144000" cy="6858000" type="screen4x3"/>
  <p:notesSz cx="6794500" cy="99314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27" autoAdjust="0"/>
    <p:restoredTop sz="86857" autoAdjust="0"/>
  </p:normalViewPr>
  <p:slideViewPr>
    <p:cSldViewPr>
      <p:cViewPr>
        <p:scale>
          <a:sx n="125" d="100"/>
          <a:sy n="125" d="100"/>
        </p:scale>
        <p:origin x="-138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8"/>
    </p:cViewPr>
  </p:sorterViewPr>
  <p:notesViewPr>
    <p:cSldViewPr>
      <p:cViewPr varScale="1">
        <p:scale>
          <a:sx n="84" d="100"/>
          <a:sy n="84" d="100"/>
        </p:scale>
        <p:origin x="-1884" y="-7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393E5-555B-40FF-B464-1631ED83EBCD}" type="datetimeFigureOut">
              <a:rPr lang="nl-NL" smtClean="0"/>
              <a:pPr/>
              <a:t>28/08/17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EEE58-36EB-4E82-BC48-502F309BFC11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52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60D037-C05C-4C36-9649-15AC5A1A930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49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0D037-C05C-4C36-9649-15AC5A1A930F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C160C3-3AB6-49C1-8001-AFDAD271EB5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002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/>
          </a:p>
        </p:txBody>
      </p:sp>
      <p:sp>
        <p:nvSpPr>
          <p:cNvPr id="6" name="shape_Transparantie"/>
          <p:cNvSpPr>
            <a:spLocks noChangeArrowheads="1"/>
          </p:cNvSpPr>
          <p:nvPr userDrawn="1"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7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4" name="ZwarteBal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74400"/>
            <a:ext cx="9144000" cy="10800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1950" tIns="215900" rIns="268265" bIns="215900" anchor="t">
            <a:spAutoFit/>
          </a:bodyPr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5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2000"/>
            <a:ext cx="9140825" cy="1908000"/>
          </a:xfrm>
        </p:spPr>
        <p:txBody>
          <a:bodyPr tIns="45720" rIns="267843" bIns="45720">
            <a:normAutofit/>
          </a:bodyPr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pic>
        <p:nvPicPr>
          <p:cNvPr id="10" name="LogoSlash_01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 w="0" cmpd="sng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solidFill>
                <a:srgbClr val="FFFFFF"/>
              </a:solidFill>
            </a:endParaRPr>
          </a:p>
        </p:txBody>
      </p:sp>
      <p:sp>
        <p:nvSpPr>
          <p:cNvPr id="16" name="Paginanummer"/>
          <p:cNvSpPr/>
          <p:nvPr userDrawn="1"/>
        </p:nvSpPr>
        <p:spPr>
          <a:xfrm>
            <a:off x="8255000" y="107950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15" name="Scheiding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8" name="tb_Faculty"/>
          <p:cNvSpPr txBox="1">
            <a:spLocks noChangeArrowheads="1"/>
          </p:cNvSpPr>
          <p:nvPr userDrawn="1"/>
        </p:nvSpPr>
        <p:spPr bwMode="auto">
          <a:xfrm>
            <a:off x="3687763" y="339725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9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4" name="tbDate"/>
          <p:cNvSpPr txBox="1">
            <a:spLocks noChangeArrowheads="1"/>
          </p:cNvSpPr>
          <p:nvPr userDrawn="1"/>
        </p:nvSpPr>
        <p:spPr bwMode="auto">
          <a:xfrm>
            <a:off x="7378700" y="1079500"/>
            <a:ext cx="756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17-09-2015</a:t>
            </a:r>
            <a:endParaRPr lang="nl-NL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"/>
          <p:cNvSpPr>
            <a:spLocks noGrp="1"/>
          </p:cNvSpPr>
          <p:nvPr>
            <p:ph type="body" orient="vert" idx="1"/>
          </p:nvPr>
        </p:nvSpPr>
        <p:spPr/>
        <p:txBody>
          <a:bodyPr vert="eaVert"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46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 tIns="46990" bIns="46990">
            <a:no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2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kstvak"/>
          <p:cNvSpPr>
            <a:spLocks noGrp="1"/>
          </p:cNvSpPr>
          <p:nvPr>
            <p:ph type="body" idx="1"/>
          </p:nvPr>
        </p:nvSpPr>
        <p:spPr>
          <a:xfrm>
            <a:off x="0" y="1456213"/>
            <a:ext cx="9140825" cy="5147787"/>
          </a:xfrm>
        </p:spPr>
        <p:txBody>
          <a:bodyPr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007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line title and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2427" y="222251"/>
            <a:ext cx="8440737" cy="76617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17" name="Black Rectangle"/>
          <p:cNvSpPr/>
          <p:nvPr userDrawn="1"/>
        </p:nvSpPr>
        <p:spPr>
          <a:xfrm>
            <a:off x="352425" y="1226131"/>
            <a:ext cx="736600" cy="609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355968" y="5995200"/>
            <a:ext cx="1437196" cy="6559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90C1E0A-682D-40DC-B1EA-26C007FDC33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46981" y="1532466"/>
            <a:ext cx="8448849" cy="3930651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-1480584" y="452670"/>
            <a:ext cx="13697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1000" noProof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Overskrift én</a:t>
            </a:r>
            <a:r>
              <a:rPr lang="en-GB" sz="1000" baseline="0" noProof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linje</a:t>
            </a:r>
            <a:br>
              <a:rPr lang="en-GB" sz="1000" baseline="0" noProof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000" noProof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Bold eller Regular</a:t>
            </a:r>
          </a:p>
        </p:txBody>
      </p:sp>
    </p:spTree>
    <p:extLst>
      <p:ext uri="{BB962C8B-B14F-4D97-AF65-F5344CB8AC3E}">
        <p14:creationId xmlns:p14="http://schemas.microsoft.com/office/powerpoint/2010/main" val="167907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/>
          </a:p>
        </p:txBody>
      </p:sp>
      <p:sp>
        <p:nvSpPr>
          <p:cNvPr id="5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5900" rIns="267843" bIns="45720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8" name="LogoSlash_01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tIns="45720" rIns="267843" bIns="45720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14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 w="0" cmpd="sng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solidFill>
                <a:srgbClr val="FFFFFF"/>
              </a:solidFill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" name="tb_Department"/>
          <p:cNvSpPr txBox="1">
            <a:spLocks noChangeAspect="1" noChangeArrowheads="1"/>
          </p:cNvSpPr>
          <p:nvPr userDrawn="1"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25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6213"/>
            <a:ext cx="9140825" cy="5147787"/>
          </a:xfrm>
        </p:spPr>
        <p:txBody>
          <a:bodyPr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736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tIns="46990" bIns="46990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tIns="45720" bIns="4572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89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895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4000" cy="638944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604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83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6213"/>
            <a:ext cx="9140825" cy="5147787"/>
          </a:xfrm>
        </p:spPr>
        <p:txBody>
          <a:bodyPr tIns="45720" bIns="45720"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6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67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tIns="45720" bIns="45720"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 tIns="45720" bIns="45720"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 tIns="45720" bIns="45720"/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6141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tIns="46990" bIns="46990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8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 tIns="45720" bIns="4572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792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92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226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nl-NL" sz="1800"/>
          </a:p>
        </p:txBody>
      </p:sp>
      <p:sp>
        <p:nvSpPr>
          <p:cNvPr id="5" name="tb_End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5900" rIns="267843" bIns="45720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8" name="LogoSlash_01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ln>
            <a:noFill/>
          </a:ln>
        </p:spPr>
        <p:txBody>
          <a:bodyPr tIns="45720" rIns="267843" bIns="45720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6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 w="0" cmpd="sng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solidFill>
                <a:srgbClr val="FFFFFF"/>
              </a:solidFill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490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6213"/>
            <a:ext cx="9140825" cy="5147787"/>
          </a:xfrm>
        </p:spPr>
        <p:txBody>
          <a:bodyPr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2016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tIns="46990" bIns="46990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tIns="45720" bIns="4572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1642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 tIns="45720" bIns="45720"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316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4000" cy="638944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tIns="45720" bIns="4572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 tIns="45720" bIns="4572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14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tIns="46990" bIns="46990" anchor="t">
            <a:normAutofit/>
          </a:bodyPr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tIns="45720" bIns="45720" anchor="b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451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9332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105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tIns="45720" bIns="45720"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 tIns="45720" bIns="45720"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 tIns="45720" bIns="45720"/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7109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tIns="46990" bIns="46990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12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 tIns="45720" bIns="4572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20668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336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 tIns="46990" bIns="46990"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 tIns="45720" bIns="45720"/>
          <a:lstStyle>
            <a:lvl1pPr>
              <a:defRPr sz="2500"/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83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 tIns="45720" bIns="4572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 tIns="45720" bIns="4572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09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4000" cy="638944"/>
          </a:xfrm>
        </p:spPr>
        <p:txBody>
          <a:bodyPr tIns="46990" bIns="46990">
            <a:noAutofit/>
          </a:bodyPr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tIns="45720" bIns="45720"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 tIns="45720" bIns="45720"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tIns="45720" bIns="45720"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 tIns="45720" bIns="45720"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 tIns="46990" bIns="46990">
            <a:normAutofit/>
          </a:bodyPr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50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385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tIns="45720" bIns="45720" anchor="b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 tIns="45720" bIns="45720">
            <a:normAutofit/>
          </a:bodyPr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 tIns="45720" bIns="4572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546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tIns="46990" bIns="46990" anchor="b">
            <a:normAutofit/>
          </a:bodyPr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 tIns="45720" bIns="4572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4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_Transparantie" hidden="1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xtLst/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/>
          </a:p>
        </p:txBody>
      </p:sp>
      <p:sp>
        <p:nvSpPr>
          <p:cNvPr id="1031" name="shape_TransFollower" hidden="1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/>
          </a:p>
        </p:txBody>
      </p:sp>
      <p:sp>
        <p:nvSpPr>
          <p:cNvPr id="1026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6213"/>
            <a:ext cx="9140825" cy="5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20" rIns="27000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2"/>
            <a:r>
              <a:rPr lang="en-GB" altLang="nl-NL" dirty="0" smtClean="0"/>
              <a:t>Third level</a:t>
            </a:r>
          </a:p>
          <a:p>
            <a:pPr lvl="3"/>
            <a:r>
              <a:rPr lang="en-GB" altLang="nl-NL" dirty="0" smtClean="0"/>
              <a:t>Fourth level</a:t>
            </a:r>
          </a:p>
          <a:p>
            <a:pPr lvl="4"/>
            <a:r>
              <a:rPr lang="en-GB" altLang="nl-NL" dirty="0" smtClean="0"/>
              <a:t>Fifth level</a:t>
            </a:r>
          </a:p>
        </p:txBody>
      </p:sp>
      <p:sp>
        <p:nvSpPr>
          <p:cNvPr id="1028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835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990" rIns="270000" bIns="4699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1027" name="RodeBalk"/>
          <p:cNvSpPr>
            <a:spLocks noChangeArrowheads="1"/>
          </p:cNvSpPr>
          <p:nvPr/>
        </p:nvSpPr>
        <p:spPr bwMode="auto">
          <a:xfrm>
            <a:off x="-1" y="407035"/>
            <a:ext cx="9144000" cy="76200"/>
          </a:xfrm>
          <a:prstGeom prst="rect">
            <a:avLst/>
          </a:prstGeom>
          <a:solidFill>
            <a:srgbClr val="CC0000"/>
          </a:solidFill>
          <a:ln w="0" cmpd="sng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>
              <a:solidFill>
                <a:srgbClr val="FFFFFF"/>
              </a:solidFill>
            </a:endParaRPr>
          </a:p>
        </p:txBody>
      </p:sp>
      <p:pic>
        <p:nvPicPr>
          <p:cNvPr id="1033" name="LogoSlash_01" descr="SLASHTRANS" hidden="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LogoSlash_02" descr="SLASHTRANS" hidden="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huineBalk"/>
          <p:cNvSpPr/>
          <p:nvPr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en-GB" sz="1800" dirty="0"/>
          </a:p>
        </p:txBody>
      </p:sp>
      <p:sp>
        <p:nvSpPr>
          <p:cNvPr id="3" name="Paginanummer"/>
          <p:cNvSpPr/>
          <p:nvPr/>
        </p:nvSpPr>
        <p:spPr>
          <a:xfrm>
            <a:off x="8674100" y="400685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endParaRPr lang="en-GB" sz="600" dirty="0">
              <a:solidFill>
                <a:srgbClr val="000000"/>
              </a:solidFill>
            </a:endParaRPr>
          </a:p>
        </p:txBody>
      </p:sp>
      <p:pic>
        <p:nvPicPr>
          <p:cNvPr id="5" name="RUGlogoTop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1034" name="tb_Faculty" hidden="1"/>
          <p:cNvSpPr txBox="1">
            <a:spLocks noChangeArrowheads="1"/>
          </p:cNvSpPr>
          <p:nvPr/>
        </p:nvSpPr>
        <p:spPr bwMode="auto">
          <a:xfrm>
            <a:off x="3687763" y="339725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35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7874000" y="400685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600" dirty="0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83" r:id="rId13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0" fontAlgn="base" hangingPunct="0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hape_Transparantie" hidden="1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/>
          </a:p>
        </p:txBody>
      </p:sp>
      <p:sp>
        <p:nvSpPr>
          <p:cNvPr id="2054" name="shape_TransFollower" hidden="1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/>
          </a:p>
        </p:txBody>
      </p:sp>
      <p:sp>
        <p:nvSpPr>
          <p:cNvPr id="2050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6213"/>
            <a:ext cx="9140825" cy="5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20" rIns="267843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0"/>
            <a:r>
              <a:rPr lang="en-GB" altLang="nl-NL" dirty="0" smtClean="0"/>
              <a:t>Third level</a:t>
            </a:r>
          </a:p>
          <a:p>
            <a:pPr lvl="1"/>
            <a:r>
              <a:rPr lang="en-GB" altLang="nl-NL" dirty="0" smtClean="0"/>
              <a:t>Fourth level</a:t>
            </a:r>
          </a:p>
          <a:p>
            <a:pPr lvl="2"/>
            <a:r>
              <a:rPr lang="en-GB" altLang="nl-NL" dirty="0" smtClean="0"/>
              <a:t>Fifth level</a:t>
            </a:r>
          </a:p>
        </p:txBody>
      </p:sp>
      <p:sp>
        <p:nvSpPr>
          <p:cNvPr id="2059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835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990" rIns="270000" bIns="469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2051" name="RodeBalk"/>
          <p:cNvSpPr>
            <a:spLocks noChangeArrowheads="1"/>
          </p:cNvSpPr>
          <p:nvPr/>
        </p:nvSpPr>
        <p:spPr bwMode="auto">
          <a:xfrm>
            <a:off x="-1" y="407035"/>
            <a:ext cx="9144000" cy="76200"/>
          </a:xfrm>
          <a:prstGeom prst="rect">
            <a:avLst/>
          </a:prstGeom>
          <a:solidFill>
            <a:srgbClr val="CC0000"/>
          </a:solidFill>
          <a:ln w="0" cmpd="sng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>
              <a:solidFill>
                <a:srgbClr val="FFFFFF"/>
              </a:solidFill>
            </a:endParaRPr>
          </a:p>
        </p:txBody>
      </p:sp>
      <p:pic>
        <p:nvPicPr>
          <p:cNvPr id="2056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LogoSlash_02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en-GB" sz="1800" dirty="0"/>
          </a:p>
        </p:txBody>
      </p:sp>
      <p:sp>
        <p:nvSpPr>
          <p:cNvPr id="14" name="Paginanummer"/>
          <p:cNvSpPr/>
          <p:nvPr/>
        </p:nvSpPr>
        <p:spPr>
          <a:xfrm>
            <a:off x="8674100" y="400685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000000"/>
                </a:solidFill>
              </a:rPr>
              <a:pPr algn="r"/>
              <a:t>‹#›</a:t>
            </a:fld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2061" name="Scheiding"/>
          <p:cNvSpPr txBox="1">
            <a:spLocks noChangeArrowheads="1"/>
          </p:cNvSpPr>
          <p:nvPr/>
        </p:nvSpPr>
        <p:spPr bwMode="auto">
          <a:xfrm>
            <a:off x="8661400" y="400685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000000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5129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 hidden="1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874000" y="400685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000000"/>
                </a:solidFill>
                <a:latin typeface="Verdana" pitchFamily="34" charset="0"/>
              </a:rPr>
              <a:t>17-09-2015</a:t>
            </a:r>
            <a:endParaRPr lang="en-GB" sz="600" dirty="0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_Transparantie" hidden="1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/>
          </a:p>
        </p:txBody>
      </p:sp>
      <p:sp>
        <p:nvSpPr>
          <p:cNvPr id="3078" name="shape_TransFollower" hidden="1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/>
          </a:p>
        </p:txBody>
      </p:sp>
      <p:sp>
        <p:nvSpPr>
          <p:cNvPr id="3074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6213"/>
            <a:ext cx="9140825" cy="5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20" rIns="267843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2"/>
            <a:r>
              <a:rPr lang="en-GB" altLang="nl-NL" dirty="0" smtClean="0"/>
              <a:t>Third level</a:t>
            </a:r>
          </a:p>
          <a:p>
            <a:pPr lvl="3"/>
            <a:r>
              <a:rPr lang="en-GB" altLang="nl-NL" dirty="0" smtClean="0"/>
              <a:t>Fourth level</a:t>
            </a:r>
          </a:p>
          <a:p>
            <a:pPr lvl="4"/>
            <a:r>
              <a:rPr lang="en-GB" altLang="nl-NL" dirty="0" smtClean="0"/>
              <a:t>Fifth level</a:t>
            </a:r>
          </a:p>
        </p:txBody>
      </p:sp>
      <p:sp>
        <p:nvSpPr>
          <p:cNvPr id="3083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835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990" rIns="270000" bIns="469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3075" name="RodeBalk"/>
          <p:cNvSpPr>
            <a:spLocks noChangeArrowheads="1"/>
          </p:cNvSpPr>
          <p:nvPr/>
        </p:nvSpPr>
        <p:spPr bwMode="auto">
          <a:xfrm>
            <a:off x="-1" y="407035"/>
            <a:ext cx="9144000" cy="76200"/>
          </a:xfrm>
          <a:prstGeom prst="rect">
            <a:avLst/>
          </a:prstGeom>
          <a:solidFill>
            <a:srgbClr val="CC0000"/>
          </a:solidFill>
          <a:ln w="0" cmpd="sng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5720" bIns="4572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sz="1800" dirty="0" smtClean="0">
              <a:solidFill>
                <a:srgbClr val="FFFFFF"/>
              </a:solidFill>
            </a:endParaRPr>
          </a:p>
        </p:txBody>
      </p:sp>
      <p:pic>
        <p:nvPicPr>
          <p:cNvPr id="3080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LogoSlash_02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bIns="45720" rtlCol="0" anchor="ctr"/>
          <a:lstStyle/>
          <a:p>
            <a:pPr algn="ctr"/>
            <a:endParaRPr lang="en-GB" sz="1800" dirty="0"/>
          </a:p>
        </p:txBody>
      </p:sp>
      <p:sp>
        <p:nvSpPr>
          <p:cNvPr id="14" name="Paginanummer"/>
          <p:cNvSpPr/>
          <p:nvPr/>
        </p:nvSpPr>
        <p:spPr>
          <a:xfrm>
            <a:off x="8674100" y="400685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000000"/>
                </a:solidFill>
              </a:rPr>
              <a:pPr algn="r"/>
              <a:t>‹#›</a:t>
            </a:fld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3085" name="Scheiding"/>
          <p:cNvSpPr txBox="1">
            <a:spLocks noChangeArrowheads="1"/>
          </p:cNvSpPr>
          <p:nvPr/>
        </p:nvSpPr>
        <p:spPr bwMode="auto">
          <a:xfrm>
            <a:off x="8661400" y="400685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000000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7177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178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7874000" y="400685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000000"/>
                </a:solidFill>
                <a:latin typeface="Verdana" pitchFamily="34" charset="0"/>
              </a:rPr>
              <a:t>17-09-2015</a:t>
            </a:r>
            <a:endParaRPr lang="en-GB" sz="600" dirty="0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ug.nl/about-us/where-do-we-stand/education-policy/international-classroom/tweefmnsexecutivesummaryfinalversionapril2015-1.pdf" TargetMode="External"/><Relationship Id="rId3" Type="http://schemas.openxmlformats.org/officeDocument/2006/relationships/hyperlink" Target="http://www.europarl.europa.eu/RegData/etudes/STUD/2015/540370/IPOL_STU(2015)540370_EN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tvnoord.nl/nieuws/181772/Internationale-studenten-leven-vaak-in-hun-eigen-bubbel" TargetMode="Externa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3144451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When the </a:t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>International Classroom </a:t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>is not in the classroom</a:t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/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3200" b="1" dirty="0" smtClean="0">
                <a:solidFill>
                  <a:srgbClr val="FFFF00"/>
                </a:solidFill>
              </a:rPr>
              <a:t>Building inclusive partnerships</a:t>
            </a:r>
            <a:endParaRPr lang="nl-NL" sz="3200" dirty="0">
              <a:solidFill>
                <a:srgbClr val="FFFF00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0" y="4149080"/>
            <a:ext cx="9140825" cy="2708920"/>
          </a:xfrm>
        </p:spPr>
        <p:txBody>
          <a:bodyPr>
            <a:normAutofit fontScale="25000" lnSpcReduction="20000"/>
          </a:bodyPr>
          <a:lstStyle/>
          <a:p>
            <a:endParaRPr lang="nl-NL" sz="9800" dirty="0" smtClean="0">
              <a:solidFill>
                <a:srgbClr val="000090"/>
              </a:solidFill>
            </a:endParaRPr>
          </a:p>
          <a:p>
            <a:pPr algn="ctr">
              <a:lnSpc>
                <a:spcPct val="170000"/>
              </a:lnSpc>
            </a:pPr>
            <a:r>
              <a:rPr lang="nl-NL" sz="9600" dirty="0" smtClean="0">
                <a:solidFill>
                  <a:srgbClr val="000090"/>
                </a:solidFill>
              </a:rPr>
              <a:t>Kevin Haines</a:t>
            </a:r>
            <a:endParaRPr lang="nl-NL" sz="9800" dirty="0" smtClean="0">
              <a:solidFill>
                <a:srgbClr val="000090"/>
              </a:solidFill>
            </a:endParaRPr>
          </a:p>
          <a:p>
            <a:pPr algn="ctr">
              <a:lnSpc>
                <a:spcPct val="170000"/>
              </a:lnSpc>
            </a:pPr>
            <a:r>
              <a:rPr lang="nl-NL" sz="5800" dirty="0" smtClean="0">
                <a:solidFill>
                  <a:srgbClr val="000090"/>
                </a:solidFill>
              </a:rPr>
              <a:t>Curriculum </a:t>
            </a:r>
            <a:r>
              <a:rPr lang="nl-NL" sz="5800" dirty="0">
                <a:solidFill>
                  <a:srgbClr val="000090"/>
                </a:solidFill>
              </a:rPr>
              <a:t>D</a:t>
            </a:r>
            <a:r>
              <a:rPr lang="nl-NL" sz="5800" dirty="0" smtClean="0">
                <a:solidFill>
                  <a:srgbClr val="000090"/>
                </a:solidFill>
              </a:rPr>
              <a:t>eveloper </a:t>
            </a:r>
          </a:p>
          <a:p>
            <a:pPr algn="ctr">
              <a:lnSpc>
                <a:spcPct val="170000"/>
              </a:lnSpc>
            </a:pPr>
            <a:r>
              <a:rPr lang="nl-NL" sz="5800" dirty="0" smtClean="0">
                <a:solidFill>
                  <a:srgbClr val="000090"/>
                </a:solidFill>
              </a:rPr>
              <a:t>International Classroom Project</a:t>
            </a:r>
          </a:p>
          <a:p>
            <a:pPr algn="ctr">
              <a:lnSpc>
                <a:spcPct val="170000"/>
              </a:lnSpc>
            </a:pPr>
            <a:r>
              <a:rPr lang="nl-NL" sz="5800" dirty="0" smtClean="0">
                <a:solidFill>
                  <a:srgbClr val="000090"/>
                </a:solidFill>
              </a:rPr>
              <a:t>University of Groningen</a:t>
            </a:r>
          </a:p>
        </p:txBody>
      </p:sp>
    </p:spTree>
    <p:extLst>
      <p:ext uri="{BB962C8B-B14F-4D97-AF65-F5344CB8AC3E}">
        <p14:creationId xmlns:p14="http://schemas.microsoft.com/office/powerpoint/2010/main" val="228836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24744"/>
            <a:ext cx="3851920" cy="345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" b="934"/>
          <a:stretch>
            <a:fillRect/>
          </a:stretch>
        </p:blipFill>
        <p:spPr bwMode="auto">
          <a:xfrm>
            <a:off x="0" y="404664"/>
            <a:ext cx="5216897" cy="3535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6155928" cy="2265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27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000090"/>
                </a:solidFill>
              </a:rPr>
              <a:t>Bridging the gap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Study </a:t>
            </a:r>
            <a:r>
              <a:rPr lang="en-US" sz="2800" dirty="0">
                <a:solidFill>
                  <a:srgbClr val="000090"/>
                </a:solidFill>
              </a:rPr>
              <a:t>associations </a:t>
            </a:r>
            <a:endParaRPr lang="en-US" sz="2800" dirty="0" smtClean="0">
              <a:solidFill>
                <a:srgbClr val="000090"/>
              </a:solidFill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can </a:t>
            </a:r>
            <a:r>
              <a:rPr lang="en-US" sz="2800" dirty="0">
                <a:solidFill>
                  <a:srgbClr val="000090"/>
                </a:solidFill>
              </a:rPr>
              <a:t>provide a bridge </a:t>
            </a:r>
            <a:endParaRPr lang="en-US" sz="2800" dirty="0" smtClean="0">
              <a:solidFill>
                <a:srgbClr val="000090"/>
              </a:solidFill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between </a:t>
            </a:r>
            <a:r>
              <a:rPr lang="en-US" sz="2800" dirty="0">
                <a:solidFill>
                  <a:srgbClr val="000090"/>
                </a:solidFill>
              </a:rPr>
              <a:t>the formal </a:t>
            </a:r>
            <a:endParaRPr lang="en-US" sz="2800" dirty="0" smtClean="0">
              <a:solidFill>
                <a:srgbClr val="000090"/>
              </a:solidFill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and </a:t>
            </a:r>
            <a:r>
              <a:rPr lang="en-US" sz="2800" dirty="0">
                <a:solidFill>
                  <a:srgbClr val="000090"/>
                </a:solidFill>
              </a:rPr>
              <a:t>the </a:t>
            </a:r>
            <a:r>
              <a:rPr lang="en-US" sz="2800" dirty="0" smtClean="0">
                <a:solidFill>
                  <a:srgbClr val="000090"/>
                </a:solidFill>
              </a:rPr>
              <a:t>informal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curriculum</a:t>
            </a:r>
            <a:r>
              <a:rPr lang="en-US" sz="2800" dirty="0">
                <a:solidFill>
                  <a:srgbClr val="000090"/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X:\My 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416589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35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000099"/>
                </a:solidFill>
                <a:latin typeface="Verdana" charset="0"/>
              </a:rPr>
              <a:t/>
            </a:r>
            <a:br>
              <a:rPr lang="en-US" sz="4400" b="1" dirty="0" smtClean="0">
                <a:solidFill>
                  <a:srgbClr val="000099"/>
                </a:solidFill>
                <a:latin typeface="Verdana" charset="0"/>
              </a:rPr>
            </a:br>
            <a:r>
              <a:rPr lang="en-US" sz="3600" b="1" dirty="0" smtClean="0">
                <a:solidFill>
                  <a:srgbClr val="000099"/>
                </a:solidFill>
                <a:latin typeface="Verdana" charset="0"/>
              </a:rPr>
              <a:t>Person</a:t>
            </a:r>
            <a:r>
              <a:rPr lang="en-US" sz="3600" b="1" dirty="0">
                <a:solidFill>
                  <a:srgbClr val="000099"/>
                </a:solidFill>
                <a:latin typeface="Verdana" charset="0"/>
              </a:rPr>
              <a:t>-in-</a:t>
            </a:r>
            <a:r>
              <a:rPr lang="en-US" sz="3600" b="1" dirty="0" smtClean="0">
                <a:solidFill>
                  <a:srgbClr val="000099"/>
                </a:solidFill>
                <a:latin typeface="Verdana" charset="0"/>
              </a:rPr>
              <a:t>Context</a:t>
            </a:r>
            <a:r>
              <a:rPr lang="en-US" sz="3600" dirty="0" smtClean="0">
                <a:solidFill>
                  <a:srgbClr val="000099"/>
                </a:solidFill>
                <a:latin typeface="Verdana" charset="0"/>
              </a:rPr>
              <a:t> </a:t>
            </a:r>
            <a:r>
              <a:rPr lang="en-US" sz="4400" dirty="0">
                <a:solidFill>
                  <a:srgbClr val="000099"/>
                </a:solidFill>
                <a:latin typeface="Verdana" charset="0"/>
              </a:rPr>
              <a:t/>
            </a:r>
            <a:br>
              <a:rPr lang="en-US" sz="4400" dirty="0">
                <a:solidFill>
                  <a:srgbClr val="000099"/>
                </a:solidFill>
                <a:latin typeface="Verdana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  <a:latin typeface="Verdana" charset="0"/>
              </a:rPr>
              <a:t>	</a:t>
            </a:r>
            <a:r>
              <a:rPr lang="en-US" sz="2800" dirty="0" smtClean="0">
                <a:solidFill>
                  <a:srgbClr val="000099"/>
                </a:solidFill>
                <a:latin typeface="Verdana" charset="0"/>
              </a:rPr>
              <a:t>“</a:t>
            </a:r>
            <a:r>
              <a:rPr lang="en-GB" altLang="ja-JP" sz="2800" dirty="0">
                <a:solidFill>
                  <a:srgbClr val="000099"/>
                </a:solidFill>
                <a:latin typeface="Verdana" charset="0"/>
              </a:rPr>
              <a:t>I mean a focus on real persons, </a:t>
            </a:r>
            <a:endParaRPr lang="en-GB" altLang="ja-JP" sz="2800" dirty="0" smtClean="0">
              <a:solidFill>
                <a:srgbClr val="000099"/>
              </a:solidFill>
              <a:latin typeface="Verdana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GB" altLang="ja-JP" sz="2800" dirty="0" smtClean="0">
                <a:solidFill>
                  <a:srgbClr val="000099"/>
                </a:solidFill>
                <a:latin typeface="Verdana" charset="0"/>
              </a:rPr>
              <a:t>rather </a:t>
            </a:r>
            <a:r>
              <a:rPr lang="en-GB" altLang="ja-JP" sz="2800" dirty="0">
                <a:solidFill>
                  <a:srgbClr val="000099"/>
                </a:solidFill>
                <a:latin typeface="Verdana" charset="0"/>
              </a:rPr>
              <a:t>than on learners as theoretical abstractions; </a:t>
            </a:r>
            <a:r>
              <a:rPr lang="en-GB" altLang="ja-JP" sz="2800" dirty="0" smtClean="0">
                <a:solidFill>
                  <a:srgbClr val="000099"/>
                </a:solidFill>
                <a:latin typeface="Verdana" charset="0"/>
              </a:rPr>
              <a:t>a </a:t>
            </a:r>
            <a:r>
              <a:rPr lang="en-GB" altLang="ja-JP" sz="2800" dirty="0">
                <a:solidFill>
                  <a:srgbClr val="000099"/>
                </a:solidFill>
                <a:latin typeface="Verdana" charset="0"/>
              </a:rPr>
              <a:t>focus on the agency of the individual person as a thinking, feeling human being, with an identity, a personality, a unique history and background, a person with goals, motives and </a:t>
            </a:r>
            <a:r>
              <a:rPr lang="en-GB" altLang="ja-JP" sz="2800" dirty="0" smtClean="0">
                <a:solidFill>
                  <a:srgbClr val="000099"/>
                </a:solidFill>
                <a:latin typeface="Verdana" charset="0"/>
              </a:rPr>
              <a:t>intentions.</a:t>
            </a:r>
            <a:r>
              <a:rPr lang="en-GB" sz="2800" dirty="0" smtClean="0">
                <a:solidFill>
                  <a:srgbClr val="000099"/>
                </a:solidFill>
                <a:latin typeface="Verdana" charset="0"/>
              </a:rPr>
              <a:t>”</a:t>
            </a:r>
            <a:r>
              <a:rPr lang="en-GB" altLang="ja-JP" sz="2800" dirty="0" smtClean="0">
                <a:solidFill>
                  <a:srgbClr val="000099"/>
                </a:solidFill>
                <a:latin typeface="Verdana" charset="0"/>
              </a:rPr>
              <a:t> 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GB" sz="2800" dirty="0">
                <a:solidFill>
                  <a:srgbClr val="000099"/>
                </a:solidFill>
                <a:latin typeface="Verdana" charset="0"/>
              </a:rPr>
              <a:t>	</a:t>
            </a:r>
            <a:r>
              <a:rPr lang="en-GB" sz="2800" dirty="0" smtClean="0">
                <a:solidFill>
                  <a:srgbClr val="000099"/>
                </a:solidFill>
                <a:latin typeface="Verdana" charset="0"/>
              </a:rPr>
              <a:t>(</a:t>
            </a:r>
            <a:r>
              <a:rPr lang="en-GB" sz="2800" dirty="0" err="1">
                <a:solidFill>
                  <a:srgbClr val="000099"/>
                </a:solidFill>
                <a:latin typeface="Verdana" charset="0"/>
              </a:rPr>
              <a:t>Ushioda</a:t>
            </a:r>
            <a:r>
              <a:rPr lang="en-GB" sz="2800" dirty="0">
                <a:solidFill>
                  <a:srgbClr val="000099"/>
                </a:solidFill>
                <a:latin typeface="Verdana" charset="0"/>
              </a:rPr>
              <a:t>, 2009: 220)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525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" b="458"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22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000090"/>
                </a:solidFill>
              </a:rPr>
              <a:t>So </a:t>
            </a:r>
            <a:r>
              <a:rPr lang="en-US" sz="3100" b="1" dirty="0">
                <a:solidFill>
                  <a:srgbClr val="000090"/>
                </a:solidFill>
              </a:rPr>
              <a:t>together</a:t>
            </a:r>
            <a:r>
              <a:rPr lang="en-US" sz="3600" b="1" dirty="0">
                <a:solidFill>
                  <a:srgbClr val="000090"/>
                </a:solidFill>
              </a:rPr>
              <a:t> </a:t>
            </a:r>
            <a:r>
              <a:rPr lang="is-IS" sz="2400" b="1" dirty="0">
                <a:solidFill>
                  <a:srgbClr val="000090"/>
                </a:solidFill>
              </a:rPr>
              <a:t>… </a:t>
            </a:r>
            <a:r>
              <a:rPr lang="en-US" sz="2400" b="1" dirty="0">
                <a:solidFill>
                  <a:srgbClr val="000090"/>
                </a:solidFill>
              </a:rPr>
              <a:t>let’s </a:t>
            </a:r>
            <a:r>
              <a:rPr lang="en-US" sz="2400" b="1" dirty="0" smtClean="0">
                <a:solidFill>
                  <a:srgbClr val="000090"/>
                </a:solidFill>
              </a:rPr>
              <a:t>think </a:t>
            </a:r>
            <a:r>
              <a:rPr lang="en-US" sz="2400" b="1" dirty="0">
                <a:solidFill>
                  <a:srgbClr val="000090"/>
                </a:solidFill>
              </a:rPr>
              <a:t>outside the classroom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is-IS" sz="3200" dirty="0" smtClean="0">
                <a:solidFill>
                  <a:srgbClr val="000090"/>
                </a:solidFill>
              </a:rPr>
              <a:t>… </a:t>
            </a:r>
            <a:r>
              <a:rPr lang="en-US" sz="3200" dirty="0" smtClean="0">
                <a:solidFill>
                  <a:srgbClr val="000090"/>
                </a:solidFill>
              </a:rPr>
              <a:t>in </a:t>
            </a:r>
            <a:r>
              <a:rPr lang="en-US" sz="3200" dirty="0" smtClean="0">
                <a:solidFill>
                  <a:srgbClr val="000090"/>
                </a:solidFill>
              </a:rPr>
              <a:t>settings that may influence a person’s participation </a:t>
            </a:r>
            <a:r>
              <a:rPr lang="en-US" sz="3200" dirty="0" smtClean="0">
                <a:solidFill>
                  <a:srgbClr val="000090"/>
                </a:solidFill>
              </a:rPr>
              <a:t>and</a:t>
            </a:r>
            <a:r>
              <a:rPr lang="en-US" sz="3200" dirty="0">
                <a:solidFill>
                  <a:srgbClr val="000090"/>
                </a:solidFill>
              </a:rPr>
              <a:t> </a:t>
            </a:r>
            <a:r>
              <a:rPr lang="en-US" sz="3200" dirty="0" smtClean="0">
                <a:solidFill>
                  <a:srgbClr val="000090"/>
                </a:solidFill>
              </a:rPr>
              <a:t>well</a:t>
            </a:r>
            <a:r>
              <a:rPr lang="en-US" sz="3200" dirty="0" smtClean="0">
                <a:solidFill>
                  <a:srgbClr val="000090"/>
                </a:solidFill>
              </a:rPr>
              <a:t>-being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sz="3200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rgbClr val="000090"/>
                </a:solidFill>
              </a:rPr>
              <a:t>and </a:t>
            </a:r>
            <a:r>
              <a:rPr lang="en-US" sz="3200" dirty="0" smtClean="0">
                <a:solidFill>
                  <a:srgbClr val="000090"/>
                </a:solidFill>
              </a:rPr>
              <a:t>have a direct or indirect </a:t>
            </a:r>
            <a:endParaRPr lang="en-US" sz="3200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rgbClr val="000090"/>
                </a:solidFill>
              </a:rPr>
              <a:t>impact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rgbClr val="000090"/>
                </a:solidFill>
              </a:rPr>
              <a:t>on </a:t>
            </a:r>
            <a:r>
              <a:rPr lang="en-US" sz="3200" dirty="0" smtClean="0">
                <a:solidFill>
                  <a:srgbClr val="000090"/>
                </a:solidFill>
              </a:rPr>
              <a:t>their </a:t>
            </a:r>
            <a:r>
              <a:rPr lang="en-US" sz="3200" dirty="0" smtClean="0">
                <a:solidFill>
                  <a:srgbClr val="000090"/>
                </a:solidFill>
              </a:rPr>
              <a:t>learning</a:t>
            </a:r>
            <a:endParaRPr lang="en-US" sz="3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9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How?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How might you </a:t>
            </a:r>
            <a:r>
              <a:rPr lang="en-US" sz="3600" smtClean="0">
                <a:solidFill>
                  <a:srgbClr val="000090"/>
                </a:solidFill>
              </a:rPr>
              <a:t>make a</a:t>
            </a:r>
          </a:p>
          <a:p>
            <a:pPr marL="0" indent="0" algn="ctr">
              <a:buNone/>
            </a:pPr>
            <a:r>
              <a:rPr lang="en-US" sz="3600" smtClean="0">
                <a:solidFill>
                  <a:srgbClr val="000090"/>
                </a:solidFill>
              </a:rPr>
              <a:t> </a:t>
            </a:r>
            <a:r>
              <a:rPr lang="en-US" sz="3600" dirty="0" smtClean="0">
                <a:solidFill>
                  <a:srgbClr val="000090"/>
                </a:solidFill>
              </a:rPr>
              <a:t>contribution to the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 International Classroom project?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8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000090"/>
                </a:solidFill>
              </a:rPr>
              <a:t>So </a:t>
            </a:r>
            <a:r>
              <a:rPr lang="en-US" sz="2800" b="1" dirty="0" smtClean="0">
                <a:solidFill>
                  <a:srgbClr val="000090"/>
                </a:solidFill>
              </a:rPr>
              <a:t>together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r>
              <a:rPr lang="is-IS" sz="2400" b="1" dirty="0" smtClean="0">
                <a:solidFill>
                  <a:srgbClr val="000090"/>
                </a:solidFill>
              </a:rPr>
              <a:t>… </a:t>
            </a:r>
            <a:r>
              <a:rPr lang="en-US" sz="2400" b="1" dirty="0" smtClean="0">
                <a:solidFill>
                  <a:srgbClr val="000090"/>
                </a:solidFill>
              </a:rPr>
              <a:t>let’s think </a:t>
            </a:r>
            <a:r>
              <a:rPr lang="en-US" sz="2400" b="1" dirty="0">
                <a:solidFill>
                  <a:srgbClr val="000090"/>
                </a:solidFill>
              </a:rPr>
              <a:t>outside the classroom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is-IS" sz="3200" dirty="0" smtClean="0">
                <a:solidFill>
                  <a:srgbClr val="000090"/>
                </a:solidFill>
              </a:rPr>
              <a:t>… </a:t>
            </a:r>
            <a:r>
              <a:rPr lang="en-US" sz="3200" dirty="0" smtClean="0">
                <a:solidFill>
                  <a:srgbClr val="000090"/>
                </a:solidFill>
              </a:rPr>
              <a:t>And </a:t>
            </a:r>
            <a:r>
              <a:rPr lang="en-US" sz="3200" dirty="0" smtClean="0">
                <a:solidFill>
                  <a:srgbClr val="000090"/>
                </a:solidFill>
              </a:rPr>
              <a:t>let’s focus on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>
                <a:solidFill>
                  <a:srgbClr val="000090"/>
                </a:solidFill>
              </a:rPr>
              <a:t>a</a:t>
            </a:r>
            <a:r>
              <a:rPr lang="en-US" sz="3200" dirty="0" smtClean="0">
                <a:solidFill>
                  <a:srgbClr val="000090"/>
                </a:solidFill>
              </a:rPr>
              <a:t>reas</a:t>
            </a:r>
            <a:r>
              <a:rPr lang="en-US" sz="3200" dirty="0" smtClean="0">
                <a:solidFill>
                  <a:srgbClr val="000090"/>
                </a:solidFill>
              </a:rPr>
              <a:t> and activities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rgbClr val="000090"/>
                </a:solidFill>
              </a:rPr>
              <a:t>we </a:t>
            </a:r>
            <a:r>
              <a:rPr lang="en-US" sz="3200" dirty="0" smtClean="0">
                <a:solidFill>
                  <a:srgbClr val="000090"/>
                </a:solidFill>
              </a:rPr>
              <a:t>can influence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rgbClr val="000090"/>
                </a:solidFill>
              </a:rPr>
              <a:t> and things </a:t>
            </a:r>
            <a:r>
              <a:rPr lang="en-US" sz="3200" dirty="0" smtClean="0">
                <a:solidFill>
                  <a:srgbClr val="000090"/>
                </a:solidFill>
              </a:rPr>
              <a:t>that we can change</a:t>
            </a:r>
            <a:endParaRPr lang="en-US" sz="3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20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" y="188640"/>
            <a:ext cx="9140825" cy="1440160"/>
          </a:xfrm>
        </p:spPr>
        <p:txBody>
          <a:bodyPr>
            <a:noAutofit/>
          </a:bodyPr>
          <a:lstStyle/>
          <a:p>
            <a:pPr lvl="1" algn="ctr"/>
            <a:r>
              <a:rPr lang="en-US" sz="2800" b="1" dirty="0" smtClean="0">
                <a:solidFill>
                  <a:srgbClr val="002060"/>
                </a:solidFill>
              </a:rPr>
              <a:t/>
            </a:r>
            <a:br>
              <a:rPr lang="en-US" sz="28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0090"/>
                </a:solidFill>
              </a:rPr>
              <a:t>But how do we make sure </a:t>
            </a:r>
            <a:br>
              <a:rPr lang="en-US" sz="3200" b="1" dirty="0" smtClean="0">
                <a:solidFill>
                  <a:srgbClr val="000090"/>
                </a:solidFill>
              </a:rPr>
            </a:br>
            <a:r>
              <a:rPr lang="en-US" sz="3200" b="1" dirty="0" smtClean="0">
                <a:solidFill>
                  <a:srgbClr val="000090"/>
                </a:solidFill>
              </a:rPr>
              <a:t>that we really do this!?</a:t>
            </a:r>
            <a:endParaRPr lang="nl-NL" sz="32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44824"/>
            <a:ext cx="9140825" cy="475917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</a:p>
          <a:p>
            <a:pPr>
              <a:buNone/>
            </a:pPr>
            <a:endParaRPr lang="nl-NL" sz="3200" dirty="0" smtClean="0"/>
          </a:p>
          <a:p>
            <a:pPr marL="0" indent="0"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X:\My Desktop\The Peanuts - Foot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030" y="1988840"/>
            <a:ext cx="528225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67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What?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What might the 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International Classroom project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rgbClr val="000090"/>
                </a:solidFill>
              </a:rPr>
              <a:t>d</a:t>
            </a:r>
            <a:r>
              <a:rPr lang="en-US" sz="3600" dirty="0" smtClean="0">
                <a:solidFill>
                  <a:srgbClr val="000090"/>
                </a:solidFill>
              </a:rPr>
              <a:t>o for you?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8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en-US" dirty="0" smtClean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6048672" cy="63798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598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0090"/>
                </a:solidFill>
              </a:rPr>
              <a:t>T</a:t>
            </a:r>
            <a:r>
              <a:rPr lang="en-US" sz="2400" b="1" dirty="0" smtClean="0">
                <a:solidFill>
                  <a:srgbClr val="000090"/>
                </a:solidFill>
              </a:rPr>
              <a:t>he International Classroom Project </a:t>
            </a:r>
            <a:br>
              <a:rPr lang="en-US" sz="2400" b="1" dirty="0" smtClean="0">
                <a:solidFill>
                  <a:srgbClr val="000090"/>
                </a:solidFill>
              </a:rPr>
            </a:br>
            <a:r>
              <a:rPr lang="en-US" sz="2400" b="1" dirty="0" smtClean="0">
                <a:solidFill>
                  <a:srgbClr val="000090"/>
                </a:solidFill>
              </a:rPr>
              <a:t>at Groningen (2013-2020) </a:t>
            </a:r>
            <a:endParaRPr lang="nl-NL" sz="24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0090"/>
                </a:solidFill>
              </a:rPr>
              <a:t>Generic principles 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Internationalizing the Curriculum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(Carroll 2015; </a:t>
            </a:r>
            <a:r>
              <a:rPr lang="en-US" sz="2000" dirty="0" err="1" smtClean="0">
                <a:solidFill>
                  <a:srgbClr val="000090"/>
                </a:solidFill>
              </a:rPr>
              <a:t>Leask</a:t>
            </a:r>
            <a:r>
              <a:rPr lang="en-US" sz="2000" dirty="0" smtClean="0">
                <a:solidFill>
                  <a:srgbClr val="000090"/>
                </a:solidFill>
              </a:rPr>
              <a:t> 2015)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↓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Piloting, observation and evaluation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Detailed case studies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 Medicine and Spatial Sciences 2013-2014</a:t>
            </a:r>
          </a:p>
          <a:p>
            <a:pPr algn="ctr">
              <a:buNone/>
            </a:pPr>
            <a:r>
              <a:rPr lang="en-US" sz="2000" dirty="0" err="1" smtClean="0">
                <a:solidFill>
                  <a:srgbClr val="000090"/>
                </a:solidFill>
              </a:rPr>
              <a:t>Maths</a:t>
            </a:r>
            <a:r>
              <a:rPr lang="en-US" sz="2000" dirty="0" smtClean="0">
                <a:solidFill>
                  <a:srgbClr val="000090"/>
                </a:solidFill>
              </a:rPr>
              <a:t> &amp; Natural Sciences 2014-2015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/>
              </a:rPr>
              <a:t>↓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Adjusted principles with expert advice 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conceptual framework </a:t>
            </a:r>
            <a:r>
              <a:rPr lang="en-US" sz="2000" b="1" dirty="0" smtClean="0">
                <a:solidFill>
                  <a:srgbClr val="000090"/>
                </a:solidFill>
              </a:rPr>
              <a:t>contextualizing the principles</a:t>
            </a:r>
            <a:endParaRPr lang="en-US" sz="2000" dirty="0" smtClean="0">
              <a:solidFill>
                <a:srgbClr val="000090"/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/>
              </a:rPr>
              <a:t>↓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Faculty teams &amp; project proposals 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(further) implementation from 2016-2017</a:t>
            </a:r>
          </a:p>
          <a:p>
            <a:pPr algn="ctr">
              <a:buNone/>
            </a:pPr>
            <a:endParaRPr lang="nl-NL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300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 smtClean="0">
                <a:solidFill>
                  <a:srgbClr val="000090"/>
                </a:solidFill>
              </a:rPr>
              <a:t>International Classroom seminar</a:t>
            </a:r>
            <a:endParaRPr lang="nl-NL" sz="2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GB" dirty="0" smtClean="0">
                <a:solidFill>
                  <a:srgbClr val="000090"/>
                </a:solidFill>
              </a:rPr>
              <a:t>Tuesday 19</a:t>
            </a:r>
            <a:r>
              <a:rPr lang="en-GB" baseline="30000" dirty="0" smtClean="0">
                <a:solidFill>
                  <a:srgbClr val="000090"/>
                </a:solidFill>
              </a:rPr>
              <a:t>th</a:t>
            </a:r>
            <a:r>
              <a:rPr lang="en-GB" dirty="0" smtClean="0">
                <a:solidFill>
                  <a:srgbClr val="000090"/>
                </a:solidFill>
              </a:rPr>
              <a:t> September 2017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GB" b="1" dirty="0" smtClean="0">
                <a:solidFill>
                  <a:srgbClr val="FF0000"/>
                </a:solidFill>
              </a:rPr>
              <a:t>Policies, Principles and Practices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GB" b="1" dirty="0" smtClean="0">
                <a:solidFill>
                  <a:srgbClr val="FF0000"/>
                </a:solidFill>
              </a:rPr>
              <a:t>in </a:t>
            </a:r>
            <a:r>
              <a:rPr lang="en-GB" b="1" dirty="0">
                <a:solidFill>
                  <a:srgbClr val="FF0000"/>
                </a:solidFill>
              </a:rPr>
              <a:t>the international </a:t>
            </a:r>
            <a:r>
              <a:rPr lang="en-GB" b="1" dirty="0" smtClean="0">
                <a:solidFill>
                  <a:srgbClr val="FF0000"/>
                </a:solidFill>
              </a:rPr>
              <a:t>classroom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000090"/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GB" dirty="0" smtClean="0">
                <a:solidFill>
                  <a:srgbClr val="000090"/>
                </a:solidFill>
              </a:rPr>
              <a:t>We </a:t>
            </a:r>
            <a:r>
              <a:rPr lang="en-GB" dirty="0">
                <a:solidFill>
                  <a:srgbClr val="000090"/>
                </a:solidFill>
              </a:rPr>
              <a:t>will discuss how to share good practices and </a:t>
            </a:r>
            <a:r>
              <a:rPr lang="en-GB" dirty="0" smtClean="0">
                <a:solidFill>
                  <a:srgbClr val="000090"/>
                </a:solidFill>
              </a:rPr>
              <a:t>how to work </a:t>
            </a:r>
            <a:r>
              <a:rPr lang="en-GB" dirty="0" smtClean="0">
                <a:solidFill>
                  <a:srgbClr val="000090"/>
                </a:solidFill>
              </a:rPr>
              <a:t>together on </a:t>
            </a:r>
            <a:r>
              <a:rPr lang="en-GB" dirty="0">
                <a:solidFill>
                  <a:srgbClr val="000090"/>
                </a:solidFill>
              </a:rPr>
              <a:t>challenges.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nl-NL" dirty="0" smtClean="0">
                <a:solidFill>
                  <a:srgbClr val="000090"/>
                </a:solidFill>
              </a:rPr>
              <a:t>We </a:t>
            </a:r>
            <a:r>
              <a:rPr lang="nl-NL" dirty="0" err="1" smtClean="0">
                <a:solidFill>
                  <a:srgbClr val="000090"/>
                </a:solidFill>
              </a:rPr>
              <a:t>will</a:t>
            </a:r>
            <a:r>
              <a:rPr lang="nl-NL" dirty="0" smtClean="0">
                <a:solidFill>
                  <a:srgbClr val="000090"/>
                </a:solidFill>
              </a:rPr>
              <a:t> </a:t>
            </a:r>
            <a:r>
              <a:rPr lang="nl-NL" dirty="0" err="1" smtClean="0">
                <a:solidFill>
                  <a:srgbClr val="000090"/>
                </a:solidFill>
              </a:rPr>
              <a:t>define</a:t>
            </a:r>
            <a:r>
              <a:rPr lang="nl-NL" dirty="0" smtClean="0">
                <a:solidFill>
                  <a:srgbClr val="000090"/>
                </a:solidFill>
              </a:rPr>
              <a:t> </a:t>
            </a:r>
            <a:r>
              <a:rPr lang="nl-NL" dirty="0" err="1" smtClean="0">
                <a:solidFill>
                  <a:srgbClr val="000090"/>
                </a:solidFill>
              </a:rPr>
              <a:t>and</a:t>
            </a:r>
            <a:r>
              <a:rPr lang="nl-NL" dirty="0" smtClean="0">
                <a:solidFill>
                  <a:srgbClr val="000090"/>
                </a:solidFill>
              </a:rPr>
              <a:t> </a:t>
            </a:r>
            <a:r>
              <a:rPr lang="nl-NL" dirty="0" err="1" smtClean="0">
                <a:solidFill>
                  <a:srgbClr val="000090"/>
                </a:solidFill>
              </a:rPr>
              <a:t>promote</a:t>
            </a:r>
            <a:r>
              <a:rPr lang="nl-NL" dirty="0" smtClean="0">
                <a:solidFill>
                  <a:srgbClr val="000090"/>
                </a:solidFill>
              </a:rPr>
              <a:t> action in these </a:t>
            </a:r>
            <a:r>
              <a:rPr lang="nl-NL" dirty="0" err="1" smtClean="0">
                <a:solidFill>
                  <a:srgbClr val="000090"/>
                </a:solidFill>
              </a:rPr>
              <a:t>areas</a:t>
            </a:r>
            <a:r>
              <a:rPr lang="nl-NL" dirty="0" smtClean="0">
                <a:solidFill>
                  <a:srgbClr val="000090"/>
                </a:solidFill>
              </a:rPr>
              <a:t>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nl-NL" dirty="0">
                <a:solidFill>
                  <a:srgbClr val="000090"/>
                </a:solidFill>
              </a:rPr>
              <a:t>We </a:t>
            </a:r>
            <a:r>
              <a:rPr lang="nl-NL" dirty="0" err="1" smtClean="0">
                <a:solidFill>
                  <a:srgbClr val="000090"/>
                </a:solidFill>
              </a:rPr>
              <a:t>may</a:t>
            </a:r>
            <a:r>
              <a:rPr lang="nl-NL" dirty="0" smtClean="0">
                <a:solidFill>
                  <a:srgbClr val="000090"/>
                </a:solidFill>
              </a:rPr>
              <a:t> </a:t>
            </a:r>
            <a:r>
              <a:rPr lang="nl-NL" dirty="0" err="1">
                <a:solidFill>
                  <a:srgbClr val="000090"/>
                </a:solidFill>
              </a:rPr>
              <a:t>establish</a:t>
            </a:r>
            <a:r>
              <a:rPr lang="nl-NL" dirty="0">
                <a:solidFill>
                  <a:srgbClr val="000090"/>
                </a:solidFill>
              </a:rPr>
              <a:t> a student </a:t>
            </a:r>
            <a:r>
              <a:rPr lang="nl-NL" dirty="0" err="1">
                <a:solidFill>
                  <a:srgbClr val="000090"/>
                </a:solidFill>
              </a:rPr>
              <a:t>working</a:t>
            </a:r>
            <a:r>
              <a:rPr lang="nl-NL" dirty="0">
                <a:solidFill>
                  <a:srgbClr val="000090"/>
                </a:solidFill>
              </a:rPr>
              <a:t> </a:t>
            </a:r>
            <a:r>
              <a:rPr lang="nl-NL" dirty="0" err="1">
                <a:solidFill>
                  <a:srgbClr val="000090"/>
                </a:solidFill>
              </a:rPr>
              <a:t>group</a:t>
            </a:r>
            <a:r>
              <a:rPr lang="nl-NL" dirty="0">
                <a:solidFill>
                  <a:srgbClr val="000090"/>
                </a:solidFill>
              </a:rPr>
              <a:t> </a:t>
            </a:r>
            <a:r>
              <a:rPr lang="nl-NL" dirty="0" err="1">
                <a:solidFill>
                  <a:srgbClr val="000090"/>
                </a:solidFill>
              </a:rPr>
              <a:t>for</a:t>
            </a:r>
            <a:r>
              <a:rPr lang="nl-NL" dirty="0">
                <a:solidFill>
                  <a:srgbClr val="000090"/>
                </a:solidFill>
              </a:rPr>
              <a:t> the IC project 2017-2018.</a:t>
            </a:r>
          </a:p>
          <a:p>
            <a:pPr marL="0" indent="0">
              <a:lnSpc>
                <a:spcPct val="160000"/>
              </a:lnSpc>
              <a:buNone/>
            </a:pPr>
            <a:endParaRPr lang="nl-NL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000090"/>
                </a:solidFill>
              </a:rPr>
              <a:t>References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endParaRPr lang="en-GB" sz="2800" dirty="0" smtClean="0">
              <a:solidFill>
                <a:srgbClr val="000090"/>
              </a:solidFill>
            </a:endParaRPr>
          </a:p>
          <a:p>
            <a:pPr>
              <a:lnSpc>
                <a:spcPct val="170000"/>
              </a:lnSpc>
              <a:buNone/>
            </a:pPr>
            <a:r>
              <a:rPr lang="en-US" sz="2800" dirty="0">
                <a:solidFill>
                  <a:srgbClr val="000090"/>
                </a:solidFill>
              </a:rPr>
              <a:t>Carroll, Jude. 2015. </a:t>
            </a:r>
            <a:r>
              <a:rPr lang="en-US" sz="2800" i="1" dirty="0">
                <a:solidFill>
                  <a:srgbClr val="000090"/>
                </a:solidFill>
              </a:rPr>
              <a:t>Tools for Teaching in an Educationally Mobile World</a:t>
            </a:r>
            <a:r>
              <a:rPr lang="en-US" sz="2800" dirty="0">
                <a:solidFill>
                  <a:srgbClr val="000090"/>
                </a:solidFill>
              </a:rPr>
              <a:t>. Abingdon: </a:t>
            </a:r>
            <a:r>
              <a:rPr lang="en-US" sz="2800" dirty="0" err="1">
                <a:solidFill>
                  <a:srgbClr val="000090"/>
                </a:solidFill>
              </a:rPr>
              <a:t>Routledge</a:t>
            </a:r>
            <a:r>
              <a:rPr lang="en-US" sz="2800" dirty="0">
                <a:solidFill>
                  <a:srgbClr val="000090"/>
                </a:solidFill>
              </a:rPr>
              <a:t>. </a:t>
            </a:r>
          </a:p>
          <a:p>
            <a:pPr>
              <a:lnSpc>
                <a:spcPct val="170000"/>
              </a:lnSpc>
              <a:buNone/>
            </a:pPr>
            <a:r>
              <a:rPr lang="en-GB" sz="2800" dirty="0" err="1" smtClean="0">
                <a:solidFill>
                  <a:srgbClr val="000090"/>
                </a:solidFill>
              </a:rPr>
              <a:t>Leask</a:t>
            </a:r>
            <a:r>
              <a:rPr lang="en-GB" sz="2800" dirty="0">
                <a:solidFill>
                  <a:srgbClr val="000090"/>
                </a:solidFill>
              </a:rPr>
              <a:t>, Betty. 2015. </a:t>
            </a:r>
            <a:r>
              <a:rPr lang="en-GB" sz="2800" i="1" dirty="0">
                <a:solidFill>
                  <a:srgbClr val="000090"/>
                </a:solidFill>
              </a:rPr>
              <a:t>Internationalizing the Curriculum</a:t>
            </a:r>
            <a:r>
              <a:rPr lang="en-GB" sz="2800" dirty="0">
                <a:solidFill>
                  <a:srgbClr val="000090"/>
                </a:solidFill>
              </a:rPr>
              <a:t>. Abingdon: </a:t>
            </a:r>
            <a:r>
              <a:rPr lang="en-GB" sz="2800" dirty="0" err="1">
                <a:solidFill>
                  <a:srgbClr val="000090"/>
                </a:solidFill>
              </a:rPr>
              <a:t>Routledge</a:t>
            </a:r>
            <a:r>
              <a:rPr lang="en-GB" sz="2800" dirty="0">
                <a:solidFill>
                  <a:srgbClr val="000090"/>
                </a:solidFill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University </a:t>
            </a:r>
            <a:r>
              <a:rPr lang="en-US" sz="2800" dirty="0">
                <a:solidFill>
                  <a:srgbClr val="000090"/>
                </a:solidFill>
              </a:rPr>
              <a:t>of </a:t>
            </a:r>
            <a:r>
              <a:rPr lang="en-US" sz="2800" dirty="0" smtClean="0">
                <a:solidFill>
                  <a:srgbClr val="000090"/>
                </a:solidFill>
              </a:rPr>
              <a:t>Groningen. 2015. </a:t>
            </a:r>
            <a:r>
              <a:rPr lang="en-US" sz="2800" dirty="0">
                <a:solidFill>
                  <a:srgbClr val="000090"/>
                </a:solidFill>
              </a:rPr>
              <a:t>The International Classroom (IC) pilot at the Faculty </a:t>
            </a:r>
            <a:r>
              <a:rPr lang="en-US" sz="2800" dirty="0" smtClean="0">
                <a:solidFill>
                  <a:srgbClr val="000090"/>
                </a:solidFill>
              </a:rPr>
              <a:t>of Mathematics </a:t>
            </a:r>
            <a:r>
              <a:rPr lang="en-US" sz="2800" dirty="0">
                <a:solidFill>
                  <a:srgbClr val="000090"/>
                </a:solidFill>
              </a:rPr>
              <a:t>and Natural Sciences (FMNS): findings and </a:t>
            </a:r>
            <a:r>
              <a:rPr lang="en-US" sz="2800" dirty="0" err="1" smtClean="0">
                <a:solidFill>
                  <a:srgbClr val="000090"/>
                </a:solidFill>
              </a:rPr>
              <a:t>recommendation</a:t>
            </a:r>
            <a:r>
              <a:rPr lang="en-US" sz="2800" dirty="0" err="1" smtClean="0">
                <a:solidFill>
                  <a:srgbClr val="000090"/>
                </a:solidFill>
                <a:hlinkClick r:id="rId2"/>
              </a:rPr>
              <a:t>http</a:t>
            </a:r>
            <a:r>
              <a:rPr lang="en-US" sz="2800" dirty="0">
                <a:solidFill>
                  <a:srgbClr val="000090"/>
                </a:solidFill>
                <a:hlinkClick r:id="rId2"/>
              </a:rPr>
              <a:t>://www.rug.nl/about-us/where-do-we-stand/education-policy/international-classroom/tweefmnsexecutivesummaryfinalversionapril2015-1.pdf</a:t>
            </a:r>
            <a:endParaRPr lang="en-US" sz="2800" dirty="0">
              <a:solidFill>
                <a:srgbClr val="00009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dirty="0" err="1" smtClean="0">
                <a:solidFill>
                  <a:srgbClr val="000090"/>
                </a:solidFill>
                <a:latin typeface="Verdana" charset="0"/>
              </a:rPr>
              <a:t>Ushioda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, </a:t>
            </a:r>
            <a:r>
              <a:rPr lang="en-US" sz="2800" dirty="0" err="1">
                <a:solidFill>
                  <a:srgbClr val="000090"/>
                </a:solidFill>
                <a:latin typeface="Verdana" charset="0"/>
              </a:rPr>
              <a:t>Ema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. 2009. A Person-in-Context relational View of Emergent Motivation Self and Identity. In </a:t>
            </a:r>
            <a:r>
              <a:rPr lang="en-US" sz="2800" dirty="0" err="1">
                <a:solidFill>
                  <a:srgbClr val="000090"/>
                </a:solidFill>
                <a:latin typeface="Verdana" charset="0"/>
              </a:rPr>
              <a:t>Zoltan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Verdana" charset="0"/>
              </a:rPr>
              <a:t>Dörnyei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 &amp; </a:t>
            </a:r>
            <a:r>
              <a:rPr lang="en-US" sz="2800" dirty="0" err="1">
                <a:solidFill>
                  <a:srgbClr val="000090"/>
                </a:solidFill>
                <a:latin typeface="Verdana" charset="0"/>
              </a:rPr>
              <a:t>Ema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Verdana" charset="0"/>
              </a:rPr>
              <a:t>Ushioda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 (eds.), </a:t>
            </a:r>
            <a:r>
              <a:rPr lang="en-US" sz="2800" i="1" dirty="0">
                <a:solidFill>
                  <a:srgbClr val="000090"/>
                </a:solidFill>
                <a:latin typeface="Verdana" charset="0"/>
              </a:rPr>
              <a:t>Motivation, Language Identity and the L2 Self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, 215</a:t>
            </a:r>
            <a:r>
              <a:rPr lang="en-US" sz="2800" b="1" dirty="0">
                <a:solidFill>
                  <a:srgbClr val="000090"/>
                </a:solidFill>
                <a:latin typeface="Verdana" charset="0"/>
              </a:rPr>
              <a:t>–</a:t>
            </a:r>
            <a:r>
              <a:rPr lang="en-US" sz="2800" dirty="0">
                <a:solidFill>
                  <a:srgbClr val="000090"/>
                </a:solidFill>
                <a:latin typeface="Verdana" charset="0"/>
              </a:rPr>
              <a:t>228. Bristol: Multilingual Matters</a:t>
            </a:r>
            <a:r>
              <a:rPr lang="en-US" sz="2800" dirty="0" smtClean="0">
                <a:solidFill>
                  <a:srgbClr val="000090"/>
                </a:solidFill>
                <a:latin typeface="Verdana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>
                <a:solidFill>
                  <a:srgbClr val="000090"/>
                </a:solidFill>
              </a:rPr>
              <a:t>de Wit, H.; F. Hunter; L. Howard; E. </a:t>
            </a:r>
            <a:r>
              <a:rPr lang="en-US" sz="2800" dirty="0" err="1">
                <a:solidFill>
                  <a:srgbClr val="000090"/>
                </a:solidFill>
              </a:rPr>
              <a:t>Egron-Polak</a:t>
            </a:r>
            <a:r>
              <a:rPr lang="en-US" sz="2800" dirty="0">
                <a:solidFill>
                  <a:srgbClr val="000090"/>
                </a:solidFill>
              </a:rPr>
              <a:t>. 2015. </a:t>
            </a:r>
            <a:r>
              <a:rPr lang="en-US" sz="2800" dirty="0" err="1">
                <a:solidFill>
                  <a:srgbClr val="000090"/>
                </a:solidFill>
              </a:rPr>
              <a:t>Internationalisation</a:t>
            </a:r>
            <a:r>
              <a:rPr lang="en-US" sz="2800" dirty="0">
                <a:solidFill>
                  <a:srgbClr val="000090"/>
                </a:solidFill>
              </a:rPr>
              <a:t> of Higher Education. Study requested by the European Parliament’s Committee on Culture and Education. Retrieved April 10, 2017, from</a:t>
            </a:r>
            <a:r>
              <a:rPr lang="en-US" sz="2800" u="sng" dirty="0">
                <a:solidFill>
                  <a:srgbClr val="000090"/>
                </a:solidFill>
                <a:hlinkClick r:id="rId3"/>
              </a:rPr>
              <a:t> http://www.europarl.europa.eu/RegData/etudes/STUD/2015/540370/IPOL_STU(2015)540370_EN.pdf</a:t>
            </a:r>
            <a:r>
              <a:rPr lang="en-US" sz="2800" dirty="0">
                <a:solidFill>
                  <a:srgbClr val="000090"/>
                </a:solidFill>
              </a:rPr>
              <a:t> </a:t>
            </a:r>
            <a:endParaRPr lang="en-GB" sz="2800" dirty="0">
              <a:solidFill>
                <a:srgbClr val="00009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nl-NL" sz="2800" b="1" dirty="0">
              <a:solidFill>
                <a:srgbClr val="000090"/>
              </a:solidFill>
              <a:latin typeface="Verdana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7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</a:rPr>
              <a:t>IoC</a:t>
            </a:r>
            <a:r>
              <a:rPr lang="en-US" dirty="0" smtClean="0">
                <a:solidFill>
                  <a:srgbClr val="000090"/>
                </a:solidFill>
              </a:rPr>
              <a:t> Process (</a:t>
            </a:r>
            <a:r>
              <a:rPr lang="en-US" dirty="0" err="1" smtClean="0">
                <a:solidFill>
                  <a:srgbClr val="000090"/>
                </a:solidFill>
              </a:rPr>
              <a:t>Leask</a:t>
            </a:r>
            <a:r>
              <a:rPr lang="en-US" dirty="0" smtClean="0">
                <a:solidFill>
                  <a:srgbClr val="000090"/>
                </a:solidFill>
              </a:rPr>
              <a:t> 2015)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336704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72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Why?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Why might the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 International Classroom project 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be of interest to you?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831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b="1" dirty="0" smtClean="0">
                <a:solidFill>
                  <a:srgbClr val="000090"/>
                </a:solidFill>
              </a:rPr>
              <a:t>Internationalisation in higher education</a:t>
            </a:r>
            <a:endParaRPr lang="en-GB" sz="2800" b="1" dirty="0">
              <a:solidFill>
                <a:srgbClr val="00009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6981" y="1532466"/>
            <a:ext cx="8448849" cy="49208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“Student </a:t>
            </a:r>
            <a:r>
              <a:rPr lang="en-US" sz="2800" b="1" dirty="0">
                <a:solidFill>
                  <a:srgbClr val="000090"/>
                </a:solidFill>
              </a:rPr>
              <a:t>diversity</a:t>
            </a:r>
            <a:r>
              <a:rPr lang="en-US" sz="2800" dirty="0">
                <a:solidFill>
                  <a:srgbClr val="000090"/>
                </a:solidFill>
              </a:rPr>
              <a:t> and the perspectives that they bring to the classroom are key </a:t>
            </a:r>
            <a:r>
              <a:rPr lang="en-US" sz="2800" dirty="0" smtClean="0">
                <a:solidFill>
                  <a:srgbClr val="000090"/>
                </a:solidFill>
              </a:rPr>
              <a:t>resources for </a:t>
            </a:r>
            <a:r>
              <a:rPr lang="en-US" sz="2800" dirty="0">
                <a:solidFill>
                  <a:srgbClr val="000090"/>
                </a:solidFill>
              </a:rPr>
              <a:t>the </a:t>
            </a:r>
            <a:r>
              <a:rPr lang="en-US" sz="2800" dirty="0" err="1">
                <a:solidFill>
                  <a:srgbClr val="000090"/>
                </a:solidFill>
              </a:rPr>
              <a:t>internationalised</a:t>
            </a:r>
            <a:r>
              <a:rPr lang="en-US" sz="2800" dirty="0">
                <a:solidFill>
                  <a:srgbClr val="000090"/>
                </a:solidFill>
              </a:rPr>
              <a:t> curriculum</a:t>
            </a:r>
            <a:r>
              <a:rPr lang="en-US" sz="2800" dirty="0" smtClean="0">
                <a:solidFill>
                  <a:srgbClr val="000090"/>
                </a:solidFill>
              </a:rPr>
              <a:t>.”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2800" dirty="0" smtClean="0">
                <a:solidFill>
                  <a:srgbClr val="000090"/>
                </a:solidFill>
              </a:rPr>
              <a:t>(</a:t>
            </a:r>
            <a:r>
              <a:rPr lang="en-US" sz="2800" dirty="0" smtClean="0">
                <a:solidFill>
                  <a:srgbClr val="000090"/>
                </a:solidFill>
              </a:rPr>
              <a:t>de Wit et al. 2015:29)</a:t>
            </a:r>
            <a:endParaRPr lang="en-US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8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0090"/>
                </a:solidFill>
              </a:rPr>
              <a:t>The informal curriculum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dirty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0090"/>
                </a:solidFill>
              </a:rPr>
              <a:t>“The various support services </a:t>
            </a: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0090"/>
                </a:solidFill>
              </a:rPr>
              <a:t>and </a:t>
            </a:r>
            <a:r>
              <a:rPr lang="en-US" dirty="0" smtClean="0">
                <a:solidFill>
                  <a:srgbClr val="000090"/>
                </a:solidFill>
              </a:rPr>
              <a:t>additional activities and options organized </a:t>
            </a: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0090"/>
                </a:solidFill>
              </a:rPr>
              <a:t>by </a:t>
            </a:r>
            <a:r>
              <a:rPr lang="en-US" dirty="0" smtClean="0">
                <a:solidFill>
                  <a:srgbClr val="000090"/>
                </a:solidFill>
              </a:rPr>
              <a:t>the university that are not assessed </a:t>
            </a: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0090"/>
                </a:solidFill>
              </a:rPr>
              <a:t>and </a:t>
            </a:r>
            <a:r>
              <a:rPr lang="en-US" dirty="0" smtClean="0">
                <a:solidFill>
                  <a:srgbClr val="000090"/>
                </a:solidFill>
              </a:rPr>
              <a:t>don’t form part of the formal curriculum, although they may support learning within it.”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err="1" smtClean="0">
                <a:solidFill>
                  <a:srgbClr val="000090"/>
                </a:solidFill>
              </a:rPr>
              <a:t>Leask</a:t>
            </a:r>
            <a:r>
              <a:rPr lang="en-US" dirty="0" smtClean="0">
                <a:solidFill>
                  <a:srgbClr val="000090"/>
                </a:solidFill>
              </a:rPr>
              <a:t> 2015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 smtClean="0">
                <a:solidFill>
                  <a:srgbClr val="000090"/>
                </a:solidFill>
              </a:rPr>
              <a:t>Study associations </a:t>
            </a:r>
            <a:r>
              <a:rPr lang="en-US" sz="2700" b="1" dirty="0" smtClean="0">
                <a:solidFill>
                  <a:srgbClr val="000090"/>
                </a:solidFill>
              </a:rPr>
              <a:t/>
            </a:r>
            <a:br>
              <a:rPr lang="en-US" sz="2700" b="1" dirty="0" smtClean="0">
                <a:solidFill>
                  <a:srgbClr val="000090"/>
                </a:solidFill>
              </a:rPr>
            </a:br>
            <a:r>
              <a:rPr lang="en-US" sz="2700" b="1" dirty="0" smtClean="0">
                <a:solidFill>
                  <a:srgbClr val="000090"/>
                </a:solidFill>
              </a:rPr>
              <a:t>and </a:t>
            </a:r>
            <a:r>
              <a:rPr lang="en-US" sz="2700" b="1" dirty="0" smtClean="0">
                <a:solidFill>
                  <a:srgbClr val="000090"/>
                </a:solidFill>
              </a:rPr>
              <a:t>the </a:t>
            </a:r>
            <a:r>
              <a:rPr lang="en-US" sz="2700" b="1" dirty="0" smtClean="0">
                <a:solidFill>
                  <a:srgbClr val="000090"/>
                </a:solidFill>
              </a:rPr>
              <a:t>International Classroom</a:t>
            </a:r>
            <a:endParaRPr lang="en-US" sz="27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0090"/>
                </a:solidFill>
              </a:rPr>
              <a:t>“</a:t>
            </a:r>
            <a:r>
              <a:rPr lang="en-US" dirty="0" smtClean="0">
                <a:solidFill>
                  <a:srgbClr val="000090"/>
                </a:solidFill>
              </a:rPr>
              <a:t>The role of the </a:t>
            </a:r>
            <a:r>
              <a:rPr lang="en-US" b="1" dirty="0" smtClean="0">
                <a:solidFill>
                  <a:srgbClr val="000090"/>
                </a:solidFill>
              </a:rPr>
              <a:t>study associations </a:t>
            </a:r>
            <a:r>
              <a:rPr lang="en-US" dirty="0">
                <a:solidFill>
                  <a:srgbClr val="000090"/>
                </a:solidFill>
              </a:rPr>
              <a:t>in providing social and career-related support and in contributing to the international process should be valued and supported. </a:t>
            </a:r>
            <a:endParaRPr lang="en-US" dirty="0" smtClean="0">
              <a:solidFill>
                <a:srgbClr val="00009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0090"/>
                </a:solidFill>
              </a:rPr>
              <a:t>Good </a:t>
            </a:r>
            <a:r>
              <a:rPr lang="en-US" dirty="0">
                <a:solidFill>
                  <a:srgbClr val="000090"/>
                </a:solidFill>
              </a:rPr>
              <a:t>practices should be </a:t>
            </a:r>
            <a:r>
              <a:rPr lang="en-US" dirty="0" smtClean="0">
                <a:solidFill>
                  <a:srgbClr val="000090"/>
                </a:solidFill>
              </a:rPr>
              <a:t>shared…“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solidFill>
                  <a:srgbClr val="000090"/>
                </a:solidFill>
              </a:rPr>
              <a:t>IC Pilot at FMNS (FSE</a:t>
            </a:r>
            <a:r>
              <a:rPr lang="en-US" sz="2400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208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90"/>
                </a:solidFill>
                <a:hlinkClick r:id="rId2"/>
              </a:rPr>
              <a:t>Silo</a:t>
            </a:r>
            <a:r>
              <a:rPr lang="en-US" dirty="0" smtClean="0">
                <a:solidFill>
                  <a:srgbClr val="000090"/>
                </a:solidFill>
                <a:hlinkClick r:id="rId2"/>
              </a:rPr>
              <a:t>s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39" b="1133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7367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000090"/>
                </a:solidFill>
              </a:rPr>
              <a:t>S</a:t>
            </a:r>
            <a:r>
              <a:rPr lang="en-US" sz="2400" b="1" dirty="0" smtClean="0">
                <a:solidFill>
                  <a:srgbClr val="000090"/>
                </a:solidFill>
              </a:rPr>
              <a:t>tudent perspectives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2" b="18702"/>
          <a:stretch>
            <a:fillRect/>
          </a:stretch>
        </p:blipFill>
        <p:spPr bwMode="auto">
          <a:xfrm>
            <a:off x="0" y="1412777"/>
            <a:ext cx="9140825" cy="5191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832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Title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5304</TotalTime>
  <Words>588</Words>
  <Application>Microsoft Macintosh PowerPoint</Application>
  <PresentationFormat>On-screen Show (4:3)</PresentationFormat>
  <Paragraphs>105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Title Design</vt:lpstr>
      <vt:lpstr>Break Design</vt:lpstr>
      <vt:lpstr>End Design</vt:lpstr>
      <vt:lpstr>When the  International Classroom  is not in the classroom  Building inclusive partnerships</vt:lpstr>
      <vt:lpstr>The International Classroom Project  at Groningen (2013-2020) </vt:lpstr>
      <vt:lpstr>IoC Process (Leask 2015)</vt:lpstr>
      <vt:lpstr>Why?</vt:lpstr>
      <vt:lpstr> Internationalisation in higher education</vt:lpstr>
      <vt:lpstr>The informal curriculum</vt:lpstr>
      <vt:lpstr>Study associations  and the International Classroom</vt:lpstr>
      <vt:lpstr>Silos</vt:lpstr>
      <vt:lpstr>Student perspectives</vt:lpstr>
      <vt:lpstr>PowerPoint Presentation</vt:lpstr>
      <vt:lpstr>Bridging the gap</vt:lpstr>
      <vt:lpstr> Person-in-Context  </vt:lpstr>
      <vt:lpstr>PowerPoint Presentation</vt:lpstr>
      <vt:lpstr>So together … let’s think outside the classroom </vt:lpstr>
      <vt:lpstr>How?</vt:lpstr>
      <vt:lpstr>So together … let’s think outside the classroom </vt:lpstr>
      <vt:lpstr> But how do we make sure  that we really do this!?</vt:lpstr>
      <vt:lpstr>What?</vt:lpstr>
      <vt:lpstr> </vt:lpstr>
      <vt:lpstr>International Classroom seminar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J.B. Hemel</dc:creator>
  <cp:keywords>Version 2.1</cp:keywords>
  <cp:lastModifiedBy>K.B.J. Haines</cp:lastModifiedBy>
  <cp:revision>713</cp:revision>
  <cp:lastPrinted>2016-04-01T10:54:09Z</cp:lastPrinted>
  <dcterms:created xsi:type="dcterms:W3CDTF">2008-06-10T08:12:30Z</dcterms:created>
  <dcterms:modified xsi:type="dcterms:W3CDTF">2017-08-28T12:16:45Z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Sjabloonversie">
    <vt:lpwstr>5</vt:lpwstr>
  </property>
  <property fmtid="{D5CDD505-2E9C-101B-9397-08002B2CF9AE}" pid="4" name="Eco">
    <vt:lpwstr>JA</vt:lpwstr>
  </property>
  <property fmtid="{D5CDD505-2E9C-101B-9397-08002B2CF9AE}" pid="5" name="Logoformaat">
    <vt:lpwstr>KLEIN</vt:lpwstr>
  </property>
  <property fmtid="{D5CDD505-2E9C-101B-9397-08002B2CF9AE}" pid="6" name="RodeLijn">
    <vt:lpwstr>JA</vt:lpwstr>
  </property>
  <property fmtid="{D5CDD505-2E9C-101B-9397-08002B2CF9AE}" pid="7" name="Datum">
    <vt:lpwstr>17-09-2015</vt:lpwstr>
  </property>
  <property fmtid="{D5CDD505-2E9C-101B-9397-08002B2CF9AE}" pid="8" name="txtDate">
    <vt:lpwstr>17-09-2015</vt:lpwstr>
  </property>
  <property fmtid="{D5CDD505-2E9C-101B-9397-08002B2CF9AE}" pid="9" name="AutoDatum">
    <vt:lpwstr>NEE</vt:lpwstr>
  </property>
  <property fmtid="{D5CDD505-2E9C-101B-9397-08002B2CF9AE}" pid="10" name="cboLanguage">
    <vt:lpwstr>English</vt:lpwstr>
  </property>
  <property fmtid="{D5CDD505-2E9C-101B-9397-08002B2CF9AE}" pid="11" name="cboFaculty">
    <vt:lpwstr> - </vt:lpwstr>
  </property>
  <property fmtid="{D5CDD505-2E9C-101B-9397-08002B2CF9AE}" pid="12" name="txtDepartment">
    <vt:lpwstr/>
  </property>
  <property fmtid="{D5CDD505-2E9C-101B-9397-08002B2CF9AE}" pid="13" name="chbDatumAmerikaans">
    <vt:lpwstr>0</vt:lpwstr>
  </property>
  <property fmtid="{D5CDD505-2E9C-101B-9397-08002B2CF9AE}" pid="14" name="optBreed">
    <vt:lpwstr>0</vt:lpwstr>
  </property>
  <property fmtid="{D5CDD505-2E9C-101B-9397-08002B2CF9AE}" pid="15" name="optSmal">
    <vt:lpwstr>1</vt:lpwstr>
  </property>
  <property fmtid="{D5CDD505-2E9C-101B-9397-08002B2CF9AE}" pid="16" name="optLogoKlein">
    <vt:lpwstr>1</vt:lpwstr>
  </property>
  <property fmtid="{D5CDD505-2E9C-101B-9397-08002B2CF9AE}" pid="17" name="optLogoGroot">
    <vt:lpwstr>0</vt:lpwstr>
  </property>
  <property fmtid="{D5CDD505-2E9C-101B-9397-08002B2CF9AE}" pid="18" name="chkEco">
    <vt:lpwstr>1</vt:lpwstr>
  </property>
  <property fmtid="{D5CDD505-2E9C-101B-9397-08002B2CF9AE}" pid="19" name="chkLijn">
    <vt:lpwstr>1</vt:lpwstr>
  </property>
</Properties>
</file>