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</p:sldMasterIdLst>
  <p:notesMasterIdLst>
    <p:notesMasterId r:id="rId8"/>
  </p:notesMasterIdLst>
  <p:sldIdLst>
    <p:sldId id="320" r:id="rId4"/>
    <p:sldId id="311" r:id="rId5"/>
    <p:sldId id="312" r:id="rId6"/>
    <p:sldId id="314" r:id="rId7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Craig Whitsed" initials="CW [7]" lastIdx="1" clrIdx="6">
    <p:extLst/>
  </p:cmAuthor>
  <p:cmAuthor id="1" name="Craig Whitsed" initials="CW" lastIdx="1" clrIdx="0">
    <p:extLst/>
  </p:cmAuthor>
  <p:cmAuthor id="2" name="Craig Whitsed" initials="CW [2]" lastIdx="1" clrIdx="1">
    <p:extLst/>
  </p:cmAuthor>
  <p:cmAuthor id="3" name="Craig Whitsed" initials="CW [3]" lastIdx="1" clrIdx="2">
    <p:extLst/>
  </p:cmAuthor>
  <p:cmAuthor id="4" name="Craig Whitsed" initials="CW [4]" lastIdx="1" clrIdx="3">
    <p:extLst/>
  </p:cmAuthor>
  <p:cmAuthor id="5" name="Craig Whitsed" initials="CW [5]" lastIdx="1" clrIdx="4">
    <p:extLst/>
  </p:cmAuthor>
  <p:cmAuthor id="6" name="Craig Whitsed" initials="CW [6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05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69" autoAdjust="0"/>
    <p:restoredTop sz="81207" autoAdjust="0"/>
  </p:normalViewPr>
  <p:slideViewPr>
    <p:cSldViewPr>
      <p:cViewPr>
        <p:scale>
          <a:sx n="110" d="100"/>
          <a:sy n="110" d="100"/>
        </p:scale>
        <p:origin x="-1362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3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2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Click to edit Master text styles</a:t>
            </a:r>
          </a:p>
          <a:p>
            <a:pPr lvl="1"/>
            <a:r>
              <a:rPr lang="nl-NL" noProof="0" smtClean="0"/>
              <a:t>Second level</a:t>
            </a:r>
          </a:p>
          <a:p>
            <a:pPr lvl="2"/>
            <a:r>
              <a:rPr lang="nl-NL" noProof="0" smtClean="0"/>
              <a:t>Third level</a:t>
            </a:r>
          </a:p>
          <a:p>
            <a:pPr lvl="3"/>
            <a:r>
              <a:rPr lang="nl-NL" noProof="0" smtClean="0"/>
              <a:t>Fourth level</a:t>
            </a:r>
          </a:p>
          <a:p>
            <a:pPr lvl="4"/>
            <a:r>
              <a:rPr lang="nl-NL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5B1E0CB-B54F-482B-B865-79EA7685F5D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39459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  <a:p>
            <a:r>
              <a:rPr lang="en-GB" baseline="0" dirty="0" smtClean="0"/>
              <a:t>Main implications for IC project:</a:t>
            </a:r>
          </a:p>
          <a:p>
            <a:r>
              <a:rPr lang="en-GB" baseline="0" dirty="0" smtClean="0"/>
              <a:t> </a:t>
            </a:r>
          </a:p>
          <a:p>
            <a:r>
              <a:rPr lang="en-GB" baseline="0" dirty="0" smtClean="0"/>
              <a:t>- longer-term approach: gradual, interactive, systematic and coherent</a:t>
            </a:r>
          </a:p>
          <a:p>
            <a:r>
              <a:rPr lang="en-GB" baseline="0" dirty="0" smtClean="0"/>
              <a:t>- stakeholders: academic staff, students/study associations, educational developers, other support staff, management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empowerment through: knowledge and skills development, purposeful dialogue, best practices, students in governance boards, expertise from research,</a:t>
            </a:r>
          </a:p>
          <a:p>
            <a:pPr marL="0" indent="0">
              <a:buFontTx/>
              <a:buNone/>
            </a:pPr>
            <a:r>
              <a:rPr lang="en-GB" baseline="0" dirty="0" smtClean="0"/>
              <a:t>Examples of the brochures and pilot case studies. Cherish champions/pioneers as experts, enable external presentations. 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resources required to enable,  not only budget but rather capacity, expertise, acknowledgement and support,</a:t>
            </a:r>
          </a:p>
          <a:p>
            <a:r>
              <a:rPr lang="en-GB" baseline="0" dirty="0" smtClean="0"/>
              <a:t>focus on continuous professional development for teachers (tailor-made) and competency development for students,</a:t>
            </a:r>
          </a:p>
          <a:p>
            <a:r>
              <a:rPr lang="en-GB" baseline="0" dirty="0" smtClean="0"/>
              <a:t>and the hidden elements, e.g. regularly discussions about Dutch identity and values vs internationalisation, how far do we go?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B1E0CB-B54F-482B-B865-79EA7685F5DB}" type="slidenum">
              <a:rPr lang="nl-NL" smtClean="0"/>
              <a:pPr>
                <a:defRPr/>
              </a:pPr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040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[Characterising project</a:t>
            </a:r>
            <a:r>
              <a:rPr lang="en-GB" baseline="0" dirty="0" smtClean="0"/>
              <a:t> approach in a way that can be adopted by other universities.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Implications of the literature</a:t>
            </a:r>
            <a:r>
              <a:rPr lang="en-GB" baseline="0" dirty="0" smtClean="0"/>
              <a:t> for the IC project: specific approach, activities and resources needed]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Started with longer-term commitment and resources from Executive Board,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At the same time identified champions/leaders and good practices/examples,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Adopted scholarly, enabling approach to get buy in from academics (often pragmatic)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Developed expertise with externals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Platform function! Thinking and working across boundaries.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E.g. pilot case studies with different faculties, lot of recognition and exchange between Professors of Medicine, Computing Science and Spatial Sciences.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E.g. annual seminar with external presenters, internal examples, lots of discussions.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B1E0CB-B54F-482B-B865-79EA7685F5DB}" type="slidenum">
              <a:rPr lang="nl-NL" smtClean="0"/>
              <a:pPr>
                <a:defRPr/>
              </a:pPr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05071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[Characterising policy issues and strategy in a way that can be recognised by other universities]</a:t>
            </a:r>
            <a:r>
              <a:rPr lang="en-GB" baseline="0" dirty="0" smtClean="0"/>
              <a:t> </a:t>
            </a:r>
          </a:p>
          <a:p>
            <a:endParaRPr lang="en-GB" baseline="0" dirty="0" smtClean="0"/>
          </a:p>
          <a:p>
            <a:r>
              <a:rPr lang="en-GB" baseline="0" dirty="0" smtClean="0"/>
              <a:t>Different expertise, cultures, networks and routines in different departments </a:t>
            </a:r>
          </a:p>
          <a:p>
            <a:r>
              <a:rPr lang="en-GB" baseline="0" dirty="0" smtClean="0"/>
              <a:t>From separate international offices to embedded internationalisation</a:t>
            </a:r>
          </a:p>
          <a:p>
            <a:r>
              <a:rPr lang="en-GB" baseline="0" dirty="0" smtClean="0"/>
              <a:t>Need to make internationalisation explicit and relevant in all aspects of education!</a:t>
            </a:r>
          </a:p>
          <a:p>
            <a:r>
              <a:rPr lang="en-GB" baseline="0" dirty="0" smtClean="0"/>
              <a:t>Lack of coherence between strategy, vision, policies and practice. </a:t>
            </a:r>
          </a:p>
          <a:p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B1E0CB-B54F-482B-B865-79EA7685F5DB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2723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Discussion: what do you recognise or not? How is curriculum internationalisation</a:t>
            </a:r>
            <a:r>
              <a:rPr lang="en-GB" baseline="0" dirty="0" smtClean="0"/>
              <a:t> organised (or not) in your institution?</a:t>
            </a:r>
          </a:p>
          <a:p>
            <a:r>
              <a:rPr lang="en-GB" baseline="0" dirty="0" smtClean="0"/>
              <a:t>What works and what should </a:t>
            </a:r>
            <a:r>
              <a:rPr lang="en-GB" baseline="0" smtClean="0"/>
              <a:t>be adjusted?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B1E0CB-B54F-482B-B865-79EA7685F5DB}" type="slidenum">
              <a:rPr lang="nl-NL" smtClean="0"/>
              <a:pPr>
                <a:defRPr/>
              </a:pPr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5438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1017588"/>
            <a:ext cx="9140825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 dirty="0"/>
          </a:p>
        </p:txBody>
      </p:sp>
      <p:sp>
        <p:nvSpPr>
          <p:cNvPr id="6" name="shape_TransFollower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 dirty="0"/>
          </a:p>
        </p:txBody>
      </p:sp>
      <p:pic>
        <p:nvPicPr>
          <p:cNvPr id="9" name="LogoSlash_01" descr="SLASHTRANS" hidden="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338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LogoSlash_02" descr="SLASHTRANS" hidden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92113"/>
            <a:ext cx="41592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8204200" y="107950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900" dirty="0" smtClean="0">
                <a:solidFill>
                  <a:schemeClr val="bg1"/>
                </a:solidFill>
                <a:latin typeface="Verdana" pitchFamily="34" charset="0"/>
              </a:rPr>
              <a:t>|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84288"/>
            <a:ext cx="9144000" cy="1082550"/>
          </a:xfrm>
          <a:solidFill>
            <a:srgbClr val="505050"/>
          </a:solidFill>
        </p:spPr>
        <p:txBody>
          <a:bodyPr lIns="981950" tIns="216000" rIns="268265" bIns="216000" anchor="t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035425"/>
            <a:ext cx="9140825" cy="1905000"/>
          </a:xfrm>
        </p:spPr>
        <p:txBody>
          <a:bodyPr rIns="267843"/>
          <a:lstStyle>
            <a:lvl1pPr marL="0" indent="0">
              <a:buFont typeface="Verdana" pitchFamily="34" charset="0"/>
              <a:buNone/>
              <a:defRPr sz="1900"/>
            </a:lvl1pPr>
          </a:lstStyle>
          <a:p>
            <a:pPr lvl="0"/>
            <a:r>
              <a:rPr lang="en-GB" noProof="0" dirty="0" smtClean="0"/>
              <a:t>Click to edit Master subtitle style</a:t>
            </a:r>
          </a:p>
        </p:txBody>
      </p:sp>
      <p:sp>
        <p:nvSpPr>
          <p:cNvPr id="12" name="Rectangle 1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78EA5-6057-42C2-82DA-A4DD202DEE25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tbDate"/>
          <p:cNvSpPr txBox="1">
            <a:spLocks noChangeArrowheads="1"/>
          </p:cNvSpPr>
          <p:nvPr/>
        </p:nvSpPr>
        <p:spPr bwMode="auto">
          <a:xfrm>
            <a:off x="8180323" y="1079500"/>
            <a:ext cx="6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endParaRPr lang="en-GB" sz="900" dirty="0" smtClean="0">
              <a:solidFill>
                <a:srgbClr val="FFFFFF"/>
              </a:solidFill>
              <a:latin typeface="Verdana" pitchFamily="34" charset="0"/>
            </a:endParaRPr>
          </a:p>
        </p:txBody>
      </p:sp>
      <p:pic>
        <p:nvPicPr>
          <p:cNvPr id="3" name="RUGlogoTop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1" y="205232"/>
            <a:ext cx="3230143" cy="660400"/>
          </a:xfrm>
          <a:prstGeom prst="rect">
            <a:avLst/>
          </a:prstGeom>
        </p:spPr>
      </p:pic>
      <p:sp>
        <p:nvSpPr>
          <p:cNvPr id="7" name="tb_Faculty"/>
          <p:cNvSpPr txBox="1">
            <a:spLocks noChangeArrowheads="1"/>
          </p:cNvSpPr>
          <p:nvPr/>
        </p:nvSpPr>
        <p:spPr bwMode="auto">
          <a:xfrm>
            <a:off x="3687763" y="338138"/>
            <a:ext cx="65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8" name="tb_Department"/>
          <p:cNvSpPr txBox="1">
            <a:spLocks noChangeAspect="1" noChangeArrowheads="1"/>
          </p:cNvSpPr>
          <p:nvPr/>
        </p:nvSpPr>
        <p:spPr bwMode="auto">
          <a:xfrm>
            <a:off x="5811838" y="341313"/>
            <a:ext cx="1800225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036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FBB6C-213D-4BCB-880C-9124E0F2D18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1119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1341438"/>
            <a:ext cx="2284412" cy="520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341438"/>
            <a:ext cx="6704013" cy="520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55D99-E87F-4B56-8FDF-5912B7586AF1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1622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A84B2-B532-4B18-8FCA-8F78FC1ECD8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29848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1017588"/>
            <a:ext cx="9140825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 dirty="0"/>
          </a:p>
        </p:txBody>
      </p:sp>
      <p:pic>
        <p:nvPicPr>
          <p:cNvPr id="8" name="LogoSlash_01" descr="SLASHTRANS" hidden="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338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LogoSlash_02" descr="SLASHTRANS" hidden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92113"/>
            <a:ext cx="41592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8204200" y="107950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900" dirty="0" smtClean="0">
                <a:solidFill>
                  <a:schemeClr val="bg1"/>
                </a:solidFill>
                <a:latin typeface="Verdana" pitchFamily="34" charset="0"/>
              </a:rPr>
              <a:t>|</a:t>
            </a:r>
          </a:p>
        </p:txBody>
      </p:sp>
      <p:sp>
        <p:nvSpPr>
          <p:cNvPr id="6146" name="tb_Break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1284288"/>
            <a:ext cx="9140825" cy="2476500"/>
          </a:xfrm>
          <a:prstGeom prst="rect">
            <a:avLst/>
          </a:prstGeom>
          <a:solidFill>
            <a:srgbClr val="505050"/>
          </a:solidFill>
          <a:ln w="0" cmpd="sng"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2091" tIns="216000" rIns="267843" bIns="45717" anchor="t"/>
          <a:lstStyle>
            <a:lvl1pPr>
              <a:defRPr sz="4000">
                <a:solidFill>
                  <a:srgbClr val="FFFFFF"/>
                </a:solidFill>
              </a:defRPr>
            </a:lvl1pPr>
          </a:lstStyle>
          <a:p>
            <a:pPr lvl="0"/>
            <a:endParaRPr lang="en-GB" noProof="0" dirty="0" smtClean="0"/>
          </a:p>
        </p:txBody>
      </p:sp>
      <p:sp>
        <p:nvSpPr>
          <p:cNvPr id="6155" name="Rectangle 11" hidden="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73100" y="5707063"/>
            <a:ext cx="7108825" cy="384175"/>
          </a:xfrm>
        </p:spPr>
        <p:txBody>
          <a:bodyPr lIns="64282" tIns="32141" rIns="64282" bIns="32141"/>
          <a:lstStyle>
            <a:lvl1pPr marL="0" indent="0" algn="ctr">
              <a:buFont typeface="Verdana" pitchFamily="34" charset="0"/>
              <a:buNone/>
              <a:defRPr/>
            </a:lvl1pPr>
          </a:lstStyle>
          <a:p>
            <a:pPr lvl="0"/>
            <a:r>
              <a:rPr lang="en-GB" noProof="0" dirty="0" smtClean="0"/>
              <a:t>Click to edit Master subtitle style</a:t>
            </a:r>
          </a:p>
        </p:txBody>
      </p:sp>
      <p:sp>
        <p:nvSpPr>
          <p:cNvPr id="11" name="Rectangle 1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B859C-D3EF-4B60-80F2-28A7402D68D2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tbDate"/>
          <p:cNvSpPr txBox="1">
            <a:spLocks noChangeArrowheads="1"/>
          </p:cNvSpPr>
          <p:nvPr/>
        </p:nvSpPr>
        <p:spPr bwMode="auto">
          <a:xfrm>
            <a:off x="8180323" y="1079500"/>
            <a:ext cx="6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endParaRPr lang="en-GB" sz="900" dirty="0" smtClean="0">
              <a:solidFill>
                <a:srgbClr val="FFFFFF"/>
              </a:solidFill>
              <a:latin typeface="Verdana" pitchFamily="34" charset="0"/>
            </a:endParaRPr>
          </a:p>
        </p:txBody>
      </p:sp>
      <p:pic>
        <p:nvPicPr>
          <p:cNvPr id="3" name="RUGlogoTop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1" y="205232"/>
            <a:ext cx="3230143" cy="660400"/>
          </a:xfrm>
          <a:prstGeom prst="rect">
            <a:avLst/>
          </a:prstGeom>
        </p:spPr>
      </p:pic>
      <p:sp>
        <p:nvSpPr>
          <p:cNvPr id="6" name="tb_Faculty"/>
          <p:cNvSpPr txBox="1">
            <a:spLocks noChangeArrowheads="1"/>
          </p:cNvSpPr>
          <p:nvPr/>
        </p:nvSpPr>
        <p:spPr bwMode="auto">
          <a:xfrm>
            <a:off x="3687763" y="338138"/>
            <a:ext cx="65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7" name="tb_Department"/>
          <p:cNvSpPr txBox="1">
            <a:spLocks noChangeArrowheads="1"/>
          </p:cNvSpPr>
          <p:nvPr/>
        </p:nvSpPr>
        <p:spPr bwMode="auto">
          <a:xfrm>
            <a:off x="5811838" y="341313"/>
            <a:ext cx="18002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7851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6FBED-CDC8-48AC-9462-0E79983A8F3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96926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E9A69B-64C2-4586-A234-74038B35565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5797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2230438"/>
            <a:ext cx="4494213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2230438"/>
            <a:ext cx="449421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E4363-FD48-41A4-B273-56FEF383491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29719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A8341-88F7-45BB-8CB5-706C14789DF1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89257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A485A-B965-47E5-B5BD-1706BAFE6B1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5027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D03C5-FDB9-45A0-B438-1D82C2033B4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2500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A7E6E-7962-476A-A2F7-B3189363ADA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28405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4B0E2E-84E3-4F38-ABD7-03E5EE80610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81944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19C42A-0F03-41EE-9C97-0BEA1F046CC1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37896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7D874-C193-47CE-B90A-B32DDC28F4E3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58056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1341438"/>
            <a:ext cx="2284412" cy="520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341438"/>
            <a:ext cx="6704013" cy="520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297D9-D7A0-4C2A-ADE1-D7AA5451D9C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82940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1016000"/>
            <a:ext cx="9140825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 dirty="0"/>
          </a:p>
        </p:txBody>
      </p:sp>
      <p:sp>
        <p:nvSpPr>
          <p:cNvPr id="6" name="Text Box 13" hidden="1"/>
          <p:cNvSpPr txBox="1">
            <a:spLocks noChangeArrowheads="1"/>
          </p:cNvSpPr>
          <p:nvPr/>
        </p:nvSpPr>
        <p:spPr bwMode="auto">
          <a:xfrm>
            <a:off x="5940425" y="6381750"/>
            <a:ext cx="2197100" cy="341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4282" tIns="32141" rIns="64282" bIns="3214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GB" dirty="0" smtClean="0"/>
          </a:p>
        </p:txBody>
      </p:sp>
      <p:pic>
        <p:nvPicPr>
          <p:cNvPr id="9" name="LogoSlash_01" descr="SLASHTRANS" hidden="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338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LogoSlash_02" descr="SLASHTRANS" hidden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92113"/>
            <a:ext cx="41592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8204200" y="107950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900" dirty="0" smtClean="0">
                <a:solidFill>
                  <a:schemeClr val="bg1"/>
                </a:solidFill>
                <a:latin typeface="Verdana" pitchFamily="34" charset="0"/>
              </a:rPr>
              <a:t>|</a:t>
            </a:r>
          </a:p>
        </p:txBody>
      </p:sp>
      <p:sp>
        <p:nvSpPr>
          <p:cNvPr id="8194" name="tb_End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1284288"/>
            <a:ext cx="9140825" cy="2476500"/>
          </a:xfrm>
          <a:prstGeom prst="rect">
            <a:avLst/>
          </a:prstGeom>
          <a:solidFill>
            <a:srgbClr val="505050"/>
          </a:solidFill>
          <a:ln w="0" cmpd="sng"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2091" tIns="216000" rIns="267843" bIns="45717" anchor="t"/>
          <a:lstStyle>
            <a:lvl1pPr>
              <a:defRPr sz="4000">
                <a:solidFill>
                  <a:srgbClr val="FFFFFF"/>
                </a:solidFill>
              </a:defRPr>
            </a:lvl1pPr>
          </a:lstStyle>
          <a:p>
            <a:pPr lvl="0"/>
            <a:endParaRPr lang="en-GB" noProof="0" dirty="0" smtClean="0"/>
          </a:p>
        </p:txBody>
      </p:sp>
      <p:sp>
        <p:nvSpPr>
          <p:cNvPr id="8203" name="Rectangle 11" hidden="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81125" y="4340225"/>
            <a:ext cx="6400800" cy="1751013"/>
          </a:xfrm>
        </p:spPr>
        <p:txBody>
          <a:bodyPr lIns="64282" tIns="32141" rIns="64282" bIns="32141"/>
          <a:lstStyle>
            <a:lvl1pPr marL="0" indent="0" algn="ctr">
              <a:buFont typeface="Verdana" pitchFamily="34" charset="0"/>
              <a:buNone/>
              <a:defRPr/>
            </a:lvl1pPr>
          </a:lstStyle>
          <a:p>
            <a:pPr lvl="0"/>
            <a:r>
              <a:rPr lang="en-GB" noProof="0" dirty="0" smtClean="0"/>
              <a:t>Click to edit Master subtitle style</a:t>
            </a:r>
          </a:p>
        </p:txBody>
      </p:sp>
      <p:sp>
        <p:nvSpPr>
          <p:cNvPr id="12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DB638-CF0D-4FA0-8919-835A96890568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tbDate"/>
          <p:cNvSpPr txBox="1">
            <a:spLocks noChangeArrowheads="1"/>
          </p:cNvSpPr>
          <p:nvPr/>
        </p:nvSpPr>
        <p:spPr bwMode="auto">
          <a:xfrm>
            <a:off x="8180323" y="1079500"/>
            <a:ext cx="6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endParaRPr lang="en-GB" sz="900" dirty="0" smtClean="0">
              <a:solidFill>
                <a:srgbClr val="FFFFFF"/>
              </a:solidFill>
              <a:latin typeface="Verdana" pitchFamily="34" charset="0"/>
            </a:endParaRPr>
          </a:p>
        </p:txBody>
      </p:sp>
      <p:pic>
        <p:nvPicPr>
          <p:cNvPr id="3" name="RUGlogoTop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1" y="205232"/>
            <a:ext cx="3230143" cy="660400"/>
          </a:xfrm>
          <a:prstGeom prst="rect">
            <a:avLst/>
          </a:prstGeom>
        </p:spPr>
      </p:pic>
      <p:sp>
        <p:nvSpPr>
          <p:cNvPr id="7" name="tb_Faculty"/>
          <p:cNvSpPr txBox="1">
            <a:spLocks noChangeArrowheads="1"/>
          </p:cNvSpPr>
          <p:nvPr/>
        </p:nvSpPr>
        <p:spPr bwMode="auto">
          <a:xfrm>
            <a:off x="3687763" y="338138"/>
            <a:ext cx="65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8" name="tb_Department"/>
          <p:cNvSpPr txBox="1">
            <a:spLocks noChangeAspect="1" noChangeArrowheads="1"/>
          </p:cNvSpPr>
          <p:nvPr/>
        </p:nvSpPr>
        <p:spPr bwMode="auto">
          <a:xfrm>
            <a:off x="5811838" y="341313"/>
            <a:ext cx="1800225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9567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2F152-7134-4A31-8563-D58038506ED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71695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699E8-6FDF-4BC3-B245-C0C150F9635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95923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2230438"/>
            <a:ext cx="4494213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2230438"/>
            <a:ext cx="449421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6DA1A-7A49-4B58-9D44-7E0E032B648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22449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AA6DB-272E-42B7-8800-8F285FF03AF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18483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B62FEC-8223-4903-AA46-7EC6092D8CF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7000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BF30A7-D901-43FC-AE9A-9D46041BA4A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08420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DB6002-1BA6-4B3A-BFAF-AF0CE02EDAC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68734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87975-4151-44EC-9DD0-B389E768B4D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86529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42FC7-48FC-43C7-AABB-CE7D8B7F0E4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69984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D0E34-145F-499A-B9C3-361866E900F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82145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1341438"/>
            <a:ext cx="2284412" cy="520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341438"/>
            <a:ext cx="6704013" cy="520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17DB0-4EE4-4126-BDC2-8C5C59D39B4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164654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E717D9-5705-480D-9239-98ECC48CE0CC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1126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2230438"/>
            <a:ext cx="4494213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2230438"/>
            <a:ext cx="449421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42F6D-DD9F-47BD-B691-3C7D95BB31C3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6246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68885-D465-4DBE-ACCC-7195CDBB161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1387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1F6EBD-DB6C-4EA4-BFAE-DD9192F5B21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7903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09E1B-8038-458F-91D5-2FCE2DEFF88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1315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C2E7F-A8BE-499F-89B7-43140E18E5A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1497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FF208-0AE1-45D0-8741-E88F13C35EE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0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230438"/>
            <a:ext cx="9140825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17" rIns="270000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Master text styles</a:t>
            </a:r>
          </a:p>
          <a:p>
            <a:pPr lvl="1"/>
            <a:r>
              <a:rPr lang="en-GB" altLang="en-US" dirty="0" smtClean="0"/>
              <a:t>Second level</a:t>
            </a:r>
          </a:p>
          <a:p>
            <a:pPr lvl="2"/>
            <a:r>
              <a:rPr lang="en-GB" altLang="en-US" dirty="0" smtClean="0"/>
              <a:t>Third level</a:t>
            </a:r>
          </a:p>
          <a:p>
            <a:pPr lvl="3"/>
            <a:r>
              <a:rPr lang="en-GB" altLang="en-US" dirty="0" smtClean="0"/>
              <a:t>Fourth level</a:t>
            </a:r>
          </a:p>
          <a:p>
            <a:pPr lvl="4"/>
            <a:r>
              <a:rPr lang="en-GB" altLang="en-US" dirty="0" smtClean="0"/>
              <a:t>Fifth level</a:t>
            </a:r>
          </a:p>
        </p:txBody>
      </p:sp>
      <p:sp>
        <p:nvSpPr>
          <p:cNvPr id="1027" name="Rectangle 7"/>
          <p:cNvSpPr>
            <a:spLocks noChangeArrowheads="1"/>
          </p:cNvSpPr>
          <p:nvPr/>
        </p:nvSpPr>
        <p:spPr bwMode="auto">
          <a:xfrm>
            <a:off x="0" y="1017588"/>
            <a:ext cx="9140825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 dirty="0"/>
          </a:p>
        </p:txBody>
      </p:sp>
      <p:sp>
        <p:nvSpPr>
          <p:cNvPr id="1029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0" y="1341438"/>
            <a:ext cx="9140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6800" rIns="27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Master title style</a:t>
            </a:r>
          </a:p>
        </p:txBody>
      </p:sp>
      <p:sp>
        <p:nvSpPr>
          <p:cNvPr id="1030" name="shape_Transparantie"/>
          <p:cNvSpPr>
            <a:spLocks noChangeArrowheads="1"/>
          </p:cNvSpPr>
          <p:nvPr/>
        </p:nvSpPr>
        <p:spPr bwMode="auto">
          <a:xfrm>
            <a:off x="127000" y="0"/>
            <a:ext cx="254000" cy="1017588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 dirty="0"/>
          </a:p>
        </p:txBody>
      </p:sp>
      <p:sp>
        <p:nvSpPr>
          <p:cNvPr id="1031" name="shape_TransFollower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 dirty="0"/>
          </a:p>
        </p:txBody>
      </p:sp>
      <p:pic>
        <p:nvPicPr>
          <p:cNvPr id="2" name="LogoSlash_01" descr="SLASHTRANS" hidden="1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338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LogoSlash_02" descr="SLASHTRANS" hidden="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92113"/>
            <a:ext cx="41592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2150" y="1079500"/>
            <a:ext cx="200376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D59D9A19-CCD1-4636-8533-9790A916469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37" name="Text Box 23"/>
          <p:cNvSpPr txBox="1">
            <a:spLocks noChangeArrowheads="1"/>
          </p:cNvSpPr>
          <p:nvPr/>
        </p:nvSpPr>
        <p:spPr bwMode="auto">
          <a:xfrm>
            <a:off x="8204200" y="107950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900" dirty="0" smtClean="0">
                <a:solidFill>
                  <a:schemeClr val="bg1"/>
                </a:solidFill>
                <a:latin typeface="Verdana" pitchFamily="34" charset="0"/>
              </a:rPr>
              <a:t>|</a:t>
            </a:r>
          </a:p>
        </p:txBody>
      </p:sp>
      <p:sp>
        <p:nvSpPr>
          <p:cNvPr id="1032" name="tbDate"/>
          <p:cNvSpPr txBox="1">
            <a:spLocks noChangeArrowheads="1"/>
          </p:cNvSpPr>
          <p:nvPr/>
        </p:nvSpPr>
        <p:spPr bwMode="auto">
          <a:xfrm>
            <a:off x="8180323" y="1079500"/>
            <a:ext cx="6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endParaRPr lang="en-GB" sz="900" dirty="0" smtClean="0">
              <a:solidFill>
                <a:srgbClr val="FFFFFF"/>
              </a:solidFill>
              <a:latin typeface="Verdana" pitchFamily="34" charset="0"/>
            </a:endParaRPr>
          </a:p>
        </p:txBody>
      </p:sp>
      <p:pic>
        <p:nvPicPr>
          <p:cNvPr id="5" name="RUGlogoTop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1" y="205232"/>
            <a:ext cx="3230143" cy="660400"/>
          </a:xfrm>
          <a:prstGeom prst="rect">
            <a:avLst/>
          </a:prstGeom>
        </p:spPr>
      </p:pic>
      <p:sp>
        <p:nvSpPr>
          <p:cNvPr id="1034" name="tb_Faculty"/>
          <p:cNvSpPr txBox="1">
            <a:spLocks noChangeArrowheads="1"/>
          </p:cNvSpPr>
          <p:nvPr/>
        </p:nvSpPr>
        <p:spPr bwMode="auto">
          <a:xfrm>
            <a:off x="3687763" y="339725"/>
            <a:ext cx="65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1035" name="tb_Department"/>
          <p:cNvSpPr txBox="1">
            <a:spLocks noChangeArrowheads="1"/>
          </p:cNvSpPr>
          <p:nvPr/>
        </p:nvSpPr>
        <p:spPr bwMode="auto">
          <a:xfrm>
            <a:off x="5811838" y="341313"/>
            <a:ext cx="1800225" cy="41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01650" indent="-250825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44538" indent="-242888" algn="l" rtl="0" eaLnBrk="0" fontAlgn="base" hangingPunct="0">
        <a:spcBef>
          <a:spcPct val="20000"/>
        </a:spcBef>
        <a:spcAft>
          <a:spcPct val="0"/>
        </a:spcAft>
        <a:buSzPct val="85000"/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63525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0475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176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748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320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892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230438"/>
            <a:ext cx="9140825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17" rIns="267843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Master text styles</a:t>
            </a:r>
          </a:p>
          <a:p>
            <a:pPr lvl="1"/>
            <a:r>
              <a:rPr lang="en-GB" altLang="en-US" dirty="0" smtClean="0"/>
              <a:t>Second level</a:t>
            </a:r>
          </a:p>
          <a:p>
            <a:pPr lvl="0"/>
            <a:r>
              <a:rPr lang="en-GB" altLang="en-US" dirty="0" smtClean="0"/>
              <a:t>Third level</a:t>
            </a:r>
          </a:p>
          <a:p>
            <a:pPr lvl="1"/>
            <a:r>
              <a:rPr lang="en-GB" altLang="en-US" dirty="0" smtClean="0"/>
              <a:t>Fourth level</a:t>
            </a:r>
          </a:p>
          <a:p>
            <a:pPr lvl="2"/>
            <a:r>
              <a:rPr lang="en-GB" altLang="en-US" dirty="0" smtClean="0"/>
              <a:t>Fifth level</a:t>
            </a:r>
          </a:p>
        </p:txBody>
      </p:sp>
      <p:sp>
        <p:nvSpPr>
          <p:cNvPr id="2051" name="Rectangle 7"/>
          <p:cNvSpPr>
            <a:spLocks noChangeArrowheads="1"/>
          </p:cNvSpPr>
          <p:nvPr/>
        </p:nvSpPr>
        <p:spPr bwMode="auto">
          <a:xfrm>
            <a:off x="0" y="1017588"/>
            <a:ext cx="9140825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 dirty="0"/>
          </a:p>
        </p:txBody>
      </p:sp>
      <p:sp>
        <p:nvSpPr>
          <p:cNvPr id="2053" name="shape_Transparantie"/>
          <p:cNvSpPr>
            <a:spLocks noChangeArrowheads="1"/>
          </p:cNvSpPr>
          <p:nvPr/>
        </p:nvSpPr>
        <p:spPr bwMode="auto">
          <a:xfrm>
            <a:off x="127000" y="0"/>
            <a:ext cx="2540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 dirty="0"/>
          </a:p>
        </p:txBody>
      </p:sp>
      <p:sp>
        <p:nvSpPr>
          <p:cNvPr id="2054" name="shape_TransFollower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 dirty="0"/>
          </a:p>
        </p:txBody>
      </p:sp>
      <p:pic>
        <p:nvPicPr>
          <p:cNvPr id="2057" name="LogoSlash_01" descr="SLASHTRANS" hidden="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338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LogoSlash_02" descr="SLASHTRANS" hidden="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92113"/>
            <a:ext cx="41592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5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2150" y="1079500"/>
            <a:ext cx="200376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16587B6C-A58C-417D-BDBA-91F1F7FF21D1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060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0" y="1341438"/>
            <a:ext cx="9140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5720" rIns="27000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Master title style</a:t>
            </a:r>
          </a:p>
        </p:txBody>
      </p:sp>
      <p:sp>
        <p:nvSpPr>
          <p:cNvPr id="2061" name="Text Box 17"/>
          <p:cNvSpPr txBox="1">
            <a:spLocks noChangeArrowheads="1"/>
          </p:cNvSpPr>
          <p:nvPr/>
        </p:nvSpPr>
        <p:spPr bwMode="auto">
          <a:xfrm>
            <a:off x="8204200" y="107950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900" dirty="0" smtClean="0">
                <a:solidFill>
                  <a:schemeClr val="bg1"/>
                </a:solidFill>
                <a:latin typeface="Verdana" pitchFamily="34" charset="0"/>
              </a:rPr>
              <a:t>|</a:t>
            </a:r>
          </a:p>
        </p:txBody>
      </p:sp>
      <p:sp>
        <p:nvSpPr>
          <p:cNvPr id="5128" name="tbDate"/>
          <p:cNvSpPr txBox="1">
            <a:spLocks noChangeArrowheads="1"/>
          </p:cNvSpPr>
          <p:nvPr/>
        </p:nvSpPr>
        <p:spPr bwMode="auto">
          <a:xfrm>
            <a:off x="8180323" y="1079500"/>
            <a:ext cx="6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endParaRPr lang="en-GB" sz="900" dirty="0" smtClean="0">
              <a:solidFill>
                <a:srgbClr val="FFFFFF"/>
              </a:solidFill>
              <a:latin typeface="Verdana" pitchFamily="34" charset="0"/>
            </a:endParaRPr>
          </a:p>
        </p:txBody>
      </p:sp>
      <p:pic>
        <p:nvPicPr>
          <p:cNvPr id="3" name="RUGlogoTop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1" y="205232"/>
            <a:ext cx="3230143" cy="660400"/>
          </a:xfrm>
          <a:prstGeom prst="rect">
            <a:avLst/>
          </a:prstGeom>
        </p:spPr>
      </p:pic>
      <p:sp>
        <p:nvSpPr>
          <p:cNvPr id="5129" name="tb_Faculty"/>
          <p:cNvSpPr txBox="1">
            <a:spLocks noChangeArrowheads="1"/>
          </p:cNvSpPr>
          <p:nvPr/>
        </p:nvSpPr>
        <p:spPr bwMode="auto">
          <a:xfrm>
            <a:off x="3687763" y="338138"/>
            <a:ext cx="65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5130" name="tb_Department"/>
          <p:cNvSpPr txBox="1">
            <a:spLocks noChangeAspect="1" noChangeArrowheads="1"/>
          </p:cNvSpPr>
          <p:nvPr/>
        </p:nvSpPr>
        <p:spPr bwMode="auto">
          <a:xfrm>
            <a:off x="5811838" y="341313"/>
            <a:ext cx="1800225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17525" indent="-266700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60413" indent="-2413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0475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176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748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320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892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230438"/>
            <a:ext cx="9140825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17" rIns="267843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Master text styles</a:t>
            </a:r>
          </a:p>
          <a:p>
            <a:pPr lvl="1"/>
            <a:r>
              <a:rPr lang="en-GB" altLang="en-US" dirty="0" smtClean="0"/>
              <a:t>Second level</a:t>
            </a:r>
          </a:p>
          <a:p>
            <a:pPr lvl="2"/>
            <a:r>
              <a:rPr lang="en-GB" altLang="en-US" dirty="0" smtClean="0"/>
              <a:t>Third level</a:t>
            </a:r>
          </a:p>
          <a:p>
            <a:pPr lvl="3"/>
            <a:r>
              <a:rPr lang="en-GB" altLang="en-US" dirty="0" smtClean="0"/>
              <a:t>Fourth level</a:t>
            </a:r>
          </a:p>
          <a:p>
            <a:pPr lvl="4"/>
            <a:r>
              <a:rPr lang="en-GB" altLang="en-US" dirty="0" smtClean="0"/>
              <a:t>Fifth level</a:t>
            </a: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0" y="1017588"/>
            <a:ext cx="9140825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 dirty="0"/>
          </a:p>
        </p:txBody>
      </p:sp>
      <p:sp>
        <p:nvSpPr>
          <p:cNvPr id="3077" name="shape_Transparantie"/>
          <p:cNvSpPr>
            <a:spLocks noChangeArrowheads="1"/>
          </p:cNvSpPr>
          <p:nvPr/>
        </p:nvSpPr>
        <p:spPr bwMode="auto">
          <a:xfrm>
            <a:off x="127000" y="0"/>
            <a:ext cx="2540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 dirty="0"/>
          </a:p>
        </p:txBody>
      </p:sp>
      <p:sp>
        <p:nvSpPr>
          <p:cNvPr id="3078" name="shape_TransFollower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 dirty="0"/>
          </a:p>
        </p:txBody>
      </p:sp>
      <p:pic>
        <p:nvPicPr>
          <p:cNvPr id="3081" name="LogoSlash_01" descr="SLASHTRANS" hidden="1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338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LogoSlash_02" descr="SLASHTRANS" hidden="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92113"/>
            <a:ext cx="415925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3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2150" y="1079500"/>
            <a:ext cx="200376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95E717D9-5705-480D-9239-98ECC48CE0CC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08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0" y="1341438"/>
            <a:ext cx="9140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5720" rIns="27000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Master title style</a:t>
            </a:r>
          </a:p>
        </p:txBody>
      </p:sp>
      <p:sp>
        <p:nvSpPr>
          <p:cNvPr id="3085" name="Text Box 17"/>
          <p:cNvSpPr txBox="1">
            <a:spLocks noChangeArrowheads="1"/>
          </p:cNvSpPr>
          <p:nvPr/>
        </p:nvSpPr>
        <p:spPr bwMode="auto">
          <a:xfrm>
            <a:off x="8204200" y="107950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900" dirty="0" smtClean="0">
                <a:solidFill>
                  <a:schemeClr val="bg1"/>
                </a:solidFill>
                <a:latin typeface="Verdana" pitchFamily="34" charset="0"/>
              </a:rPr>
              <a:t>|</a:t>
            </a:r>
          </a:p>
        </p:txBody>
      </p:sp>
      <p:sp>
        <p:nvSpPr>
          <p:cNvPr id="7176" name="tbDate"/>
          <p:cNvSpPr txBox="1">
            <a:spLocks noChangeArrowheads="1"/>
          </p:cNvSpPr>
          <p:nvPr/>
        </p:nvSpPr>
        <p:spPr bwMode="auto">
          <a:xfrm>
            <a:off x="8180323" y="1079500"/>
            <a:ext cx="6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endParaRPr lang="en-GB" sz="900" dirty="0" smtClean="0">
              <a:solidFill>
                <a:srgbClr val="FFFFFF"/>
              </a:solidFill>
              <a:latin typeface="Verdana" pitchFamily="34" charset="0"/>
            </a:endParaRPr>
          </a:p>
        </p:txBody>
      </p:sp>
      <p:pic>
        <p:nvPicPr>
          <p:cNvPr id="3" name="RUGlogoTop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1" y="205232"/>
            <a:ext cx="3230143" cy="660400"/>
          </a:xfrm>
          <a:prstGeom prst="rect">
            <a:avLst/>
          </a:prstGeom>
        </p:spPr>
      </p:pic>
      <p:sp>
        <p:nvSpPr>
          <p:cNvPr id="7177" name="tb_Faculty"/>
          <p:cNvSpPr txBox="1">
            <a:spLocks noChangeArrowheads="1"/>
          </p:cNvSpPr>
          <p:nvPr/>
        </p:nvSpPr>
        <p:spPr bwMode="auto">
          <a:xfrm>
            <a:off x="3687763" y="338138"/>
            <a:ext cx="65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7178" name="tb_Department"/>
          <p:cNvSpPr txBox="1">
            <a:spLocks noChangeArrowheads="1"/>
          </p:cNvSpPr>
          <p:nvPr/>
        </p:nvSpPr>
        <p:spPr bwMode="auto">
          <a:xfrm>
            <a:off x="5811838" y="341313"/>
            <a:ext cx="18002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  <p:sldLayoutId id="2147483906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01650" indent="-250825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60413" indent="-258763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8413" indent="-257175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256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828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400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972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2000" b="1" dirty="0"/>
              <a:t>Curriculum internationalisation; </a:t>
            </a:r>
            <a:r>
              <a:rPr lang="en-GB" altLang="en-US" sz="2000" b="1" dirty="0" smtClean="0"/>
              <a:t>Lessons from the organisational change literature</a:t>
            </a:r>
            <a:endParaRPr lang="en-GB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GB" sz="1600" dirty="0" smtClean="0"/>
              <a:t>Curriculum internationalisation can be usefully approached as an institutional, contextual organisational change process &gt; effectiveness, competitive advantage </a:t>
            </a:r>
          </a:p>
          <a:p>
            <a:pPr lvl="1"/>
            <a:endParaRPr lang="en-GB" sz="1600" dirty="0" smtClean="0"/>
          </a:p>
          <a:p>
            <a:pPr marL="250825" lvl="1" indent="0">
              <a:buNone/>
            </a:pPr>
            <a:r>
              <a:rPr lang="en-GB" sz="1600" b="1" dirty="0" smtClean="0"/>
              <a:t>Implications in practice</a:t>
            </a:r>
          </a:p>
          <a:p>
            <a:pPr lvl="1"/>
            <a:r>
              <a:rPr lang="en-GB" sz="1600" dirty="0" smtClean="0"/>
              <a:t>Longer term needed</a:t>
            </a:r>
          </a:p>
          <a:p>
            <a:pPr lvl="1"/>
            <a:r>
              <a:rPr lang="en-GB" sz="1600" dirty="0" smtClean="0"/>
              <a:t>All stakeholders need to be involved from the start</a:t>
            </a:r>
          </a:p>
          <a:p>
            <a:pPr lvl="1"/>
            <a:r>
              <a:rPr lang="en-GB" sz="1600" dirty="0" smtClean="0"/>
              <a:t>Stakeholders can be empowered, different types of power</a:t>
            </a:r>
          </a:p>
          <a:p>
            <a:pPr lvl="1"/>
            <a:r>
              <a:rPr lang="en-GB" sz="1600" dirty="0" smtClean="0"/>
              <a:t>Communication and coordination is essential</a:t>
            </a:r>
          </a:p>
          <a:p>
            <a:pPr lvl="1"/>
            <a:r>
              <a:rPr lang="en-GB" sz="1600" dirty="0" smtClean="0"/>
              <a:t>Resources are required, but not sufficient</a:t>
            </a:r>
          </a:p>
          <a:p>
            <a:pPr lvl="1"/>
            <a:r>
              <a:rPr lang="en-GB" sz="1600" dirty="0" smtClean="0"/>
              <a:t>Resources need to be managed: allocation, development, alignment</a:t>
            </a:r>
          </a:p>
          <a:p>
            <a:pPr lvl="1"/>
            <a:r>
              <a:rPr lang="en-GB" sz="1600" dirty="0" smtClean="0"/>
              <a:t>Curriculum internationalisation needs to be aligned with the institutional strategy and policies.</a:t>
            </a:r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  <a:p>
            <a:pPr lvl="1"/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8CA84B2-B532-4B18-8FCA-8F78FC1ECD89}" type="slidenum">
              <a:rPr lang="nl-NL" smtClean="0"/>
              <a:pPr>
                <a:defRPr/>
              </a:pPr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029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41438"/>
            <a:ext cx="9140825" cy="935434"/>
          </a:xfrm>
        </p:spPr>
        <p:txBody>
          <a:bodyPr/>
          <a:lstStyle/>
          <a:p>
            <a:r>
              <a:rPr lang="en-GB" altLang="en-US" sz="2000" b="1" dirty="0" smtClean="0"/>
              <a:t/>
            </a:r>
            <a:br>
              <a:rPr lang="en-GB" altLang="en-US" sz="2000" b="1" dirty="0" smtClean="0"/>
            </a:br>
            <a:r>
              <a:rPr lang="en-GB" altLang="en-US" sz="2000" b="1" dirty="0" smtClean="0"/>
              <a:t>Curriculum internationalisation: the International Classroom project at the University of Groningen</a:t>
            </a:r>
            <a:endParaRPr lang="en-GB" sz="2000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-1" y="2564904"/>
            <a:ext cx="9140825" cy="4966072"/>
          </a:xfrm>
        </p:spPr>
        <p:txBody>
          <a:bodyPr/>
          <a:lstStyle/>
          <a:p>
            <a:pPr marL="0" indent="0">
              <a:buNone/>
            </a:pPr>
            <a:r>
              <a:rPr lang="en-GB" sz="1600" b="1" dirty="0" smtClean="0"/>
              <a:t>Example of practice </a:t>
            </a:r>
          </a:p>
          <a:p>
            <a:endParaRPr lang="en-GB" sz="1600" dirty="0" smtClean="0"/>
          </a:p>
          <a:p>
            <a:pPr lvl="1"/>
            <a:r>
              <a:rPr lang="en-GB" sz="1600" dirty="0"/>
              <a:t>I</a:t>
            </a:r>
            <a:r>
              <a:rPr lang="en-GB" sz="1600" dirty="0" smtClean="0"/>
              <a:t>nstitution-wide, long term project (2013-2020) </a:t>
            </a:r>
          </a:p>
          <a:p>
            <a:pPr lvl="1"/>
            <a:r>
              <a:rPr lang="en-GB" sz="1600" dirty="0"/>
              <a:t>T</a:t>
            </a:r>
            <a:r>
              <a:rPr lang="en-GB" sz="1600" dirty="0" smtClean="0"/>
              <a:t>op-down (initiated by Executive Board) and </a:t>
            </a:r>
          </a:p>
          <a:p>
            <a:pPr marL="250825" lvl="1" indent="0">
              <a:buNone/>
            </a:pPr>
            <a:r>
              <a:rPr lang="en-GB" sz="1600" dirty="0" smtClean="0"/>
              <a:t>   bottom-up: building on good practices</a:t>
            </a:r>
          </a:p>
          <a:p>
            <a:pPr lvl="1"/>
            <a:r>
              <a:rPr lang="en-GB" sz="1600" dirty="0"/>
              <a:t>I</a:t>
            </a:r>
            <a:r>
              <a:rPr lang="en-GB" sz="1600" dirty="0" smtClean="0"/>
              <a:t>nvolving </a:t>
            </a:r>
            <a:r>
              <a:rPr lang="en-GB" sz="1600" dirty="0"/>
              <a:t>all levels and </a:t>
            </a:r>
            <a:r>
              <a:rPr lang="en-GB" sz="1600" dirty="0" smtClean="0"/>
              <a:t>stakeholders, including study associations</a:t>
            </a:r>
          </a:p>
          <a:p>
            <a:pPr lvl="1"/>
            <a:r>
              <a:rPr lang="en-GB" sz="1600" dirty="0" smtClean="0"/>
              <a:t>Alignment with strategy, for education in particular</a:t>
            </a:r>
            <a:endParaRPr lang="en-GB" sz="1600" dirty="0"/>
          </a:p>
          <a:p>
            <a:pPr lvl="1"/>
            <a:r>
              <a:rPr lang="en-GB" sz="1600" dirty="0" smtClean="0"/>
              <a:t>Research-based (Leask, Carroll, Green &amp; </a:t>
            </a:r>
            <a:r>
              <a:rPr lang="en-GB" sz="1600" dirty="0" err="1" smtClean="0"/>
              <a:t>Whitsed</a:t>
            </a:r>
            <a:r>
              <a:rPr lang="en-GB" sz="1600" dirty="0" smtClean="0"/>
              <a:t>, 2015)</a:t>
            </a:r>
            <a:endParaRPr lang="en-GB" sz="1600" dirty="0"/>
          </a:p>
          <a:p>
            <a:pPr lvl="1"/>
            <a:r>
              <a:rPr lang="en-GB" sz="1600" dirty="0" smtClean="0"/>
              <a:t>Expertise development with external experts</a:t>
            </a:r>
          </a:p>
          <a:p>
            <a:pPr lvl="1"/>
            <a:r>
              <a:rPr lang="en-GB" sz="1600" dirty="0" smtClean="0"/>
              <a:t>Resource-based (e.g. budget, expertise, networks) </a:t>
            </a:r>
          </a:p>
          <a:p>
            <a:pPr lvl="1"/>
            <a:r>
              <a:rPr lang="en-GB" sz="1600" dirty="0" smtClean="0"/>
              <a:t>Activities across boundaries</a:t>
            </a:r>
          </a:p>
          <a:p>
            <a:pPr lvl="1"/>
            <a:r>
              <a:rPr lang="en-GB" sz="1600" dirty="0" smtClean="0"/>
              <a:t>Adjustment to specific context.</a:t>
            </a:r>
            <a:endParaRPr lang="en-GB" sz="1600" dirty="0"/>
          </a:p>
          <a:p>
            <a:pPr marL="250825" lvl="1" indent="0">
              <a:buNone/>
            </a:pPr>
            <a:r>
              <a:rPr lang="en-GB" sz="1600" dirty="0" smtClean="0"/>
              <a:t> </a:t>
            </a:r>
            <a:endParaRPr lang="en-GB" sz="1600" dirty="0"/>
          </a:p>
          <a:p>
            <a:endParaRPr lang="en-GB" sz="1600" dirty="0"/>
          </a:p>
          <a:p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8CA84B2-B532-4B18-8FCA-8F78FC1ECD89}" type="slidenum">
              <a:rPr lang="nl-NL" smtClean="0"/>
              <a:pPr>
                <a:defRPr/>
              </a:pPr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044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41438"/>
            <a:ext cx="9140825" cy="935434"/>
          </a:xfrm>
        </p:spPr>
        <p:txBody>
          <a:bodyPr/>
          <a:lstStyle/>
          <a:p>
            <a:r>
              <a:rPr lang="en-GB" altLang="en-US" sz="2000" b="1" dirty="0" smtClean="0">
                <a:latin typeface="+mn-lt"/>
              </a:rPr>
              <a:t>Curriculum Internationalisation; policy and strategy  at </a:t>
            </a:r>
            <a:r>
              <a:rPr lang="en-GB" altLang="en-US" sz="2000" b="1" dirty="0">
                <a:latin typeface="+mn-lt"/>
              </a:rPr>
              <a:t>the University Of Groningen</a:t>
            </a:r>
            <a:endParaRPr lang="en-GB" sz="2000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600" dirty="0" smtClean="0"/>
          </a:p>
          <a:p>
            <a:r>
              <a:rPr lang="en-GB" sz="1600" dirty="0" smtClean="0"/>
              <a:t>CI is part of the university’s process to embed internationalisation in all departments, strategy and policies</a:t>
            </a:r>
          </a:p>
          <a:p>
            <a:r>
              <a:rPr lang="en-GB" sz="1600" dirty="0" smtClean="0"/>
              <a:t>How to acquire a quality label for internationalisation (Ce Quint) – accreditation as a tool. </a:t>
            </a:r>
          </a:p>
          <a:p>
            <a:endParaRPr lang="en-GB" sz="1600" dirty="0" smtClean="0"/>
          </a:p>
          <a:p>
            <a:pPr marL="0" indent="0">
              <a:buNone/>
            </a:pPr>
            <a:r>
              <a:rPr lang="en-GB" sz="1600" b="1" dirty="0" smtClean="0"/>
              <a:t>Current practice</a:t>
            </a:r>
          </a:p>
          <a:p>
            <a:pPr lvl="1"/>
            <a:r>
              <a:rPr lang="en-GB" sz="1600" dirty="0"/>
              <a:t>internationalisation not sufficiently explicit in university strategy</a:t>
            </a:r>
          </a:p>
          <a:p>
            <a:pPr lvl="1"/>
            <a:r>
              <a:rPr lang="en-GB" sz="1600" dirty="0"/>
              <a:t>institutional vision on internationalisation existing, but not sufficiently discussed and embedded</a:t>
            </a:r>
          </a:p>
          <a:p>
            <a:pPr lvl="1"/>
            <a:r>
              <a:rPr lang="en-GB" sz="1600" dirty="0"/>
              <a:t>gaps in policies, e.g. on graduate attributes, learning outcomes</a:t>
            </a:r>
          </a:p>
          <a:p>
            <a:pPr lvl="1"/>
            <a:r>
              <a:rPr lang="en-GB" sz="1600" dirty="0"/>
              <a:t>lack of qualitative indicators for internationalisation</a:t>
            </a:r>
          </a:p>
          <a:p>
            <a:pPr lvl="1"/>
            <a:r>
              <a:rPr lang="en-GB" sz="1600" dirty="0"/>
              <a:t>lack of an evidence-based </a:t>
            </a:r>
            <a:r>
              <a:rPr lang="en-GB" sz="1600" dirty="0" smtClean="0"/>
              <a:t>strategy.</a:t>
            </a:r>
            <a:endParaRPr lang="en-GB" sz="1600" dirty="0"/>
          </a:p>
          <a:p>
            <a:endParaRPr lang="en-GB" sz="1600" dirty="0"/>
          </a:p>
          <a:p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8CA84B2-B532-4B18-8FCA-8F78FC1ECD89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26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b="1" dirty="0" smtClean="0"/>
              <a:t>Curriculum internationalisation; first findings</a:t>
            </a:r>
            <a:br>
              <a:rPr lang="en-GB" sz="2000" b="1" dirty="0" smtClean="0"/>
            </a:br>
            <a:r>
              <a:rPr lang="en-GB" sz="2000" b="1" dirty="0" smtClean="0"/>
              <a:t>in project, policy and research </a:t>
            </a:r>
            <a:endParaRPr lang="en-GB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2000" dirty="0" smtClean="0"/>
          </a:p>
          <a:p>
            <a:endParaRPr lang="en-GB" sz="2000" dirty="0" smtClean="0"/>
          </a:p>
          <a:p>
            <a:pPr lvl="1"/>
            <a:r>
              <a:rPr lang="en-GB" sz="1600" dirty="0" smtClean="0"/>
              <a:t>many different understandings of the international classroom </a:t>
            </a:r>
          </a:p>
          <a:p>
            <a:pPr lvl="1"/>
            <a:r>
              <a:rPr lang="en-GB" sz="1600" dirty="0" smtClean="0"/>
              <a:t>initial resistance and scepticism</a:t>
            </a:r>
          </a:p>
          <a:p>
            <a:pPr lvl="1"/>
            <a:r>
              <a:rPr lang="en-GB" sz="1600" dirty="0" smtClean="0"/>
              <a:t>many pioneers with enthusiasm</a:t>
            </a:r>
          </a:p>
          <a:p>
            <a:pPr lvl="1"/>
            <a:r>
              <a:rPr lang="en-GB" sz="1600" dirty="0" smtClean="0"/>
              <a:t>need for management of resources (leadership and knowledge)</a:t>
            </a:r>
          </a:p>
          <a:p>
            <a:pPr lvl="1"/>
            <a:r>
              <a:rPr lang="en-GB" sz="1600" dirty="0" smtClean="0"/>
              <a:t>need for a platform to share expertise across boundaries </a:t>
            </a:r>
          </a:p>
          <a:p>
            <a:pPr lvl="1"/>
            <a:r>
              <a:rPr lang="en-GB" sz="1600" dirty="0" smtClean="0"/>
              <a:t>need for reflection and purposeful dialogue</a:t>
            </a:r>
          </a:p>
          <a:p>
            <a:pPr lvl="1"/>
            <a:r>
              <a:rPr lang="en-GB" sz="1600" dirty="0" smtClean="0"/>
              <a:t>need to acknowledge good practices (ambassadors) and problems.</a:t>
            </a:r>
          </a:p>
          <a:p>
            <a:endParaRPr lang="en-GB" sz="2000" dirty="0" smtClean="0"/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8CA84B2-B532-4B18-8FCA-8F78FC1ECD89}" type="slidenum">
              <a:rPr lang="nl-NL" smtClean="0"/>
              <a:pPr>
                <a:defRPr/>
              </a:pPr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246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Design">
  <a:themeElements>
    <a:clrScheme name="Title Design 1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9CEF"/>
      </a:accent1>
      <a:accent2>
        <a:srgbClr val="CC0000"/>
      </a:accent2>
      <a:accent3>
        <a:srgbClr val="FFFFFF"/>
      </a:accent3>
      <a:accent4>
        <a:srgbClr val="000000"/>
      </a:accent4>
      <a:accent5>
        <a:srgbClr val="AACBF6"/>
      </a:accent5>
      <a:accent6>
        <a:srgbClr val="B90000"/>
      </a:accent6>
      <a:hlink>
        <a:srgbClr val="000000"/>
      </a:hlink>
      <a:folHlink>
        <a:srgbClr val="772D6B"/>
      </a:folHlink>
    </a:clrScheme>
    <a:fontScheme name="Title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le Design 1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reak Design">
  <a:themeElements>
    <a:clrScheme name="Break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reak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reak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End Design">
  <a:themeElements>
    <a:clrScheme name="End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nd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nd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4724</TotalTime>
  <Words>665</Words>
  <Application>Microsoft Office PowerPoint</Application>
  <PresentationFormat>On-screen Show (4:3)</PresentationFormat>
  <Paragraphs>88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Title Design</vt:lpstr>
      <vt:lpstr>Break Design</vt:lpstr>
      <vt:lpstr>End Design</vt:lpstr>
      <vt:lpstr>Curriculum internationalisation; Lessons from the organisational change literature</vt:lpstr>
      <vt:lpstr> Curriculum internationalisation: the International Classroom project at the University of Groningen</vt:lpstr>
      <vt:lpstr>Curriculum Internationalisation; policy and strategy  at the University Of Groningen</vt:lpstr>
      <vt:lpstr>Curriculum internationalisation; first findings in project, policy and research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p122575</dc:creator>
  <cp:keywords>Version 2.1</cp:keywords>
  <cp:lastModifiedBy>F.M. van den Hende</cp:lastModifiedBy>
  <cp:revision>336</cp:revision>
  <cp:lastPrinted>2017-09-06T08:01:46Z</cp:lastPrinted>
  <dcterms:created xsi:type="dcterms:W3CDTF">2008-06-10T08:12:30Z</dcterms:created>
  <dcterms:modified xsi:type="dcterms:W3CDTF">2017-09-06T14:35:07Z</dcterms:modified>
  <dc:language>UK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ype">
    <vt:lpwstr>RUG</vt:lpwstr>
  </property>
  <property fmtid="{D5CDD505-2E9C-101B-9397-08002B2CF9AE}" pid="3" name="Datum">
    <vt:lpwstr/>
  </property>
  <property fmtid="{D5CDD505-2E9C-101B-9397-08002B2CF9AE}" pid="4" name="txtDate">
    <vt:lpwstr/>
  </property>
  <property fmtid="{D5CDD505-2E9C-101B-9397-08002B2CF9AE}" pid="5" name="AutoDatum">
    <vt:lpwstr>NEE</vt:lpwstr>
  </property>
  <property fmtid="{D5CDD505-2E9C-101B-9397-08002B2CF9AE}" pid="6" name="cboLanguage">
    <vt:lpwstr>English</vt:lpwstr>
  </property>
  <property fmtid="{D5CDD505-2E9C-101B-9397-08002B2CF9AE}" pid="7" name="cboFaculty">
    <vt:lpwstr> - </vt:lpwstr>
  </property>
  <property fmtid="{D5CDD505-2E9C-101B-9397-08002B2CF9AE}" pid="8" name="txtDepartment">
    <vt:lpwstr/>
  </property>
  <property fmtid="{D5CDD505-2E9C-101B-9397-08002B2CF9AE}" pid="9" name="Bijwerken">
    <vt:lpwstr>Nee</vt:lpwstr>
  </property>
  <property fmtid="{D5CDD505-2E9C-101B-9397-08002B2CF9AE}" pid="10" name="Eco">
    <vt:lpwstr>JA</vt:lpwstr>
  </property>
</Properties>
</file>