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67" r:id="rId6"/>
    <p:sldId id="268" r:id="rId7"/>
    <p:sldId id="259" r:id="rId8"/>
    <p:sldId id="260" r:id="rId9"/>
    <p:sldId id="261" r:id="rId10"/>
    <p:sldId id="263" r:id="rId11"/>
    <p:sldId id="262" r:id="rId12"/>
    <p:sldId id="264" r:id="rId13"/>
    <p:sldId id="266"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48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394C8C4A-68EF-41B3-8B4D-F12BABB7FD91}" type="datetimeFigureOut">
              <a:rPr lang="nl-NL" smtClean="0"/>
              <a:t>22-2-2016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3498877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394C8C4A-68EF-41B3-8B4D-F12BABB7FD91}" type="datetimeFigureOut">
              <a:rPr lang="nl-NL" smtClean="0"/>
              <a:t>22-2-2016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1305184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394C8C4A-68EF-41B3-8B4D-F12BABB7FD91}" type="datetimeFigureOut">
              <a:rPr lang="nl-NL" smtClean="0"/>
              <a:t>22-2-2016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201308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394C8C4A-68EF-41B3-8B4D-F12BABB7FD91}" type="datetimeFigureOut">
              <a:rPr lang="nl-NL" smtClean="0"/>
              <a:t>22-2-2016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1762541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4C8C4A-68EF-41B3-8B4D-F12BABB7FD91}" type="datetimeFigureOut">
              <a:rPr lang="nl-NL" smtClean="0"/>
              <a:t>22-2-2016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1615854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394C8C4A-68EF-41B3-8B4D-F12BABB7FD91}" type="datetimeFigureOut">
              <a:rPr lang="nl-NL" smtClean="0"/>
              <a:t>22-2-2016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204318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394C8C4A-68EF-41B3-8B4D-F12BABB7FD91}" type="datetimeFigureOut">
              <a:rPr lang="nl-NL" smtClean="0"/>
              <a:t>22-2-2016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372221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394C8C4A-68EF-41B3-8B4D-F12BABB7FD91}" type="datetimeFigureOut">
              <a:rPr lang="nl-NL" smtClean="0"/>
              <a:t>22-2-2016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179109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C8C4A-68EF-41B3-8B4D-F12BABB7FD91}" type="datetimeFigureOut">
              <a:rPr lang="nl-NL" smtClean="0"/>
              <a:t>22-2-2016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1012621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C8C4A-68EF-41B3-8B4D-F12BABB7FD91}" type="datetimeFigureOut">
              <a:rPr lang="nl-NL" smtClean="0"/>
              <a:t>22-2-2016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4199238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C8C4A-68EF-41B3-8B4D-F12BABB7FD91}" type="datetimeFigureOut">
              <a:rPr lang="nl-NL" smtClean="0"/>
              <a:t>22-2-2016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CCAC713-66E7-40EC-BFE8-B3AFFFF1283B}" type="slidenum">
              <a:rPr lang="nl-NL" smtClean="0"/>
              <a:t>‹#›</a:t>
            </a:fld>
            <a:endParaRPr lang="nl-NL"/>
          </a:p>
        </p:txBody>
      </p:sp>
    </p:spTree>
    <p:extLst>
      <p:ext uri="{BB962C8B-B14F-4D97-AF65-F5344CB8AC3E}">
        <p14:creationId xmlns:p14="http://schemas.microsoft.com/office/powerpoint/2010/main" val="3501097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C8C4A-68EF-41B3-8B4D-F12BABB7FD91}" type="datetimeFigureOut">
              <a:rPr lang="nl-NL" smtClean="0"/>
              <a:t>22-2-2016</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AC713-66E7-40EC-BFE8-B3AFFFF1283B}" type="slidenum">
              <a:rPr lang="nl-NL" smtClean="0"/>
              <a:t>‹#›</a:t>
            </a:fld>
            <a:endParaRPr lang="nl-NL"/>
          </a:p>
        </p:txBody>
      </p:sp>
    </p:spTree>
    <p:extLst>
      <p:ext uri="{BB962C8B-B14F-4D97-AF65-F5344CB8AC3E}">
        <p14:creationId xmlns:p14="http://schemas.microsoft.com/office/powerpoint/2010/main" val="2496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nl-NL"/>
          </a:p>
        </p:txBody>
      </p:sp>
      <p:sp>
        <p:nvSpPr>
          <p:cNvPr id="3" name="Subtitle 2"/>
          <p:cNvSpPr>
            <a:spLocks noGrp="1"/>
          </p:cNvSpPr>
          <p:nvPr>
            <p:ph type="subTitle" idx="1"/>
          </p:nvPr>
        </p:nvSpPr>
        <p:spPr/>
        <p:txBody>
          <a:bodyPr/>
          <a:lstStyle/>
          <a:p>
            <a:endParaRPr lang="nl-NL"/>
          </a:p>
        </p:txBody>
      </p:sp>
      <p:pic>
        <p:nvPicPr>
          <p:cNvPr id="1028" name="Picture 4" descr="http://artinvestment.ru/utils/imgresize3.php?img=/content/download/articles/20081120_christ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42" y="-29856"/>
            <a:ext cx="4511554" cy="692523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vanoorschot.nl/components/com_virtuemart/shop_image/product/Dode_zielen_5458acb8c38b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1962" y="399852"/>
            <a:ext cx="3922038" cy="64697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Том 6. Мертвые души. Том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4220952"/>
            <a:ext cx="1944216" cy="268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821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Autofit/>
          </a:bodyPr>
          <a:lstStyle/>
          <a:p>
            <a:r>
              <a:rPr lang="nl-NL" sz="3200" smtClean="0"/>
              <a:t>Selifan tegen de </a:t>
            </a:r>
            <a:r>
              <a:rPr lang="nl-NL" sz="3200"/>
              <a:t>appelschimmel </a:t>
            </a:r>
            <a:r>
              <a:rPr lang="nl-NL" sz="3200" smtClean="0"/>
              <a:t>(p.41)</a:t>
            </a:r>
            <a:endParaRPr lang="nl-NL" sz="3200"/>
          </a:p>
        </p:txBody>
      </p:sp>
      <p:sp>
        <p:nvSpPr>
          <p:cNvPr id="3" name="Content Placeholder 2"/>
          <p:cNvSpPr>
            <a:spLocks noGrp="1"/>
          </p:cNvSpPr>
          <p:nvPr>
            <p:ph idx="1"/>
          </p:nvPr>
        </p:nvSpPr>
        <p:spPr/>
        <p:txBody>
          <a:bodyPr>
            <a:normAutofit/>
          </a:bodyPr>
          <a:lstStyle/>
          <a:p>
            <a:pPr marL="0" indent="0">
              <a:buNone/>
            </a:pPr>
            <a:r>
              <a:rPr lang="nl-NL" sz="2400" smtClean="0"/>
              <a:t>“Werken </a:t>
            </a:r>
            <a:r>
              <a:rPr lang="nl-NL" sz="2400"/>
              <a:t>jij, Duitse pantalonner die je bent</a:t>
            </a:r>
            <a:r>
              <a:rPr lang="nl-NL" sz="2400" smtClean="0"/>
              <a:t>!”</a:t>
            </a:r>
            <a:endParaRPr lang="nl-NL" sz="2400"/>
          </a:p>
          <a:p>
            <a:pPr marL="0" indent="0">
              <a:buNone/>
            </a:pPr>
            <a:r>
              <a:rPr lang="nl-NL" sz="2400"/>
              <a:t>“Oei, barbaar! Verdomde Bonapart!” </a:t>
            </a:r>
            <a:endParaRPr lang="nl-NL" sz="2400" smtClean="0"/>
          </a:p>
          <a:p>
            <a:pPr marL="0" indent="0">
              <a:buNone/>
            </a:pPr>
            <a:endParaRPr lang="nl-NL" sz="2400"/>
          </a:p>
          <a:p>
            <a:pPr marL="0" indent="0">
              <a:buNone/>
            </a:pPr>
            <a:r>
              <a:rPr lang="nl-NL" sz="2400" smtClean="0"/>
              <a:t>“[dat] Tsjitsjikov wellicht </a:t>
            </a:r>
            <a:r>
              <a:rPr lang="nl-NL" sz="2400"/>
              <a:t>de verklede Napoleon was, dat de Engelsen er naar verluidt als van oudsher jaloers op waren dat Rusland zo groot en uitgestrekt was (...) En nu hadden ze hem misschien echt van het eiland Sint-Helena vrijgelaten en drong hij zogenaamd als Tsjitsjikov Rusland binnen, maar hij was in werkelijkheid Tsjitsjikov helemaal niet</a:t>
            </a:r>
            <a:r>
              <a:rPr lang="nl-NL" sz="2400" smtClean="0"/>
              <a:t>.” (215)</a:t>
            </a:r>
            <a:endParaRPr lang="nl-NL" sz="2400"/>
          </a:p>
        </p:txBody>
      </p:sp>
    </p:spTree>
    <p:extLst>
      <p:ext uri="{BB962C8B-B14F-4D97-AF65-F5344CB8AC3E}">
        <p14:creationId xmlns:p14="http://schemas.microsoft.com/office/powerpoint/2010/main" val="88954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579296" cy="5793507"/>
          </a:xfrm>
        </p:spPr>
        <p:txBody>
          <a:bodyPr>
            <a:normAutofit/>
          </a:bodyPr>
          <a:lstStyle/>
          <a:p>
            <a:pPr marL="0" indent="0">
              <a:buNone/>
            </a:pPr>
            <a:r>
              <a:rPr lang="nl-NL" sz="2400"/>
              <a:t>“bij nadere beschouwing vond ieder voor zich dat als Tsjitsjikov zich een kwartslag draaide, zijn gezicht van opzij heel erg op het portret van Napoleon leek. De commissaris, die aan de campagne van 1812 had meegedaan en Napoleon persoonlijk had gezien, moest wel toegeven dat deze zeker niet groter van stuk was geweeest dan Tsjitsjikov en dat je van Napoleons gestalte ook niet kon zeggen dat hij al te dik was, maar ook weer niet dun</a:t>
            </a:r>
            <a:r>
              <a:rPr lang="nl-NL" sz="2400" smtClean="0"/>
              <a:t>.” (215)</a:t>
            </a:r>
          </a:p>
          <a:p>
            <a:pPr marL="0" indent="0">
              <a:buNone/>
            </a:pPr>
            <a:endParaRPr lang="nl-NL" sz="2400"/>
          </a:p>
          <a:p>
            <a:pPr marL="0" indent="0">
              <a:buNone/>
            </a:pPr>
            <a:r>
              <a:rPr lang="nl-NL" sz="2400"/>
              <a:t>In het rijtuig zat een heer, niet heel knap, maar ook niet lelijk van uiterlijk, </a:t>
            </a:r>
            <a:r>
              <a:rPr lang="nl-NL" sz="2400" i="1"/>
              <a:t>niet te</a:t>
            </a:r>
            <a:r>
              <a:rPr lang="nl-NL" sz="2400"/>
              <a:t> dik, </a:t>
            </a:r>
            <a:r>
              <a:rPr lang="nl-NL" sz="2400" i="1"/>
              <a:t>niet te</a:t>
            </a:r>
            <a:r>
              <a:rPr lang="nl-NL" sz="2400"/>
              <a:t> dun; </a:t>
            </a:r>
            <a:r>
              <a:rPr lang="nl-NL" sz="2400" b="1"/>
              <a:t>je kon niet zeggen dat</a:t>
            </a:r>
            <a:r>
              <a:rPr lang="nl-NL" sz="2400"/>
              <a:t> hij oud was, maar al te jong </a:t>
            </a:r>
            <a:r>
              <a:rPr lang="nl-NL" sz="2400" b="1"/>
              <a:t>kon je hem ook niet noemen</a:t>
            </a:r>
            <a:r>
              <a:rPr lang="nl-NL" sz="2400"/>
              <a:t>.</a:t>
            </a:r>
          </a:p>
        </p:txBody>
      </p:sp>
    </p:spTree>
    <p:extLst>
      <p:ext uri="{BB962C8B-B14F-4D97-AF65-F5344CB8AC3E}">
        <p14:creationId xmlns:p14="http://schemas.microsoft.com/office/powerpoint/2010/main" val="147122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lnSpcReduction="10000"/>
          </a:bodyPr>
          <a:lstStyle/>
          <a:p>
            <a:pPr marL="0" indent="0">
              <a:buNone/>
            </a:pPr>
            <a:r>
              <a:rPr lang="nl-NL" sz="2400" smtClean="0"/>
              <a:t>Prins: “dat </a:t>
            </a:r>
            <a:r>
              <a:rPr lang="nl-NL" sz="2400"/>
              <a:t>je van Napoleons gestalte ook niet kon zeggen dat hij al te dik was, maar ook weer niet </a:t>
            </a:r>
            <a:r>
              <a:rPr lang="nl-NL" sz="2400" smtClean="0"/>
              <a:t>dun.”</a:t>
            </a:r>
          </a:p>
          <a:p>
            <a:pPr marL="0" indent="0">
              <a:buNone/>
            </a:pPr>
            <a:r>
              <a:rPr lang="nl-NL" sz="2400" i="1" smtClean="0"/>
              <a:t>     idem</a:t>
            </a:r>
            <a:r>
              <a:rPr lang="nl-NL" sz="2400" smtClean="0"/>
              <a:t>: </a:t>
            </a:r>
            <a:r>
              <a:rPr lang="nl-NL" sz="2400" i="1" smtClean="0"/>
              <a:t>niet </a:t>
            </a:r>
            <a:r>
              <a:rPr lang="nl-NL" sz="2400" i="1"/>
              <a:t>te</a:t>
            </a:r>
            <a:r>
              <a:rPr lang="nl-NL" sz="2400"/>
              <a:t> dik, </a:t>
            </a:r>
            <a:r>
              <a:rPr lang="nl-NL" sz="2400" i="1"/>
              <a:t>niet te</a:t>
            </a:r>
            <a:r>
              <a:rPr lang="nl-NL" sz="2400"/>
              <a:t> dun; </a:t>
            </a:r>
            <a:r>
              <a:rPr lang="nl-NL" sz="2400" b="1"/>
              <a:t>je kon niet zeggen dat</a:t>
            </a:r>
            <a:r>
              <a:rPr lang="nl-NL" sz="2400"/>
              <a:t> hij oud was, maar al te jong </a:t>
            </a:r>
            <a:r>
              <a:rPr lang="nl-NL" sz="2400" b="1"/>
              <a:t>kon je hem ook niet noemen</a:t>
            </a:r>
            <a:r>
              <a:rPr lang="nl-NL" sz="2400"/>
              <a:t>.</a:t>
            </a:r>
            <a:endParaRPr lang="nl-NL" sz="2400" smtClean="0"/>
          </a:p>
          <a:p>
            <a:pPr marL="0" indent="0">
              <a:buNone/>
            </a:pPr>
            <a:endParaRPr lang="nl-NL" sz="2400"/>
          </a:p>
          <a:p>
            <a:pPr marL="0" indent="0">
              <a:buNone/>
            </a:pPr>
            <a:r>
              <a:rPr lang="nl-NL" sz="2400" smtClean="0"/>
              <a:t>Timmer: </a:t>
            </a:r>
            <a:r>
              <a:rPr lang="nl-NL" sz="2400"/>
              <a:t>“dat hij van postuur niet te dik, maar ook niet te mager moest worden genoemd”</a:t>
            </a:r>
          </a:p>
          <a:p>
            <a:pPr marL="0" indent="0">
              <a:buNone/>
            </a:pPr>
            <a:r>
              <a:rPr lang="nl-NL" sz="2400" i="1" smtClean="0"/>
              <a:t>     idem</a:t>
            </a:r>
            <a:r>
              <a:rPr lang="nl-NL" sz="2400" smtClean="0"/>
              <a:t>: </a:t>
            </a:r>
            <a:r>
              <a:rPr lang="nl-NL" sz="2400"/>
              <a:t>“niet te dik, maar ook niet te mager; iemand, van wie men niet kon zeggen dat hij oud was, maar ook niet piepjong. </a:t>
            </a:r>
          </a:p>
          <a:p>
            <a:pPr marL="0" indent="0">
              <a:buNone/>
            </a:pPr>
            <a:endParaRPr lang="nl-NL" sz="2400" smtClean="0"/>
          </a:p>
          <a:p>
            <a:pPr marL="0" indent="0">
              <a:buNone/>
            </a:pPr>
            <a:r>
              <a:rPr lang="nl-NL" sz="2400" smtClean="0"/>
              <a:t>Langeveld: </a:t>
            </a:r>
            <a:r>
              <a:rPr lang="nl-NL" sz="2400"/>
              <a:t>“dat van Napoleons figuur eveneens gezegd kon worden dat het niet te dik, maar ook weer niet te dun was”</a:t>
            </a:r>
          </a:p>
          <a:p>
            <a:pPr marL="0" indent="0">
              <a:buNone/>
            </a:pPr>
            <a:r>
              <a:rPr lang="nl-NL" sz="2400" i="1"/>
              <a:t> </a:t>
            </a:r>
            <a:r>
              <a:rPr lang="nl-NL" sz="2400" i="1" smtClean="0"/>
              <a:t>   idem</a:t>
            </a:r>
            <a:r>
              <a:rPr lang="nl-NL" sz="2400" smtClean="0"/>
              <a:t>: </a:t>
            </a:r>
            <a:r>
              <a:rPr lang="nl-NL" sz="2400"/>
              <a:t>“niet te dik en niet te dun; hij was niet oud, maar jong kon je hem ook niet noemen”</a:t>
            </a:r>
          </a:p>
        </p:txBody>
      </p:sp>
    </p:spTree>
    <p:extLst>
      <p:ext uri="{BB962C8B-B14F-4D97-AF65-F5344CB8AC3E}">
        <p14:creationId xmlns:p14="http://schemas.microsoft.com/office/powerpoint/2010/main" val="1660323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480720"/>
          </a:xfrm>
        </p:spPr>
        <p:txBody>
          <a:bodyPr>
            <a:normAutofit fontScale="62500" lnSpcReduction="20000"/>
          </a:bodyPr>
          <a:lstStyle/>
          <a:p>
            <a:pPr marL="0" indent="0">
              <a:buNone/>
            </a:pPr>
            <a:r>
              <a:rPr lang="nl-NL" smtClean="0"/>
              <a:t>Prins 42</a:t>
            </a:r>
            <a:endParaRPr lang="nl-NL"/>
          </a:p>
          <a:p>
            <a:pPr marL="0" indent="0">
              <a:buNone/>
            </a:pPr>
            <a:r>
              <a:rPr lang="nl-NL"/>
              <a:t>“Neem nou onze heer, die respecteren ze allemaal, want hij heeft in staatsdienst gezeten, hoor je, hij is een collecteraad.”</a:t>
            </a:r>
          </a:p>
          <a:p>
            <a:pPr marL="0" indent="0">
              <a:buNone/>
            </a:pPr>
            <a:r>
              <a:rPr lang="nl-NL"/>
              <a:t> </a:t>
            </a:r>
          </a:p>
          <a:p>
            <a:pPr marL="0" indent="0">
              <a:buNone/>
            </a:pPr>
            <a:r>
              <a:rPr lang="nl-NL"/>
              <a:t>Timmer</a:t>
            </a:r>
          </a:p>
          <a:p>
            <a:pPr marL="0" indent="0">
              <a:buNone/>
            </a:pPr>
            <a:r>
              <a:rPr lang="nl-NL"/>
              <a:t>“Neem onze heer en meester maar eens, iedereen heeft respekt voor hem, en dat komt, omdat-ie in staatsdienst is geweest, een kollege-raad, dat is-ie...”</a:t>
            </a:r>
          </a:p>
          <a:p>
            <a:pPr marL="0" indent="0">
              <a:buNone/>
            </a:pPr>
            <a:r>
              <a:rPr lang="nl-NL"/>
              <a:t> </a:t>
            </a:r>
          </a:p>
          <a:p>
            <a:pPr marL="0" indent="0">
              <a:buNone/>
            </a:pPr>
            <a:r>
              <a:rPr lang="nl-NL"/>
              <a:t>Langeveld</a:t>
            </a:r>
          </a:p>
          <a:p>
            <a:pPr marL="0" indent="0">
              <a:buNone/>
            </a:pPr>
            <a:r>
              <a:rPr lang="nl-NL"/>
              <a:t>“Een goed mens, daar heeft iedereen respect voor. Meneer ook, die is bij iedereen geacht, die is in staatsdienst geweest, die is collectieraad”</a:t>
            </a:r>
          </a:p>
          <a:p>
            <a:pPr marL="0" indent="0">
              <a:buNone/>
            </a:pPr>
            <a:r>
              <a:rPr lang="nl-NL"/>
              <a:t> </a:t>
            </a:r>
          </a:p>
          <a:p>
            <a:pPr marL="0" indent="0">
              <a:buNone/>
            </a:pPr>
            <a:r>
              <a:rPr lang="nl-NL"/>
              <a:t>“Onze heer hier wordt door iedereen gerespecteerd, want hij heeft, hoor je, tsarendienst vervuld, hij is een swielsraad” (skoléskoj sovjetnik - kollézjski sovjetnik</a:t>
            </a:r>
            <a:r>
              <a:rPr lang="nl-NL" smtClean="0"/>
              <a:t>)</a:t>
            </a:r>
          </a:p>
          <a:p>
            <a:pPr marL="0" indent="0">
              <a:buNone/>
            </a:pPr>
            <a:endParaRPr lang="nl-NL"/>
          </a:p>
          <a:p>
            <a:pPr marL="0" indent="0">
              <a:buNone/>
            </a:pPr>
            <a:r>
              <a:rPr lang="nl-NL"/>
              <a:t>...alleen twee Russische boerenkerels die tegenover het hotel voor de deur van een kroeg stonden, maakten enkele opmerkingen, </a:t>
            </a:r>
            <a:r>
              <a:rPr lang="nl-NL">
                <a:solidFill>
                  <a:srgbClr val="FF0000"/>
                </a:solidFill>
              </a:rPr>
              <a:t>die overigens eerder op de equipage dan op de inzittende betrekking hadden</a:t>
            </a:r>
            <a:r>
              <a:rPr lang="nl-NL"/>
              <a:t>: ‘Moet je dat wiel daar ’s zien!’ zei de een tegen de ander. ‘Wat denk je, </a:t>
            </a:r>
            <a:r>
              <a:rPr lang="nl-NL">
                <a:solidFill>
                  <a:srgbClr val="FF0000"/>
                </a:solidFill>
              </a:rPr>
              <a:t>als dat wiel bijgeval naar Moskou moet</a:t>
            </a:r>
            <a:r>
              <a:rPr lang="nl-NL"/>
              <a:t>, zou-ie dat dan halen of niet?’’Jawel,’ antwoordde de ander. ‘Maar Kazan haalt-ie toch zeker niet , hè?’ ‘Kazan niet,’ antwoordde de ander</a:t>
            </a:r>
            <a:r>
              <a:rPr lang="nl-NL" smtClean="0"/>
              <a:t>.</a:t>
            </a:r>
            <a:endParaRPr lang="nl-NL"/>
          </a:p>
          <a:p>
            <a:pPr marL="0" indent="0">
              <a:buNone/>
            </a:pPr>
            <a:endParaRPr lang="nl-NL"/>
          </a:p>
        </p:txBody>
      </p:sp>
    </p:spTree>
    <p:extLst>
      <p:ext uri="{BB962C8B-B14F-4D97-AF65-F5344CB8AC3E}">
        <p14:creationId xmlns:p14="http://schemas.microsoft.com/office/powerpoint/2010/main" val="187128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anim calcmode="lin" valueType="num">
                                      <p:cBhvr additive="base">
                                        <p:cTn id="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a:xfrm>
            <a:off x="179512" y="1600200"/>
            <a:ext cx="8856984" cy="4525963"/>
          </a:xfrm>
        </p:spPr>
        <p:txBody>
          <a:bodyPr/>
          <a:lstStyle/>
          <a:p>
            <a:r>
              <a:rPr lang="nl-NL" smtClean="0"/>
              <a:t>Waar gaat het boek over?</a:t>
            </a:r>
          </a:p>
          <a:p>
            <a:r>
              <a:rPr lang="nl-NL" smtClean="0"/>
              <a:t>Is het een satire? Zo ja, waarop?</a:t>
            </a:r>
          </a:p>
          <a:p>
            <a:r>
              <a:rPr lang="nl-NL" smtClean="0"/>
              <a:t>Hoe valt dat eigenlijk te beslissen?      De verteller</a:t>
            </a:r>
          </a:p>
          <a:p>
            <a:r>
              <a:rPr lang="nl-NL" smtClean="0"/>
              <a:t>Dode Zielen: Een Poëem</a:t>
            </a:r>
          </a:p>
          <a:p>
            <a:r>
              <a:rPr lang="nl-NL" smtClean="0"/>
              <a:t>Toespelingen</a:t>
            </a:r>
          </a:p>
          <a:p>
            <a:r>
              <a:rPr lang="nl-NL" smtClean="0"/>
              <a:t>Mysteriaal plan</a:t>
            </a:r>
            <a:endParaRPr lang="nl-NL"/>
          </a:p>
        </p:txBody>
      </p:sp>
      <p:sp>
        <p:nvSpPr>
          <p:cNvPr id="7" name="Right Arrow 6"/>
          <p:cNvSpPr/>
          <p:nvPr/>
        </p:nvSpPr>
        <p:spPr>
          <a:xfrm>
            <a:off x="6372200" y="3068960"/>
            <a:ext cx="28803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53558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47389"/>
          </a:xfrm>
        </p:spPr>
        <p:txBody>
          <a:bodyPr/>
          <a:lstStyle/>
          <a:p>
            <a:pPr algn="l"/>
            <a:r>
              <a:rPr lang="nl-NL" smtClean="0"/>
              <a:t>Bessarabië    Cherson      Taurida</a:t>
            </a:r>
            <a:endParaRPr lang="nl-NL"/>
          </a:p>
        </p:txBody>
      </p:sp>
      <p:sp>
        <p:nvSpPr>
          <p:cNvPr id="3" name="Content Placeholder 2"/>
          <p:cNvSpPr>
            <a:spLocks noGrp="1"/>
          </p:cNvSpPr>
          <p:nvPr>
            <p:ph idx="1"/>
          </p:nvPr>
        </p:nvSpPr>
        <p:spPr/>
        <p:txBody>
          <a:bodyPr/>
          <a:lstStyle/>
          <a:p>
            <a:endParaRPr lang="nl-NL"/>
          </a:p>
        </p:txBody>
      </p:sp>
      <p:pic>
        <p:nvPicPr>
          <p:cNvPr id="1026" name="Picture 2" descr="http://www.xn--e1aaudfbke0dzc.net/images/5/50/%D0%A1%D0%B5%D0%B2%D0%B5%D1%80%D0%BD%D0%BE%D0%B5_%D0%9F%D1%80%D0%B8%D1%87%D0%B5%D1%80%D0%BD%D0%BE%D0%BC%D0%BE%D1%80%D1%8C%D0%B5_1897_-_%D1%8D%D1%82%D0%BD%D0%B8%D1%87%D0%B5%D1%81%D0%BA%D0%B8%D0%B9_%D1%85%D0%B0%D1%80%D0%B0%D0%BA%D1%82%D0%B5%D1%80_%D0%B3%D0%BE%D1%80%D0%BE%D0%B4%D0%BE%D0%B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64021"/>
            <a:ext cx="9144000" cy="5893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170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endParaRPr lang="nl-NL"/>
          </a:p>
        </p:txBody>
      </p:sp>
      <p:pic>
        <p:nvPicPr>
          <p:cNvPr id="3076" name="Picture 4" descr="http://nvgogol-shkola-26.narod.ru/pic/24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5508" y="-279069"/>
            <a:ext cx="3712468" cy="418094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az.budclub.ru/img/g/gogolx_n_w/text_0140/bolevsky_nozdryov.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741" y="3356991"/>
            <a:ext cx="3420565" cy="403210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online-urok.ru/wp-content/uploads/2013/03/0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811" y="4256395"/>
            <a:ext cx="2435765" cy="2601605"/>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2" descr="Файл:Боклевский - Манилов.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14" descr="Файл:Боклевский - Манилов.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308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528" y="7938"/>
            <a:ext cx="3887339" cy="4248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8" descr="http://harakteristika2.narod.ru/images/chichikov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0953" y="3170864"/>
            <a:ext cx="3414787" cy="40960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0025-022-V-zakljuchitelnoj-glave-vospolnjajuschej-biografiju-CHichikova-proiskhodi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4119" y="-459432"/>
            <a:ext cx="2681622" cy="4032176"/>
          </a:xfrm>
          <a:prstGeom prst="rect">
            <a:avLst/>
          </a:prstGeom>
          <a:noFill/>
          <a:ln w="9525">
            <a:solidFill>
              <a:srgbClr val="6633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091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normAutofit fontScale="85000" lnSpcReduction="20000"/>
          </a:bodyPr>
          <a:lstStyle/>
          <a:p>
            <a:pPr marL="0" indent="0">
              <a:buNone/>
            </a:pPr>
            <a:r>
              <a:rPr lang="nl-NL"/>
              <a:t>186: </a:t>
            </a:r>
            <a:endParaRPr lang="nl-NL" smtClean="0"/>
          </a:p>
          <a:p>
            <a:pPr marL="0" indent="0">
              <a:buNone/>
            </a:pPr>
            <a:r>
              <a:rPr lang="nl-NL" smtClean="0"/>
              <a:t>De </a:t>
            </a:r>
            <a:r>
              <a:rPr lang="nl-NL"/>
              <a:t>auteur vindt het buitengewoon moeilijk de beide dames te benoemen op een manier dat er niet weer boze gezichten van komen, zoals in vroeger tijden wel gebeurd is. Een verzonnen achternaam noemen is gevaarlijk. Wat voor naam je ook verzint, onvermijdelijk is er in een of ander hoekje van ons nu eenmaal grote land wel iemand te vinden die zo heet en onvermijdelijk laaiend wordt en gaat zeggen dat de auteur speciaal in het geheim is overgekomen om alles uit te dokteren - wat voor iemand hij is, in wat voor schapebontje hij rondloopt, bij welke Agrafena Ivanovna hij over de vloer komt en wat zijn lievelingseten is.</a:t>
            </a:r>
          </a:p>
        </p:txBody>
      </p:sp>
    </p:spTree>
    <p:extLst>
      <p:ext uri="{BB962C8B-B14F-4D97-AF65-F5344CB8AC3E}">
        <p14:creationId xmlns:p14="http://schemas.microsoft.com/office/powerpoint/2010/main" val="2629871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13376"/>
          </a:xfrm>
        </p:spPr>
        <p:txBody>
          <a:bodyPr>
            <a:noAutofit/>
          </a:bodyPr>
          <a:lstStyle/>
          <a:p>
            <a:pPr marL="0" indent="0">
              <a:spcBef>
                <a:spcPts val="0"/>
              </a:spcBef>
              <a:buNone/>
            </a:pPr>
            <a:r>
              <a:rPr lang="nl-NL" sz="2000" smtClean="0"/>
              <a:t>Prins p.7: ..</a:t>
            </a:r>
            <a:r>
              <a:rPr lang="nl-NL" sz="2000"/>
              <a:t>kortom - al degenen die men heren van het middelste echelon noemt. In het rijtuig zat een heer, niet heel knap, maar ook niet lelijk van uiterlijk, niet te dik, niet te dun; je kon niet zeggen dat hij oud was, maar al te jong kon je hem ook niet noemen. Zijn komst deed in de stad in het geheel geen stof opwaaien en ging van niet bijzonders vergezeld.</a:t>
            </a:r>
          </a:p>
          <a:p>
            <a:pPr marL="0" indent="0">
              <a:spcBef>
                <a:spcPts val="0"/>
              </a:spcBef>
              <a:buNone/>
            </a:pPr>
            <a:r>
              <a:rPr lang="nl-NL" sz="2000"/>
              <a:t> </a:t>
            </a:r>
          </a:p>
          <a:p>
            <a:pPr marL="0" indent="0">
              <a:spcBef>
                <a:spcPts val="0"/>
              </a:spcBef>
              <a:buNone/>
            </a:pPr>
            <a:r>
              <a:rPr lang="nl-NL" sz="2000" smtClean="0"/>
              <a:t>Timmer: In </a:t>
            </a:r>
            <a:r>
              <a:rPr lang="nl-NL" sz="2000"/>
              <a:t>het rijtuig zat een heer, hij was geen schoonheid, maar evenmin een ontoonbare verschijning, niet te dik, maar ook niet te mager; iemand, van wie men niet kon zeggen dat hij oud was, maar ook niet piepjong. Zijn aankomst in de stad verwekte geen enkele opschudding en er ging niets opzienbarends aan gepaard.</a:t>
            </a:r>
          </a:p>
          <a:p>
            <a:pPr marL="0" indent="0">
              <a:spcBef>
                <a:spcPts val="0"/>
              </a:spcBef>
              <a:buNone/>
            </a:pPr>
            <a:r>
              <a:rPr lang="nl-NL" sz="2000"/>
              <a:t> </a:t>
            </a:r>
          </a:p>
          <a:p>
            <a:pPr marL="0" indent="0">
              <a:spcBef>
                <a:spcPts val="0"/>
              </a:spcBef>
              <a:buNone/>
            </a:pPr>
            <a:r>
              <a:rPr lang="nl-NL" sz="2000" smtClean="0"/>
              <a:t>Langeveld: In </a:t>
            </a:r>
            <a:r>
              <a:rPr lang="nl-NL" sz="2000"/>
              <a:t>het rijtuig zat een heer, niet zo knap, maar ook niet lelijk, niet te dik en niet te dun; hij was niet oud, maar jong kon je hem ook niet noemen. Zijn komst liet de stad volkomen onberoerd en niemand schonk er enige aandacht aan.</a:t>
            </a:r>
          </a:p>
          <a:p>
            <a:pPr marL="0" indent="0">
              <a:spcBef>
                <a:spcPts val="0"/>
              </a:spcBef>
              <a:buNone/>
            </a:pPr>
            <a:r>
              <a:rPr lang="nl-NL" sz="2000"/>
              <a:t> </a:t>
            </a:r>
            <a:endParaRPr lang="nl-NL" sz="2000" smtClean="0"/>
          </a:p>
          <a:p>
            <a:pPr marL="0" indent="0">
              <a:spcBef>
                <a:spcPts val="0"/>
              </a:spcBef>
              <a:buNone/>
            </a:pPr>
            <a:endParaRPr lang="nl-NL" sz="2000"/>
          </a:p>
          <a:p>
            <a:pPr marL="0" indent="0">
              <a:spcBef>
                <a:spcPts val="0"/>
              </a:spcBef>
              <a:buNone/>
            </a:pPr>
            <a:r>
              <a:rPr lang="nl-NL" sz="2000"/>
              <a:t>In het rijtuig zat een heer, geen schoonheid, maar ook niet lelijk van uiterlijk, niet te dik, niet te dun; je kon niet zeggen dat hij oud was, </a:t>
            </a:r>
            <a:r>
              <a:rPr lang="nl-NL" sz="2000" i="1"/>
              <a:t>echter ook weer niet zo dat</a:t>
            </a:r>
            <a:r>
              <a:rPr lang="nl-NL" sz="2000"/>
              <a:t> hij te jong was. Zijn komst verwekte in de stad geen enkele opschudding en er ging niets opzienbarends aan gepaard</a:t>
            </a:r>
            <a:r>
              <a:rPr lang="nl-NL" sz="2000" smtClean="0"/>
              <a:t>.</a:t>
            </a:r>
            <a:endParaRPr lang="nl-NL" sz="2000"/>
          </a:p>
        </p:txBody>
      </p:sp>
    </p:spTree>
    <p:extLst>
      <p:ext uri="{BB962C8B-B14F-4D97-AF65-F5344CB8AC3E}">
        <p14:creationId xmlns:p14="http://schemas.microsoft.com/office/powerpoint/2010/main" val="1400806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nl-NL" sz="2000"/>
              <a:t>‘In het winkeltje op de hoek, of beter, in het raam, was gevestigd een sbiten-verkoper met een roodkoperen samowar en een gezicht, even rood als de samowar, zodat men uit de verte zou kunnen denken dat er in het raam twee samowars stonden, als niet de ene samovar een pikzwarte baard had gehad.’</a:t>
            </a:r>
            <a:br>
              <a:rPr lang="nl-NL" sz="2000"/>
            </a:br>
            <a:endParaRPr lang="nl-NL" sz="2000"/>
          </a:p>
        </p:txBody>
      </p:sp>
      <p:sp>
        <p:nvSpPr>
          <p:cNvPr id="3" name="Content Placeholder 2"/>
          <p:cNvSpPr>
            <a:spLocks noGrp="1"/>
          </p:cNvSpPr>
          <p:nvPr>
            <p:ph idx="1"/>
          </p:nvPr>
        </p:nvSpPr>
        <p:spPr>
          <a:xfrm>
            <a:off x="457200" y="1600200"/>
            <a:ext cx="8229600" cy="4997152"/>
          </a:xfrm>
        </p:spPr>
        <p:txBody>
          <a:bodyPr>
            <a:noAutofit/>
          </a:bodyPr>
          <a:lstStyle/>
          <a:p>
            <a:pPr marL="0" indent="0">
              <a:buNone/>
            </a:pPr>
            <a:r>
              <a:rPr lang="nl-NL" sz="1800"/>
              <a:t>Prins p.8</a:t>
            </a:r>
          </a:p>
          <a:p>
            <a:pPr marL="0" indent="0">
              <a:buNone/>
            </a:pPr>
            <a:r>
              <a:rPr lang="nl-NL" sz="1800"/>
              <a:t>‘In het winkeltje op de hoek, of beter gezegd in het raam ervan, was een honingdrankverkoper gevestigd met een roodkoperen samowar en een gezicht dat even rood zag als zijn samowar, zodat je uit de verte zou kunnen denken dat er in het raam twee samowars stonden, ware het niet dat een ervan een pikzwarte baard had’</a:t>
            </a:r>
          </a:p>
          <a:p>
            <a:pPr marL="0" indent="0">
              <a:buNone/>
            </a:pPr>
            <a:r>
              <a:rPr lang="nl-NL" sz="1800"/>
              <a:t> </a:t>
            </a:r>
          </a:p>
          <a:p>
            <a:pPr marL="0" indent="0">
              <a:buNone/>
            </a:pPr>
            <a:r>
              <a:rPr lang="nl-NL" sz="1800"/>
              <a:t>Timmer</a:t>
            </a:r>
          </a:p>
          <a:p>
            <a:pPr marL="0" indent="0">
              <a:buNone/>
            </a:pPr>
            <a:r>
              <a:rPr lang="nl-NL" sz="1800"/>
              <a:t>‘In het winkeltje op de hoek, of liever gezegd, in de etalage ervan, had een man een een limonadekiosk geopend met een roodkoperen samowar die al even rood zag als zijn gezicht, zodat je uit de verte kon denken dat er twee samowars in de etalage stonden, ware het niet dat de ene samovar een pikzwarte baard had’</a:t>
            </a:r>
          </a:p>
          <a:p>
            <a:pPr marL="0" indent="0">
              <a:buNone/>
            </a:pPr>
            <a:r>
              <a:rPr lang="nl-NL" sz="1800"/>
              <a:t> </a:t>
            </a:r>
          </a:p>
          <a:p>
            <a:pPr marL="0" indent="0">
              <a:buNone/>
            </a:pPr>
            <a:r>
              <a:rPr lang="nl-NL" sz="1800"/>
              <a:t>Langeveld</a:t>
            </a:r>
          </a:p>
          <a:p>
            <a:pPr marL="0" indent="0">
              <a:buNone/>
            </a:pPr>
            <a:r>
              <a:rPr lang="nl-NL" sz="1800"/>
              <a:t>‘In het kraampje, of beter gezegd in het raam, op de hoek zat een verkoper van mede met een roodkoperen samowar en met een gezicht dat even rood was als zijn samowar, zodat het uit de verte had kunnen lijken of er twee samowars in het raam stonden, als de ene geen pikzwarte baard had gehad.’</a:t>
            </a:r>
          </a:p>
          <a:p>
            <a:pPr marL="0" indent="0">
              <a:buNone/>
            </a:pPr>
            <a:r>
              <a:rPr lang="nl-NL" sz="1800"/>
              <a:t> </a:t>
            </a:r>
          </a:p>
        </p:txBody>
      </p:sp>
    </p:spTree>
    <p:extLst>
      <p:ext uri="{BB962C8B-B14F-4D97-AF65-F5344CB8AC3E}">
        <p14:creationId xmlns:p14="http://schemas.microsoft.com/office/powerpoint/2010/main" val="3947840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Autofit/>
          </a:bodyPr>
          <a:lstStyle/>
          <a:p>
            <a:r>
              <a:rPr lang="nl-NL" sz="3200" smtClean="0"/>
              <a:t>Selifan tegen de appelschimmel: “Doe </a:t>
            </a:r>
            <a:r>
              <a:rPr lang="nl-NL" sz="3200"/>
              <a:t>je </a:t>
            </a:r>
            <a:r>
              <a:rPr lang="nl-NL" sz="3200" smtClean="0"/>
              <a:t>werk,</a:t>
            </a:r>
            <a:br>
              <a:rPr lang="nl-NL" sz="3200" smtClean="0"/>
            </a:br>
            <a:r>
              <a:rPr lang="nl-NL" sz="3200" smtClean="0"/>
              <a:t>jij </a:t>
            </a:r>
            <a:r>
              <a:rPr lang="nl-NL" sz="3200"/>
              <a:t>Duitse pantalonmaker / pantalondrager</a:t>
            </a:r>
            <a:r>
              <a:rPr lang="nl-NL" sz="3200" smtClean="0"/>
              <a:t>!”</a:t>
            </a:r>
            <a:endParaRPr lang="nl-NL" sz="3200"/>
          </a:p>
        </p:txBody>
      </p:sp>
      <p:sp>
        <p:nvSpPr>
          <p:cNvPr id="3" name="Content Placeholder 2"/>
          <p:cNvSpPr>
            <a:spLocks noGrp="1"/>
          </p:cNvSpPr>
          <p:nvPr>
            <p:ph idx="1"/>
          </p:nvPr>
        </p:nvSpPr>
        <p:spPr/>
        <p:txBody>
          <a:bodyPr>
            <a:normAutofit/>
          </a:bodyPr>
          <a:lstStyle/>
          <a:p>
            <a:pPr marL="0" indent="0">
              <a:buNone/>
            </a:pPr>
            <a:r>
              <a:rPr lang="nl-NL" sz="2400"/>
              <a:t>Prins p.41</a:t>
            </a:r>
          </a:p>
          <a:p>
            <a:pPr marL="0" indent="0">
              <a:buNone/>
            </a:pPr>
            <a:r>
              <a:rPr lang="nl-NL" sz="2400" smtClean="0"/>
              <a:t>“Werken </a:t>
            </a:r>
            <a:r>
              <a:rPr lang="nl-NL" sz="2400"/>
              <a:t>jij, Duitse pantalonner die je bent</a:t>
            </a:r>
            <a:r>
              <a:rPr lang="nl-NL" sz="2400" smtClean="0"/>
              <a:t>!”</a:t>
            </a:r>
            <a:endParaRPr lang="nl-NL" sz="2400"/>
          </a:p>
          <a:p>
            <a:pPr marL="0" indent="0">
              <a:buNone/>
            </a:pPr>
            <a:r>
              <a:rPr lang="nl-NL" sz="2400"/>
              <a:t> </a:t>
            </a:r>
          </a:p>
          <a:p>
            <a:pPr marL="0" indent="0">
              <a:buNone/>
            </a:pPr>
            <a:r>
              <a:rPr lang="nl-NL" sz="2400"/>
              <a:t>Timmer</a:t>
            </a:r>
          </a:p>
          <a:p>
            <a:pPr marL="0" indent="0">
              <a:buNone/>
            </a:pPr>
            <a:r>
              <a:rPr lang="nl-NL" sz="2400" smtClean="0"/>
              <a:t>“Doe </a:t>
            </a:r>
            <a:r>
              <a:rPr lang="nl-NL" sz="2400"/>
              <a:t>je plicht, jij Duitse pantoffelheld</a:t>
            </a:r>
            <a:r>
              <a:rPr lang="nl-NL" sz="2400" smtClean="0"/>
              <a:t>!”</a:t>
            </a:r>
            <a:endParaRPr lang="nl-NL" sz="2400"/>
          </a:p>
          <a:p>
            <a:pPr marL="0" indent="0">
              <a:buNone/>
            </a:pPr>
            <a:r>
              <a:rPr lang="nl-NL" sz="2400"/>
              <a:t> </a:t>
            </a:r>
          </a:p>
          <a:p>
            <a:pPr marL="0" indent="0">
              <a:buNone/>
            </a:pPr>
            <a:r>
              <a:rPr lang="nl-NL" sz="2400"/>
              <a:t>Langeveld</a:t>
            </a:r>
          </a:p>
          <a:p>
            <a:pPr marL="0" indent="0">
              <a:buNone/>
            </a:pPr>
            <a:r>
              <a:rPr lang="nl-NL" sz="2400" smtClean="0"/>
              <a:t>“Werken </a:t>
            </a:r>
            <a:r>
              <a:rPr lang="nl-NL" sz="2400"/>
              <a:t>jij, Duits onderkruipsel</a:t>
            </a:r>
            <a:r>
              <a:rPr lang="nl-NL" sz="2400" smtClean="0"/>
              <a:t>!”</a:t>
            </a:r>
            <a:endParaRPr lang="nl-NL" sz="2400"/>
          </a:p>
          <a:p>
            <a:pPr marL="0" indent="0">
              <a:buNone/>
            </a:pPr>
            <a:endParaRPr lang="nl-NL" sz="2400"/>
          </a:p>
        </p:txBody>
      </p:sp>
    </p:spTree>
    <p:extLst>
      <p:ext uri="{BB962C8B-B14F-4D97-AF65-F5344CB8AC3E}">
        <p14:creationId xmlns:p14="http://schemas.microsoft.com/office/powerpoint/2010/main" val="2824682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686800" cy="6552728"/>
          </a:xfrm>
        </p:spPr>
        <p:txBody>
          <a:bodyPr>
            <a:noAutofit/>
          </a:bodyPr>
          <a:lstStyle/>
          <a:p>
            <a:pPr marL="0" indent="0">
              <a:buNone/>
            </a:pPr>
            <a:r>
              <a:rPr lang="nl-NL" sz="2200" smtClean="0"/>
              <a:t>Kolonel Kosjkarjov: </a:t>
            </a:r>
            <a:r>
              <a:rPr lang="nl-NL" sz="2200"/>
              <a:t>“dat je de helft van de Russische boeren maar in Duitse broeken hoefde te steken, of de wetenschappen zouden opbloeien, de handel zou groeien en in Rusland zou een gouden eeuw aanbreken” (324</a:t>
            </a:r>
            <a:r>
              <a:rPr lang="nl-NL" sz="2200" smtClean="0"/>
              <a:t>).</a:t>
            </a:r>
          </a:p>
          <a:p>
            <a:pPr marL="0" indent="0">
              <a:buNone/>
            </a:pPr>
            <a:endParaRPr lang="nl-NL" sz="2200"/>
          </a:p>
          <a:p>
            <a:pPr marL="0" indent="0">
              <a:buNone/>
            </a:pPr>
            <a:r>
              <a:rPr lang="nl-NL" sz="2200"/>
              <a:t>“Vasili beweerde altijd dat huisbedienden geen aparte klasse waren; iets opdienen kon iedereen, daar hoefde je niet speciaal iemand voor te hebben; dat zolang een Rus in een hemd en een boerenkaftan rondliep, hij in orde was, en behendig en niet lui, maar zodra hij een Duitse pandjesjas aantrok, dan werd hij ineens lomp, onhandig en lui, dan trok hij geen schone hemden meer aan, ging nooit meer naar het badhuis, sliep in zijn pandjesjas en liep onder die Duitse jas vlooien en een ontelbare hoeveelheid luizen op” (354)</a:t>
            </a:r>
          </a:p>
          <a:p>
            <a:pPr marL="0" indent="0">
              <a:buNone/>
            </a:pPr>
            <a:endParaRPr lang="nl-NL" sz="2200" smtClean="0"/>
          </a:p>
          <a:p>
            <a:pPr marL="0" indent="0">
              <a:buNone/>
            </a:pPr>
            <a:r>
              <a:rPr lang="nl-NL" sz="2200" smtClean="0"/>
              <a:t>Belinski: </a:t>
            </a:r>
            <a:r>
              <a:rPr lang="nl-NL" sz="2200"/>
              <a:t>“Goed, een frak of een pandjesjas aandoen in plaats van een schapepels, een blauwe kiel of een bruingrijze kaftan betekent nog niet een Europeaan worden; maar waarom interesseren zich bij ons in Rusland alleen diegenen die zich op z’n Europees kleden voor onderwijs, of lezen wel eens wat, of ontwikkelen liefde en smaak voor de schone kunsten?”</a:t>
            </a:r>
          </a:p>
        </p:txBody>
      </p:sp>
    </p:spTree>
    <p:extLst>
      <p:ext uri="{BB962C8B-B14F-4D97-AF65-F5344CB8AC3E}">
        <p14:creationId xmlns:p14="http://schemas.microsoft.com/office/powerpoint/2010/main" val="308593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1000"/>
                                        <p:tgtEl>
                                          <p:spTgt spid="3">
                                            <p:txEl>
                                              <p:pRg st="4" end="4"/>
                                            </p:txEl>
                                          </p:spTgt>
                                        </p:tgtEl>
                                      </p:cBhvr>
                                    </p:animEffect>
                                    <p:anim calcmode="lin" valueType="num">
                                      <p:cBhvr>
                                        <p:cTn id="1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TotalTime>
  <Words>940</Words>
  <Application>Microsoft Office PowerPoint</Application>
  <PresentationFormat>On-screen Show (4:3)</PresentationFormat>
  <Paragraphs>69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Bessarabië    Cherson      Taurida</vt:lpstr>
      <vt:lpstr>PowerPoint Presentation</vt:lpstr>
      <vt:lpstr>PowerPoint Presentation</vt:lpstr>
      <vt:lpstr>PowerPoint Presentation</vt:lpstr>
      <vt:lpstr>‘In het winkeltje op de hoek, of beter, in het raam, was gevestigd een sbiten-verkoper met een roodkoperen samowar en een gezicht, even rood als de samowar, zodat men uit de verte zou kunnen denken dat er in het raam twee samowars stonden, als niet de ene samovar een pikzwarte baard had gehad.’ </vt:lpstr>
      <vt:lpstr>Selifan tegen de appelschimmel: “Doe je werk, jij Duitse pantalonmaker / pantalondrager!”</vt:lpstr>
      <vt:lpstr>PowerPoint Presentation</vt:lpstr>
      <vt:lpstr>Selifan tegen de appelschimmel (p.41)</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Sander Brouwer</dc:creator>
  <cp:lastModifiedBy>P272799</cp:lastModifiedBy>
  <cp:revision>16</cp:revision>
  <dcterms:created xsi:type="dcterms:W3CDTF">2016-02-17T15:31:30Z</dcterms:created>
  <dcterms:modified xsi:type="dcterms:W3CDTF">2016-02-22T15:29:09Z</dcterms:modified>
</cp:coreProperties>
</file>