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0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7EB74C-8061-411C-ABB3-7E7B5E1E3F77}" type="datetimeFigureOut">
              <a:rPr lang="en-US" smtClean="0"/>
              <a:t>7/2/2013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58C044-3F87-4271-8A3A-17008BA0D327}" type="slidenum">
              <a:rPr lang="en-US" smtClean="0"/>
              <a:t>‹#›</a:t>
            </a:fld>
            <a:endParaRPr lang="en-US"/>
          </a:p>
        </p:txBody>
      </p:sp>
    </p:spTree>
    <p:extLst>
      <p:ext uri="{BB962C8B-B14F-4D97-AF65-F5344CB8AC3E}">
        <p14:creationId xmlns:p14="http://schemas.microsoft.com/office/powerpoint/2010/main" val="12685298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Rot="1" noChangeArrowheads="1" noTextEdit="1"/>
          </p:cNvSpPr>
          <p:nvPr>
            <p:ph type="sldImg"/>
          </p:nvPr>
        </p:nvSpPr>
        <p:spPr>
          <a:xfrm>
            <a:off x="923039" y="686092"/>
            <a:ext cx="5010323" cy="3429000"/>
          </a:xfrm>
          <a:ln/>
        </p:spPr>
      </p:sp>
      <p:sp>
        <p:nvSpPr>
          <p:cNvPr id="112643" name="Rectangle 3"/>
          <p:cNvSpPr>
            <a:spLocks noGrp="1" noChangeArrowheads="1"/>
          </p:cNvSpPr>
          <p:nvPr>
            <p:ph type="body" idx="1"/>
          </p:nvPr>
        </p:nvSpPr>
        <p:spPr>
          <a:xfrm>
            <a:off x="684681" y="4342817"/>
            <a:ext cx="5488640" cy="4115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Rot="1" noChangeArrowheads="1" noTextEdit="1"/>
          </p:cNvSpPr>
          <p:nvPr>
            <p:ph type="sldImg"/>
          </p:nvPr>
        </p:nvSpPr>
        <p:spPr>
          <a:xfrm>
            <a:off x="923039" y="686092"/>
            <a:ext cx="5010323" cy="3429000"/>
          </a:xfrm>
          <a:ln/>
        </p:spPr>
      </p:sp>
      <p:sp>
        <p:nvSpPr>
          <p:cNvPr id="113667" name="Rectangle 3"/>
          <p:cNvSpPr>
            <a:spLocks noGrp="1" noChangeArrowheads="1"/>
          </p:cNvSpPr>
          <p:nvPr>
            <p:ph type="body" idx="1"/>
          </p:nvPr>
        </p:nvSpPr>
        <p:spPr>
          <a:xfrm>
            <a:off x="684681" y="4342817"/>
            <a:ext cx="5488640" cy="4115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endParaRPr lang="nl-NL" sz="800" i="1"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Rot="1" noChangeArrowheads="1" noTextEdit="1"/>
          </p:cNvSpPr>
          <p:nvPr>
            <p:ph type="sldImg"/>
          </p:nvPr>
        </p:nvSpPr>
        <p:spPr>
          <a:xfrm>
            <a:off x="926238" y="686092"/>
            <a:ext cx="5010323" cy="3429000"/>
          </a:xfrm>
          <a:ln/>
        </p:spPr>
      </p:sp>
      <p:sp>
        <p:nvSpPr>
          <p:cNvPr id="114691" name="Rectangle 3"/>
          <p:cNvSpPr>
            <a:spLocks noGrp="1" noChangeArrowheads="1"/>
          </p:cNvSpPr>
          <p:nvPr>
            <p:ph type="body" idx="1"/>
          </p:nvPr>
        </p:nvSpPr>
        <p:spPr>
          <a:xfrm>
            <a:off x="686281" y="4344276"/>
            <a:ext cx="5485439" cy="41136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latin typeface="Arial" pitchFamily="34"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Rot="1" noChangeArrowheads="1" noTextEdit="1"/>
          </p:cNvSpPr>
          <p:nvPr>
            <p:ph type="sldImg"/>
          </p:nvPr>
        </p:nvSpPr>
        <p:spPr>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a:xfrm>
            <a:off x="686281" y="4342817"/>
            <a:ext cx="5485439" cy="411509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sz="1300" smtClean="0">
              <a:solidFill>
                <a:srgbClr val="1D6F96"/>
              </a:solidFill>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Slid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4763"/>
            <a:ext cx="9153526"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59" name="Rectangle 3"/>
          <p:cNvSpPr>
            <a:spLocks noGrp="1" noChangeArrowheads="1"/>
          </p:cNvSpPr>
          <p:nvPr>
            <p:ph type="ctrTitle"/>
          </p:nvPr>
        </p:nvSpPr>
        <p:spPr>
          <a:xfrm>
            <a:off x="2895600" y="2133600"/>
            <a:ext cx="6172200" cy="1470025"/>
          </a:xfrm>
        </p:spPr>
        <p:txBody>
          <a:bodyPr/>
          <a:lstStyle>
            <a:lvl1pPr>
              <a:defRPr sz="5000">
                <a:solidFill>
                  <a:schemeClr val="bg1"/>
                </a:solidFill>
              </a:defRPr>
            </a:lvl1pPr>
          </a:lstStyle>
          <a:p>
            <a:pPr lvl="0"/>
            <a:r>
              <a:rPr lang="en-US" noProof="0" smtClean="0"/>
              <a:t>Click to edit Master title style</a:t>
            </a:r>
          </a:p>
        </p:txBody>
      </p:sp>
      <p:sp>
        <p:nvSpPr>
          <p:cNvPr id="45060" name="Rectangle 4"/>
          <p:cNvSpPr>
            <a:spLocks noGrp="1" noChangeArrowheads="1"/>
          </p:cNvSpPr>
          <p:nvPr>
            <p:ph type="subTitle" idx="1"/>
          </p:nvPr>
        </p:nvSpPr>
        <p:spPr>
          <a:xfrm>
            <a:off x="2895600" y="4267200"/>
            <a:ext cx="61722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5" name="Rectangle 5"/>
          <p:cNvSpPr>
            <a:spLocks noGrp="1" noChangeArrowheads="1"/>
          </p:cNvSpPr>
          <p:nvPr>
            <p:ph type="dt" sz="half" idx="10"/>
          </p:nvPr>
        </p:nvSpPr>
        <p:spPr/>
        <p:txBody>
          <a:bodyPr/>
          <a:lstStyle>
            <a:lvl1pPr>
              <a:defRPr smtClean="0"/>
            </a:lvl1pPr>
          </a:lstStyle>
          <a:p>
            <a:pPr>
              <a:defRPr/>
            </a:pPr>
            <a:fld id="{3937EEC7-65E7-4AC5-B172-F410B74FFBE7}" type="datetimeFigureOut">
              <a:rPr lang="en-US">
                <a:solidFill>
                  <a:srgbClr val="000000"/>
                </a:solidFill>
              </a:rPr>
              <a:pPr>
                <a:defRPr/>
              </a:pPr>
              <a:t>7/2/2013</a:t>
            </a:fld>
            <a:endParaRPr lang="en-US">
              <a:solidFill>
                <a:srgbClr val="000000"/>
              </a:solidFill>
            </a:endParaRPr>
          </a:p>
        </p:txBody>
      </p:sp>
      <p:sp>
        <p:nvSpPr>
          <p:cNvPr id="6" name="Rectangle 6"/>
          <p:cNvSpPr>
            <a:spLocks noGrp="1" noChangeArrowheads="1"/>
          </p:cNvSpPr>
          <p:nvPr>
            <p:ph type="ftr" sz="quarter" idx="11"/>
          </p:nvPr>
        </p:nvSpPr>
        <p:spPr/>
        <p:txBody>
          <a:bodyPr/>
          <a:lstStyle>
            <a:lvl1pPr>
              <a:defRPr smtClean="0"/>
            </a:lvl1pPr>
          </a:lstStyle>
          <a:p>
            <a:pPr>
              <a:defRPr/>
            </a:pPr>
            <a:endParaRPr lang="en-US">
              <a:solidFill>
                <a:srgbClr val="000000"/>
              </a:solidFill>
            </a:endParaRPr>
          </a:p>
        </p:txBody>
      </p:sp>
      <p:sp>
        <p:nvSpPr>
          <p:cNvPr id="7" name="Rectangle 7"/>
          <p:cNvSpPr>
            <a:spLocks noGrp="1" noChangeArrowheads="1"/>
          </p:cNvSpPr>
          <p:nvPr>
            <p:ph type="sldNum" sz="quarter" idx="12"/>
          </p:nvPr>
        </p:nvSpPr>
        <p:spPr/>
        <p:txBody>
          <a:bodyPr/>
          <a:lstStyle>
            <a:lvl1pPr>
              <a:defRPr b="0" smtClean="0"/>
            </a:lvl1pPr>
          </a:lstStyle>
          <a:p>
            <a:pPr>
              <a:defRPr/>
            </a:pPr>
            <a:fld id="{D098A009-ABC4-448C-ACAD-5DFC9588AC1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42971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fld id="{95092D00-5D57-44F7-A19F-47295F7D5F7A}" type="datetimeFigureOut">
              <a:rPr lang="en-US">
                <a:solidFill>
                  <a:srgbClr val="000000"/>
                </a:solidFill>
              </a:rPr>
              <a:pPr>
                <a:defRPr/>
              </a:pPr>
              <a:t>7/2/2013</a:t>
            </a:fld>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ABDA83BB-B887-426F-8D38-960A95C818F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9678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fld id="{03F8DD75-D4A3-4E94-BB80-F63E6922477E}" type="datetimeFigureOut">
              <a:rPr lang="en-US">
                <a:solidFill>
                  <a:srgbClr val="000000"/>
                </a:solidFill>
              </a:rPr>
              <a:pPr>
                <a:defRPr/>
              </a:pPr>
              <a:t>7/2/2013</a:t>
            </a:fld>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0B856FF5-C599-4C5E-BC1F-E07E73168A6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64268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fld id="{538A17AC-AF24-4563-8A1F-927B21DDB290}" type="datetimeFigureOut">
              <a:rPr lang="en-US">
                <a:solidFill>
                  <a:srgbClr val="000000"/>
                </a:solidFill>
              </a:rPr>
              <a:pPr>
                <a:defRPr/>
              </a:pPr>
              <a:t>7/2/2013</a:t>
            </a:fld>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A031B956-22D3-4DA4-BF8F-9A78AD603A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57034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fld id="{D1C0F5A5-B480-4DD8-B986-592C805C02DB}" type="datetimeFigureOut">
              <a:rPr lang="en-US">
                <a:solidFill>
                  <a:srgbClr val="000000"/>
                </a:solidFill>
              </a:rPr>
              <a:pPr>
                <a:defRPr/>
              </a:pPr>
              <a:t>7/2/2013</a:t>
            </a:fld>
            <a:endParaRPr lang="en-US">
              <a:solidFill>
                <a:srgbClr val="000000"/>
              </a:solidFill>
            </a:endParaRPr>
          </a:p>
        </p:txBody>
      </p:sp>
      <p:sp>
        <p:nvSpPr>
          <p:cNvPr id="5"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sldNum" sz="quarter" idx="12"/>
          </p:nvPr>
        </p:nvSpPr>
        <p:spPr>
          <a:ln/>
        </p:spPr>
        <p:txBody>
          <a:bodyPr/>
          <a:lstStyle>
            <a:lvl1pPr>
              <a:defRPr/>
            </a:lvl1pPr>
          </a:lstStyle>
          <a:p>
            <a:pPr>
              <a:defRPr/>
            </a:pPr>
            <a:fld id="{CB076D08-A3EE-4660-B306-D0405FD32C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01171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fld id="{16ABF223-7A75-480B-A273-36B30DAE57BC}" type="datetimeFigureOut">
              <a:rPr lang="en-US">
                <a:solidFill>
                  <a:srgbClr val="000000"/>
                </a:solidFill>
              </a:rPr>
              <a:pPr>
                <a:defRPr/>
              </a:pPr>
              <a:t>7/2/2013</a:t>
            </a:fld>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A5639C38-D55A-4E38-9259-75551E4C93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331771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fld id="{B9F709C6-F740-4D9E-BB04-E36EF8AE7AB5}" type="datetimeFigureOut">
              <a:rPr lang="en-US">
                <a:solidFill>
                  <a:srgbClr val="000000"/>
                </a:solidFill>
              </a:rPr>
              <a:pPr>
                <a:defRPr/>
              </a:pPr>
              <a:t>7/2/2013</a:t>
            </a:fld>
            <a:endParaRPr lang="en-US">
              <a:solidFill>
                <a:srgbClr val="000000"/>
              </a:solidFill>
            </a:endParaRPr>
          </a:p>
        </p:txBody>
      </p:sp>
      <p:sp>
        <p:nvSpPr>
          <p:cNvPr id="8"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7"/>
          <p:cNvSpPr>
            <a:spLocks noGrp="1" noChangeArrowheads="1"/>
          </p:cNvSpPr>
          <p:nvPr>
            <p:ph type="sldNum" sz="quarter" idx="12"/>
          </p:nvPr>
        </p:nvSpPr>
        <p:spPr>
          <a:ln/>
        </p:spPr>
        <p:txBody>
          <a:bodyPr/>
          <a:lstStyle>
            <a:lvl1pPr>
              <a:defRPr/>
            </a:lvl1pPr>
          </a:lstStyle>
          <a:p>
            <a:pPr>
              <a:defRPr/>
            </a:pPr>
            <a:fld id="{90199565-40B7-43D7-A174-5F864956DDE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69495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fld id="{B43FE48D-C922-4030-A986-EEDB403279A1}" type="datetimeFigureOut">
              <a:rPr lang="en-US">
                <a:solidFill>
                  <a:srgbClr val="000000"/>
                </a:solidFill>
              </a:rPr>
              <a:pPr>
                <a:defRPr/>
              </a:pPr>
              <a:t>7/2/2013</a:t>
            </a:fld>
            <a:endParaRPr lang="en-US">
              <a:solidFill>
                <a:srgbClr val="000000"/>
              </a:solidFill>
            </a:endParaRPr>
          </a:p>
        </p:txBody>
      </p:sp>
      <p:sp>
        <p:nvSpPr>
          <p:cNvPr id="4"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7"/>
          <p:cNvSpPr>
            <a:spLocks noGrp="1" noChangeArrowheads="1"/>
          </p:cNvSpPr>
          <p:nvPr>
            <p:ph type="sldNum" sz="quarter" idx="12"/>
          </p:nvPr>
        </p:nvSpPr>
        <p:spPr>
          <a:ln/>
        </p:spPr>
        <p:txBody>
          <a:bodyPr/>
          <a:lstStyle>
            <a:lvl1pPr>
              <a:defRPr/>
            </a:lvl1pPr>
          </a:lstStyle>
          <a:p>
            <a:pPr>
              <a:defRPr/>
            </a:pPr>
            <a:fld id="{AD82FD82-0B78-4673-9D2D-243C7683BE6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49748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fld id="{3C367BA0-4AEB-4A64-A509-CE1B4F9A3EFC}" type="datetimeFigureOut">
              <a:rPr lang="en-US">
                <a:solidFill>
                  <a:srgbClr val="000000"/>
                </a:solidFill>
              </a:rPr>
              <a:pPr>
                <a:defRPr/>
              </a:pPr>
              <a:t>7/2/2013</a:t>
            </a:fld>
            <a:endParaRPr lang="en-US">
              <a:solidFill>
                <a:srgbClr val="000000"/>
              </a:solidFill>
            </a:endParaRPr>
          </a:p>
        </p:txBody>
      </p:sp>
      <p:sp>
        <p:nvSpPr>
          <p:cNvPr id="3"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7"/>
          <p:cNvSpPr>
            <a:spLocks noGrp="1" noChangeArrowheads="1"/>
          </p:cNvSpPr>
          <p:nvPr>
            <p:ph type="sldNum" sz="quarter" idx="12"/>
          </p:nvPr>
        </p:nvSpPr>
        <p:spPr>
          <a:ln/>
        </p:spPr>
        <p:txBody>
          <a:bodyPr/>
          <a:lstStyle>
            <a:lvl1pPr>
              <a:defRPr/>
            </a:lvl1pPr>
          </a:lstStyle>
          <a:p>
            <a:pPr>
              <a:defRPr/>
            </a:pPr>
            <a:fld id="{45B81F4F-1CFF-4281-B1BB-3845F9A016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0130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1B52CE67-7409-4947-8FAB-90B41AA21DF1}" type="datetimeFigureOut">
              <a:rPr lang="en-US">
                <a:solidFill>
                  <a:srgbClr val="000000"/>
                </a:solidFill>
              </a:rPr>
              <a:pPr>
                <a:defRPr/>
              </a:pPr>
              <a:t>7/2/2013</a:t>
            </a:fld>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D1E992CB-DF22-4317-9937-216E969FF7E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5598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fld id="{E331492A-AE1A-4430-947F-D973AED9D8D8}" type="datetimeFigureOut">
              <a:rPr lang="en-US">
                <a:solidFill>
                  <a:srgbClr val="000000"/>
                </a:solidFill>
              </a:rPr>
              <a:pPr>
                <a:defRPr/>
              </a:pPr>
              <a:t>7/2/2013</a:t>
            </a:fld>
            <a:endParaRPr lang="en-US">
              <a:solidFill>
                <a:srgbClr val="000000"/>
              </a:solidFill>
            </a:endParaRPr>
          </a:p>
        </p:txBody>
      </p:sp>
      <p:sp>
        <p:nvSpPr>
          <p:cNvPr id="6" name="Rectangle 6"/>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7"/>
          <p:cNvSpPr>
            <a:spLocks noGrp="1" noChangeArrowheads="1"/>
          </p:cNvSpPr>
          <p:nvPr>
            <p:ph type="sldNum" sz="quarter" idx="12"/>
          </p:nvPr>
        </p:nvSpPr>
        <p:spPr>
          <a:ln/>
        </p:spPr>
        <p:txBody>
          <a:bodyPr/>
          <a:lstStyle>
            <a:lvl1pPr>
              <a:defRPr/>
            </a:lvl1pPr>
          </a:lstStyle>
          <a:p>
            <a:pPr>
              <a:defRPr/>
            </a:pPr>
            <a:fld id="{9D29738B-14A7-47A5-96AB-1A34D1D2B05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8350031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Slide background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63" y="0"/>
            <a:ext cx="9153526"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4037" name="Rectangle 5"/>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mn-lt"/>
                <a:ea typeface="ＭＳ Ｐゴシック" pitchFamily="-65" charset="-128"/>
              </a:defRPr>
            </a:lvl1pPr>
          </a:lstStyle>
          <a:p>
            <a:pPr fontAlgn="base">
              <a:spcBef>
                <a:spcPct val="0"/>
              </a:spcBef>
              <a:spcAft>
                <a:spcPct val="0"/>
              </a:spcAft>
              <a:defRPr/>
            </a:pPr>
            <a:fld id="{9198DD4C-979F-46B6-BA18-4DB7707CA8A4}" type="datetimeFigureOut">
              <a:rPr lang="en-US">
                <a:solidFill>
                  <a:srgbClr val="000000"/>
                </a:solidFill>
              </a:rPr>
              <a:pPr fontAlgn="base">
                <a:spcBef>
                  <a:spcPct val="0"/>
                </a:spcBef>
                <a:spcAft>
                  <a:spcPct val="0"/>
                </a:spcAft>
                <a:defRPr/>
              </a:pPr>
              <a:t>7/2/2013</a:t>
            </a:fld>
            <a:endParaRPr lang="en-US">
              <a:solidFill>
                <a:srgbClr val="000000"/>
              </a:solidFill>
            </a:endParaRPr>
          </a:p>
        </p:txBody>
      </p:sp>
      <p:sp>
        <p:nvSpPr>
          <p:cNvPr id="44038" name="Rectangle 6"/>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smtClean="0">
                <a:solidFill>
                  <a:schemeClr val="tx1"/>
                </a:solidFill>
                <a:latin typeface="+mn-lt"/>
                <a:ea typeface="ＭＳ Ｐゴシック" pitchFamily="-65" charset="-128"/>
              </a:defRPr>
            </a:lvl1pPr>
          </a:lstStyle>
          <a:p>
            <a:pPr fontAlgn="base">
              <a:spcBef>
                <a:spcPct val="0"/>
              </a:spcBef>
              <a:spcAft>
                <a:spcPct val="0"/>
              </a:spcAft>
              <a:defRPr/>
            </a:pPr>
            <a:endParaRPr lang="en-US">
              <a:solidFill>
                <a:srgbClr val="000000"/>
              </a:solidFill>
            </a:endParaRPr>
          </a:p>
        </p:txBody>
      </p:sp>
      <p:sp>
        <p:nvSpPr>
          <p:cNvPr id="44039" name="Rectangle 7"/>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smtClean="0">
                <a:solidFill>
                  <a:schemeClr val="tx1"/>
                </a:solidFill>
                <a:latin typeface="+mn-lt"/>
                <a:ea typeface="ＭＳ Ｐゴシック" pitchFamily="-65" charset="-128"/>
              </a:defRPr>
            </a:lvl1pPr>
          </a:lstStyle>
          <a:p>
            <a:pPr fontAlgn="base">
              <a:spcBef>
                <a:spcPct val="0"/>
              </a:spcBef>
              <a:spcAft>
                <a:spcPct val="0"/>
              </a:spcAft>
              <a:defRPr/>
            </a:pPr>
            <a:fld id="{46093BB1-F28E-4DAA-9C4A-B2C5FC7DDBB8}"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5084762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defRPr>
      </a:lvl2pPr>
      <a:lvl3pPr algn="l" rtl="0" eaLnBrk="0" fontAlgn="base" hangingPunct="0">
        <a:spcBef>
          <a:spcPct val="0"/>
        </a:spcBef>
        <a:spcAft>
          <a:spcPct val="0"/>
        </a:spcAft>
        <a:defRPr sz="4400">
          <a:solidFill>
            <a:schemeClr val="tx2"/>
          </a:solidFill>
          <a:latin typeface="Arial" charset="0"/>
        </a:defRPr>
      </a:lvl3pPr>
      <a:lvl4pPr algn="l" rtl="0" eaLnBrk="0" fontAlgn="base" hangingPunct="0">
        <a:spcBef>
          <a:spcPct val="0"/>
        </a:spcBef>
        <a:spcAft>
          <a:spcPct val="0"/>
        </a:spcAft>
        <a:defRPr sz="4400">
          <a:solidFill>
            <a:schemeClr val="tx2"/>
          </a:solidFill>
          <a:latin typeface="Arial" charset="0"/>
        </a:defRPr>
      </a:lvl4pPr>
      <a:lvl5pPr algn="l" rtl="0" eaLnBrk="0" fontAlgn="base" hangingPunct="0">
        <a:spcBef>
          <a:spcPct val="0"/>
        </a:spcBef>
        <a:spcAft>
          <a:spcPct val="0"/>
        </a:spcAft>
        <a:defRPr sz="4400">
          <a:solidFill>
            <a:schemeClr val="tx2"/>
          </a:solidFill>
          <a:latin typeface="Arial" charset="0"/>
        </a:defRPr>
      </a:lvl5pPr>
      <a:lvl6pPr marL="457200" algn="l" rtl="0" fontAlgn="base">
        <a:spcBef>
          <a:spcPct val="0"/>
        </a:spcBef>
        <a:spcAft>
          <a:spcPct val="0"/>
        </a:spcAft>
        <a:defRPr sz="4400">
          <a:solidFill>
            <a:schemeClr val="tx2"/>
          </a:solidFill>
          <a:latin typeface="Arial" charset="0"/>
        </a:defRPr>
      </a:lvl6pPr>
      <a:lvl7pPr marL="914400" algn="l" rtl="0" fontAlgn="base">
        <a:spcBef>
          <a:spcPct val="0"/>
        </a:spcBef>
        <a:spcAft>
          <a:spcPct val="0"/>
        </a:spcAft>
        <a:defRPr sz="4400">
          <a:solidFill>
            <a:schemeClr val="tx2"/>
          </a:solidFill>
          <a:latin typeface="Arial" charset="0"/>
        </a:defRPr>
      </a:lvl7pPr>
      <a:lvl8pPr marL="1371600" algn="l" rtl="0" fontAlgn="base">
        <a:spcBef>
          <a:spcPct val="0"/>
        </a:spcBef>
        <a:spcAft>
          <a:spcPct val="0"/>
        </a:spcAft>
        <a:defRPr sz="4400">
          <a:solidFill>
            <a:schemeClr val="tx2"/>
          </a:solidFill>
          <a:latin typeface="Arial" charset="0"/>
        </a:defRPr>
      </a:lvl8pPr>
      <a:lvl9pPr marL="1828800" algn="l"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rgbClr val="A2A9DE"/>
        </a:buClr>
        <a:buSzPct val="80000"/>
        <a:buFont typeface="Wingdings" pitchFamily="2" charset="2"/>
        <a:buChar char="¨"/>
        <a:defRPr sz="2800">
          <a:solidFill>
            <a:schemeClr val="tx1"/>
          </a:solidFill>
          <a:latin typeface="+mn-lt"/>
        </a:defRPr>
      </a:lvl2pPr>
      <a:lvl3pPr marL="108585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latin typeface="+mn-lt"/>
        </a:defRPr>
      </a:lvl3pPr>
      <a:lvl4pPr marL="1428750" indent="-228600" algn="l" rtl="0" eaLnBrk="0" fontAlgn="base" hangingPunct="0">
        <a:spcBef>
          <a:spcPct val="20000"/>
        </a:spcBef>
        <a:spcAft>
          <a:spcPct val="0"/>
        </a:spcAft>
        <a:buClr>
          <a:srgbClr val="A2A9DE"/>
        </a:buClr>
        <a:buSzPct val="70000"/>
        <a:buFont typeface="Wingdings" pitchFamily="2" charset="2"/>
        <a:buChar char="¨"/>
        <a:defRPr sz="2000">
          <a:solidFill>
            <a:schemeClr val="tx1"/>
          </a:solidFill>
          <a:latin typeface="+mn-lt"/>
        </a:defRPr>
      </a:lvl4pPr>
      <a:lvl5pPr marL="1771650" indent="-228600" algn="l" rtl="0" eaLnBrk="0" fontAlgn="base" hangingPunct="0">
        <a:spcBef>
          <a:spcPct val="20000"/>
        </a:spcBef>
        <a:spcAft>
          <a:spcPct val="0"/>
        </a:spcAft>
        <a:buClr>
          <a:schemeClr val="accent2"/>
        </a:buClr>
        <a:buFont typeface="Wingdings" pitchFamily="2" charset="2"/>
        <a:buChar char="§"/>
        <a:defRPr sz="2000">
          <a:solidFill>
            <a:schemeClr val="tx1"/>
          </a:solidFill>
          <a:latin typeface="+mn-lt"/>
        </a:defRPr>
      </a:lvl5pPr>
      <a:lvl6pPr marL="222885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6pPr>
      <a:lvl7pPr marL="268605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7pPr>
      <a:lvl8pPr marL="314325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8pPr>
      <a:lvl9pPr marL="3600450" indent="-228600" algn="l" rtl="0" fontAlgn="base">
        <a:spcBef>
          <a:spcPct val="20000"/>
        </a:spcBef>
        <a:spcAft>
          <a:spcPct val="0"/>
        </a:spcAft>
        <a:buClr>
          <a:schemeClr val="accent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a:xfrm>
            <a:off x="971550" y="1773238"/>
            <a:ext cx="8096250" cy="2303462"/>
          </a:xfrm>
        </p:spPr>
        <p:txBody>
          <a:bodyPr/>
          <a:lstStyle/>
          <a:p>
            <a:pPr algn="r" eaLnBrk="1" hangingPunct="1">
              <a:lnSpc>
                <a:spcPct val="120000"/>
              </a:lnSpc>
            </a:pPr>
            <a:r>
              <a:rPr lang="en-GB" sz="4000" b="1" smtClean="0"/>
              <a:t>EU and Russia energy trade: impact of WTO, transit and integrated economic areas</a:t>
            </a:r>
            <a:endParaRPr lang="fr-FR" sz="5600" smtClean="0"/>
          </a:p>
        </p:txBody>
      </p:sp>
      <p:sp>
        <p:nvSpPr>
          <p:cNvPr id="69635" name="Rectangle 3"/>
          <p:cNvSpPr>
            <a:spLocks noGrp="1" noChangeArrowheads="1"/>
          </p:cNvSpPr>
          <p:nvPr>
            <p:ph type="subTitle" idx="1"/>
          </p:nvPr>
        </p:nvSpPr>
        <p:spPr>
          <a:xfrm>
            <a:off x="3924300" y="5734050"/>
            <a:ext cx="5219700" cy="863600"/>
          </a:xfrm>
        </p:spPr>
        <p:txBody>
          <a:bodyPr/>
          <a:lstStyle/>
          <a:p>
            <a:pPr algn="r" eaLnBrk="1" hangingPunct="1">
              <a:lnSpc>
                <a:spcPct val="80000"/>
              </a:lnSpc>
            </a:pPr>
            <a:r>
              <a:rPr lang="en-GB" sz="2100" b="1" i="1" smtClean="0"/>
              <a:t>Yulia Selivanova</a:t>
            </a:r>
            <a:endParaRPr lang="en-GB" sz="2100" i="1" smtClean="0"/>
          </a:p>
          <a:p>
            <a:pPr algn="r" eaLnBrk="1" hangingPunct="1">
              <a:lnSpc>
                <a:spcPct val="80000"/>
              </a:lnSpc>
            </a:pPr>
            <a:r>
              <a:rPr lang="fr-BE" sz="2100" smtClean="0"/>
              <a:t>Trade expert, Energy Charter Secretariat </a:t>
            </a:r>
            <a:endParaRPr lang="fr-FR" sz="2100" smtClean="0"/>
          </a:p>
        </p:txBody>
      </p:sp>
      <p:sp>
        <p:nvSpPr>
          <p:cNvPr id="69636" name="Rectangle 4"/>
          <p:cNvSpPr>
            <a:spLocks noChangeArrowheads="1"/>
          </p:cNvSpPr>
          <p:nvPr/>
        </p:nvSpPr>
        <p:spPr bwMode="auto">
          <a:xfrm>
            <a:off x="1835150" y="4221163"/>
            <a:ext cx="70580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fontAlgn="base">
              <a:spcBef>
                <a:spcPct val="0"/>
              </a:spcBef>
              <a:spcAft>
                <a:spcPct val="0"/>
              </a:spcAft>
            </a:pPr>
            <a:r>
              <a:rPr lang="fr-FR" sz="2400" b="1">
                <a:solidFill>
                  <a:srgbClr val="333399"/>
                </a:solidFill>
              </a:rPr>
              <a:t>The first EU-Russian Energy Law Conference, University of Groningen</a:t>
            </a:r>
          </a:p>
        </p:txBody>
      </p:sp>
    </p:spTree>
    <p:extLst>
      <p:ext uri="{BB962C8B-B14F-4D97-AF65-F5344CB8AC3E}">
        <p14:creationId xmlns:p14="http://schemas.microsoft.com/office/powerpoint/2010/main" val="3147086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107950" y="274638"/>
            <a:ext cx="8578850" cy="1282700"/>
          </a:xfrm>
        </p:spPr>
        <p:txBody>
          <a:bodyPr/>
          <a:lstStyle/>
          <a:p>
            <a:pPr eaLnBrk="1" hangingPunct="1"/>
            <a:r>
              <a:rPr lang="en-US" sz="3600" b="1" smtClean="0">
                <a:solidFill>
                  <a:schemeClr val="accent2"/>
                </a:solidFill>
              </a:rPr>
              <a:t>Energy Charter’s Transit Protocol negotiations</a:t>
            </a:r>
            <a:endParaRPr lang="en-US" sz="3600" smtClean="0">
              <a:solidFill>
                <a:schemeClr val="accent2"/>
              </a:solidFill>
            </a:endParaRPr>
          </a:p>
        </p:txBody>
      </p:sp>
      <p:sp>
        <p:nvSpPr>
          <p:cNvPr id="78851" name="Rectangle 3"/>
          <p:cNvSpPr>
            <a:spLocks noGrp="1" noChangeArrowheads="1"/>
          </p:cNvSpPr>
          <p:nvPr>
            <p:ph type="body" idx="1"/>
          </p:nvPr>
        </p:nvSpPr>
        <p:spPr>
          <a:xfrm>
            <a:off x="304800" y="1628775"/>
            <a:ext cx="8610600" cy="5000625"/>
          </a:xfrm>
          <a:noFill/>
        </p:spPr>
        <p:txBody>
          <a:bodyPr/>
          <a:lstStyle/>
          <a:p>
            <a:pPr marL="182563" indent="-182563" eaLnBrk="1" hangingPunct="1">
              <a:lnSpc>
                <a:spcPct val="90000"/>
              </a:lnSpc>
              <a:spcAft>
                <a:spcPct val="10000"/>
              </a:spcAft>
              <a:buFont typeface="Wingdings" pitchFamily="2" charset="2"/>
              <a:buNone/>
            </a:pPr>
            <a:r>
              <a:rPr lang="en-GB" altLang="ja-JP" sz="2200" b="1" smtClean="0">
                <a:solidFill>
                  <a:schemeClr val="accent2"/>
                </a:solidFill>
                <a:ea typeface="ＭＳ Ｐゴシック" pitchFamily="34" charset="-128"/>
              </a:rPr>
              <a:t>Further elaborate and detail the ECT Article 7</a:t>
            </a:r>
          </a:p>
          <a:p>
            <a:pPr marL="182563" indent="-182563" eaLnBrk="1" hangingPunct="1">
              <a:lnSpc>
                <a:spcPct val="90000"/>
              </a:lnSpc>
              <a:spcAft>
                <a:spcPct val="10000"/>
              </a:spcAft>
              <a:buFont typeface="Wingdings" pitchFamily="2" charset="2"/>
              <a:buNone/>
            </a:pPr>
            <a:r>
              <a:rPr lang="en-GB" altLang="ja-JP" sz="2200" smtClean="0">
                <a:solidFill>
                  <a:schemeClr val="accent2"/>
                </a:solidFill>
                <a:ea typeface="ＭＳ Ｐゴシック" pitchFamily="34" charset="-128"/>
              </a:rPr>
              <a:t>Basic text agreed at the end of 2002:</a:t>
            </a:r>
          </a:p>
          <a:p>
            <a:pPr marL="647700" lvl="1" eaLnBrk="1" hangingPunct="1">
              <a:lnSpc>
                <a:spcPct val="90000"/>
              </a:lnSpc>
              <a:spcAft>
                <a:spcPct val="20000"/>
              </a:spcAft>
              <a:buFont typeface="Wingdings" pitchFamily="2" charset="2"/>
              <a:buChar char="§"/>
            </a:pPr>
            <a:r>
              <a:rPr lang="en-GB" altLang="ja-JP" sz="2200" smtClean="0">
                <a:solidFill>
                  <a:schemeClr val="accent2"/>
                </a:solidFill>
                <a:ea typeface="ＭＳ Ｐゴシック" pitchFamily="34" charset="-128"/>
              </a:rPr>
              <a:t>Definition of available capacity</a:t>
            </a:r>
          </a:p>
          <a:p>
            <a:pPr marL="647700" lvl="1" eaLnBrk="1" hangingPunct="1">
              <a:lnSpc>
                <a:spcPct val="90000"/>
              </a:lnSpc>
              <a:spcAft>
                <a:spcPct val="20000"/>
              </a:spcAft>
              <a:buFont typeface="Wingdings" pitchFamily="2" charset="2"/>
              <a:buChar char="§"/>
            </a:pPr>
            <a:r>
              <a:rPr lang="en-GB" altLang="ja-JP" sz="2200" smtClean="0">
                <a:solidFill>
                  <a:schemeClr val="accent2"/>
                </a:solidFill>
                <a:ea typeface="ＭＳ Ｐゴシック" pitchFamily="34" charset="-128"/>
              </a:rPr>
              <a:t>Principles of transit tariffication</a:t>
            </a:r>
          </a:p>
          <a:p>
            <a:pPr marL="647700" lvl="1" eaLnBrk="1" hangingPunct="1">
              <a:lnSpc>
                <a:spcPct val="90000"/>
              </a:lnSpc>
              <a:spcAft>
                <a:spcPct val="20000"/>
              </a:spcAft>
              <a:buFont typeface="Wingdings" pitchFamily="2" charset="2"/>
              <a:buChar char="§"/>
            </a:pPr>
            <a:r>
              <a:rPr lang="en-GB" altLang="ja-JP" sz="2200" smtClean="0">
                <a:solidFill>
                  <a:schemeClr val="accent2"/>
                </a:solidFill>
                <a:ea typeface="ＭＳ Ｐゴシック" pitchFamily="34" charset="-128"/>
              </a:rPr>
              <a:t>Transparent and non-discriminatory congestion management rules</a:t>
            </a:r>
            <a:endParaRPr lang="en-US" sz="2200" smtClean="0">
              <a:solidFill>
                <a:schemeClr val="accent2"/>
              </a:solidFill>
            </a:endParaRPr>
          </a:p>
          <a:p>
            <a:pPr marL="647700" lvl="1" eaLnBrk="1" hangingPunct="1">
              <a:lnSpc>
                <a:spcPct val="90000"/>
              </a:lnSpc>
              <a:spcAft>
                <a:spcPct val="20000"/>
              </a:spcAft>
              <a:buFont typeface="Wingdings" pitchFamily="2" charset="2"/>
              <a:buChar char="§"/>
            </a:pPr>
            <a:r>
              <a:rPr lang="en-US" sz="2200" smtClean="0">
                <a:solidFill>
                  <a:schemeClr val="accent2"/>
                </a:solidFill>
              </a:rPr>
              <a:t>Detailed provisions for new capacity creation </a:t>
            </a:r>
          </a:p>
          <a:p>
            <a:pPr marL="182563" indent="-182563" eaLnBrk="1" hangingPunct="1">
              <a:lnSpc>
                <a:spcPct val="80000"/>
              </a:lnSpc>
              <a:spcAft>
                <a:spcPct val="20000"/>
              </a:spcAft>
              <a:buFont typeface="Wingdings" pitchFamily="2" charset="2"/>
              <a:buNone/>
            </a:pPr>
            <a:r>
              <a:rPr lang="en-GB" altLang="ja-JP" sz="2200" smtClean="0">
                <a:solidFill>
                  <a:schemeClr val="accent2"/>
                </a:solidFill>
                <a:ea typeface="ＭＳ Ｐゴシック" pitchFamily="34" charset="-128"/>
              </a:rPr>
              <a:t>Remaining open issues were discussed in bilateral consultations</a:t>
            </a:r>
          </a:p>
          <a:p>
            <a:pPr marL="182563" indent="-182563" eaLnBrk="1" hangingPunct="1">
              <a:lnSpc>
                <a:spcPct val="80000"/>
              </a:lnSpc>
              <a:spcAft>
                <a:spcPct val="20000"/>
              </a:spcAft>
              <a:buFont typeface="Wingdings" pitchFamily="2" charset="2"/>
              <a:buNone/>
            </a:pPr>
            <a:r>
              <a:rPr lang="en-GB" altLang="ja-JP" sz="2200" smtClean="0">
                <a:solidFill>
                  <a:schemeClr val="accent2"/>
                </a:solidFill>
                <a:ea typeface="ＭＳ Ｐゴシック" pitchFamily="34" charset="-128"/>
              </a:rPr>
              <a:t>between EU and Russia</a:t>
            </a:r>
            <a:r>
              <a:rPr lang="en-US" sz="2200" smtClean="0">
                <a:solidFill>
                  <a:schemeClr val="accent2"/>
                </a:solidFill>
              </a:rPr>
              <a:t>:</a:t>
            </a:r>
          </a:p>
          <a:p>
            <a:pPr marL="647700" lvl="1" eaLnBrk="1" hangingPunct="1">
              <a:lnSpc>
                <a:spcPct val="90000"/>
              </a:lnSpc>
              <a:spcAft>
                <a:spcPct val="20000"/>
              </a:spcAft>
              <a:buFont typeface="Wingdings" pitchFamily="2" charset="2"/>
              <a:buChar char="§"/>
            </a:pPr>
            <a:r>
              <a:rPr lang="en-GB" altLang="ja-JP" sz="2200" smtClean="0">
                <a:solidFill>
                  <a:schemeClr val="accent2"/>
                </a:solidFill>
                <a:ea typeface="ＭＳ Ｐゴシック" pitchFamily="34" charset="-128"/>
              </a:rPr>
              <a:t>Avoidance of mismatch between the duration of supply and transit contracts</a:t>
            </a:r>
          </a:p>
          <a:p>
            <a:pPr marL="647700" lvl="1" eaLnBrk="1" hangingPunct="1">
              <a:lnSpc>
                <a:spcPct val="90000"/>
              </a:lnSpc>
              <a:spcAft>
                <a:spcPct val="20000"/>
              </a:spcAft>
              <a:buFont typeface="Wingdings" pitchFamily="2" charset="2"/>
              <a:buChar char="§"/>
            </a:pPr>
            <a:r>
              <a:rPr lang="en-US" sz="2200" smtClean="0">
                <a:solidFill>
                  <a:schemeClr val="accent2"/>
                </a:solidFill>
              </a:rPr>
              <a:t>Application of the TP inside the EU</a:t>
            </a:r>
          </a:p>
        </p:txBody>
      </p:sp>
    </p:spTree>
    <p:extLst>
      <p:ext uri="{BB962C8B-B14F-4D97-AF65-F5344CB8AC3E}">
        <p14:creationId xmlns:p14="http://schemas.microsoft.com/office/powerpoint/2010/main" val="118059653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GB" sz="3400" b="1" smtClean="0">
                <a:solidFill>
                  <a:schemeClr val="accent2"/>
                </a:solidFill>
              </a:rPr>
              <a:t>Impact of integrated economic areas on energy transportation and transit</a:t>
            </a:r>
            <a:endParaRPr lang="en-US" sz="3400" b="1" smtClean="0">
              <a:solidFill>
                <a:schemeClr val="accent2"/>
              </a:solidFill>
            </a:endParaRPr>
          </a:p>
        </p:txBody>
      </p:sp>
      <p:sp>
        <p:nvSpPr>
          <p:cNvPr id="79875" name="Rectangle 3"/>
          <p:cNvSpPr>
            <a:spLocks noGrp="1" noChangeArrowheads="1"/>
          </p:cNvSpPr>
          <p:nvPr>
            <p:ph type="body" idx="1"/>
          </p:nvPr>
        </p:nvSpPr>
        <p:spPr>
          <a:xfrm>
            <a:off x="250825" y="1484313"/>
            <a:ext cx="8713788" cy="5040312"/>
          </a:xfrm>
        </p:spPr>
        <p:txBody>
          <a:bodyPr/>
          <a:lstStyle/>
          <a:p>
            <a:pPr eaLnBrk="1" hangingPunct="1"/>
            <a:r>
              <a:rPr lang="en-US" smtClean="0">
                <a:solidFill>
                  <a:schemeClr val="accent2"/>
                </a:solidFill>
              </a:rPr>
              <a:t>Formation of regional </a:t>
            </a:r>
            <a:r>
              <a:rPr lang="en-GB" smtClean="0">
                <a:solidFill>
                  <a:schemeClr val="accent2"/>
                </a:solidFill>
              </a:rPr>
              <a:t>economic areas intensified</a:t>
            </a:r>
          </a:p>
          <a:p>
            <a:pPr eaLnBrk="1" hangingPunct="1"/>
            <a:r>
              <a:rPr lang="en-GB" smtClean="0">
                <a:solidFill>
                  <a:schemeClr val="accent2"/>
                </a:solidFill>
              </a:rPr>
              <a:t>Common rules for energy transportation &amp; conditions of access to fixed infrastructure</a:t>
            </a:r>
            <a:endParaRPr lang="en-GB" b="1" smtClean="0">
              <a:solidFill>
                <a:schemeClr val="accent2"/>
              </a:solidFill>
            </a:endParaRPr>
          </a:p>
          <a:p>
            <a:pPr eaLnBrk="1" hangingPunct="1"/>
            <a:r>
              <a:rPr lang="en-GB" smtClean="0">
                <a:solidFill>
                  <a:schemeClr val="accent2"/>
                </a:solidFill>
              </a:rPr>
              <a:t>Is discrimination in favour of customs union members allowed?</a:t>
            </a:r>
          </a:p>
          <a:p>
            <a:pPr eaLnBrk="1" hangingPunct="1"/>
            <a:r>
              <a:rPr lang="en-GB" smtClean="0">
                <a:solidFill>
                  <a:schemeClr val="accent2"/>
                </a:solidFill>
              </a:rPr>
              <a:t>Economic integration should not increase restrictions!</a:t>
            </a:r>
          </a:p>
          <a:p>
            <a:pPr eaLnBrk="1" hangingPunct="1"/>
            <a:r>
              <a:rPr lang="en-GB" smtClean="0">
                <a:solidFill>
                  <a:schemeClr val="accent2"/>
                </a:solidFill>
              </a:rPr>
              <a:t>Are lower transit fees allowed?</a:t>
            </a:r>
            <a:endParaRPr lang="en-US" sz="2600" smtClean="0">
              <a:solidFill>
                <a:schemeClr val="accent2"/>
              </a:solidFill>
            </a:endParaRPr>
          </a:p>
        </p:txBody>
      </p:sp>
    </p:spTree>
    <p:extLst>
      <p:ext uri="{BB962C8B-B14F-4D97-AF65-F5344CB8AC3E}">
        <p14:creationId xmlns:p14="http://schemas.microsoft.com/office/powerpoint/2010/main" val="1063899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79388" y="549275"/>
            <a:ext cx="8785225" cy="647700"/>
          </a:xfrm>
        </p:spPr>
        <p:txBody>
          <a:bodyPr/>
          <a:lstStyle/>
          <a:p>
            <a:pPr algn="ctr" eaLnBrk="1" hangingPunct="1"/>
            <a:r>
              <a:rPr lang="en-US" sz="3300" b="1" smtClean="0">
                <a:solidFill>
                  <a:srgbClr val="000090"/>
                </a:solidFill>
              </a:rPr>
              <a:t>Conclusions</a:t>
            </a:r>
          </a:p>
        </p:txBody>
      </p:sp>
      <p:sp>
        <p:nvSpPr>
          <p:cNvPr id="80899" name="Rectangle 3"/>
          <p:cNvSpPr>
            <a:spLocks noGrp="1" noChangeArrowheads="1"/>
          </p:cNvSpPr>
          <p:nvPr>
            <p:ph type="body" idx="1"/>
          </p:nvPr>
        </p:nvSpPr>
        <p:spPr>
          <a:xfrm>
            <a:off x="381000" y="1268413"/>
            <a:ext cx="8686800" cy="5437187"/>
          </a:xfrm>
        </p:spPr>
        <p:txBody>
          <a:bodyPr/>
          <a:lstStyle/>
          <a:p>
            <a:pPr eaLnBrk="1" hangingPunct="1">
              <a:lnSpc>
                <a:spcPct val="90000"/>
              </a:lnSpc>
            </a:pPr>
            <a:r>
              <a:rPr lang="en-GB" smtClean="0">
                <a:solidFill>
                  <a:schemeClr val="accent2"/>
                </a:solidFill>
              </a:rPr>
              <a:t>Energy transit is linked to investment rules!</a:t>
            </a:r>
          </a:p>
          <a:p>
            <a:pPr eaLnBrk="1" hangingPunct="1">
              <a:lnSpc>
                <a:spcPct val="90000"/>
              </a:lnSpc>
            </a:pPr>
            <a:r>
              <a:rPr lang="en-GB" smtClean="0">
                <a:solidFill>
                  <a:schemeClr val="accent2"/>
                </a:solidFill>
              </a:rPr>
              <a:t>It is not only about non discriminatory access to transport infrastructure</a:t>
            </a:r>
          </a:p>
          <a:p>
            <a:pPr eaLnBrk="1" hangingPunct="1">
              <a:lnSpc>
                <a:spcPct val="90000"/>
              </a:lnSpc>
            </a:pPr>
            <a:r>
              <a:rPr lang="en-US" smtClean="0">
                <a:solidFill>
                  <a:schemeClr val="accent2"/>
                </a:solidFill>
              </a:rPr>
              <a:t>Possibility to create new transit capacity is most important</a:t>
            </a:r>
          </a:p>
          <a:p>
            <a:pPr eaLnBrk="1" hangingPunct="1">
              <a:lnSpc>
                <a:spcPct val="90000"/>
              </a:lnSpc>
            </a:pPr>
            <a:r>
              <a:rPr lang="en-GB" smtClean="0">
                <a:solidFill>
                  <a:schemeClr val="accent2"/>
                </a:solidFill>
              </a:rPr>
              <a:t>Non interruption of existing transit</a:t>
            </a:r>
          </a:p>
          <a:p>
            <a:pPr eaLnBrk="1" hangingPunct="1">
              <a:lnSpc>
                <a:spcPct val="90000"/>
              </a:lnSpc>
            </a:pPr>
            <a:r>
              <a:rPr lang="en-GB" smtClean="0">
                <a:solidFill>
                  <a:schemeClr val="accent2"/>
                </a:solidFill>
              </a:rPr>
              <a:t>WTO rules on transit are general and not designed to deal with energy transit problems!</a:t>
            </a:r>
          </a:p>
          <a:p>
            <a:pPr eaLnBrk="1" hangingPunct="1">
              <a:lnSpc>
                <a:spcPct val="90000"/>
              </a:lnSpc>
            </a:pPr>
            <a:r>
              <a:rPr lang="en-GB" smtClean="0">
                <a:solidFill>
                  <a:schemeClr val="accent2"/>
                </a:solidFill>
              </a:rPr>
              <a:t>ECT contains investment rules – important value added to WTO</a:t>
            </a:r>
          </a:p>
        </p:txBody>
      </p:sp>
    </p:spTree>
    <p:extLst>
      <p:ext uri="{BB962C8B-B14F-4D97-AF65-F5344CB8AC3E}">
        <p14:creationId xmlns:p14="http://schemas.microsoft.com/office/powerpoint/2010/main" val="273843943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body" idx="1"/>
          </p:nvPr>
        </p:nvSpPr>
        <p:spPr/>
        <p:txBody>
          <a:bodyPr/>
          <a:lstStyle/>
          <a:p>
            <a:pPr eaLnBrk="1" hangingPunct="1">
              <a:buFont typeface="Wingdings" pitchFamily="2" charset="2"/>
              <a:buNone/>
            </a:pPr>
            <a:endParaRPr lang="en-US" smtClean="0"/>
          </a:p>
          <a:p>
            <a:pPr eaLnBrk="1" hangingPunct="1">
              <a:buFont typeface="Wingdings" pitchFamily="2" charset="2"/>
              <a:buNone/>
            </a:pPr>
            <a:endParaRPr lang="en-US" smtClean="0"/>
          </a:p>
          <a:p>
            <a:pPr algn="ctr" eaLnBrk="1" hangingPunct="1">
              <a:buFont typeface="Wingdings" pitchFamily="2" charset="2"/>
              <a:buNone/>
            </a:pPr>
            <a:r>
              <a:rPr lang="en-US" smtClean="0">
                <a:solidFill>
                  <a:schemeClr val="accent2"/>
                </a:solidFill>
              </a:rPr>
              <a:t>THANK YOU</a:t>
            </a:r>
          </a:p>
        </p:txBody>
      </p:sp>
    </p:spTree>
    <p:extLst>
      <p:ext uri="{BB962C8B-B14F-4D97-AF65-F5344CB8AC3E}">
        <p14:creationId xmlns:p14="http://schemas.microsoft.com/office/powerpoint/2010/main" val="1739376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4"/>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AECA8043-88DA-470D-A2EF-B4ACCFA825C2}" type="slidenum">
              <a:rPr lang="en-US" b="1">
                <a:solidFill>
                  <a:srgbClr val="000000"/>
                </a:solidFill>
                <a:latin typeface="Times New Roman" pitchFamily="18" charset="0"/>
              </a:rPr>
              <a:pPr algn="r" eaLnBrk="1" fontAlgn="base" hangingPunct="1">
                <a:spcBef>
                  <a:spcPct val="0"/>
                </a:spcBef>
                <a:spcAft>
                  <a:spcPct val="0"/>
                </a:spcAft>
              </a:pPr>
              <a:t>2</a:t>
            </a:fld>
            <a:endParaRPr lang="en-US" b="1">
              <a:solidFill>
                <a:srgbClr val="000000"/>
              </a:solidFill>
              <a:latin typeface="Times New Roman" pitchFamily="18" charset="0"/>
            </a:endParaRPr>
          </a:p>
        </p:txBody>
      </p:sp>
      <p:pic>
        <p:nvPicPr>
          <p:cNvPr id="706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2781300"/>
            <a:ext cx="7129463"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5373688"/>
            <a:ext cx="65516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908050"/>
            <a:ext cx="266382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4639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404813"/>
            <a:ext cx="8229600" cy="1152525"/>
          </a:xfrm>
        </p:spPr>
        <p:txBody>
          <a:bodyPr/>
          <a:lstStyle/>
          <a:p>
            <a:pPr eaLnBrk="1" hangingPunct="1"/>
            <a:r>
              <a:rPr lang="en-US" sz="4000" b="1" u="sng" smtClean="0">
                <a:solidFill>
                  <a:schemeClr val="accent2"/>
                </a:solidFill>
              </a:rPr>
              <a:t>Issues</a:t>
            </a:r>
          </a:p>
        </p:txBody>
      </p:sp>
      <p:sp>
        <p:nvSpPr>
          <p:cNvPr id="71683" name="Rectangle 3"/>
          <p:cNvSpPr>
            <a:spLocks noGrp="1" noChangeArrowheads="1"/>
          </p:cNvSpPr>
          <p:nvPr>
            <p:ph type="body" idx="1"/>
          </p:nvPr>
        </p:nvSpPr>
        <p:spPr>
          <a:xfrm>
            <a:off x="457200" y="1773238"/>
            <a:ext cx="8229600" cy="4703762"/>
          </a:xfrm>
        </p:spPr>
        <p:txBody>
          <a:bodyPr/>
          <a:lstStyle/>
          <a:p>
            <a:pPr eaLnBrk="1" hangingPunct="1"/>
            <a:r>
              <a:rPr lang="en-US" sz="2800" i="1" smtClean="0">
                <a:solidFill>
                  <a:srgbClr val="11276D"/>
                </a:solidFill>
              </a:rPr>
              <a:t>How transit is regulated by WTO?</a:t>
            </a:r>
          </a:p>
          <a:p>
            <a:pPr eaLnBrk="1" hangingPunct="1"/>
            <a:endParaRPr lang="en-US" sz="2800" i="1" smtClean="0">
              <a:solidFill>
                <a:srgbClr val="11276D"/>
              </a:solidFill>
            </a:endParaRPr>
          </a:p>
          <a:p>
            <a:pPr eaLnBrk="1" hangingPunct="1"/>
            <a:r>
              <a:rPr lang="en-US" sz="2800" i="1" smtClean="0">
                <a:solidFill>
                  <a:srgbClr val="11276D"/>
                </a:solidFill>
              </a:rPr>
              <a:t>What are the problematic issues in regulation of energy transit by general WTO rules?</a:t>
            </a:r>
          </a:p>
          <a:p>
            <a:pPr eaLnBrk="1" hangingPunct="1"/>
            <a:endParaRPr lang="en-US" sz="2800" i="1" smtClean="0">
              <a:solidFill>
                <a:srgbClr val="11276D"/>
              </a:solidFill>
            </a:endParaRPr>
          </a:p>
          <a:p>
            <a:pPr eaLnBrk="1" hangingPunct="1"/>
            <a:r>
              <a:rPr lang="en-US" sz="2800" i="1" smtClean="0">
                <a:solidFill>
                  <a:srgbClr val="11276D"/>
                </a:solidFill>
              </a:rPr>
              <a:t>Transit under ECT – multilateral investment treaty applying WTO rules with respect to energy</a:t>
            </a:r>
          </a:p>
          <a:p>
            <a:pPr eaLnBrk="1" hangingPunct="1">
              <a:buFont typeface="Wingdings" pitchFamily="2" charset="2"/>
              <a:buNone/>
            </a:pPr>
            <a:endParaRPr lang="en-US" sz="2800" i="1" smtClean="0">
              <a:solidFill>
                <a:srgbClr val="11276D"/>
              </a:solidFill>
            </a:endParaRPr>
          </a:p>
          <a:p>
            <a:pPr eaLnBrk="1" hangingPunct="1"/>
            <a:endParaRPr lang="en-US" sz="2800" i="1" smtClean="0"/>
          </a:p>
        </p:txBody>
      </p:sp>
    </p:spTree>
    <p:extLst>
      <p:ext uri="{BB962C8B-B14F-4D97-AF65-F5344CB8AC3E}">
        <p14:creationId xmlns:p14="http://schemas.microsoft.com/office/powerpoint/2010/main" val="291442185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0" y="476250"/>
            <a:ext cx="9144000" cy="504825"/>
          </a:xfrm>
        </p:spPr>
        <p:txBody>
          <a:bodyPr/>
          <a:lstStyle/>
          <a:p>
            <a:pPr eaLnBrk="1" hangingPunct="1"/>
            <a:r>
              <a:rPr lang="en-US" sz="3100" b="1" smtClean="0">
                <a:solidFill>
                  <a:schemeClr val="accent2"/>
                </a:solidFill>
              </a:rPr>
              <a:t>EU-Russia energy trade – importance of transit</a:t>
            </a:r>
          </a:p>
        </p:txBody>
      </p:sp>
      <p:sp>
        <p:nvSpPr>
          <p:cNvPr id="72707" name="Rectangle 3"/>
          <p:cNvSpPr>
            <a:spLocks noGrp="1" noChangeArrowheads="1"/>
          </p:cNvSpPr>
          <p:nvPr>
            <p:ph type="body" idx="1"/>
          </p:nvPr>
        </p:nvSpPr>
        <p:spPr>
          <a:xfrm>
            <a:off x="179388" y="1773238"/>
            <a:ext cx="8785225" cy="4751387"/>
          </a:xfrm>
        </p:spPr>
        <p:txBody>
          <a:bodyPr/>
          <a:lstStyle/>
          <a:p>
            <a:pPr eaLnBrk="1" hangingPunct="1"/>
            <a:endParaRPr lang="nl-NL" smtClean="0"/>
          </a:p>
        </p:txBody>
      </p:sp>
      <p:pic>
        <p:nvPicPr>
          <p:cNvPr id="72708" name="Picture 4" descr="FSU_Pipelines-2011-11_e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1052513"/>
            <a:ext cx="8785225" cy="568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211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107950" y="404813"/>
            <a:ext cx="8928100" cy="720725"/>
          </a:xfrm>
        </p:spPr>
        <p:txBody>
          <a:bodyPr/>
          <a:lstStyle/>
          <a:p>
            <a:pPr eaLnBrk="1" hangingPunct="1"/>
            <a:r>
              <a:rPr lang="en-US" sz="3600" b="1" smtClean="0">
                <a:solidFill>
                  <a:schemeClr val="accent2"/>
                </a:solidFill>
              </a:rPr>
              <a:t>How energy transit is different?</a:t>
            </a:r>
          </a:p>
        </p:txBody>
      </p:sp>
      <p:sp>
        <p:nvSpPr>
          <p:cNvPr id="73731" name="Rectangle 3"/>
          <p:cNvSpPr>
            <a:spLocks noGrp="1" noChangeArrowheads="1"/>
          </p:cNvSpPr>
          <p:nvPr>
            <p:ph type="body" idx="1"/>
          </p:nvPr>
        </p:nvSpPr>
        <p:spPr>
          <a:xfrm>
            <a:off x="179388" y="1341438"/>
            <a:ext cx="8964612" cy="5287962"/>
          </a:xfrm>
        </p:spPr>
        <p:txBody>
          <a:bodyPr/>
          <a:lstStyle/>
          <a:p>
            <a:pPr eaLnBrk="1" hangingPunct="1"/>
            <a:r>
              <a:rPr lang="en-US" sz="3000" smtClean="0">
                <a:solidFill>
                  <a:schemeClr val="accent2"/>
                </a:solidFill>
              </a:rPr>
              <a:t>Energy difficult to store =&gt; timing matters </a:t>
            </a:r>
          </a:p>
          <a:p>
            <a:pPr eaLnBrk="1" hangingPunct="1"/>
            <a:r>
              <a:rPr lang="en-US" sz="3000" smtClean="0">
                <a:solidFill>
                  <a:schemeClr val="accent2"/>
                </a:solidFill>
              </a:rPr>
              <a:t>Reliance of energy trade on fixed infrastructure </a:t>
            </a:r>
            <a:r>
              <a:rPr lang="en-US" sz="3000" b="1" smtClean="0">
                <a:solidFill>
                  <a:schemeClr val="accent2"/>
                </a:solidFill>
              </a:rPr>
              <a:t>Conditions of access to infrastructure at right time – important !!!</a:t>
            </a:r>
            <a:endParaRPr lang="en-US" sz="3000" smtClean="0">
              <a:solidFill>
                <a:schemeClr val="accent2"/>
              </a:solidFill>
            </a:endParaRPr>
          </a:p>
          <a:p>
            <a:pPr eaLnBrk="1" hangingPunct="1"/>
            <a:r>
              <a:rPr lang="en-US" sz="3000" smtClean="0">
                <a:solidFill>
                  <a:schemeClr val="accent2"/>
                </a:solidFill>
              </a:rPr>
              <a:t>Fixed infrastructure investment – capital intensive</a:t>
            </a:r>
          </a:p>
          <a:p>
            <a:pPr eaLnBrk="1" hangingPunct="1"/>
            <a:r>
              <a:rPr lang="en-US" sz="3000" smtClean="0">
                <a:solidFill>
                  <a:schemeClr val="accent2"/>
                </a:solidFill>
              </a:rPr>
              <a:t>Energy transportation is capacity restricted =&gt;</a:t>
            </a:r>
            <a:endParaRPr lang="en-US" sz="3000" b="1" smtClean="0">
              <a:solidFill>
                <a:schemeClr val="accent2"/>
              </a:solidFill>
            </a:endParaRPr>
          </a:p>
          <a:p>
            <a:pPr eaLnBrk="1" hangingPunct="1"/>
            <a:r>
              <a:rPr lang="en-US" sz="3000" b="1" smtClean="0">
                <a:solidFill>
                  <a:schemeClr val="accent2"/>
                </a:solidFill>
              </a:rPr>
              <a:t>Importance of investment framework</a:t>
            </a:r>
          </a:p>
          <a:p>
            <a:pPr eaLnBrk="1" hangingPunct="1"/>
            <a:r>
              <a:rPr lang="en-US" sz="3000" smtClean="0">
                <a:solidFill>
                  <a:schemeClr val="accent2"/>
                </a:solidFill>
              </a:rPr>
              <a:t>Time aspect – an energy transit dispute in a cold winter…</a:t>
            </a:r>
          </a:p>
        </p:txBody>
      </p:sp>
    </p:spTree>
    <p:extLst>
      <p:ext uri="{BB962C8B-B14F-4D97-AF65-F5344CB8AC3E}">
        <p14:creationId xmlns:p14="http://schemas.microsoft.com/office/powerpoint/2010/main" val="28616417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404813"/>
            <a:ext cx="8229600" cy="647700"/>
          </a:xfrm>
        </p:spPr>
        <p:txBody>
          <a:bodyPr/>
          <a:lstStyle/>
          <a:p>
            <a:pPr eaLnBrk="1" hangingPunct="1"/>
            <a:r>
              <a:rPr lang="en-US" sz="3600" b="1" smtClean="0">
                <a:solidFill>
                  <a:schemeClr val="accent2"/>
                </a:solidFill>
              </a:rPr>
              <a:t>Transit regulation by WTO</a:t>
            </a:r>
          </a:p>
        </p:txBody>
      </p:sp>
      <p:sp>
        <p:nvSpPr>
          <p:cNvPr id="74755" name="Rectangle 3"/>
          <p:cNvSpPr>
            <a:spLocks noGrp="1" noChangeArrowheads="1"/>
          </p:cNvSpPr>
          <p:nvPr>
            <p:ph type="body" idx="1"/>
          </p:nvPr>
        </p:nvSpPr>
        <p:spPr>
          <a:xfrm>
            <a:off x="228600" y="1268413"/>
            <a:ext cx="8807450" cy="5256212"/>
          </a:xfrm>
        </p:spPr>
        <p:txBody>
          <a:bodyPr/>
          <a:lstStyle/>
          <a:p>
            <a:pPr eaLnBrk="1" hangingPunct="1">
              <a:buFont typeface="Wingdings" pitchFamily="2" charset="2"/>
              <a:buChar char="q"/>
            </a:pPr>
            <a:r>
              <a:rPr lang="en-US" sz="2800" smtClean="0">
                <a:solidFill>
                  <a:schemeClr val="accent2"/>
                </a:solidFill>
              </a:rPr>
              <a:t>GATT Art. V:</a:t>
            </a:r>
          </a:p>
          <a:p>
            <a:pPr eaLnBrk="1" hangingPunct="1">
              <a:buFont typeface="Wingdings" pitchFamily="2" charset="2"/>
              <a:buNone/>
            </a:pPr>
            <a:r>
              <a:rPr lang="en-US" sz="2800" smtClean="0">
                <a:solidFill>
                  <a:schemeClr val="accent2"/>
                </a:solidFill>
              </a:rPr>
              <a:t>	- freedom of transit</a:t>
            </a:r>
          </a:p>
          <a:p>
            <a:pPr eaLnBrk="1" hangingPunct="1">
              <a:buFont typeface="Wingdings" pitchFamily="2" charset="2"/>
              <a:buNone/>
            </a:pPr>
            <a:r>
              <a:rPr lang="en-US" sz="2800" smtClean="0">
                <a:solidFill>
                  <a:schemeClr val="accent2"/>
                </a:solidFill>
              </a:rPr>
              <a:t>	- non-discrimination</a:t>
            </a:r>
          </a:p>
          <a:p>
            <a:pPr eaLnBrk="1" hangingPunct="1">
              <a:buFont typeface="Wingdings" pitchFamily="2" charset="2"/>
              <a:buNone/>
            </a:pPr>
            <a:r>
              <a:rPr lang="en-US" sz="2800" smtClean="0">
                <a:solidFill>
                  <a:schemeClr val="accent2"/>
                </a:solidFill>
              </a:rPr>
              <a:t>	- no unnecessary delays/restrictions</a:t>
            </a:r>
          </a:p>
          <a:p>
            <a:pPr eaLnBrk="1" hangingPunct="1">
              <a:buFont typeface="Wingdings" pitchFamily="2" charset="2"/>
              <a:buNone/>
            </a:pPr>
            <a:r>
              <a:rPr lang="en-US" sz="2800" smtClean="0">
                <a:solidFill>
                  <a:schemeClr val="accent2"/>
                </a:solidFill>
              </a:rPr>
              <a:t>	- reasonable transit regulations</a:t>
            </a:r>
          </a:p>
          <a:p>
            <a:pPr eaLnBrk="1" hangingPunct="1">
              <a:buFont typeface="Wingdings" pitchFamily="2" charset="2"/>
              <a:buNone/>
            </a:pPr>
            <a:r>
              <a:rPr lang="en-US" sz="2800" smtClean="0">
                <a:solidFill>
                  <a:schemeClr val="accent2"/>
                </a:solidFill>
              </a:rPr>
              <a:t>	</a:t>
            </a:r>
            <a:r>
              <a:rPr lang="en-GB" sz="2800" smtClean="0">
                <a:solidFill>
                  <a:schemeClr val="accent2"/>
                </a:solidFill>
              </a:rPr>
              <a:t>- no rent seeking</a:t>
            </a:r>
            <a:endParaRPr lang="en-US" sz="2800" smtClean="0">
              <a:solidFill>
                <a:schemeClr val="accent2"/>
              </a:solidFill>
            </a:endParaRPr>
          </a:p>
          <a:p>
            <a:pPr eaLnBrk="1" hangingPunct="1">
              <a:buFont typeface="Wingdings" pitchFamily="2" charset="2"/>
              <a:buNone/>
            </a:pPr>
            <a:r>
              <a:rPr lang="en-US" sz="2800" smtClean="0">
                <a:solidFill>
                  <a:schemeClr val="accent2"/>
                </a:solidFill>
              </a:rPr>
              <a:t>	- reasonable, c</a:t>
            </a:r>
            <a:r>
              <a:rPr lang="en-GB" sz="2800" smtClean="0">
                <a:solidFill>
                  <a:schemeClr val="accent2"/>
                </a:solidFill>
              </a:rPr>
              <a:t>ost reflective </a:t>
            </a:r>
            <a:r>
              <a:rPr lang="en-US" sz="2800" smtClean="0">
                <a:solidFill>
                  <a:schemeClr val="accent2"/>
                </a:solidFill>
              </a:rPr>
              <a:t>charges</a:t>
            </a:r>
            <a:endParaRPr lang="en-GB" sz="2800" smtClean="0">
              <a:solidFill>
                <a:schemeClr val="accent2"/>
              </a:solidFill>
            </a:endParaRPr>
          </a:p>
          <a:p>
            <a:pPr eaLnBrk="1" hangingPunct="1">
              <a:buFont typeface="Wingdings" pitchFamily="2" charset="2"/>
              <a:buNone/>
            </a:pPr>
            <a:r>
              <a:rPr lang="en-GB" sz="2800" b="1" smtClean="0">
                <a:solidFill>
                  <a:schemeClr val="accent2"/>
                </a:solidFill>
              </a:rPr>
              <a:t>BUT no rules for creation of transit infrastructure!</a:t>
            </a:r>
          </a:p>
          <a:p>
            <a:pPr eaLnBrk="1" hangingPunct="1">
              <a:buFont typeface="Wingdings" pitchFamily="2" charset="2"/>
              <a:buChar char="q"/>
            </a:pPr>
            <a:r>
              <a:rPr lang="en-US" sz="2800" smtClean="0">
                <a:solidFill>
                  <a:schemeClr val="accent2"/>
                </a:solidFill>
              </a:rPr>
              <a:t>Trade Facilitation negotiations – focus on energy transit</a:t>
            </a:r>
          </a:p>
        </p:txBody>
      </p:sp>
    </p:spTree>
    <p:extLst>
      <p:ext uri="{BB962C8B-B14F-4D97-AF65-F5344CB8AC3E}">
        <p14:creationId xmlns:p14="http://schemas.microsoft.com/office/powerpoint/2010/main" val="347113427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250825" y="274638"/>
            <a:ext cx="8642350" cy="1354137"/>
          </a:xfrm>
        </p:spPr>
        <p:txBody>
          <a:bodyPr/>
          <a:lstStyle/>
          <a:p>
            <a:pPr eaLnBrk="1" hangingPunct="1"/>
            <a:r>
              <a:rPr lang="en-US" sz="3200" b="1" smtClean="0">
                <a:solidFill>
                  <a:schemeClr val="accent2"/>
                </a:solidFill>
              </a:rPr>
              <a:t>Russia’s WTO accession commitments &amp; transit</a:t>
            </a:r>
          </a:p>
        </p:txBody>
      </p:sp>
      <p:sp>
        <p:nvSpPr>
          <p:cNvPr id="75779" name="Rectangle 3"/>
          <p:cNvSpPr>
            <a:spLocks noGrp="1" noChangeArrowheads="1"/>
          </p:cNvSpPr>
          <p:nvPr>
            <p:ph type="body" idx="1"/>
          </p:nvPr>
        </p:nvSpPr>
        <p:spPr>
          <a:xfrm>
            <a:off x="250825" y="1700213"/>
            <a:ext cx="8642350" cy="4824412"/>
          </a:xfrm>
        </p:spPr>
        <p:txBody>
          <a:bodyPr/>
          <a:lstStyle/>
          <a:p>
            <a:pPr eaLnBrk="1" hangingPunct="1"/>
            <a:r>
              <a:rPr lang="en-US" smtClean="0">
                <a:solidFill>
                  <a:schemeClr val="accent2"/>
                </a:solidFill>
              </a:rPr>
              <a:t>General commitment to abide by Art. V GATT</a:t>
            </a:r>
          </a:p>
          <a:p>
            <a:pPr eaLnBrk="1" hangingPunct="1"/>
            <a:r>
              <a:rPr lang="en-US" smtClean="0">
                <a:solidFill>
                  <a:schemeClr val="accent2"/>
                </a:solidFill>
              </a:rPr>
              <a:t>Customs Union (RF/BEL/KAZ) does not affect WTO commitments</a:t>
            </a:r>
          </a:p>
          <a:p>
            <a:pPr eaLnBrk="1" hangingPunct="1"/>
            <a:r>
              <a:rPr lang="en-US" smtClean="0">
                <a:solidFill>
                  <a:schemeClr val="accent2"/>
                </a:solidFill>
              </a:rPr>
              <a:t>Customs procedures applicable to transit by pipeline</a:t>
            </a:r>
          </a:p>
          <a:p>
            <a:pPr eaLnBrk="1" hangingPunct="1"/>
            <a:r>
              <a:rPr lang="en-US" smtClean="0">
                <a:solidFill>
                  <a:schemeClr val="accent2"/>
                </a:solidFill>
              </a:rPr>
              <a:t>No commitments similar to Ukraine’s on pipeline transportation</a:t>
            </a:r>
          </a:p>
        </p:txBody>
      </p:sp>
    </p:spTree>
    <p:extLst>
      <p:ext uri="{BB962C8B-B14F-4D97-AF65-F5344CB8AC3E}">
        <p14:creationId xmlns:p14="http://schemas.microsoft.com/office/powerpoint/2010/main" val="1121724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txBox="1">
            <a:spLocks noGrp="1"/>
          </p:cNvSpPr>
          <p:nvPr/>
        </p:nvSpPr>
        <p:spPr bwMode="auto">
          <a:xfrm>
            <a:off x="6553200" y="62484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r" eaLnBrk="1" fontAlgn="base" hangingPunct="1">
              <a:spcBef>
                <a:spcPct val="0"/>
              </a:spcBef>
              <a:spcAft>
                <a:spcPct val="0"/>
              </a:spcAft>
            </a:pPr>
            <a:fld id="{454F6A78-AAC6-4FFC-BBB6-39580B70778A}" type="slidenum">
              <a:rPr lang="en-US" b="1">
                <a:solidFill>
                  <a:srgbClr val="000000"/>
                </a:solidFill>
                <a:latin typeface="Times New Roman" pitchFamily="18" charset="0"/>
              </a:rPr>
              <a:pPr algn="r" eaLnBrk="1" fontAlgn="base" hangingPunct="1">
                <a:spcBef>
                  <a:spcPct val="0"/>
                </a:spcBef>
                <a:spcAft>
                  <a:spcPct val="0"/>
                </a:spcAft>
              </a:pPr>
              <a:t>8</a:t>
            </a:fld>
            <a:endParaRPr lang="en-US" b="1">
              <a:solidFill>
                <a:srgbClr val="000000"/>
              </a:solidFill>
              <a:latin typeface="Times New Roman" pitchFamily="18" charset="0"/>
            </a:endParaRPr>
          </a:p>
        </p:txBody>
      </p:sp>
      <p:sp>
        <p:nvSpPr>
          <p:cNvPr id="76803" name="Text Box 3"/>
          <p:cNvSpPr txBox="1">
            <a:spLocks noChangeArrowheads="1"/>
          </p:cNvSpPr>
          <p:nvPr/>
        </p:nvSpPr>
        <p:spPr bwMode="auto">
          <a:xfrm>
            <a:off x="0" y="569913"/>
            <a:ext cx="9144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ctr" fontAlgn="base">
              <a:spcBef>
                <a:spcPct val="0"/>
              </a:spcBef>
              <a:spcAft>
                <a:spcPct val="0"/>
              </a:spcAft>
            </a:pPr>
            <a:r>
              <a:rPr lang="en-US" sz="2800" b="1">
                <a:solidFill>
                  <a:srgbClr val="333399"/>
                </a:solidFill>
                <a:latin typeface="Arial" pitchFamily="34" charset="0"/>
              </a:rPr>
              <a:t>Energy Charter Constituency – importance of transit</a:t>
            </a:r>
            <a:endParaRPr lang="ru-RU" sz="2800" b="1">
              <a:solidFill>
                <a:srgbClr val="333399"/>
              </a:solidFill>
              <a:latin typeface="Arial" pitchFamily="34" charset="0"/>
            </a:endParaRPr>
          </a:p>
        </p:txBody>
      </p:sp>
      <p:pic>
        <p:nvPicPr>
          <p:cNvPr id="768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1341438"/>
            <a:ext cx="7993063" cy="388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5373688"/>
            <a:ext cx="66960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6" name="Rectangle 6"/>
          <p:cNvSpPr>
            <a:spLocks noChangeArrowheads="1"/>
          </p:cNvSpPr>
          <p:nvPr/>
        </p:nvSpPr>
        <p:spPr bwMode="auto">
          <a:xfrm>
            <a:off x="684213" y="5949950"/>
            <a:ext cx="7777162"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fontAlgn="base">
              <a:spcBef>
                <a:spcPct val="0"/>
              </a:spcBef>
              <a:spcAft>
                <a:spcPct val="0"/>
              </a:spcAft>
            </a:pPr>
            <a:r>
              <a:rPr lang="en-US" sz="1400" i="1">
                <a:solidFill>
                  <a:srgbClr val="333399"/>
                </a:solidFill>
              </a:rPr>
              <a:t>This map is without prejudice to the status of or sovereignty over any territory, to the delimitation of international frontiers and boundaries and to the name of any territory, city or area</a:t>
            </a:r>
            <a:endParaRPr lang="en-US" sz="1400">
              <a:solidFill>
                <a:srgbClr val="333399"/>
              </a:solidFill>
            </a:endParaRPr>
          </a:p>
        </p:txBody>
      </p:sp>
    </p:spTree>
    <p:extLst>
      <p:ext uri="{BB962C8B-B14F-4D97-AF65-F5344CB8AC3E}">
        <p14:creationId xmlns:p14="http://schemas.microsoft.com/office/powerpoint/2010/main" val="205877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74638"/>
            <a:ext cx="8147050" cy="1138237"/>
          </a:xfrm>
          <a:noFill/>
        </p:spPr>
        <p:txBody>
          <a:bodyPr/>
          <a:lstStyle/>
          <a:p>
            <a:pPr algn="ctr" eaLnBrk="1" hangingPunct="1"/>
            <a:r>
              <a:rPr lang="en-US" sz="3200" b="1" smtClean="0">
                <a:solidFill>
                  <a:srgbClr val="000090"/>
                </a:solidFill>
              </a:rPr>
              <a:t>Energy Transit: GATT V =&gt; </a:t>
            </a:r>
            <a:br>
              <a:rPr lang="en-US" sz="3200" b="1" smtClean="0">
                <a:solidFill>
                  <a:srgbClr val="000090"/>
                </a:solidFill>
              </a:rPr>
            </a:br>
            <a:r>
              <a:rPr lang="en-US" sz="3200" b="1" smtClean="0">
                <a:solidFill>
                  <a:srgbClr val="000090"/>
                </a:solidFill>
              </a:rPr>
              <a:t>ECT Article 7 =&gt; Draft Transit Protocol</a:t>
            </a:r>
          </a:p>
        </p:txBody>
      </p:sp>
      <p:sp>
        <p:nvSpPr>
          <p:cNvPr id="77827" name="Rectangle 3"/>
          <p:cNvSpPr>
            <a:spLocks noChangeArrowheads="1"/>
          </p:cNvSpPr>
          <p:nvPr/>
        </p:nvSpPr>
        <p:spPr bwMode="auto">
          <a:xfrm>
            <a:off x="228600" y="1447800"/>
            <a:ext cx="8763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lnSpc>
                <a:spcPct val="90000"/>
              </a:lnSpc>
              <a:spcBef>
                <a:spcPct val="30000"/>
              </a:spcBef>
              <a:spcAft>
                <a:spcPct val="0"/>
              </a:spcAft>
              <a:buClr>
                <a:srgbClr val="333399"/>
              </a:buClr>
              <a:buSzPct val="75000"/>
              <a:buFont typeface="Wingdings" pitchFamily="2" charset="2"/>
              <a:buChar char="n"/>
            </a:pPr>
            <a:r>
              <a:rPr lang="en-GB" sz="2200" b="1">
                <a:solidFill>
                  <a:srgbClr val="000090"/>
                </a:solidFill>
                <a:ea typeface="ＭＳ Ｐゴシック" pitchFamily="34" charset="-128"/>
              </a:rPr>
              <a:t> ECT Article 7: </a:t>
            </a:r>
            <a:r>
              <a:rPr lang="en-US" sz="2200">
                <a:solidFill>
                  <a:srgbClr val="333399"/>
                </a:solidFill>
                <a:ea typeface="ＭＳ Ｐゴシック" pitchFamily="34" charset="-128"/>
              </a:rPr>
              <a:t>Freedom of energy transit</a:t>
            </a:r>
            <a:endParaRPr lang="en-GB" sz="2200" b="1">
              <a:solidFill>
                <a:srgbClr val="000090"/>
              </a:solidFill>
              <a:ea typeface="ＭＳ Ｐゴシック" pitchFamily="34" charset="-128"/>
            </a:endParaRPr>
          </a:p>
          <a:p>
            <a:pPr marL="539750" lvl="1" indent="-360363" fontAlgn="base">
              <a:lnSpc>
                <a:spcPct val="90000"/>
              </a:lnSpc>
              <a:spcBef>
                <a:spcPct val="30000"/>
              </a:spcBef>
              <a:spcAft>
                <a:spcPct val="0"/>
              </a:spcAft>
              <a:buClr>
                <a:srgbClr val="A2A9DE"/>
              </a:buClr>
              <a:buSzPct val="80000"/>
              <a:buFont typeface="Wingdings" pitchFamily="2" charset="2"/>
              <a:buChar char="¨"/>
            </a:pPr>
            <a:r>
              <a:rPr lang="en-GB" sz="2200">
                <a:solidFill>
                  <a:srgbClr val="000090"/>
                </a:solidFill>
                <a:ea typeface="ＭＳ Ｐゴシック" pitchFamily="34" charset="-128"/>
              </a:rPr>
              <a:t>Specifying GATT V for energy materials and products using fixed infrastructure</a:t>
            </a:r>
            <a:endParaRPr lang="en-US" sz="2200">
              <a:solidFill>
                <a:srgbClr val="000090"/>
              </a:solidFill>
              <a:ea typeface="ＭＳ Ｐゴシック" pitchFamily="34" charset="-128"/>
            </a:endParaRPr>
          </a:p>
          <a:p>
            <a:pPr marL="539750" lvl="1" indent="-360363" fontAlgn="base">
              <a:lnSpc>
                <a:spcPct val="90000"/>
              </a:lnSpc>
              <a:spcBef>
                <a:spcPct val="30000"/>
              </a:spcBef>
              <a:spcAft>
                <a:spcPct val="0"/>
              </a:spcAft>
              <a:buClr>
                <a:srgbClr val="A2A9DE"/>
              </a:buClr>
              <a:buSzPct val="80000"/>
              <a:buFont typeface="Wingdings" pitchFamily="2" charset="2"/>
              <a:buChar char="¨"/>
            </a:pPr>
            <a:r>
              <a:rPr lang="en-US" sz="2200">
                <a:solidFill>
                  <a:srgbClr val="000090"/>
                </a:solidFill>
                <a:ea typeface="ＭＳ Ｐゴシック" pitchFamily="34" charset="-128"/>
              </a:rPr>
              <a:t>Non-discrimination as to origin, destination, ownership or pricing</a:t>
            </a:r>
          </a:p>
          <a:p>
            <a:pPr marL="539750" lvl="1" indent="-360363" fontAlgn="base">
              <a:lnSpc>
                <a:spcPct val="90000"/>
              </a:lnSpc>
              <a:spcBef>
                <a:spcPct val="30000"/>
              </a:spcBef>
              <a:spcAft>
                <a:spcPct val="0"/>
              </a:spcAft>
              <a:buClr>
                <a:srgbClr val="A2A9DE"/>
              </a:buClr>
              <a:buSzPct val="80000"/>
              <a:buFont typeface="Wingdings" pitchFamily="2" charset="2"/>
              <a:buChar char="¨"/>
            </a:pPr>
            <a:r>
              <a:rPr lang="en-GB" sz="2200">
                <a:solidFill>
                  <a:srgbClr val="333399"/>
                </a:solidFill>
                <a:ea typeface="ＭＳ Ｐゴシック" pitchFamily="34" charset="-128"/>
              </a:rPr>
              <a:t>Transit treated no less favourably than energy originating in or destined for transit country itself</a:t>
            </a:r>
            <a:endParaRPr lang="en-US" sz="2200">
              <a:solidFill>
                <a:srgbClr val="333399"/>
              </a:solidFill>
              <a:ea typeface="ＭＳ Ｐゴシック" pitchFamily="34" charset="-128"/>
            </a:endParaRPr>
          </a:p>
          <a:p>
            <a:pPr fontAlgn="base">
              <a:lnSpc>
                <a:spcPct val="90000"/>
              </a:lnSpc>
              <a:spcBef>
                <a:spcPct val="30000"/>
              </a:spcBef>
              <a:spcAft>
                <a:spcPct val="0"/>
              </a:spcAft>
              <a:buClr>
                <a:srgbClr val="333399"/>
              </a:buClr>
              <a:buSzPct val="75000"/>
              <a:buFont typeface="Wingdings" pitchFamily="2" charset="2"/>
              <a:buNone/>
            </a:pPr>
            <a:r>
              <a:rPr lang="en-US" sz="2200" b="1">
                <a:solidFill>
                  <a:srgbClr val="000090"/>
                </a:solidFill>
                <a:ea typeface="ＭＳ Ｐゴシック" pitchFamily="34" charset="-128"/>
              </a:rPr>
              <a:t>PLUS IMPORTANTLY</a:t>
            </a:r>
          </a:p>
          <a:p>
            <a:pPr marL="539750" lvl="1" indent="-360363" fontAlgn="base">
              <a:lnSpc>
                <a:spcPct val="90000"/>
              </a:lnSpc>
              <a:spcBef>
                <a:spcPct val="30000"/>
              </a:spcBef>
              <a:spcAft>
                <a:spcPct val="30000"/>
              </a:spcAft>
              <a:buClr>
                <a:srgbClr val="A2A9DE"/>
              </a:buClr>
              <a:buSzPct val="80000"/>
              <a:buFont typeface="Wingdings" pitchFamily="2" charset="2"/>
              <a:buChar char="¨"/>
            </a:pPr>
            <a:r>
              <a:rPr lang="en-US" sz="2200" b="1" u="sng">
                <a:solidFill>
                  <a:srgbClr val="000090"/>
                </a:solidFill>
                <a:ea typeface="ＭＳ Ｐゴシック" pitchFamily="34" charset="-128"/>
              </a:rPr>
              <a:t>No obstacles to the creation of new capacity </a:t>
            </a:r>
          </a:p>
          <a:p>
            <a:pPr marL="539750" lvl="1" indent="-360363" fontAlgn="base">
              <a:lnSpc>
                <a:spcPct val="90000"/>
              </a:lnSpc>
              <a:spcBef>
                <a:spcPct val="30000"/>
              </a:spcBef>
              <a:spcAft>
                <a:spcPct val="30000"/>
              </a:spcAft>
              <a:buClr>
                <a:srgbClr val="A2A9DE"/>
              </a:buClr>
              <a:buSzPct val="80000"/>
              <a:buFont typeface="Wingdings" pitchFamily="2" charset="2"/>
              <a:buChar char="¨"/>
            </a:pPr>
            <a:r>
              <a:rPr lang="en-US" sz="2200" b="1" u="sng">
                <a:solidFill>
                  <a:srgbClr val="000090"/>
                </a:solidFill>
                <a:ea typeface="ＭＳ Ｐゴシック" pitchFamily="34" charset="-128"/>
              </a:rPr>
              <a:t>Non-interruption of transit in case of dispute</a:t>
            </a:r>
          </a:p>
          <a:p>
            <a:pPr fontAlgn="base">
              <a:lnSpc>
                <a:spcPct val="90000"/>
              </a:lnSpc>
              <a:spcBef>
                <a:spcPct val="30000"/>
              </a:spcBef>
              <a:spcAft>
                <a:spcPct val="0"/>
              </a:spcAft>
              <a:buClr>
                <a:srgbClr val="333399"/>
              </a:buClr>
              <a:buSzPct val="75000"/>
              <a:buFont typeface="Wingdings" pitchFamily="2" charset="2"/>
              <a:buChar char="n"/>
            </a:pPr>
            <a:r>
              <a:rPr lang="en-US" sz="2200" b="1">
                <a:solidFill>
                  <a:srgbClr val="000090"/>
                </a:solidFill>
                <a:ea typeface="ＭＳ Ｐゴシック" pitchFamily="34" charset="-128"/>
              </a:rPr>
              <a:t> Dispute resolution procedures</a:t>
            </a:r>
          </a:p>
          <a:p>
            <a:pPr marL="539750" lvl="1" indent="-360363" fontAlgn="base">
              <a:lnSpc>
                <a:spcPct val="90000"/>
              </a:lnSpc>
              <a:spcBef>
                <a:spcPct val="30000"/>
              </a:spcBef>
              <a:spcAft>
                <a:spcPct val="30000"/>
              </a:spcAft>
              <a:buClr>
                <a:srgbClr val="A2A9DE"/>
              </a:buClr>
              <a:buSzPct val="80000"/>
              <a:buFont typeface="Wingdings" pitchFamily="2" charset="2"/>
              <a:buChar char="¨"/>
            </a:pPr>
            <a:r>
              <a:rPr lang="en-US" sz="2200">
                <a:solidFill>
                  <a:srgbClr val="000090"/>
                </a:solidFill>
                <a:ea typeface="ＭＳ Ｐゴシック" pitchFamily="34" charset="-128"/>
              </a:rPr>
              <a:t>ECT Art. 27 / Draft Transit Protocol Art. 21</a:t>
            </a:r>
          </a:p>
          <a:p>
            <a:pPr marL="539750" lvl="1" indent="-360363" fontAlgn="base">
              <a:lnSpc>
                <a:spcPct val="90000"/>
              </a:lnSpc>
              <a:spcBef>
                <a:spcPct val="30000"/>
              </a:spcBef>
              <a:spcAft>
                <a:spcPct val="30000"/>
              </a:spcAft>
              <a:buClr>
                <a:srgbClr val="A2A9DE"/>
              </a:buClr>
              <a:buSzPct val="80000"/>
              <a:buFont typeface="Wingdings" pitchFamily="2" charset="2"/>
              <a:buChar char="¨"/>
            </a:pPr>
            <a:r>
              <a:rPr lang="en-US" sz="2200">
                <a:solidFill>
                  <a:srgbClr val="000090"/>
                </a:solidFill>
                <a:ea typeface="ＭＳ Ｐゴシック" pitchFamily="34" charset="-128"/>
              </a:rPr>
              <a:t>ECT Art. 7(7) (conciliation, party to dispute can invoke)</a:t>
            </a:r>
            <a:endParaRPr lang="en-US" sz="2000">
              <a:solidFill>
                <a:srgbClr val="000090"/>
              </a:solidFill>
              <a:ea typeface="ＭＳ Ｐゴシック" pitchFamily="34" charset="-128"/>
            </a:endParaRPr>
          </a:p>
        </p:txBody>
      </p:sp>
    </p:spTree>
    <p:extLst>
      <p:ext uri="{BB962C8B-B14F-4D97-AF65-F5344CB8AC3E}">
        <p14:creationId xmlns:p14="http://schemas.microsoft.com/office/powerpoint/2010/main" val="147434881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ECS slides - general">
  <a:themeElements>
    <a:clrScheme name="ECS slides - gener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CS slides - gener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S slides - gener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CS slides - gener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CS slides - gener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CS slides - gener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CS slides - gener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CS slides - gener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CS slides - gener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CS slides - gener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CS slides - gener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CS slides - gener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CS slides - gener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CS slides - gener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511</Words>
  <Application>Microsoft Office PowerPoint</Application>
  <PresentationFormat>On-screen Show (4:3)</PresentationFormat>
  <Paragraphs>75</Paragraphs>
  <Slides>13</Slides>
  <Notes>5</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ECS slides - general</vt:lpstr>
      <vt:lpstr>EU and Russia energy trade: impact of WTO, transit and integrated economic areas</vt:lpstr>
      <vt:lpstr>PowerPoint Presentation</vt:lpstr>
      <vt:lpstr>Issues</vt:lpstr>
      <vt:lpstr>EU-Russia energy trade – importance of transit</vt:lpstr>
      <vt:lpstr>How energy transit is different?</vt:lpstr>
      <vt:lpstr>Transit regulation by WTO</vt:lpstr>
      <vt:lpstr>Russia’s WTO accession commitments &amp; transit</vt:lpstr>
      <vt:lpstr>PowerPoint Presentation</vt:lpstr>
      <vt:lpstr>Energy Transit: GATT V =&gt;  ECT Article 7 =&gt; Draft Transit Protocol</vt:lpstr>
      <vt:lpstr>Energy Charter’s Transit Protocol negotiations</vt:lpstr>
      <vt:lpstr>Impact of integrated economic areas on energy transportation and transit</vt:lpstr>
      <vt:lpstr>Conclusions</vt:lpstr>
      <vt:lpstr>PowerPoint Presentation</vt:lpstr>
    </vt:vector>
  </TitlesOfParts>
  <Company>University of Groningen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and Russia energy trade: impact of WTO, transit and integrated economic areas</dc:title>
  <dc:creator>T.N. Spijk-Belanova</dc:creator>
  <cp:lastModifiedBy>T.N. Spijk-Belanova</cp:lastModifiedBy>
  <cp:revision>1</cp:revision>
  <dcterms:created xsi:type="dcterms:W3CDTF">2013-07-02T14:07:44Z</dcterms:created>
  <dcterms:modified xsi:type="dcterms:W3CDTF">2013-07-02T14:08:11Z</dcterms:modified>
</cp:coreProperties>
</file>